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6"/>
  </p:notesMasterIdLst>
  <p:handoutMasterIdLst>
    <p:handoutMasterId r:id="rId37"/>
  </p:handoutMasterIdLst>
  <p:sldIdLst>
    <p:sldId id="256" r:id="rId2"/>
    <p:sldId id="455" r:id="rId3"/>
    <p:sldId id="418" r:id="rId4"/>
    <p:sldId id="475" r:id="rId5"/>
    <p:sldId id="366" r:id="rId6"/>
    <p:sldId id="456" r:id="rId7"/>
    <p:sldId id="466" r:id="rId8"/>
    <p:sldId id="482" r:id="rId9"/>
    <p:sldId id="467" r:id="rId10"/>
    <p:sldId id="468" r:id="rId11"/>
    <p:sldId id="469" r:id="rId12"/>
    <p:sldId id="470" r:id="rId13"/>
    <p:sldId id="471" r:id="rId14"/>
    <p:sldId id="472" r:id="rId15"/>
    <p:sldId id="479" r:id="rId16"/>
    <p:sldId id="480" r:id="rId17"/>
    <p:sldId id="481" r:id="rId18"/>
    <p:sldId id="437" r:id="rId19"/>
    <p:sldId id="438" r:id="rId20"/>
    <p:sldId id="367" r:id="rId21"/>
    <p:sldId id="474" r:id="rId22"/>
    <p:sldId id="439" r:id="rId23"/>
    <p:sldId id="440" r:id="rId24"/>
    <p:sldId id="441" r:id="rId25"/>
    <p:sldId id="457" r:id="rId26"/>
    <p:sldId id="458" r:id="rId27"/>
    <p:sldId id="459" r:id="rId28"/>
    <p:sldId id="460" r:id="rId29"/>
    <p:sldId id="461" r:id="rId30"/>
    <p:sldId id="462" r:id="rId31"/>
    <p:sldId id="463" r:id="rId32"/>
    <p:sldId id="464" r:id="rId33"/>
    <p:sldId id="465" r:id="rId34"/>
    <p:sldId id="473" r:id="rId35"/>
  </p:sldIdLst>
  <p:sldSz cx="9144000" cy="6858000" type="screen4x3"/>
  <p:notesSz cx="6662738" cy="9906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7033"/>
    <a:srgbClr val="D1D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23" autoAdjust="0"/>
    <p:restoredTop sz="90929"/>
  </p:normalViewPr>
  <p:slideViewPr>
    <p:cSldViewPr snapToGrid="0">
      <p:cViewPr>
        <p:scale>
          <a:sx n="91" d="100"/>
          <a:sy n="91" d="100"/>
        </p:scale>
        <p:origin x="-1698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82BB1-B236-4FAA-8B67-15346DAE297A}" type="datetimeFigureOut">
              <a:rPr lang="en-GB" smtClean="0"/>
              <a:t>14/07/2014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4010" y="9408981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E975D-9137-4FB2-B0D7-D6736CA250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7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3336D-9A93-4D6F-A0A6-5133006AE388}" type="datetimeFigureOut">
              <a:rPr lang="en-GB" smtClean="0"/>
              <a:t>14/07/2014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5663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4" y="4705350"/>
            <a:ext cx="533019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010" y="9408981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3C4B0-7E41-404B-B8ED-9CD8484F2E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713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440" y="6597352"/>
            <a:ext cx="611560" cy="260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2A4DA105-8408-472E-ADC5-7BB4EB4EDB5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9038" y="6597352"/>
            <a:ext cx="1086578" cy="2606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712" y="6597352"/>
            <a:ext cx="6552728" cy="2606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sz="1000" smtClean="0">
                <a:latin typeface="Arial" pitchFamily="34" charset="0"/>
              </a:rPr>
              <a:t>Advanced Scientific Computing Workshop ETH 2014</a:t>
            </a:r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28697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DA105-8408-472E-ADC5-7BB4EB4EDB5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29038" y="6597352"/>
            <a:ext cx="1086578" cy="2606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712" y="6597352"/>
            <a:ext cx="6552728" cy="2606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sz="1000" smtClean="0">
                <a:latin typeface="Arial" pitchFamily="34" charset="0"/>
              </a:rPr>
              <a:t>Advanced Scientific Computing Workshop ETH 2014</a:t>
            </a:r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2070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440" y="6597352"/>
            <a:ext cx="611560" cy="260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2A4DA105-8408-472E-ADC5-7BB4EB4EDB54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9038" y="6597352"/>
            <a:ext cx="1086578" cy="2606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sz="1000" smtClean="0">
                <a:solidFill>
                  <a:prstClr val="black">
                    <a:lumMod val="50000"/>
                  </a:prstClr>
                </a:solidFill>
                <a:latin typeface="Arial" pitchFamily="34" charset="0"/>
              </a:rPr>
              <a:t>Helge Voss</a:t>
            </a:r>
            <a:endParaRPr lang="en-US" sz="1000" dirty="0">
              <a:solidFill>
                <a:prstClr val="black">
                  <a:lumMod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0200" y="6597352"/>
            <a:ext cx="6552728" cy="2606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sz="1000" smtClean="0">
                <a:solidFill>
                  <a:prstClr val="black">
                    <a:lumMod val="50000"/>
                  </a:prstClr>
                </a:solidFill>
                <a:latin typeface="Arial" pitchFamily="34" charset="0"/>
              </a:rPr>
              <a:t>Advanced Scientific Computing Workshop ETH 2014</a:t>
            </a:r>
            <a:endParaRPr lang="en-US" sz="1000" dirty="0">
              <a:solidFill>
                <a:prstClr val="black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631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rgbClr val="7B758D"/>
            </a:gs>
            <a:gs pos="0">
              <a:srgbClr val="0C0030"/>
            </a:gs>
            <a:gs pos="100000">
              <a:schemeClr val="accent4">
                <a:lumMod val="58000"/>
                <a:lumOff val="42000"/>
              </a:schemeClr>
            </a:gs>
            <a:gs pos="2000">
              <a:srgbClr val="BDBAC6"/>
            </a:gs>
            <a:gs pos="100000">
              <a:srgbClr val="0C0030"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75801" y="10149"/>
            <a:ext cx="7387115" cy="82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2"/>
          </p:nvPr>
        </p:nvSpPr>
        <p:spPr>
          <a:xfrm>
            <a:off x="29038" y="6597352"/>
            <a:ext cx="1086578" cy="2606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712" y="6597352"/>
            <a:ext cx="6552728" cy="2606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sz="1000" smtClean="0">
                <a:latin typeface="Arial" pitchFamily="34" charset="0"/>
              </a:rPr>
              <a:t>Advanced Scientific Computing Workshop ETH 2014</a:t>
            </a:r>
            <a:endParaRPr lang="en-US" sz="1000" dirty="0"/>
          </a:p>
        </p:txBody>
      </p:sp>
      <p:sp>
        <p:nvSpPr>
          <p:cNvPr id="2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440" y="6597352"/>
            <a:ext cx="611560" cy="260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defRPr>
            </a:lvl1pPr>
          </a:lstStyle>
          <a:p>
            <a:fld id="{2A4DA105-8408-472E-ADC5-7BB4EB4EDB5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18" descr="mpiktextbiglogo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813" y="12092"/>
            <a:ext cx="992187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67" r:id="rId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 baseline="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75000"/>
        <a:buFont typeface="Wingdings" pitchFamily="2" charset="2"/>
        <a:buChar char="q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Tx/>
        <a:buBlip>
          <a:blip r:embed="rId6"/>
        </a:buBlip>
        <a:defRPr sz="2000" b="1">
          <a:solidFill>
            <a:schemeClr val="hlink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§"/>
        <a:defRPr sz="2000">
          <a:solidFill>
            <a:schemeClr val="hlink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6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u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u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u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u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smtClean="0">
                <a:latin typeface="Arial" pitchFamily="34" charset="0"/>
              </a:rPr>
              <a:t>Advanced Scientific Computing Workshop ETH 2014</a:t>
            </a:r>
            <a:endParaRPr lang="en-US" sz="10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4DA105-8408-472E-ADC5-7BB4EB4EDB54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501563" y="98824"/>
            <a:ext cx="8156618" cy="1906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baseline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n-US" sz="4400" dirty="0">
                <a:solidFill>
                  <a:srgbClr val="FFFF00"/>
                </a:solidFill>
              </a:rPr>
              <a:t>Multivariate Methods of </a:t>
            </a:r>
          </a:p>
          <a:p>
            <a:r>
              <a:rPr lang="en-US" sz="4400" dirty="0">
                <a:solidFill>
                  <a:srgbClr val="FFFF00"/>
                </a:solidFill>
              </a:rPr>
              <a:t>data analysis </a:t>
            </a:r>
            <a:endParaRPr lang="en-US" sz="4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001" y="2332817"/>
            <a:ext cx="2843175" cy="214374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77108" y="3589625"/>
            <a:ext cx="31868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4400" b="1" dirty="0" err="1" smtClean="0">
                <a:solidFill>
                  <a:schemeClr val="bg2"/>
                </a:solidFill>
                <a:latin typeface="+mj-lt"/>
              </a:rPr>
              <a:t>Helge</a:t>
            </a:r>
            <a:r>
              <a:rPr lang="en-US" sz="4400" b="1" dirty="0" smtClean="0">
                <a:solidFill>
                  <a:schemeClr val="bg2"/>
                </a:solidFill>
                <a:latin typeface="+mj-lt"/>
              </a:rPr>
              <a:t> Voss</a:t>
            </a:r>
            <a:endParaRPr lang="en-GB" sz="4400" b="1" dirty="0" smtClean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7108" y="4736666"/>
            <a:ext cx="747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de-DE" sz="2000" dirty="0">
                <a:solidFill>
                  <a:schemeClr val="bg2"/>
                </a:solidFill>
                <a:latin typeface="+mn-lt"/>
              </a:rPr>
              <a:t>MAX-PLANCK-INSTITUT FÜR KERNPHYSIK IN HEIDELBERG</a:t>
            </a:r>
            <a:endParaRPr lang="en-GB" sz="20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4611" y="2132762"/>
            <a:ext cx="53673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000" b="1" dirty="0" smtClean="0">
                <a:solidFill>
                  <a:schemeClr val="bg2"/>
                </a:solidFill>
                <a:latin typeface="+mj-lt"/>
              </a:rPr>
              <a:t>Advanced Scientific Computing Workshop</a:t>
            </a:r>
          </a:p>
          <a:p>
            <a:pPr>
              <a:buClr>
                <a:srgbClr val="FF0000"/>
              </a:buClr>
            </a:pPr>
            <a:r>
              <a:rPr lang="en-US" sz="2000" b="1" dirty="0" smtClean="0">
                <a:solidFill>
                  <a:schemeClr val="bg2"/>
                </a:solidFill>
                <a:latin typeface="+mj-lt"/>
              </a:rPr>
              <a:t>ETH   2014</a:t>
            </a:r>
            <a:endParaRPr lang="en-US" sz="2000" b="1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Kolmogorov Smirnov Test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4DA105-8408-472E-ADC5-7BB4EB4EDB54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smtClean="0">
                <a:latin typeface="Arial" pitchFamily="34" charset="0"/>
              </a:rPr>
              <a:t>Advanced Scientific Computing Workshop ETH 2014</a:t>
            </a:r>
            <a:endParaRPr lang="en-US" sz="1000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116" y="1219201"/>
            <a:ext cx="4616307" cy="4495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1318736"/>
            <a:ext cx="2424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</a:rPr>
              <a:t>Default (ROOT) </a:t>
            </a:r>
            <a:endParaRPr lang="en-GB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037345"/>
            <a:ext cx="40603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</a:rPr>
              <a:t>Setting option “X”  (default in TMVA since 4.2) </a:t>
            </a:r>
          </a:p>
          <a:p>
            <a:endParaRPr lang="en-US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</a:rPr>
              <a:t> Uses random sample generated from the two distributions that need to be compared</a:t>
            </a:r>
            <a:endParaRPr lang="en-GB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6248400"/>
            <a:ext cx="90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2"/>
                </a:solidFill>
                <a:latin typeface="Arial" panose="020B0604020202020204" pitchFamily="34" charset="0"/>
              </a:rPr>
              <a:t>Distributions are not really “flat” </a:t>
            </a:r>
            <a:r>
              <a:rPr lang="en-US" sz="1800" dirty="0" smtClean="0">
                <a:solidFill>
                  <a:schemeClr val="bg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effect of  using binned histograms (to be checked…)</a:t>
            </a:r>
            <a:endParaRPr lang="en-GB" sz="18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84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BDT performance </a:t>
            </a:r>
            <a:r>
              <a:rPr lang="en-US" dirty="0" err="1" smtClean="0"/>
              <a:t>vs</a:t>
            </a:r>
            <a:r>
              <a:rPr lang="en-US" dirty="0" smtClean="0"/>
              <a:t> #trees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4DA105-8408-472E-ADC5-7BB4EB4EDB54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smtClean="0">
                <a:latin typeface="Arial" pitchFamily="34" charset="0"/>
              </a:rPr>
              <a:t>Advanced Scientific Computing Workshop ETH 2014</a:t>
            </a:r>
            <a:endParaRPr lang="en-US" sz="1000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77" y="1249680"/>
            <a:ext cx="2996691" cy="2886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785" y="1219200"/>
            <a:ext cx="2996691" cy="2886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0" y="4037112"/>
            <a:ext cx="2996691" cy="2886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201" y="3994795"/>
            <a:ext cx="2996691" cy="2886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903" y="4017518"/>
            <a:ext cx="2996691" cy="28860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4577" y="784163"/>
            <a:ext cx="775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 background rejection of 99.9% (bkg. Eff. 0.1%) </a:t>
            </a:r>
            <a:endParaRPr lang="en-GB" b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10476" y="1245326"/>
            <a:ext cx="27811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Notice: Best performance is at </a:t>
            </a:r>
            <a:r>
              <a:rPr lang="en-US" sz="1800" b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MaxDepth</a:t>
            </a:r>
            <a:r>
              <a:rPr lang="en-US" sz="18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2 and </a:t>
            </a:r>
            <a:r>
              <a:rPr lang="en-US" sz="1800" b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Ntrees</a:t>
            </a:r>
            <a:r>
              <a:rPr lang="en-US" sz="18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1000 </a:t>
            </a:r>
          </a:p>
          <a:p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That is NOT where the difference between </a:t>
            </a:r>
            <a:r>
              <a:rPr lang="en-US" sz="1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true,test</a:t>
            </a:r>
            <a:r>
              <a:rPr 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and training efficiency is minimal !!!</a:t>
            </a:r>
            <a:endParaRPr lang="en-GB" sz="1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81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4DA105-8408-472E-ADC5-7BB4EB4EDB54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smtClean="0">
                <a:latin typeface="Arial" pitchFamily="34" charset="0"/>
              </a:rPr>
              <a:t>Advanced Scientific Computing Workshop ETH 2014</a:t>
            </a:r>
            <a:endParaRPr lang="en-US" sz="1000" dirty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685" y="304800"/>
            <a:ext cx="6701218" cy="655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159" y="849085"/>
            <a:ext cx="253552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BDT:</a:t>
            </a:r>
          </a:p>
          <a:p>
            <a:endParaRPr lang="en-US" dirty="0">
              <a:latin typeface="Arial Black" panose="020B0A04020102020204" pitchFamily="34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Training Efficiency</a:t>
            </a:r>
          </a:p>
          <a:p>
            <a:endParaRPr lang="en-US" dirty="0">
              <a:latin typeface="Arial Black" panose="020B0A04020102020204" pitchFamily="34" charset="0"/>
            </a:endParaRPr>
          </a:p>
          <a:p>
            <a:r>
              <a:rPr lang="en-US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Testing Efficiency</a:t>
            </a:r>
          </a:p>
          <a:p>
            <a:endParaRPr lang="en-US" dirty="0">
              <a:latin typeface="Arial Black" panose="020B0A04020102020204" pitchFamily="34" charset="0"/>
            </a:endParaRPr>
          </a:p>
          <a:p>
            <a:r>
              <a:rPr lang="en-US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True Efficiency</a:t>
            </a:r>
          </a:p>
          <a:p>
            <a:endParaRPr lang="en-US" dirty="0">
              <a:solidFill>
                <a:schemeClr val="bg2"/>
              </a:solidFill>
              <a:latin typeface="Arial Black" panose="020B0A04020102020204" pitchFamily="34" charset="0"/>
            </a:endParaRPr>
          </a:p>
          <a:p>
            <a:r>
              <a:rPr lang="en-US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for nominal background </a:t>
            </a:r>
            <a:r>
              <a:rPr lang="en-US" dirty="0" err="1" smtClean="0">
                <a:solidFill>
                  <a:schemeClr val="bg2"/>
                </a:solidFill>
                <a:latin typeface="Arial Black" panose="020B0A04020102020204" pitchFamily="34" charset="0"/>
              </a:rPr>
              <a:t>eff</a:t>
            </a:r>
            <a:r>
              <a:rPr lang="en-US" dirty="0">
                <a:solidFill>
                  <a:schemeClr val="bg2"/>
                </a:solidFill>
                <a:latin typeface="Arial Black" panose="020B0A04020102020204" pitchFamily="34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10%</a:t>
            </a:r>
            <a:endParaRPr lang="en-GB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5342" y="3651126"/>
            <a:ext cx="1145627" cy="2102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977353" y="3655169"/>
            <a:ext cx="1145627" cy="2102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620238" y="357350"/>
            <a:ext cx="1145627" cy="2102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8090216" y="382410"/>
            <a:ext cx="1145627" cy="2102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94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4DA105-8408-472E-ADC5-7BB4EB4EDB54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smtClean="0">
                <a:latin typeface="Arial" pitchFamily="34" charset="0"/>
              </a:rPr>
              <a:t>Advanced Scientific Computing Workshop ETH 2014</a:t>
            </a:r>
            <a:endParaRPr lang="en-US" sz="1000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581" y="305604"/>
            <a:ext cx="6517836" cy="63738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159" y="849085"/>
            <a:ext cx="253552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BDT:</a:t>
            </a:r>
          </a:p>
          <a:p>
            <a:endParaRPr lang="en-US" dirty="0">
              <a:latin typeface="Arial Black" panose="020B0A04020102020204" pitchFamily="34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Training Efficiency</a:t>
            </a:r>
          </a:p>
          <a:p>
            <a:endParaRPr lang="en-US" dirty="0">
              <a:latin typeface="Arial Black" panose="020B0A04020102020204" pitchFamily="34" charset="0"/>
            </a:endParaRPr>
          </a:p>
          <a:p>
            <a:r>
              <a:rPr lang="en-US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Testing Efficiency</a:t>
            </a:r>
          </a:p>
          <a:p>
            <a:endParaRPr lang="en-US" dirty="0">
              <a:latin typeface="Arial Black" panose="020B0A04020102020204" pitchFamily="34" charset="0"/>
            </a:endParaRPr>
          </a:p>
          <a:p>
            <a:r>
              <a:rPr lang="en-US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True Efficiency</a:t>
            </a:r>
          </a:p>
          <a:p>
            <a:endParaRPr lang="en-US" dirty="0">
              <a:solidFill>
                <a:schemeClr val="bg2"/>
              </a:solidFill>
              <a:latin typeface="Arial Black" panose="020B0A04020102020204" pitchFamily="34" charset="0"/>
            </a:endParaRPr>
          </a:p>
          <a:p>
            <a:r>
              <a:rPr lang="en-US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for nominal background </a:t>
            </a:r>
            <a:r>
              <a:rPr lang="en-US" dirty="0" err="1" smtClean="0">
                <a:solidFill>
                  <a:schemeClr val="bg2"/>
                </a:solidFill>
                <a:latin typeface="Arial Black" panose="020B0A04020102020204" pitchFamily="34" charset="0"/>
              </a:rPr>
              <a:t>eff</a:t>
            </a:r>
            <a:r>
              <a:rPr lang="en-US" dirty="0">
                <a:solidFill>
                  <a:schemeClr val="bg2"/>
                </a:solidFill>
                <a:latin typeface="Arial Black" panose="020B0A04020102020204" pitchFamily="34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0.1%</a:t>
            </a:r>
            <a:endParaRPr lang="en-GB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25342" y="3546026"/>
            <a:ext cx="1145627" cy="2102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883701" y="3576343"/>
            <a:ext cx="1145627" cy="2102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625492" y="358154"/>
            <a:ext cx="1145627" cy="2102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7999307" y="350469"/>
            <a:ext cx="1145627" cy="2102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76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And for Cuts ?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4DA105-8408-472E-ADC5-7BB4EB4EDB54}" type="slidenum">
              <a:rPr lang="en-GB" smtClean="0">
                <a:solidFill>
                  <a:schemeClr val="bg2"/>
                </a:solidFill>
              </a:rPr>
              <a:pPr/>
              <a:t>14</a:t>
            </a:fld>
            <a:endParaRPr lang="en-GB">
              <a:solidFill>
                <a:schemeClr val="bg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000" smtClean="0">
                <a:solidFill>
                  <a:schemeClr val="bg2"/>
                </a:solidFill>
                <a:latin typeface="Arial" pitchFamily="34" charset="0"/>
              </a:rPr>
              <a:t>Helge Voss</a:t>
            </a:r>
            <a:endParaRPr lang="en-US" sz="10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smtClean="0">
                <a:solidFill>
                  <a:schemeClr val="bg2"/>
                </a:solidFill>
                <a:latin typeface="Arial" pitchFamily="34" charset="0"/>
              </a:rPr>
              <a:t>Advanced Scientific Computing Workshop ETH 2014</a:t>
            </a:r>
            <a:endParaRPr lang="en-US" sz="1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1771" y="872110"/>
            <a:ext cx="93410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 is fairly small, but for 0.1% bkg. Rejection still statistically significant:</a:t>
            </a:r>
            <a:endParaRPr lang="en-US" sz="2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1771" y="1600200"/>
            <a:ext cx="299473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Training: </a:t>
            </a:r>
            <a:r>
              <a:rPr lang="en-US" sz="2000" b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effS</a:t>
            </a:r>
            <a:r>
              <a:rPr lang="en-US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6.5%</a:t>
            </a:r>
          </a:p>
          <a:p>
            <a:r>
              <a:rPr lang="en-US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Testing :          = 4.2%</a:t>
            </a:r>
          </a:p>
          <a:p>
            <a:r>
              <a:rPr lang="en-US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True:               = 4.1</a:t>
            </a:r>
          </a:p>
          <a:p>
            <a:endParaRPr lang="en-US" sz="2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Difference: 2%+- 0.06%</a:t>
            </a:r>
            <a:endParaRPr lang="en-GB" sz="2000" b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3" b="50000"/>
          <a:stretch/>
        </p:blipFill>
        <p:spPr>
          <a:xfrm>
            <a:off x="3432912" y="1236520"/>
            <a:ext cx="5711088" cy="28899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2187"/>
          <a:stretch/>
        </p:blipFill>
        <p:spPr>
          <a:xfrm>
            <a:off x="661115" y="4013706"/>
            <a:ext cx="2771797" cy="2592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61" b="50000"/>
          <a:stretch/>
        </p:blipFill>
        <p:spPr>
          <a:xfrm>
            <a:off x="5472924" y="3970132"/>
            <a:ext cx="2890370" cy="27105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42153" y="1283199"/>
            <a:ext cx="1145627" cy="210207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7900794" y="1289391"/>
            <a:ext cx="1145627" cy="210207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7014991" y="3991152"/>
            <a:ext cx="1145627" cy="210207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2047013" y="4091937"/>
            <a:ext cx="1145627" cy="210207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55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distributions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DA105-8408-472E-ADC5-7BB4EB4EDB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000" smtClean="0">
                <a:solidFill>
                  <a:prstClr val="black">
                    <a:lumMod val="50000"/>
                  </a:prstClr>
                </a:solidFill>
                <a:latin typeface="Arial" pitchFamily="34" charset="0"/>
              </a:rPr>
              <a:t>Helge Voss</a:t>
            </a:r>
            <a:endParaRPr lang="en-US" sz="1000" dirty="0">
              <a:solidFill>
                <a:prstClr val="black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smtClean="0">
                <a:solidFill>
                  <a:prstClr val="black">
                    <a:lumMod val="50000"/>
                  </a:prstClr>
                </a:solidFill>
                <a:latin typeface="Arial" pitchFamily="34" charset="0"/>
              </a:rPr>
              <a:t>Advanced Scientific Computing Workshop ETH 2014</a:t>
            </a:r>
            <a:endParaRPr lang="en-US" sz="1000" dirty="0">
              <a:solidFill>
                <a:prstClr val="black">
                  <a:lumMod val="50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533400" y="2662196"/>
            <a:ext cx="8153400" cy="39866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" y="914400"/>
            <a:ext cx="16786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BDT: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MaxDepth</a:t>
            </a:r>
            <a:r>
              <a:rPr lang="en-US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2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Ntrees</a:t>
            </a:r>
            <a:r>
              <a:rPr lang="en-US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1000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90949" y="960566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Rejection </a:t>
            </a:r>
            <a:r>
              <a:rPr 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99.9%</a:t>
            </a:r>
            <a:endParaRPr lang="en-GB" sz="1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90948" y="1468398"/>
            <a:ext cx="5843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0.1</a:t>
            </a:r>
            <a:r>
              <a:rPr lang="en-US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n-US" sz="1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bkg</a:t>
            </a:r>
            <a:r>
              <a:rPr lang="en-US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events of 6000 </a:t>
            </a:r>
            <a:r>
              <a:rPr lang="en-US" sz="1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bkg</a:t>
            </a:r>
            <a:r>
              <a:rPr lang="en-US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total in test and training sample = </a:t>
            </a:r>
            <a:r>
              <a:rPr lang="en-US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 </a:t>
            </a:r>
            <a:r>
              <a:rPr lang="en-US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 </a:t>
            </a:r>
            <a:r>
              <a:rPr lang="en-US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train and test sample are highly “anti-correlated”</a:t>
            </a:r>
            <a:endParaRPr lang="en-GB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733800" y="3810000"/>
            <a:ext cx="2133600" cy="1600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24001" y="3200400"/>
            <a:ext cx="2375074" cy="20313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what is this?  True eff. Vs test eff.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à"/>
            </a:pPr>
            <a:r>
              <a:rPr lang="en-US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Test eff. Is highly biased, too!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à"/>
            </a:pPr>
            <a:r>
              <a:rPr lang="en-US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Again: “artefact” of the small event count.</a:t>
            </a:r>
            <a:endParaRPr lang="en-GB" sz="18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62800" y="6488668"/>
            <a:ext cx="105240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eff.</a:t>
            </a:r>
            <a:endParaRPr lang="en-GB" sz="18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4253560" y="5225534"/>
            <a:ext cx="108241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 eff.</a:t>
            </a:r>
            <a:endParaRPr lang="en-GB" sz="18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22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distributions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DA105-8408-472E-ADC5-7BB4EB4EDB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000" smtClean="0">
                <a:solidFill>
                  <a:prstClr val="black">
                    <a:lumMod val="50000"/>
                  </a:prstClr>
                </a:solidFill>
                <a:latin typeface="Arial" pitchFamily="34" charset="0"/>
              </a:rPr>
              <a:t>Helge Voss</a:t>
            </a:r>
            <a:endParaRPr lang="en-US" sz="1000" dirty="0">
              <a:solidFill>
                <a:prstClr val="black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smtClean="0">
                <a:solidFill>
                  <a:prstClr val="black">
                    <a:lumMod val="50000"/>
                  </a:prstClr>
                </a:solidFill>
                <a:latin typeface="Arial" pitchFamily="34" charset="0"/>
              </a:rPr>
              <a:t>Advanced Scientific Computing Workshop ETH 2014</a:t>
            </a:r>
            <a:endParaRPr lang="en-US" sz="1000" dirty="0">
              <a:solidFill>
                <a:prstClr val="black">
                  <a:lumMod val="50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457200" y="2605489"/>
            <a:ext cx="8229600" cy="40239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" y="914400"/>
            <a:ext cx="16786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BDT: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MaxDepth</a:t>
            </a:r>
            <a:r>
              <a:rPr lang="en-US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2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Ntrees</a:t>
            </a:r>
            <a:r>
              <a:rPr lang="en-US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1000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90949" y="960566"/>
            <a:ext cx="315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Rejection </a:t>
            </a:r>
            <a:r>
              <a:rPr 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99%</a:t>
            </a:r>
            <a:endParaRPr lang="en-GB" sz="1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90948" y="1468398"/>
            <a:ext cx="5843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correlation between test  and training efficiency is still there (1% </a:t>
            </a:r>
            <a:r>
              <a:rPr lang="en-US" sz="1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bkg</a:t>
            </a:r>
            <a:r>
              <a:rPr lang="en-US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events of 6000 </a:t>
            </a:r>
            <a:r>
              <a:rPr lang="en-US" sz="1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bkg</a:t>
            </a:r>
            <a:r>
              <a:rPr lang="en-US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total in test and training sample = 60 events !!)</a:t>
            </a:r>
            <a:endParaRPr lang="en-GB" sz="18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733800" y="3810000"/>
            <a:ext cx="2133600" cy="1600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38200" y="2391728"/>
            <a:ext cx="2375074" cy="20313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Bias between true and test eff. </a:t>
            </a:r>
            <a:r>
              <a:rPr lang="en-US" sz="1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isappeares</a:t>
            </a:r>
            <a:r>
              <a:rPr lang="en-US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larger event counts, despite train-test correlation still visible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62800" y="6488668"/>
            <a:ext cx="105240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eff.</a:t>
            </a:r>
            <a:endParaRPr lang="en-GB" sz="18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4253560" y="5225534"/>
            <a:ext cx="108241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 eff.</a:t>
            </a:r>
            <a:endParaRPr lang="en-GB" sz="18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17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distributions 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DA105-8408-472E-ADC5-7BB4EB4EDB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000" smtClean="0">
                <a:solidFill>
                  <a:prstClr val="black">
                    <a:lumMod val="50000"/>
                  </a:prstClr>
                </a:solidFill>
                <a:latin typeface="Arial" pitchFamily="34" charset="0"/>
              </a:rPr>
              <a:t>Helge Voss</a:t>
            </a:r>
            <a:endParaRPr lang="en-US" sz="1000" dirty="0">
              <a:solidFill>
                <a:prstClr val="black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smtClean="0">
                <a:solidFill>
                  <a:prstClr val="black">
                    <a:lumMod val="50000"/>
                  </a:prstClr>
                </a:solidFill>
                <a:latin typeface="Arial" pitchFamily="34" charset="0"/>
              </a:rPr>
              <a:t>Advanced Scientific Computing Workshop ETH 2014</a:t>
            </a:r>
            <a:endParaRPr lang="en-US" sz="1000" dirty="0">
              <a:solidFill>
                <a:prstClr val="black">
                  <a:lumMod val="50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914400"/>
            <a:ext cx="16786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BDT: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MaxDepth</a:t>
            </a:r>
            <a:r>
              <a:rPr lang="en-US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2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Ntrees</a:t>
            </a:r>
            <a:r>
              <a:rPr lang="en-US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1000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568234" y="2514600"/>
            <a:ext cx="7792114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90949" y="960566"/>
            <a:ext cx="3223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Rejection  </a:t>
            </a:r>
            <a:r>
              <a:rPr 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90%</a:t>
            </a:r>
            <a:endParaRPr lang="en-GB" sz="1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90948" y="1468398"/>
            <a:ext cx="5843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correlation between test efficiency and training efficiency is almost gone, as the samples left and cut away are both big enough</a:t>
            </a:r>
            <a:endParaRPr lang="en-GB" sz="18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090041" y="3407390"/>
            <a:ext cx="2974428" cy="1661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38200" y="2391728"/>
            <a:ext cx="2375074" cy="20313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correlations seem gone, we are only </a:t>
            </a:r>
            <a:r>
              <a:rPr 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 with an ever smaller</a:t>
            </a:r>
            <a:r>
              <a:rPr lang="en-US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bias between  between true (test) and training  eff.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62800" y="6488668"/>
            <a:ext cx="105240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eff.</a:t>
            </a:r>
            <a:endParaRPr lang="en-GB" sz="18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4253560" y="5225534"/>
            <a:ext cx="108241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 eff.</a:t>
            </a:r>
            <a:endParaRPr lang="en-GB" sz="18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72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Systematic Errors/Uncertainties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4DA105-8408-472E-ADC5-7BB4EB4EDB54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1000" smtClean="0">
                <a:latin typeface="+mn-lt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1000" smtClean="0">
                <a:latin typeface="+mj-lt"/>
              </a:rPr>
              <a:t>Advanced Scientific Computing Workshop ETH 2014</a:t>
            </a:r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36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Some Words about Systematic Errors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4DA105-8408-472E-ADC5-7BB4EB4EDB54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1000" smtClean="0">
                <a:latin typeface="+mn-lt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1000" smtClean="0">
                <a:latin typeface="+mj-lt"/>
              </a:rPr>
              <a:t>Advanced Scientific Computing Workshop ETH 2014</a:t>
            </a:r>
            <a:endParaRPr lang="en-US" sz="1000" dirty="0">
              <a:latin typeface="+mj-lt"/>
            </a:endParaRPr>
          </a:p>
        </p:txBody>
      </p:sp>
      <p:sp>
        <p:nvSpPr>
          <p:cNvPr id="1960963" name="Text Box 3"/>
          <p:cNvSpPr txBox="1">
            <a:spLocks noChangeArrowheads="1"/>
          </p:cNvSpPr>
          <p:nvPr/>
        </p:nvSpPr>
        <p:spPr bwMode="auto">
          <a:xfrm>
            <a:off x="122237" y="849313"/>
            <a:ext cx="8847137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3B3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33400" indent="-1714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Typical worries are:  </a:t>
            </a:r>
          </a:p>
          <a:p>
            <a:pPr lvl="1"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333399"/>
                </a:solidFill>
                <a:latin typeface="Arial" charset="0"/>
              </a:rPr>
              <a:t>What happens if the estimated “Probability Density” is wrong ?</a:t>
            </a:r>
          </a:p>
          <a:p>
            <a:pPr lvl="1"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333399"/>
                </a:solidFill>
                <a:latin typeface="Arial" charset="0"/>
              </a:rPr>
              <a:t>Can the Classifier, i.e. the discrimination function y(x), introduce systematic uncertainties?</a:t>
            </a:r>
          </a:p>
          <a:p>
            <a:pPr lvl="1"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333399"/>
                </a:solidFill>
                <a:latin typeface="Arial" charset="0"/>
              </a:rPr>
              <a:t>What happens if the training data do not match “reality” </a:t>
            </a:r>
          </a:p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à"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Any wrong PDF leads to imperfect discrimination function</a:t>
            </a:r>
          </a:p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à"/>
            </a:pPr>
            <a:endParaRPr lang="en-US" sz="1600" dirty="0" smtClean="0">
              <a:solidFill>
                <a:srgbClr val="000000"/>
              </a:solidFill>
              <a:latin typeface="Arial" charset="0"/>
            </a:endParaRPr>
          </a:p>
          <a:p>
            <a:pPr lvl="1"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à"/>
            </a:pPr>
            <a:r>
              <a:rPr lang="en-US" sz="1600" dirty="0" smtClean="0">
                <a:solidFill>
                  <a:srgbClr val="333399"/>
                </a:solidFill>
                <a:latin typeface="Arial" charset="0"/>
              </a:rPr>
              <a:t>Imperfect (calling it “wrong” isn’t “right”)  y(x)  </a:t>
            </a:r>
            <a:r>
              <a:rPr lang="en-US" sz="1600" dirty="0" smtClean="0">
                <a:solidFill>
                  <a:srgbClr val="333399"/>
                </a:solidFill>
                <a:latin typeface="Arial" charset="0"/>
                <a:sym typeface="Wingdings" pitchFamily="2" charset="2"/>
              </a:rPr>
              <a:t> loss of discrimination power</a:t>
            </a:r>
          </a:p>
          <a:p>
            <a:pPr lvl="1"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sz="1600" b="1" dirty="0" smtClean="0">
                <a:solidFill>
                  <a:srgbClr val="FF0000"/>
                </a:solidFill>
                <a:latin typeface="Arial" charset="0"/>
              </a:rPr>
              <a:t>that’s all!</a:t>
            </a:r>
          </a:p>
          <a:p>
            <a:pPr lvl="1"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à"/>
            </a:pPr>
            <a:r>
              <a:rPr lang="en-US" sz="1600" dirty="0" smtClean="0">
                <a:solidFill>
                  <a:srgbClr val="333399"/>
                </a:solidFill>
                <a:latin typeface="Arial" charset="0"/>
              </a:rPr>
              <a:t>classical cuts face exactly the same problem,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   </a:t>
            </a:r>
            <a:r>
              <a:rPr lang="en-US" sz="1600" dirty="0" smtClean="0">
                <a:solidFill>
                  <a:srgbClr val="FF0000"/>
                </a:solidFill>
                <a:latin typeface="Arial" charset="0"/>
              </a:rPr>
              <a:t>however:</a:t>
            </a:r>
          </a:p>
          <a:p>
            <a:pPr lvl="2"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600" dirty="0" smtClean="0">
                <a:solidFill>
                  <a:srgbClr val="FF0000"/>
                </a:solidFill>
                <a:latin typeface="Arial" charset="0"/>
              </a:rPr>
              <a:t>in addition to cutting on features that are not correct, now you can also “exploit” correlations that are in fact not correct</a:t>
            </a:r>
          </a:p>
        </p:txBody>
      </p:sp>
      <p:graphicFrame>
        <p:nvGraphicFramePr>
          <p:cNvPr id="19609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5151386"/>
              </p:ext>
            </p:extLst>
          </p:nvPr>
        </p:nvGraphicFramePr>
        <p:xfrm>
          <a:off x="6046788" y="2018348"/>
          <a:ext cx="1693862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2" name="Equation" r:id="rId3" imgW="977760" imgH="419040" progId="Equation.DSMT4">
                  <p:embed/>
                </p:oleObj>
              </mc:Choice>
              <mc:Fallback>
                <p:oleObj name="Equation" r:id="rId3" imgW="9777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6788" y="2018348"/>
                        <a:ext cx="1693862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60965" name="Text Box 5"/>
          <p:cNvSpPr txBox="1">
            <a:spLocks noChangeArrowheads="1"/>
          </p:cNvSpPr>
          <p:nvPr/>
        </p:nvSpPr>
        <p:spPr bwMode="auto">
          <a:xfrm>
            <a:off x="128588" y="4402138"/>
            <a:ext cx="8723312" cy="12414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 algn="ctr">
                <a:solidFill>
                  <a:srgbClr val="FF3B3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r>
              <a:rPr lang="en-US" sz="1600" smtClean="0">
                <a:solidFill>
                  <a:srgbClr val="000000"/>
                </a:solidFill>
                <a:latin typeface="Arial" charset="0"/>
              </a:rPr>
              <a:t>Systematic error are only introduced once “Monte Carlo events” with imperfect modeling are used for </a:t>
            </a:r>
          </a:p>
          <a:p>
            <a:pPr lvl="1"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r>
              <a:rPr lang="en-US" sz="160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600" smtClean="0">
                <a:solidFill>
                  <a:srgbClr val="333399"/>
                </a:solidFill>
                <a:latin typeface="Arial" charset="0"/>
              </a:rPr>
              <a:t>efficiency; purity</a:t>
            </a:r>
          </a:p>
          <a:p>
            <a:pPr lvl="1"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r>
              <a:rPr lang="en-US" sz="1600" smtClean="0">
                <a:solidFill>
                  <a:srgbClr val="333399"/>
                </a:solidFill>
                <a:latin typeface="Arial" charset="0"/>
              </a:rPr>
              <a:t>#expected events </a:t>
            </a:r>
          </a:p>
        </p:txBody>
      </p:sp>
      <p:sp>
        <p:nvSpPr>
          <p:cNvPr id="1960966" name="Text Box 6"/>
          <p:cNvSpPr txBox="1">
            <a:spLocks noChangeArrowheads="1"/>
          </p:cNvSpPr>
          <p:nvPr/>
        </p:nvSpPr>
        <p:spPr bwMode="auto">
          <a:xfrm>
            <a:off x="3306763" y="4946650"/>
            <a:ext cx="5480050" cy="6667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/>
        </p:spPr>
        <p:txBody>
          <a:bodyPr wrap="non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FF3300"/>
                </a:solidFill>
                <a:latin typeface="Arial" charset="0"/>
              </a:rPr>
              <a:t>same problem with classical “cut” analysis</a:t>
            </a:r>
          </a:p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FF3300"/>
                </a:solidFill>
                <a:latin typeface="Arial" charset="0"/>
              </a:rPr>
              <a:t>use control samples to test MVA-output distribution (y(x))</a:t>
            </a:r>
          </a:p>
        </p:txBody>
      </p:sp>
      <p:sp>
        <p:nvSpPr>
          <p:cNvPr id="1960967" name="Text Box 7"/>
          <p:cNvSpPr txBox="1">
            <a:spLocks noChangeArrowheads="1"/>
          </p:cNvSpPr>
          <p:nvPr/>
        </p:nvSpPr>
        <p:spPr bwMode="auto">
          <a:xfrm>
            <a:off x="0" y="5813425"/>
            <a:ext cx="89106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r>
              <a:rPr lang="en-US" sz="1600" smtClean="0">
                <a:solidFill>
                  <a:srgbClr val="000000"/>
                </a:solidFill>
                <a:latin typeface="Arial" charset="0"/>
              </a:rPr>
              <a:t> Combined variable (MVA-output, y(x)) might “hide” problems in ONE individual variable more than if looked at alone </a:t>
            </a:r>
            <a:r>
              <a:rPr lang="en-US" sz="160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 train classifier with few variables only and compare with data</a:t>
            </a:r>
            <a:r>
              <a:rPr lang="en-US" sz="1600" smtClean="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887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0965" grpId="0" animBg="1"/>
      <p:bldP spid="1960966" grpId="0" animBg="1"/>
      <p:bldP spid="196096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4DA105-8408-472E-ADC5-7BB4EB4EDB54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smtClean="0">
                <a:latin typeface="Arial" pitchFamily="34" charset="0"/>
              </a:rPr>
              <a:t>Advanced Scientific Computing Workshop ETH 2014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238125" y="883104"/>
            <a:ext cx="865822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Multivariate  classification/regression  algorithms  (MVA)</a:t>
            </a:r>
          </a:p>
          <a:p>
            <a:pPr marL="636588" lvl="1" indent="-179388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what they are</a:t>
            </a:r>
          </a:p>
          <a:p>
            <a:pPr marL="636588" lvl="1" indent="-179388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how they work</a:t>
            </a:r>
          </a:p>
          <a:p>
            <a:pPr marL="179388" indent="-179388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Overview over some classifiers</a:t>
            </a:r>
          </a:p>
          <a:p>
            <a:pPr marL="636588" lvl="1" indent="-179388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Multidimensional Likelihood </a:t>
            </a:r>
            <a:r>
              <a:rPr lang="en-US" sz="1800" b="1" dirty="0">
                <a:solidFill>
                  <a:schemeClr val="tx1">
                    <a:lumMod val="50000"/>
                  </a:schemeClr>
                </a:solidFill>
                <a:latin typeface="+mn-lt"/>
                <a:sym typeface="Wingdings" pitchFamily="2" charset="2"/>
              </a:rPr>
              <a:t> </a:t>
            </a:r>
            <a:r>
              <a:rPr lang="en-US" sz="1800" b="1" dirty="0" smtClean="0">
                <a:solidFill>
                  <a:schemeClr val="tx1">
                    <a:lumMod val="50000"/>
                  </a:schemeClr>
                </a:solidFill>
                <a:latin typeface="+mn-lt"/>
                <a:sym typeface="Wingdings" pitchFamily="2" charset="2"/>
              </a:rPr>
              <a:t>(</a:t>
            </a:r>
            <a:r>
              <a:rPr lang="en-US" sz="1800" b="1" dirty="0" err="1" smtClean="0">
                <a:solidFill>
                  <a:schemeClr val="tx1">
                    <a:lumMod val="50000"/>
                  </a:schemeClr>
                </a:solidFill>
                <a:latin typeface="+mn-lt"/>
                <a:sym typeface="Wingdings" pitchFamily="2" charset="2"/>
              </a:rPr>
              <a:t>kNN</a:t>
            </a:r>
            <a:r>
              <a:rPr lang="en-US" sz="1800" b="1" dirty="0">
                <a:solidFill>
                  <a:schemeClr val="tx1">
                    <a:lumMod val="50000"/>
                  </a:schemeClr>
                </a:solidFill>
                <a:latin typeface="+mn-lt"/>
                <a:sym typeface="Wingdings" pitchFamily="2" charset="2"/>
              </a:rPr>
              <a:t> </a:t>
            </a:r>
            <a:r>
              <a:rPr lang="en-US" sz="1800" b="1" dirty="0" smtClean="0">
                <a:solidFill>
                  <a:schemeClr val="tx1">
                    <a:lumMod val="50000"/>
                  </a:schemeClr>
                </a:solidFill>
                <a:latin typeface="+mn-lt"/>
                <a:sym typeface="Wingdings" pitchFamily="2" charset="2"/>
              </a:rPr>
              <a:t>: k-Nearest </a:t>
            </a:r>
            <a:r>
              <a:rPr lang="en-US" sz="1800" b="1" dirty="0" err="1" smtClean="0">
                <a:solidFill>
                  <a:schemeClr val="tx1">
                    <a:lumMod val="50000"/>
                  </a:schemeClr>
                </a:solidFill>
                <a:latin typeface="+mn-lt"/>
                <a:sym typeface="Wingdings" pitchFamily="2" charset="2"/>
              </a:rPr>
              <a:t>Neighbour</a:t>
            </a:r>
            <a:r>
              <a:rPr lang="en-US" sz="1800" b="1" dirty="0" smtClean="0">
                <a:solidFill>
                  <a:schemeClr val="tx1">
                    <a:lumMod val="50000"/>
                  </a:schemeClr>
                </a:solidFill>
                <a:latin typeface="+mn-lt"/>
                <a:sym typeface="Wingdings" pitchFamily="2" charset="2"/>
              </a:rPr>
              <a:t>)</a:t>
            </a:r>
          </a:p>
          <a:p>
            <a:pPr marL="636588" lvl="1" indent="-179388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tx1">
                    <a:lumMod val="50000"/>
                  </a:schemeClr>
                </a:solidFill>
                <a:latin typeface="+mn-lt"/>
                <a:sym typeface="Wingdings" pitchFamily="2" charset="2"/>
              </a:rPr>
              <a:t>Projective Likelihood (naïve Bayes)	</a:t>
            </a:r>
          </a:p>
          <a:p>
            <a:pPr marL="636588" lvl="1" indent="-179388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tx1">
                    <a:lumMod val="50000"/>
                  </a:schemeClr>
                </a:solidFill>
                <a:latin typeface="+mn-lt"/>
                <a:sym typeface="Wingdings" pitchFamily="2" charset="2"/>
              </a:rPr>
              <a:t>Linear Classifier</a:t>
            </a:r>
          </a:p>
          <a:p>
            <a:pPr marL="636588" lvl="1" indent="-179388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tx1">
                    <a:lumMod val="50000"/>
                  </a:schemeClr>
                </a:solidFill>
                <a:latin typeface="+mn-lt"/>
                <a:sym typeface="Wingdings" pitchFamily="2" charset="2"/>
              </a:rPr>
              <a:t>Non linear Classifiers</a:t>
            </a:r>
          </a:p>
          <a:p>
            <a:pPr marL="1093788" lvl="2" indent="-179388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  <a:latin typeface="+mn-lt"/>
                <a:sym typeface="Wingdings" pitchFamily="2" charset="2"/>
              </a:rPr>
              <a:t>Neural Networks</a:t>
            </a:r>
          </a:p>
          <a:p>
            <a:pPr marL="1093788" lvl="2" indent="-179388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latin typeface="Arial"/>
                <a:sym typeface="Wingdings" pitchFamily="2" charset="2"/>
              </a:rPr>
              <a:t>Boosted Decision </a:t>
            </a: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  <a:latin typeface="Arial"/>
                <a:sym typeface="Wingdings" pitchFamily="2" charset="2"/>
              </a:rPr>
              <a:t>Trees</a:t>
            </a:r>
            <a:endParaRPr lang="en-US" sz="1600" b="1" dirty="0" smtClean="0">
              <a:solidFill>
                <a:schemeClr val="tx1">
                  <a:lumMod val="50000"/>
                </a:schemeClr>
              </a:solidFill>
              <a:latin typeface="+mn-lt"/>
              <a:sym typeface="Wingdings" pitchFamily="2" charset="2"/>
            </a:endParaRPr>
          </a:p>
          <a:p>
            <a:pPr marL="1093788" lvl="2" indent="-179388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  <a:latin typeface="+mn-lt"/>
                <a:sym typeface="Wingdings" pitchFamily="2" charset="2"/>
              </a:rPr>
              <a:t>Support Vector Machines</a:t>
            </a:r>
          </a:p>
          <a:p>
            <a:pPr marL="179388" indent="-179388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General comments about:</a:t>
            </a:r>
          </a:p>
          <a:p>
            <a:pPr marL="636588" lvl="1" indent="-179388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bg2"/>
                </a:solidFill>
                <a:latin typeface="+mn-lt"/>
              </a:rPr>
              <a:t>Overtraining</a:t>
            </a:r>
          </a:p>
          <a:p>
            <a:pPr marL="636588" lvl="1" indent="-179388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bg2"/>
                </a:solidFill>
                <a:latin typeface="+mn-lt"/>
              </a:rPr>
              <a:t>Systematic errors</a:t>
            </a:r>
            <a:endParaRPr lang="en-GB" sz="1800" b="1" dirty="0" smtClean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797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801" y="10149"/>
            <a:ext cx="7584911" cy="826563"/>
          </a:xfrm>
        </p:spPr>
        <p:txBody>
          <a:bodyPr/>
          <a:lstStyle/>
          <a:p>
            <a:r>
              <a:rPr lang="en-US" sz="3200" dirty="0" smtClean="0"/>
              <a:t>MVA and Systematic Uncertainties</a:t>
            </a:r>
            <a:endParaRPr lang="en-GB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4DA105-8408-472E-ADC5-7BB4EB4EDB54}" type="slidenum">
              <a:rPr lang="en-GB" smtClean="0"/>
              <a:pPr/>
              <a:t>20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0387" y="884519"/>
                <a:ext cx="9063613" cy="5712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9388" indent="-179388">
                  <a:buClr>
                    <a:srgbClr val="FF0000"/>
                  </a:buClr>
                  <a:buFont typeface="Wingdings" pitchFamily="2" charset="2"/>
                  <a:buChar char="§"/>
                </a:pPr>
                <a:r>
                  <a:rPr lang="en-US" sz="2000" dirty="0" smtClean="0">
                    <a:solidFill>
                      <a:schemeClr val="bg2"/>
                    </a:solidFill>
                    <a:latin typeface="+mn-lt"/>
                  </a:rPr>
                  <a:t>Multivariate Classifiers  THEMSELVES  don’t have systematic uncertainties </a:t>
                </a:r>
                <a:r>
                  <a:rPr lang="en-US" sz="2000" dirty="0" smtClean="0">
                    <a:solidFill>
                      <a:schemeClr val="bg2"/>
                    </a:solidFill>
                    <a:latin typeface="+mn-lt"/>
                    <a:sym typeface="Wingdings" pitchFamily="2" charset="2"/>
                  </a:rPr>
                  <a:t> </a:t>
                </a:r>
                <a:r>
                  <a:rPr lang="en-US" sz="1800" dirty="0" smtClean="0">
                    <a:solidFill>
                      <a:schemeClr val="accent2"/>
                    </a:solidFill>
                    <a:latin typeface="+mn-lt"/>
                    <a:sym typeface="Wingdings" pitchFamily="2" charset="2"/>
                  </a:rPr>
                  <a:t>even if trained on a “phantasy Monte Carlo sample”</a:t>
                </a:r>
                <a:endParaRPr lang="en-US" sz="1800" dirty="0" smtClean="0">
                  <a:solidFill>
                    <a:schemeClr val="accent2"/>
                  </a:solidFill>
                  <a:latin typeface="+mn-lt"/>
                </a:endParaRPr>
              </a:p>
              <a:p>
                <a:pPr marL="636588" lvl="1" indent="-179388">
                  <a:buClr>
                    <a:srgbClr val="FF0000"/>
                  </a:buClr>
                  <a:buFont typeface="Wingdings" pitchFamily="2" charset="2"/>
                  <a:buChar char="§"/>
                </a:pPr>
                <a:r>
                  <a:rPr lang="en-US" sz="1800" dirty="0" smtClean="0">
                    <a:solidFill>
                      <a:schemeClr val="bg2"/>
                    </a:solidFill>
                    <a:latin typeface="+mn-lt"/>
                  </a:rPr>
                  <a:t>there are only “bad” and “good” performing classifiers !</a:t>
                </a:r>
              </a:p>
              <a:p>
                <a:pPr marL="1093788" lvl="2" indent="-179388">
                  <a:buClr>
                    <a:srgbClr val="FF0000"/>
                  </a:buClr>
                  <a:buFont typeface="Wingdings" pitchFamily="2" charset="2"/>
                  <a:buChar char="§"/>
                </a:pPr>
                <a:r>
                  <a:rPr lang="en-US" sz="1800" dirty="0" smtClean="0">
                    <a:solidFill>
                      <a:srgbClr val="FF0000"/>
                    </a:solidFill>
                    <a:latin typeface="+mn-lt"/>
                  </a:rPr>
                  <a:t>OVERTRAINING is NOT a systematic uncertainty !!</a:t>
                </a:r>
              </a:p>
              <a:p>
                <a:pPr marL="1093788" lvl="2" indent="-179388">
                  <a:buClr>
                    <a:srgbClr val="FF0000"/>
                  </a:buClr>
                  <a:buFont typeface="Wingdings" pitchFamily="2" charset="2"/>
                  <a:buChar char="§"/>
                </a:pPr>
                <a:r>
                  <a:rPr lang="en-US" sz="1800" dirty="0" smtClean="0">
                    <a:solidFill>
                      <a:srgbClr val="FF0000"/>
                    </a:solidFill>
                    <a:latin typeface="+mn-lt"/>
                  </a:rPr>
                  <a:t>difference between two classifiers resulting from two different training runs DO NOT CAUSE SYSTEMATIC ERRORS</a:t>
                </a:r>
              </a:p>
              <a:p>
                <a:pPr marL="636588" lvl="1" indent="-179388">
                  <a:buClr>
                    <a:srgbClr val="FF0000"/>
                  </a:buClr>
                  <a:buFont typeface="Wingdings" pitchFamily="2" charset="2"/>
                  <a:buChar char="§"/>
                </a:pPr>
                <a:r>
                  <a:rPr lang="en-US" sz="1800" dirty="0" smtClean="0">
                    <a:solidFill>
                      <a:schemeClr val="bg2"/>
                    </a:solidFill>
                    <a:latin typeface="+mn-lt"/>
                  </a:rPr>
                  <a:t>same as with “well” and “badly” tuned classical cuts</a:t>
                </a:r>
              </a:p>
              <a:p>
                <a:pPr marL="636588" lvl="1" indent="-179388">
                  <a:buClr>
                    <a:srgbClr val="FF0000"/>
                  </a:buClr>
                  <a:buFont typeface="Wingdings" pitchFamily="2" charset="2"/>
                  <a:buChar char="§"/>
                </a:pPr>
                <a:r>
                  <a:rPr lang="en-US" sz="1800" dirty="0" smtClean="0">
                    <a:solidFill>
                      <a:schemeClr val="bg2"/>
                    </a:solidFill>
                    <a:latin typeface="+mn-lt"/>
                  </a:rPr>
                  <a:t>MVA classifiers: </a:t>
                </a:r>
                <a:r>
                  <a:rPr lang="en-US" sz="1800" dirty="0" smtClean="0">
                    <a:solidFill>
                      <a:schemeClr val="bg2"/>
                    </a:solidFill>
                    <a:latin typeface="+mn-lt"/>
                    <a:sym typeface="Wingdings" pitchFamily="2" charset="2"/>
                  </a:rPr>
                  <a:t> only select regions in observable space </a:t>
                </a:r>
                <a:endParaRPr lang="en-US" sz="1800" dirty="0" smtClean="0">
                  <a:solidFill>
                    <a:schemeClr val="bg2"/>
                  </a:solidFill>
                  <a:latin typeface="+mn-lt"/>
                </a:endParaRPr>
              </a:p>
              <a:p>
                <a:pPr marL="636588" lvl="1" indent="-179388">
                  <a:buClr>
                    <a:srgbClr val="FF0000"/>
                  </a:buClr>
                  <a:buFont typeface="Wingdings" pitchFamily="2" charset="2"/>
                  <a:buChar char="§"/>
                </a:pPr>
                <a:endParaRPr lang="en-US" sz="2000" dirty="0" smtClean="0">
                  <a:solidFill>
                    <a:schemeClr val="bg2"/>
                  </a:solidFill>
                  <a:latin typeface="+mn-lt"/>
                </a:endParaRPr>
              </a:p>
              <a:p>
                <a:pPr marL="636588" lvl="1" indent="-179388">
                  <a:buClr>
                    <a:srgbClr val="FF0000"/>
                  </a:buClr>
                  <a:buFont typeface="Wingdings" pitchFamily="2" charset="2"/>
                  <a:buChar char="§"/>
                </a:pPr>
                <a:endParaRPr lang="en-US" sz="2000" dirty="0" smtClean="0">
                  <a:solidFill>
                    <a:schemeClr val="bg2"/>
                  </a:solidFill>
                  <a:latin typeface="+mn-lt"/>
                </a:endParaRPr>
              </a:p>
              <a:p>
                <a:pPr marL="179388" indent="-179388">
                  <a:buClr>
                    <a:srgbClr val="FF0000"/>
                  </a:buClr>
                  <a:buFont typeface="Wingdings" pitchFamily="2" charset="2"/>
                  <a:buChar char="§"/>
                </a:pPr>
                <a:r>
                  <a:rPr lang="en-US" sz="2000" dirty="0" smtClean="0">
                    <a:solidFill>
                      <a:schemeClr val="bg2"/>
                    </a:solidFill>
                    <a:latin typeface="+mn-lt"/>
                  </a:rPr>
                  <a:t>Efficiency estimate (Monte Carlo) </a:t>
                </a:r>
                <a:r>
                  <a:rPr lang="en-US" sz="2000" dirty="0" smtClean="0">
                    <a:solidFill>
                      <a:schemeClr val="bg2"/>
                    </a:solidFill>
                    <a:latin typeface="+mn-lt"/>
                    <a:sym typeface="Wingdings" pitchFamily="2" charset="2"/>
                  </a:rPr>
                  <a:t> statistical/systematic uncertainty</a:t>
                </a:r>
              </a:p>
              <a:p>
                <a:pPr marL="636588" lvl="1" indent="-179388">
                  <a:buClr>
                    <a:srgbClr val="FF0000"/>
                  </a:buClr>
                  <a:buFont typeface="Wingdings" pitchFamily="2" charset="2"/>
                  <a:buChar char="§"/>
                </a:pPr>
                <a:r>
                  <a:rPr lang="en-US" sz="1800" dirty="0" smtClean="0">
                    <a:solidFill>
                      <a:schemeClr val="bg2"/>
                    </a:solidFill>
                    <a:latin typeface="+mn-lt"/>
                    <a:sym typeface="Wingdings" pitchFamily="2" charset="2"/>
                  </a:rPr>
                  <a:t>involves “estimating” </a:t>
                </a:r>
                <a:r>
                  <a:rPr lang="en-US" sz="1800" dirty="0" smtClean="0">
                    <a:solidFill>
                      <a:schemeClr val="accent2"/>
                    </a:solidFill>
                    <a:latin typeface="+mn-lt"/>
                    <a:sym typeface="Wingdings" pitchFamily="2" charset="2"/>
                  </a:rPr>
                  <a:t>(uncertainties in )</a:t>
                </a:r>
                <a:r>
                  <a:rPr lang="en-US" sz="1800" dirty="0" smtClean="0">
                    <a:solidFill>
                      <a:schemeClr val="bg2"/>
                    </a:solidFill>
                    <a:latin typeface="+mn-lt"/>
                    <a:sym typeface="Wingdings" pitchFamily="2" charset="2"/>
                  </a:rPr>
                  <a:t> distribution of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  <a:sym typeface="Wingdings" pitchFamily="2" charset="2"/>
                      </a:rPr>
                      <m:t>𝑃𝐷</m:t>
                    </m:r>
                    <m:sSub>
                      <m:sSubPr>
                        <m:ctrlPr>
                          <a:rPr lang="en-US" sz="1800" i="1" smtClean="0">
                            <a:solidFill>
                              <a:schemeClr val="bg2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/>
                            <a:sym typeface="Wingdings" pitchFamily="2" charset="2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US" sz="1800" i="1" smtClean="0">
                                <a:solidFill>
                                  <a:schemeClr val="bg2"/>
                                </a:solidFill>
                                <a:latin typeface="Cambria Math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𝑆</m:t>
                            </m:r>
                            <m: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(</m:t>
                            </m:r>
                            <m: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𝐵</m:t>
                            </m:r>
                            <m: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)</m:t>
                            </m:r>
                          </m:sub>
                        </m:sSub>
                      </m:sub>
                    </m:sSub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  <a:sym typeface="Wingdings" pitchFamily="2" charset="2"/>
                      </a:rPr>
                      <m:t> </m:t>
                    </m:r>
                  </m:oMath>
                </a14:m>
                <a:endParaRPr lang="en-GB" sz="1800" dirty="0" smtClean="0">
                  <a:solidFill>
                    <a:schemeClr val="bg2"/>
                  </a:solidFill>
                  <a:latin typeface="+mn-lt"/>
                </a:endParaRPr>
              </a:p>
              <a:p>
                <a:pPr marL="1093788" lvl="2" indent="-179388">
                  <a:buClr>
                    <a:srgbClr val="FF0000"/>
                  </a:buClr>
                  <a:buFont typeface="Wingdings" pitchFamily="2" charset="2"/>
                  <a:buChar char="§"/>
                </a:pPr>
                <a:r>
                  <a:rPr lang="en-US" sz="1800" dirty="0" smtClean="0">
                    <a:solidFill>
                      <a:schemeClr val="bg2"/>
                    </a:solidFill>
                    <a:latin typeface="+mn-lt"/>
                  </a:rPr>
                  <a:t>statistical “fluctuations” </a:t>
                </a:r>
                <a:r>
                  <a:rPr lang="en-US" sz="1800" dirty="0" smtClean="0">
                    <a:solidFill>
                      <a:schemeClr val="bg2"/>
                    </a:solidFill>
                    <a:latin typeface="+mn-lt"/>
                    <a:sym typeface="Wingdings" pitchFamily="2" charset="2"/>
                  </a:rPr>
                  <a:t> </a:t>
                </a:r>
                <a:r>
                  <a:rPr lang="en-US" sz="1800" dirty="0" smtClean="0">
                    <a:solidFill>
                      <a:schemeClr val="bg2"/>
                    </a:solidFill>
                    <a:latin typeface="+mn-lt"/>
                  </a:rPr>
                  <a:t>re-sampling  (Bootstrap)</a:t>
                </a:r>
              </a:p>
              <a:p>
                <a:pPr marL="1093788" lvl="2" indent="-179388">
                  <a:buClr>
                    <a:srgbClr val="FF0000"/>
                  </a:buClr>
                  <a:buFont typeface="Wingdings" pitchFamily="2" charset="2"/>
                  <a:buChar char="§"/>
                </a:pPr>
                <a:r>
                  <a:rPr lang="en-US" sz="1800" dirty="0">
                    <a:solidFill>
                      <a:srgbClr val="2A004E"/>
                    </a:solidFill>
                    <a:latin typeface="Arial"/>
                    <a:sym typeface="Wingdings" pitchFamily="2" charset="2"/>
                  </a:rPr>
                  <a:t>“</a:t>
                </a:r>
                <a:r>
                  <a:rPr lang="en-US" sz="1800" dirty="0" smtClean="0">
                    <a:solidFill>
                      <a:srgbClr val="2A004E"/>
                    </a:solidFill>
                    <a:latin typeface="Arial"/>
                    <a:sym typeface="Wingdings" pitchFamily="2" charset="2"/>
                  </a:rPr>
                  <a:t>smear/shift/change” input distributions </a:t>
                </a:r>
                <a:r>
                  <a:rPr lang="en-US" sz="1800" dirty="0">
                    <a:solidFill>
                      <a:srgbClr val="2A004E"/>
                    </a:solidFill>
                    <a:latin typeface="Arial"/>
                    <a:sym typeface="Wingdings" pitchFamily="2" charset="2"/>
                  </a:rPr>
                  <a:t>and determine </a:t>
                </a:r>
                <a14:m>
                  <m:oMath xmlns:m="http://schemas.openxmlformats.org/officeDocument/2006/math">
                    <m:r>
                      <a:rPr lang="en-US" sz="1800" b="0" i="1">
                        <a:solidFill>
                          <a:srgbClr val="2A004E"/>
                        </a:solidFill>
                        <a:latin typeface="Cambria Math"/>
                        <a:sym typeface="Wingdings" pitchFamily="2" charset="2"/>
                      </a:rPr>
                      <m:t>𝑃𝐷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2A004E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1800" b="0" i="1">
                            <a:solidFill>
                              <a:srgbClr val="2A004E"/>
                            </a:solidFill>
                            <a:latin typeface="Cambria Math"/>
                            <a:sym typeface="Wingdings" pitchFamily="2" charset="2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US" sz="1800" i="1">
                                <a:solidFill>
                                  <a:srgbClr val="2A004E"/>
                                </a:solidFill>
                                <a:latin typeface="Cambria Math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sz="1800" b="0" i="1">
                                <a:solidFill>
                                  <a:srgbClr val="2A004E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800" b="0" i="1">
                                <a:solidFill>
                                  <a:srgbClr val="2A004E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𝑆</m:t>
                            </m:r>
                            <m:r>
                              <a:rPr lang="en-US" sz="1800" b="0" i="1">
                                <a:solidFill>
                                  <a:srgbClr val="2A004E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(</m:t>
                            </m:r>
                            <m:r>
                              <a:rPr lang="en-US" sz="1800" b="0" i="1">
                                <a:solidFill>
                                  <a:srgbClr val="2A004E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𝐵</m:t>
                            </m:r>
                            <m:r>
                              <a:rPr lang="en-US" sz="1800" b="0" i="1">
                                <a:solidFill>
                                  <a:srgbClr val="2A004E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)</m:t>
                            </m:r>
                          </m:sub>
                        </m:sSub>
                      </m:sub>
                    </m:sSub>
                  </m:oMath>
                </a14:m>
                <a:endParaRPr lang="en-US" sz="1800" dirty="0" smtClean="0">
                  <a:solidFill>
                    <a:schemeClr val="bg2"/>
                  </a:solidFill>
                  <a:latin typeface="+mn-lt"/>
                  <a:sym typeface="Wingdings" pitchFamily="2" charset="2"/>
                </a:endParaRPr>
              </a:p>
              <a:p>
                <a:pPr marL="800100" lvl="1" indent="-342900">
                  <a:buClr>
                    <a:srgbClr val="FF0000"/>
                  </a:buClr>
                  <a:buFont typeface="Wingdings"/>
                  <a:buChar char="à"/>
                </a:pPr>
                <a:r>
                  <a:rPr lang="en-US" sz="1800" dirty="0" smtClean="0">
                    <a:solidFill>
                      <a:srgbClr val="2A004E"/>
                    </a:solidFill>
                    <a:latin typeface="Arial"/>
                    <a:sym typeface="Wingdings" pitchFamily="2" charset="2"/>
                  </a:rPr>
                  <a:t>estimate systematic error/uncertainty </a:t>
                </a:r>
                <a:r>
                  <a:rPr lang="en-US" sz="1800" dirty="0">
                    <a:solidFill>
                      <a:srgbClr val="2A004E"/>
                    </a:solidFill>
                    <a:latin typeface="Arial"/>
                    <a:sym typeface="Wingdings" pitchFamily="2" charset="2"/>
                  </a:rPr>
                  <a:t>on </a:t>
                </a:r>
                <a:r>
                  <a:rPr lang="en-US" sz="1800" dirty="0" smtClean="0">
                    <a:solidFill>
                      <a:srgbClr val="2A004E"/>
                    </a:solidFill>
                    <a:latin typeface="Arial"/>
                    <a:sym typeface="Wingdings" pitchFamily="2" charset="2"/>
                  </a:rPr>
                  <a:t>efficiencies</a:t>
                </a:r>
              </a:p>
              <a:p>
                <a:pPr marL="800100" lvl="1" indent="-342900">
                  <a:buClr>
                    <a:srgbClr val="FF0000"/>
                  </a:buClr>
                  <a:buFont typeface="Wingdings"/>
                  <a:buChar char="à"/>
                </a:pPr>
                <a:endParaRPr lang="en-US" sz="1800" dirty="0" smtClean="0">
                  <a:solidFill>
                    <a:srgbClr val="2A004E"/>
                  </a:solidFill>
                  <a:latin typeface="Arial"/>
                  <a:sym typeface="Wingdings" pitchFamily="2" charset="2"/>
                </a:endParaRPr>
              </a:p>
              <a:p>
                <a:pPr marL="180975" indent="-180975">
                  <a:buClr>
                    <a:srgbClr val="FF0000"/>
                  </a:buClr>
                  <a:buFont typeface="Wingdings" pitchFamily="2" charset="2"/>
                  <a:buChar char="§"/>
                </a:pPr>
                <a:r>
                  <a:rPr lang="en-US" sz="2000" dirty="0" smtClean="0">
                    <a:solidFill>
                      <a:srgbClr val="2A004E"/>
                    </a:solidFill>
                    <a:latin typeface="Arial"/>
                    <a:sym typeface="Wingdings" pitchFamily="2" charset="2"/>
                  </a:rPr>
                  <a:t>Only involves “test” sample..</a:t>
                </a:r>
              </a:p>
              <a:p>
                <a:pPr marL="638175" lvl="1" indent="-180975">
                  <a:buClr>
                    <a:srgbClr val="FF0000"/>
                  </a:buClr>
                  <a:buFont typeface="Wingdings" pitchFamily="2" charset="2"/>
                  <a:buChar char="§"/>
                </a:pPr>
                <a:r>
                  <a:rPr lang="en-US" sz="2000" dirty="0" smtClean="0">
                    <a:solidFill>
                      <a:srgbClr val="2A004E"/>
                    </a:solidFill>
                    <a:latin typeface="Arial"/>
                    <a:sym typeface="Wingdings" pitchFamily="2" charset="2"/>
                  </a:rPr>
                  <a:t> systematic uncertainties have nothing to do with the training !!</a:t>
                </a:r>
              </a:p>
              <a:p>
                <a:pPr marL="800100" lvl="1" indent="-342900">
                  <a:buClr>
                    <a:srgbClr val="FF0000"/>
                  </a:buClr>
                  <a:buFont typeface="Wingdings"/>
                  <a:buChar char="à"/>
                </a:pPr>
                <a:endParaRPr lang="en-US" sz="2000" b="1" dirty="0">
                  <a:solidFill>
                    <a:schemeClr val="bg2"/>
                  </a:solidFill>
                  <a:latin typeface="+mn-lt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87" y="884519"/>
                <a:ext cx="9063613" cy="5712461"/>
              </a:xfrm>
              <a:prstGeom prst="rect">
                <a:avLst/>
              </a:prstGeom>
              <a:blipFill rotWithShape="1">
                <a:blip r:embed="rId2"/>
                <a:stretch>
                  <a:fillRect l="-538" t="-4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smtClean="0">
                <a:latin typeface="Arial" pitchFamily="34" charset="0"/>
              </a:rPr>
              <a:t>Advanced Scientific Computing Workshop ETH 2014</a:t>
            </a:r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483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MVA </a:t>
            </a:r>
            <a:r>
              <a:rPr lang="en-US" sz="2800" dirty="0" smtClean="0">
                <a:solidFill>
                  <a:srgbClr val="FFFF00"/>
                </a:solidFill>
              </a:rPr>
              <a:t>and </a:t>
            </a:r>
            <a:r>
              <a:rPr lang="en-US" sz="2800" dirty="0">
                <a:solidFill>
                  <a:srgbClr val="FFFF00"/>
                </a:solidFill>
              </a:rPr>
              <a:t>Systematic Uncertainties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03225" y="976313"/>
            <a:ext cx="8740775" cy="507841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US" b="0" dirty="0">
              <a:sym typeface="Wingdings" pitchFamily="2" charset="2"/>
            </a:endParaRPr>
          </a:p>
          <a:p>
            <a:pPr marL="342900" indent="-342900">
              <a:buFont typeface="Wingdings"/>
              <a:buChar char="à"/>
            </a:pPr>
            <a:r>
              <a:rPr lang="en-US" b="0" dirty="0" smtClean="0">
                <a:solidFill>
                  <a:schemeClr val="bg2"/>
                </a:solidFill>
                <a:sym typeface="Wingdings" pitchFamily="2" charset="2"/>
              </a:rPr>
              <a:t>Don’t be afraid of correlations!</a:t>
            </a:r>
          </a:p>
          <a:p>
            <a:pPr marL="787400" lvl="1" indent="-342900">
              <a:buFont typeface="Wingdings"/>
              <a:buChar char="à"/>
            </a:pPr>
            <a:r>
              <a:rPr lang="en-US" b="0" dirty="0" smtClean="0">
                <a:solidFill>
                  <a:schemeClr val="bg2"/>
                </a:solidFill>
                <a:sym typeface="Wingdings" pitchFamily="2" charset="2"/>
              </a:rPr>
              <a:t>typically “</a:t>
            </a:r>
            <a:r>
              <a:rPr lang="en-US" b="0" dirty="0" err="1" smtClean="0">
                <a:solidFill>
                  <a:schemeClr val="bg2"/>
                </a:solidFill>
                <a:sym typeface="Wingdings" pitchFamily="2" charset="2"/>
              </a:rPr>
              <a:t>kinematically</a:t>
            </a:r>
            <a:r>
              <a:rPr lang="en-US" b="0" dirty="0" smtClean="0">
                <a:solidFill>
                  <a:schemeClr val="bg2"/>
                </a:solidFill>
                <a:sym typeface="Wingdings" pitchFamily="2" charset="2"/>
              </a:rPr>
              <a:t> generated”  easily modeled correctly</a:t>
            </a:r>
          </a:p>
          <a:p>
            <a:pPr marL="787400" lvl="1" indent="-342900">
              <a:buFont typeface="Wingdings"/>
              <a:buChar char="à"/>
            </a:pPr>
            <a:r>
              <a:rPr lang="en-US" b="0" dirty="0" smtClean="0">
                <a:solidFill>
                  <a:schemeClr val="bg2"/>
                </a:solidFill>
                <a:sym typeface="Wingdings" pitchFamily="2" charset="2"/>
              </a:rPr>
              <a:t>“classical cuts” are also affected by “wrongly modeled correlations”</a:t>
            </a:r>
          </a:p>
          <a:p>
            <a:pPr marL="787400" lvl="1" indent="-342900">
              <a:buFont typeface="Wingdings"/>
              <a:buChar char="à"/>
            </a:pPr>
            <a:r>
              <a:rPr lang="en-US" b="0" dirty="0" smtClean="0">
                <a:solidFill>
                  <a:schemeClr val="bg2"/>
                </a:solidFill>
                <a:sym typeface="Wingdings" pitchFamily="2" charset="2"/>
              </a:rPr>
              <a:t>MVA method let’s you spot </a:t>
            </a:r>
            <a:r>
              <a:rPr lang="en-US" b="0" dirty="0" err="1" smtClean="0">
                <a:solidFill>
                  <a:schemeClr val="bg2"/>
                </a:solidFill>
                <a:sym typeface="Wingdings" pitchFamily="2" charset="2"/>
              </a:rPr>
              <a:t>mis</a:t>
            </a:r>
            <a:r>
              <a:rPr lang="en-US" b="0" dirty="0" smtClean="0">
                <a:solidFill>
                  <a:schemeClr val="bg2"/>
                </a:solidFill>
                <a:sym typeface="Wingdings" pitchFamily="2" charset="2"/>
              </a:rPr>
              <a:t>-modeled correlations! </a:t>
            </a:r>
          </a:p>
          <a:p>
            <a:pPr marL="1238250" lvl="2" indent="-342900">
              <a:buFont typeface="Wingdings"/>
              <a:buChar char="à"/>
            </a:pPr>
            <a:r>
              <a:rPr lang="en-US" dirty="0" smtClean="0">
                <a:solidFill>
                  <a:schemeClr val="bg2"/>
                </a:solidFill>
                <a:sym typeface="Wingdings" pitchFamily="2" charset="2"/>
              </a:rPr>
              <a:t> “projections” of input variables </a:t>
            </a:r>
          </a:p>
          <a:p>
            <a:pPr marL="1238250" lvl="2" indent="-342900">
              <a:buFont typeface="Wingdings"/>
              <a:buChar char="à"/>
            </a:pPr>
            <a:r>
              <a:rPr lang="en-US" u="sng" dirty="0" smtClean="0">
                <a:solidFill>
                  <a:schemeClr val="bg2"/>
                </a:solidFill>
                <a:sym typeface="Wingdings" pitchFamily="2" charset="2"/>
              </a:rPr>
              <a:t>+ the combined MVA test statistic “y(x)” !</a:t>
            </a:r>
            <a:endParaRPr lang="en-US" u="sng" dirty="0">
              <a:solidFill>
                <a:schemeClr val="bg2"/>
              </a:solidFill>
              <a:sym typeface="Wingdings" pitchFamily="2" charset="2"/>
            </a:endParaRPr>
          </a:p>
          <a:p>
            <a:pPr marL="1093788" lvl="2" indent="-179388"/>
            <a:endParaRPr lang="en-GB" sz="2000" b="1" dirty="0">
              <a:solidFill>
                <a:schemeClr val="bg2"/>
              </a:solidFill>
            </a:endParaRP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smtClean="0">
                <a:latin typeface="Arial" pitchFamily="34" charset="0"/>
              </a:rPr>
              <a:t>Advanced Scientific Computing Workshop ETH 2014</a:t>
            </a:r>
            <a:endParaRPr lang="en-US" sz="1000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4DA105-8408-472E-ADC5-7BB4EB4EDB54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83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Systematic “Error” in Correlations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4DA105-8408-472E-ADC5-7BB4EB4EDB54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1000" smtClean="0">
                <a:latin typeface="+mn-lt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1000" smtClean="0">
                <a:latin typeface="+mj-lt"/>
              </a:rPr>
              <a:t>Advanced Scientific Computing Workshop ETH 2014</a:t>
            </a:r>
            <a:endParaRPr lang="en-US" sz="1000" dirty="0">
              <a:latin typeface="+mj-lt"/>
            </a:endParaRPr>
          </a:p>
        </p:txBody>
      </p:sp>
      <p:sp>
        <p:nvSpPr>
          <p:cNvPr id="1961987" name="Text Box 3"/>
          <p:cNvSpPr txBox="1">
            <a:spLocks noChangeArrowheads="1"/>
          </p:cNvSpPr>
          <p:nvPr/>
        </p:nvSpPr>
        <p:spPr bwMode="auto">
          <a:xfrm>
            <a:off x="87312" y="854075"/>
            <a:ext cx="5631670" cy="929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333399"/>
              </a:buClr>
              <a:buFont typeface="Times New Roman" pitchFamily="18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 Use as training sample events that have </a:t>
            </a:r>
            <a:r>
              <a:rPr lang="en-US" sz="1600" b="1" dirty="0" err="1" smtClean="0">
                <a:solidFill>
                  <a:srgbClr val="000000"/>
                </a:solidFill>
                <a:latin typeface="Arial" charset="0"/>
              </a:rPr>
              <a:t>correlatetions</a:t>
            </a:r>
            <a:endParaRPr lang="en-US" sz="1600" b="1" dirty="0" smtClean="0">
              <a:solidFill>
                <a:srgbClr val="000000"/>
              </a:solidFill>
              <a:latin typeface="Arial" charset="0"/>
            </a:endParaRPr>
          </a:p>
          <a:p>
            <a:pPr lvl="1" eaLnBrk="1" hangingPunct="1">
              <a:spcBef>
                <a:spcPct val="20000"/>
              </a:spcBef>
              <a:buClr>
                <a:srgbClr val="333399"/>
              </a:buClr>
              <a:buFont typeface="Times New Roman" pitchFamily="18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 optimize CUTs</a:t>
            </a:r>
          </a:p>
          <a:p>
            <a:pPr lvl="1" eaLnBrk="1" hangingPunct="1">
              <a:spcBef>
                <a:spcPct val="20000"/>
              </a:spcBef>
              <a:buClr>
                <a:srgbClr val="333399"/>
              </a:buClr>
              <a:buFont typeface="Times New Roman" pitchFamily="18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 train an </a:t>
            </a:r>
            <a:r>
              <a:rPr lang="en-US" sz="1600" b="1" dirty="0" err="1" smtClean="0">
                <a:solidFill>
                  <a:srgbClr val="000000"/>
                </a:solidFill>
                <a:latin typeface="Arial" charset="0"/>
              </a:rPr>
              <a:t>propper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 MVA (e.g. Likelihood, BDT)</a:t>
            </a:r>
            <a:endParaRPr lang="en-US" sz="1600" b="1" dirty="0" smtClean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1961988" name="Picture 4" descr="CorrelationMatrix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620713"/>
            <a:ext cx="2411412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1989" name="Picture 5" descr="variables_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16113"/>
            <a:ext cx="4206875" cy="403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1990" name="Text Box 6"/>
          <p:cNvSpPr txBox="1">
            <a:spLocks noChangeArrowheads="1"/>
          </p:cNvSpPr>
          <p:nvPr/>
        </p:nvSpPr>
        <p:spPr bwMode="auto">
          <a:xfrm>
            <a:off x="179388" y="6165850"/>
            <a:ext cx="738535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333399"/>
              </a:buClr>
              <a:buFont typeface="Times New Roman" pitchFamily="18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Assume in “real data” there are NO correlations   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 </a:t>
            </a:r>
            <a:r>
              <a:rPr lang="en-US" sz="1600" b="1" dirty="0" smtClean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SEE what happens!!</a:t>
            </a:r>
            <a:endParaRPr lang="en-US" sz="1600" b="1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961991" name="Picture 7" descr="rejBv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852738"/>
            <a:ext cx="4229100" cy="308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1992" name="Picture 8" descr="rejBv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852738"/>
            <a:ext cx="4248150" cy="310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40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199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Systematic “Error” in Correlations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4DA105-8408-472E-ADC5-7BB4EB4EDB54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1000" smtClean="0">
                <a:latin typeface="+mn-lt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1000" smtClean="0">
                <a:latin typeface="+mj-lt"/>
              </a:rPr>
              <a:t>Advanced Scientific Computing Workshop ETH 2014</a:t>
            </a:r>
            <a:endParaRPr lang="en-US" sz="1000" dirty="0">
              <a:latin typeface="+mj-lt"/>
            </a:endParaRPr>
          </a:p>
        </p:txBody>
      </p:sp>
      <p:pic>
        <p:nvPicPr>
          <p:cNvPr id="1963011" name="Picture 3" descr="overtrain_ML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081659"/>
            <a:ext cx="3343275" cy="246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3012" name="Picture 4" descr="overtrain_BD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816922"/>
            <a:ext cx="3343275" cy="246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3013" name="Picture 5" descr="variables_c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57922"/>
            <a:ext cx="4783138" cy="458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3014" name="Text Box 6"/>
          <p:cNvSpPr txBox="1">
            <a:spLocks noChangeArrowheads="1"/>
          </p:cNvSpPr>
          <p:nvPr/>
        </p:nvSpPr>
        <p:spPr bwMode="auto">
          <a:xfrm>
            <a:off x="231775" y="816547"/>
            <a:ext cx="5115503" cy="63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333399"/>
              </a:buClr>
              <a:buFont typeface="Times New Roman" pitchFamily="18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Compare “Data” (</a:t>
            </a:r>
            <a:r>
              <a:rPr lang="en-US" sz="1600" b="1" dirty="0" err="1" smtClean="0">
                <a:solidFill>
                  <a:srgbClr val="000000"/>
                </a:solidFill>
                <a:latin typeface="Arial" charset="0"/>
              </a:rPr>
              <a:t>TestSample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)  and Monte-Carlo</a:t>
            </a:r>
          </a:p>
          <a:p>
            <a:pPr eaLnBrk="1" hangingPunct="1">
              <a:spcBef>
                <a:spcPct val="20000"/>
              </a:spcBef>
              <a:buClr>
                <a:srgbClr val="333399"/>
              </a:buClr>
              <a:buFont typeface="Times New Roman" pitchFamily="18" charset="0"/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(both taken from the same underlying distribution)</a:t>
            </a:r>
          </a:p>
        </p:txBody>
      </p:sp>
    </p:spTree>
    <p:extLst>
      <p:ext uri="{BB962C8B-B14F-4D97-AF65-F5344CB8AC3E}">
        <p14:creationId xmlns:p14="http://schemas.microsoft.com/office/powerpoint/2010/main" val="380650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Systematic “Error” in Correlations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4DA105-8408-472E-ADC5-7BB4EB4EDB54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1000" smtClean="0">
                <a:latin typeface="+mn-lt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1000" smtClean="0">
                <a:latin typeface="+mj-lt"/>
              </a:rPr>
              <a:t>Advanced Scientific Computing Workshop ETH 2014</a:t>
            </a:r>
            <a:endParaRPr lang="en-US" sz="1000" dirty="0">
              <a:latin typeface="+mj-lt"/>
            </a:endParaRPr>
          </a:p>
        </p:txBody>
      </p:sp>
      <p:pic>
        <p:nvPicPr>
          <p:cNvPr id="1964034" name="Picture 2" descr="overtrain_ML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981075"/>
            <a:ext cx="3384550" cy="249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4035" name="Picture 3" descr="overtrain_BD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716338"/>
            <a:ext cx="3343275" cy="246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4037" name="Picture 5" descr="variables_c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48778"/>
            <a:ext cx="4783138" cy="458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4038" name="Text Box 6"/>
          <p:cNvSpPr txBox="1">
            <a:spLocks noChangeArrowheads="1"/>
          </p:cNvSpPr>
          <p:nvPr/>
        </p:nvSpPr>
        <p:spPr bwMode="auto">
          <a:xfrm>
            <a:off x="231775" y="807403"/>
            <a:ext cx="5203825" cy="880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333399"/>
              </a:buClr>
              <a:buFont typeface="Times New Roman" pitchFamily="18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Compare “Data” (</a:t>
            </a:r>
            <a:r>
              <a:rPr lang="en-US" sz="1600" b="1" dirty="0" err="1" smtClean="0">
                <a:solidFill>
                  <a:srgbClr val="000000"/>
                </a:solidFill>
                <a:latin typeface="Arial" charset="0"/>
              </a:rPr>
              <a:t>TestSample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)  and Monte-Carlo</a:t>
            </a:r>
          </a:p>
          <a:p>
            <a:pPr eaLnBrk="1" hangingPunct="1">
              <a:spcBef>
                <a:spcPct val="20000"/>
              </a:spcBef>
              <a:buClr>
                <a:srgbClr val="333399"/>
              </a:buClr>
              <a:buFont typeface="Times New Roman" pitchFamily="18" charset="0"/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(both taken from the same underlying distributions that  </a:t>
            </a:r>
            <a:r>
              <a:rPr lang="en-US" sz="1600" b="1" dirty="0" smtClean="0">
                <a:solidFill>
                  <a:srgbClr val="FF0000"/>
                </a:solidFill>
                <a:latin typeface="Arial" charset="0"/>
              </a:rPr>
              <a:t>differ by the correlation!!!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  )</a:t>
            </a:r>
          </a:p>
        </p:txBody>
      </p:sp>
      <p:sp>
        <p:nvSpPr>
          <p:cNvPr id="1964039" name="Line 7"/>
          <p:cNvSpPr>
            <a:spLocks noChangeShapeType="1"/>
          </p:cNvSpPr>
          <p:nvPr/>
        </p:nvSpPr>
        <p:spPr bwMode="auto">
          <a:xfrm flipV="1">
            <a:off x="4859338" y="2420938"/>
            <a:ext cx="2376487" cy="3816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64040" name="Line 8"/>
          <p:cNvSpPr>
            <a:spLocks noChangeShapeType="1"/>
          </p:cNvSpPr>
          <p:nvPr/>
        </p:nvSpPr>
        <p:spPr bwMode="auto">
          <a:xfrm flipV="1">
            <a:off x="5003800" y="4581525"/>
            <a:ext cx="2376488" cy="172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64041" name="Text Box 9"/>
          <p:cNvSpPr txBox="1">
            <a:spLocks noChangeArrowheads="1"/>
          </p:cNvSpPr>
          <p:nvPr/>
        </p:nvSpPr>
        <p:spPr bwMode="auto">
          <a:xfrm>
            <a:off x="158750" y="6208713"/>
            <a:ext cx="4960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333399"/>
              </a:buClr>
              <a:buFont typeface="Times New Roman" pitchFamily="18" charset="0"/>
              <a:buNone/>
            </a:pPr>
            <a:r>
              <a:rPr lang="en-US" sz="1600" smtClean="0">
                <a:solidFill>
                  <a:srgbClr val="FF0000"/>
                </a:solidFill>
                <a:latin typeface="Arial" charset="0"/>
              </a:rPr>
              <a:t>Differences are ONLY visible in the MVA-output plots</a:t>
            </a:r>
          </a:p>
        </p:txBody>
      </p:sp>
      <p:sp>
        <p:nvSpPr>
          <p:cNvPr id="1964042" name="Text Box 10"/>
          <p:cNvSpPr txBox="1">
            <a:spLocks noChangeArrowheads="1"/>
          </p:cNvSpPr>
          <p:nvPr/>
        </p:nvSpPr>
        <p:spPr bwMode="auto">
          <a:xfrm>
            <a:off x="5200650" y="6208713"/>
            <a:ext cx="3641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333399"/>
              </a:buClr>
              <a:buFont typeface="Times New Roman" pitchFamily="18" charset="0"/>
              <a:buNone/>
            </a:pPr>
            <a:r>
              <a:rPr lang="en-US" sz="1600" smtClean="0">
                <a:solidFill>
                  <a:srgbClr val="FF0000"/>
                </a:solidFill>
                <a:latin typeface="Arial" charset="0"/>
              </a:rPr>
              <a:t>(and if you’d look at cut sequences….)</a:t>
            </a:r>
          </a:p>
        </p:txBody>
      </p:sp>
    </p:spTree>
    <p:extLst>
      <p:ext uri="{BB962C8B-B14F-4D97-AF65-F5344CB8AC3E}">
        <p14:creationId xmlns:p14="http://schemas.microsoft.com/office/powerpoint/2010/main" val="253683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4039" grpId="0" animBg="1"/>
      <p:bldP spid="1964040" grpId="0" animBg="1"/>
      <p:bldP spid="1964041" grpId="0"/>
      <p:bldP spid="196404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de-DE" i="1" dirty="0">
                <a:solidFill>
                  <a:srgbClr val="C00000"/>
                </a:solidFill>
              </a:rPr>
              <a:t>T</a:t>
            </a:r>
            <a:r>
              <a:rPr lang="en-US" dirty="0"/>
              <a:t> )</a:t>
            </a:r>
            <a:r>
              <a:rPr lang="de-DE" dirty="0">
                <a:solidFill>
                  <a:schemeClr val="bg1"/>
                </a:solidFill>
              </a:rPr>
              <a:t>MVA </a:t>
            </a:r>
            <a:r>
              <a:rPr lang="en-US" sz="2800" dirty="0" smtClean="0">
                <a:solidFill>
                  <a:srgbClr val="FFFF00"/>
                </a:solidFill>
              </a:rPr>
              <a:t>and </a:t>
            </a:r>
            <a:r>
              <a:rPr lang="en-US" sz="2800" dirty="0">
                <a:solidFill>
                  <a:srgbClr val="FFFF00"/>
                </a:solidFill>
              </a:rPr>
              <a:t>Systematic Uncertainties</a:t>
            </a:r>
            <a:endParaRPr lang="en-GB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4DA105-8408-472E-ADC5-7BB4EB4EDB54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smtClean="0">
                <a:latin typeface="Arial" pitchFamily="34" charset="0"/>
              </a:rPr>
              <a:t>Advanced Scientific Computing Workshop ETH 2014</a:t>
            </a:r>
            <a:endParaRPr lang="en-US" sz="1000" dirty="0">
              <a:latin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0" y="933450"/>
            <a:ext cx="8439150" cy="3457575"/>
          </a:xfrm>
          <a:prstGeom prst="rect">
            <a:avLst/>
          </a:prstGeom>
        </p:spPr>
        <p:txBody>
          <a:bodyPr/>
          <a:lstStyle/>
          <a:p>
            <a:r>
              <a:rPr lang="en-US" sz="2400" b="0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minimize “systematic” </a:t>
            </a:r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uncertainties  (robustness)</a:t>
            </a:r>
            <a:endParaRPr lang="en-US" sz="2400" b="0" dirty="0">
              <a:solidFill>
                <a:schemeClr val="bg1">
                  <a:lumMod val="50000"/>
                </a:schemeClr>
              </a:solidFill>
              <a:sym typeface="Wingdings" pitchFamily="2" charset="2"/>
            </a:endParaRPr>
          </a:p>
          <a:p>
            <a:pPr marL="342900" indent="-342900">
              <a:buFont typeface="Wingdings"/>
              <a:buChar char="à"/>
            </a:pPr>
            <a:r>
              <a:rPr lang="en-US" sz="2400" b="0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“classical cuts” : do not cut near steep edges, </a:t>
            </a:r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or in </a:t>
            </a:r>
            <a:r>
              <a:rPr lang="en-US" sz="2400" b="0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regions of </a:t>
            </a:r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large sys</a:t>
            </a:r>
            <a:r>
              <a:rPr lang="en-US" sz="2400" b="0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. uncertainty	</a:t>
            </a:r>
          </a:p>
          <a:p>
            <a:pPr marL="342900" indent="-342900">
              <a:buFont typeface="Wingdings"/>
              <a:buChar char="à"/>
            </a:pPr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 hard to translate to MVAs:</a:t>
            </a:r>
          </a:p>
          <a:p>
            <a:pPr marL="787400" lvl="1" indent="-342900">
              <a:buFont typeface="Wingdings"/>
              <a:buChar char="à"/>
            </a:pPr>
            <a:r>
              <a:rPr lang="en-US" sz="1800" b="0" dirty="0" smtClean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artificially degrade discriminative power (shifting/smearing) of systematically “uncertain” observables  IN THE TRAINING</a:t>
            </a:r>
          </a:p>
          <a:p>
            <a:pPr marL="1130300" lvl="2" indent="-342900">
              <a:buFont typeface="Wingdings"/>
              <a:buChar char="à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remove/smooth the ‘edges’  MVA does not try to exploit them</a:t>
            </a:r>
            <a:endParaRPr lang="en-US" sz="1800" b="0" dirty="0" smtClean="0">
              <a:solidFill>
                <a:schemeClr val="bg1">
                  <a:lumMod val="50000"/>
                </a:schemeClr>
              </a:solidFill>
              <a:sym typeface="Wingdings" pitchFamily="2" charset="2"/>
            </a:endParaRPr>
          </a:p>
          <a:p>
            <a:pPr marL="787400" lvl="1" indent="-342900">
              <a:buFont typeface="Wingdings"/>
              <a:buChar char="à"/>
            </a:pPr>
            <a:r>
              <a:rPr lang="en-US" dirty="0" smtClean="0">
                <a:solidFill>
                  <a:schemeClr val="accent6"/>
                </a:solidFill>
                <a:sym typeface="Wingdings" pitchFamily="2" charset="2"/>
              </a:rPr>
              <a:t>First attempts to automatize this are on the way</a:t>
            </a:r>
            <a:endParaRPr lang="en-US" b="0" dirty="0" smtClean="0">
              <a:solidFill>
                <a:schemeClr val="accent6"/>
              </a:solidFill>
              <a:sym typeface="Wingdings" pitchFamily="2" charset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531665" y="4015577"/>
            <a:ext cx="2269240" cy="1292301"/>
          </a:xfrm>
          <a:custGeom>
            <a:avLst/>
            <a:gdLst>
              <a:gd name="connsiteX0" fmla="*/ 0 w 2269240"/>
              <a:gd name="connsiteY0" fmla="*/ 1270782 h 1292301"/>
              <a:gd name="connsiteX1" fmla="*/ 609600 w 2269240"/>
              <a:gd name="connsiteY1" fmla="*/ 1194582 h 1292301"/>
              <a:gd name="connsiteX2" fmla="*/ 904875 w 2269240"/>
              <a:gd name="connsiteY2" fmla="*/ 556407 h 1292301"/>
              <a:gd name="connsiteX3" fmla="*/ 1009650 w 2269240"/>
              <a:gd name="connsiteY3" fmla="*/ 127782 h 1292301"/>
              <a:gd name="connsiteX4" fmla="*/ 1209675 w 2269240"/>
              <a:gd name="connsiteY4" fmla="*/ 3957 h 1292301"/>
              <a:gd name="connsiteX5" fmla="*/ 1428750 w 2269240"/>
              <a:gd name="connsiteY5" fmla="*/ 80157 h 1292301"/>
              <a:gd name="connsiteX6" fmla="*/ 1524000 w 2269240"/>
              <a:gd name="connsiteY6" fmla="*/ 537357 h 1292301"/>
              <a:gd name="connsiteX7" fmla="*/ 1695450 w 2269240"/>
              <a:gd name="connsiteY7" fmla="*/ 1118382 h 1292301"/>
              <a:gd name="connsiteX8" fmla="*/ 2219325 w 2269240"/>
              <a:gd name="connsiteY8" fmla="*/ 1280307 h 1292301"/>
              <a:gd name="connsiteX9" fmla="*/ 2247900 w 2269240"/>
              <a:gd name="connsiteY9" fmla="*/ 1280307 h 1292301"/>
              <a:gd name="connsiteX10" fmla="*/ 2247900 w 2269240"/>
              <a:gd name="connsiteY10" fmla="*/ 1280307 h 1292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69240" h="1292301">
                <a:moveTo>
                  <a:pt x="0" y="1270782"/>
                </a:moveTo>
                <a:cubicBezTo>
                  <a:pt x="229394" y="1292213"/>
                  <a:pt x="458788" y="1313644"/>
                  <a:pt x="609600" y="1194582"/>
                </a:cubicBezTo>
                <a:cubicBezTo>
                  <a:pt x="760412" y="1075520"/>
                  <a:pt x="838200" y="734207"/>
                  <a:pt x="904875" y="556407"/>
                </a:cubicBezTo>
                <a:cubicBezTo>
                  <a:pt x="971550" y="378607"/>
                  <a:pt x="958850" y="219857"/>
                  <a:pt x="1009650" y="127782"/>
                </a:cubicBezTo>
                <a:cubicBezTo>
                  <a:pt x="1060450" y="35707"/>
                  <a:pt x="1139825" y="11894"/>
                  <a:pt x="1209675" y="3957"/>
                </a:cubicBezTo>
                <a:cubicBezTo>
                  <a:pt x="1279525" y="-3980"/>
                  <a:pt x="1376363" y="-8743"/>
                  <a:pt x="1428750" y="80157"/>
                </a:cubicBezTo>
                <a:cubicBezTo>
                  <a:pt x="1481137" y="169057"/>
                  <a:pt x="1479550" y="364320"/>
                  <a:pt x="1524000" y="537357"/>
                </a:cubicBezTo>
                <a:cubicBezTo>
                  <a:pt x="1568450" y="710394"/>
                  <a:pt x="1579562" y="994557"/>
                  <a:pt x="1695450" y="1118382"/>
                </a:cubicBezTo>
                <a:cubicBezTo>
                  <a:pt x="1811338" y="1242207"/>
                  <a:pt x="2127250" y="1253320"/>
                  <a:pt x="2219325" y="1280307"/>
                </a:cubicBezTo>
                <a:cubicBezTo>
                  <a:pt x="2311400" y="1307294"/>
                  <a:pt x="2247900" y="1280307"/>
                  <a:pt x="2247900" y="1280307"/>
                </a:cubicBezTo>
                <a:lnTo>
                  <a:pt x="2247900" y="1280307"/>
                </a:lnTo>
              </a:path>
            </a:pathLst>
          </a:custGeom>
          <a:noFill/>
          <a:ln w="25400">
            <a:solidFill>
              <a:srgbClr val="FF0000"/>
            </a:solidFill>
            <a:prstDash val="dash"/>
          </a:ln>
        </p:spPr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693590" y="4022756"/>
            <a:ext cx="2269240" cy="1292301"/>
          </a:xfrm>
          <a:custGeom>
            <a:avLst/>
            <a:gdLst>
              <a:gd name="connsiteX0" fmla="*/ 0 w 2269240"/>
              <a:gd name="connsiteY0" fmla="*/ 1270782 h 1292301"/>
              <a:gd name="connsiteX1" fmla="*/ 609600 w 2269240"/>
              <a:gd name="connsiteY1" fmla="*/ 1194582 h 1292301"/>
              <a:gd name="connsiteX2" fmla="*/ 904875 w 2269240"/>
              <a:gd name="connsiteY2" fmla="*/ 556407 h 1292301"/>
              <a:gd name="connsiteX3" fmla="*/ 1009650 w 2269240"/>
              <a:gd name="connsiteY3" fmla="*/ 127782 h 1292301"/>
              <a:gd name="connsiteX4" fmla="*/ 1209675 w 2269240"/>
              <a:gd name="connsiteY4" fmla="*/ 3957 h 1292301"/>
              <a:gd name="connsiteX5" fmla="*/ 1428750 w 2269240"/>
              <a:gd name="connsiteY5" fmla="*/ 80157 h 1292301"/>
              <a:gd name="connsiteX6" fmla="*/ 1524000 w 2269240"/>
              <a:gd name="connsiteY6" fmla="*/ 537357 h 1292301"/>
              <a:gd name="connsiteX7" fmla="*/ 1695450 w 2269240"/>
              <a:gd name="connsiteY7" fmla="*/ 1118382 h 1292301"/>
              <a:gd name="connsiteX8" fmla="*/ 2219325 w 2269240"/>
              <a:gd name="connsiteY8" fmla="*/ 1280307 h 1292301"/>
              <a:gd name="connsiteX9" fmla="*/ 2247900 w 2269240"/>
              <a:gd name="connsiteY9" fmla="*/ 1280307 h 1292301"/>
              <a:gd name="connsiteX10" fmla="*/ 2247900 w 2269240"/>
              <a:gd name="connsiteY10" fmla="*/ 1280307 h 1292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69240" h="1292301">
                <a:moveTo>
                  <a:pt x="0" y="1270782"/>
                </a:moveTo>
                <a:cubicBezTo>
                  <a:pt x="229394" y="1292213"/>
                  <a:pt x="458788" y="1313644"/>
                  <a:pt x="609600" y="1194582"/>
                </a:cubicBezTo>
                <a:cubicBezTo>
                  <a:pt x="760412" y="1075520"/>
                  <a:pt x="838200" y="734207"/>
                  <a:pt x="904875" y="556407"/>
                </a:cubicBezTo>
                <a:cubicBezTo>
                  <a:pt x="971550" y="378607"/>
                  <a:pt x="958850" y="219857"/>
                  <a:pt x="1009650" y="127782"/>
                </a:cubicBezTo>
                <a:cubicBezTo>
                  <a:pt x="1060450" y="35707"/>
                  <a:pt x="1139825" y="11894"/>
                  <a:pt x="1209675" y="3957"/>
                </a:cubicBezTo>
                <a:cubicBezTo>
                  <a:pt x="1279525" y="-3980"/>
                  <a:pt x="1376363" y="-8743"/>
                  <a:pt x="1428750" y="80157"/>
                </a:cubicBezTo>
                <a:cubicBezTo>
                  <a:pt x="1481137" y="169057"/>
                  <a:pt x="1479550" y="364320"/>
                  <a:pt x="1524000" y="537357"/>
                </a:cubicBezTo>
                <a:cubicBezTo>
                  <a:pt x="1568450" y="710394"/>
                  <a:pt x="1579562" y="994557"/>
                  <a:pt x="1695450" y="1118382"/>
                </a:cubicBezTo>
                <a:cubicBezTo>
                  <a:pt x="1811338" y="1242207"/>
                  <a:pt x="2127250" y="1253320"/>
                  <a:pt x="2219325" y="1280307"/>
                </a:cubicBezTo>
                <a:cubicBezTo>
                  <a:pt x="2311400" y="1307294"/>
                  <a:pt x="2247900" y="1280307"/>
                  <a:pt x="2247900" y="1280307"/>
                </a:cubicBezTo>
                <a:lnTo>
                  <a:pt x="2247900" y="1280307"/>
                </a:lnTo>
              </a:path>
            </a:pathLst>
          </a:custGeom>
          <a:noFill/>
          <a:ln w="25400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GB" dirty="0">
              <a:solidFill>
                <a:srgbClr val="500093">
                  <a:lumMod val="5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064816" y="3906111"/>
            <a:ext cx="4724400" cy="1257300"/>
          </a:xfrm>
          <a:custGeom>
            <a:avLst/>
            <a:gdLst>
              <a:gd name="connsiteX0" fmla="*/ 0 w 2269240"/>
              <a:gd name="connsiteY0" fmla="*/ 1270782 h 1292301"/>
              <a:gd name="connsiteX1" fmla="*/ 609600 w 2269240"/>
              <a:gd name="connsiteY1" fmla="*/ 1194582 h 1292301"/>
              <a:gd name="connsiteX2" fmla="*/ 904875 w 2269240"/>
              <a:gd name="connsiteY2" fmla="*/ 556407 h 1292301"/>
              <a:gd name="connsiteX3" fmla="*/ 1009650 w 2269240"/>
              <a:gd name="connsiteY3" fmla="*/ 127782 h 1292301"/>
              <a:gd name="connsiteX4" fmla="*/ 1209675 w 2269240"/>
              <a:gd name="connsiteY4" fmla="*/ 3957 h 1292301"/>
              <a:gd name="connsiteX5" fmla="*/ 1428750 w 2269240"/>
              <a:gd name="connsiteY5" fmla="*/ 80157 h 1292301"/>
              <a:gd name="connsiteX6" fmla="*/ 1524000 w 2269240"/>
              <a:gd name="connsiteY6" fmla="*/ 537357 h 1292301"/>
              <a:gd name="connsiteX7" fmla="*/ 1695450 w 2269240"/>
              <a:gd name="connsiteY7" fmla="*/ 1118382 h 1292301"/>
              <a:gd name="connsiteX8" fmla="*/ 2219325 w 2269240"/>
              <a:gd name="connsiteY8" fmla="*/ 1280307 h 1292301"/>
              <a:gd name="connsiteX9" fmla="*/ 2247900 w 2269240"/>
              <a:gd name="connsiteY9" fmla="*/ 1280307 h 1292301"/>
              <a:gd name="connsiteX10" fmla="*/ 2247900 w 2269240"/>
              <a:gd name="connsiteY10" fmla="*/ 1280307 h 1292301"/>
              <a:gd name="connsiteX0" fmla="*/ 0 w 3228975"/>
              <a:gd name="connsiteY0" fmla="*/ 1270782 h 1299357"/>
              <a:gd name="connsiteX1" fmla="*/ 609600 w 3228975"/>
              <a:gd name="connsiteY1" fmla="*/ 1194582 h 1299357"/>
              <a:gd name="connsiteX2" fmla="*/ 904875 w 3228975"/>
              <a:gd name="connsiteY2" fmla="*/ 556407 h 1299357"/>
              <a:gd name="connsiteX3" fmla="*/ 1009650 w 3228975"/>
              <a:gd name="connsiteY3" fmla="*/ 127782 h 1299357"/>
              <a:gd name="connsiteX4" fmla="*/ 1209675 w 3228975"/>
              <a:gd name="connsiteY4" fmla="*/ 3957 h 1299357"/>
              <a:gd name="connsiteX5" fmla="*/ 1428750 w 3228975"/>
              <a:gd name="connsiteY5" fmla="*/ 80157 h 1299357"/>
              <a:gd name="connsiteX6" fmla="*/ 1524000 w 3228975"/>
              <a:gd name="connsiteY6" fmla="*/ 537357 h 1299357"/>
              <a:gd name="connsiteX7" fmla="*/ 1695450 w 3228975"/>
              <a:gd name="connsiteY7" fmla="*/ 1118382 h 1299357"/>
              <a:gd name="connsiteX8" fmla="*/ 2219325 w 3228975"/>
              <a:gd name="connsiteY8" fmla="*/ 1280307 h 1299357"/>
              <a:gd name="connsiteX9" fmla="*/ 2247900 w 3228975"/>
              <a:gd name="connsiteY9" fmla="*/ 1280307 h 1299357"/>
              <a:gd name="connsiteX10" fmla="*/ 3228975 w 3228975"/>
              <a:gd name="connsiteY10" fmla="*/ 1299357 h 1299357"/>
              <a:gd name="connsiteX0" fmla="*/ 0 w 3228975"/>
              <a:gd name="connsiteY0" fmla="*/ 1270782 h 1299524"/>
              <a:gd name="connsiteX1" fmla="*/ 609600 w 3228975"/>
              <a:gd name="connsiteY1" fmla="*/ 1194582 h 1299524"/>
              <a:gd name="connsiteX2" fmla="*/ 904875 w 3228975"/>
              <a:gd name="connsiteY2" fmla="*/ 556407 h 1299524"/>
              <a:gd name="connsiteX3" fmla="*/ 1009650 w 3228975"/>
              <a:gd name="connsiteY3" fmla="*/ 127782 h 1299524"/>
              <a:gd name="connsiteX4" fmla="*/ 1209675 w 3228975"/>
              <a:gd name="connsiteY4" fmla="*/ 3957 h 1299524"/>
              <a:gd name="connsiteX5" fmla="*/ 1428750 w 3228975"/>
              <a:gd name="connsiteY5" fmla="*/ 80157 h 1299524"/>
              <a:gd name="connsiteX6" fmla="*/ 1524000 w 3228975"/>
              <a:gd name="connsiteY6" fmla="*/ 537357 h 1299524"/>
              <a:gd name="connsiteX7" fmla="*/ 1695450 w 3228975"/>
              <a:gd name="connsiteY7" fmla="*/ 1118382 h 1299524"/>
              <a:gd name="connsiteX8" fmla="*/ 2743200 w 3228975"/>
              <a:gd name="connsiteY8" fmla="*/ 1289832 h 1299524"/>
              <a:gd name="connsiteX9" fmla="*/ 2247900 w 3228975"/>
              <a:gd name="connsiteY9" fmla="*/ 1280307 h 1299524"/>
              <a:gd name="connsiteX10" fmla="*/ 3228975 w 3228975"/>
              <a:gd name="connsiteY10" fmla="*/ 1299357 h 1299524"/>
              <a:gd name="connsiteX0" fmla="*/ 0 w 3228975"/>
              <a:gd name="connsiteY0" fmla="*/ 1270782 h 1310586"/>
              <a:gd name="connsiteX1" fmla="*/ 609600 w 3228975"/>
              <a:gd name="connsiteY1" fmla="*/ 1194582 h 1310586"/>
              <a:gd name="connsiteX2" fmla="*/ 904875 w 3228975"/>
              <a:gd name="connsiteY2" fmla="*/ 556407 h 1310586"/>
              <a:gd name="connsiteX3" fmla="*/ 1009650 w 3228975"/>
              <a:gd name="connsiteY3" fmla="*/ 127782 h 1310586"/>
              <a:gd name="connsiteX4" fmla="*/ 1209675 w 3228975"/>
              <a:gd name="connsiteY4" fmla="*/ 3957 h 1310586"/>
              <a:gd name="connsiteX5" fmla="*/ 1428750 w 3228975"/>
              <a:gd name="connsiteY5" fmla="*/ 80157 h 1310586"/>
              <a:gd name="connsiteX6" fmla="*/ 1524000 w 3228975"/>
              <a:gd name="connsiteY6" fmla="*/ 537357 h 1310586"/>
              <a:gd name="connsiteX7" fmla="*/ 2076450 w 3228975"/>
              <a:gd name="connsiteY7" fmla="*/ 965982 h 1310586"/>
              <a:gd name="connsiteX8" fmla="*/ 2743200 w 3228975"/>
              <a:gd name="connsiteY8" fmla="*/ 1289832 h 1310586"/>
              <a:gd name="connsiteX9" fmla="*/ 2247900 w 3228975"/>
              <a:gd name="connsiteY9" fmla="*/ 1280307 h 1310586"/>
              <a:gd name="connsiteX10" fmla="*/ 3228975 w 3228975"/>
              <a:gd name="connsiteY10" fmla="*/ 1299357 h 1310586"/>
              <a:gd name="connsiteX0" fmla="*/ 0 w 3228975"/>
              <a:gd name="connsiteY0" fmla="*/ 1269416 h 1309220"/>
              <a:gd name="connsiteX1" fmla="*/ 609600 w 3228975"/>
              <a:gd name="connsiteY1" fmla="*/ 1193216 h 1309220"/>
              <a:gd name="connsiteX2" fmla="*/ 904875 w 3228975"/>
              <a:gd name="connsiteY2" fmla="*/ 555041 h 1309220"/>
              <a:gd name="connsiteX3" fmla="*/ 1009650 w 3228975"/>
              <a:gd name="connsiteY3" fmla="*/ 126416 h 1309220"/>
              <a:gd name="connsiteX4" fmla="*/ 1209675 w 3228975"/>
              <a:gd name="connsiteY4" fmla="*/ 2591 h 1309220"/>
              <a:gd name="connsiteX5" fmla="*/ 1428750 w 3228975"/>
              <a:gd name="connsiteY5" fmla="*/ 78791 h 1309220"/>
              <a:gd name="connsiteX6" fmla="*/ 1619250 w 3228975"/>
              <a:gd name="connsiteY6" fmla="*/ 469316 h 1309220"/>
              <a:gd name="connsiteX7" fmla="*/ 2076450 w 3228975"/>
              <a:gd name="connsiteY7" fmla="*/ 964616 h 1309220"/>
              <a:gd name="connsiteX8" fmla="*/ 2743200 w 3228975"/>
              <a:gd name="connsiteY8" fmla="*/ 1288466 h 1309220"/>
              <a:gd name="connsiteX9" fmla="*/ 2247900 w 3228975"/>
              <a:gd name="connsiteY9" fmla="*/ 1278941 h 1309220"/>
              <a:gd name="connsiteX10" fmla="*/ 3228975 w 3228975"/>
              <a:gd name="connsiteY10" fmla="*/ 1297991 h 1309220"/>
              <a:gd name="connsiteX0" fmla="*/ 0 w 3228975"/>
              <a:gd name="connsiteY0" fmla="*/ 1269416 h 1315378"/>
              <a:gd name="connsiteX1" fmla="*/ 609600 w 3228975"/>
              <a:gd name="connsiteY1" fmla="*/ 1193216 h 1315378"/>
              <a:gd name="connsiteX2" fmla="*/ 904875 w 3228975"/>
              <a:gd name="connsiteY2" fmla="*/ 555041 h 1315378"/>
              <a:gd name="connsiteX3" fmla="*/ 1009650 w 3228975"/>
              <a:gd name="connsiteY3" fmla="*/ 126416 h 1315378"/>
              <a:gd name="connsiteX4" fmla="*/ 1209675 w 3228975"/>
              <a:gd name="connsiteY4" fmla="*/ 2591 h 1315378"/>
              <a:gd name="connsiteX5" fmla="*/ 1428750 w 3228975"/>
              <a:gd name="connsiteY5" fmla="*/ 78791 h 1315378"/>
              <a:gd name="connsiteX6" fmla="*/ 1619250 w 3228975"/>
              <a:gd name="connsiteY6" fmla="*/ 469316 h 1315378"/>
              <a:gd name="connsiteX7" fmla="*/ 2076450 w 3228975"/>
              <a:gd name="connsiteY7" fmla="*/ 964616 h 1315378"/>
              <a:gd name="connsiteX8" fmla="*/ 2743200 w 3228975"/>
              <a:gd name="connsiteY8" fmla="*/ 1288466 h 1315378"/>
              <a:gd name="connsiteX9" fmla="*/ 3228975 w 3228975"/>
              <a:gd name="connsiteY9" fmla="*/ 1297991 h 1315378"/>
              <a:gd name="connsiteX0" fmla="*/ 0 w 3228975"/>
              <a:gd name="connsiteY0" fmla="*/ 1269416 h 1315378"/>
              <a:gd name="connsiteX1" fmla="*/ 609600 w 3228975"/>
              <a:gd name="connsiteY1" fmla="*/ 1193216 h 1315378"/>
              <a:gd name="connsiteX2" fmla="*/ 904875 w 3228975"/>
              <a:gd name="connsiteY2" fmla="*/ 555041 h 1315378"/>
              <a:gd name="connsiteX3" fmla="*/ 1009650 w 3228975"/>
              <a:gd name="connsiteY3" fmla="*/ 126416 h 1315378"/>
              <a:gd name="connsiteX4" fmla="*/ 1209675 w 3228975"/>
              <a:gd name="connsiteY4" fmla="*/ 2591 h 1315378"/>
              <a:gd name="connsiteX5" fmla="*/ 1428750 w 3228975"/>
              <a:gd name="connsiteY5" fmla="*/ 78791 h 1315378"/>
              <a:gd name="connsiteX6" fmla="*/ 1619250 w 3228975"/>
              <a:gd name="connsiteY6" fmla="*/ 469316 h 1315378"/>
              <a:gd name="connsiteX7" fmla="*/ 2076450 w 3228975"/>
              <a:gd name="connsiteY7" fmla="*/ 964616 h 1315378"/>
              <a:gd name="connsiteX8" fmla="*/ 1030810 w 3228975"/>
              <a:gd name="connsiteY8" fmla="*/ 1087564 h 1315378"/>
              <a:gd name="connsiteX9" fmla="*/ 2743200 w 3228975"/>
              <a:gd name="connsiteY9" fmla="*/ 1288466 h 1315378"/>
              <a:gd name="connsiteX10" fmla="*/ 3228975 w 3228975"/>
              <a:gd name="connsiteY10" fmla="*/ 1297991 h 1315378"/>
              <a:gd name="connsiteX0" fmla="*/ 0 w 3228975"/>
              <a:gd name="connsiteY0" fmla="*/ 1269416 h 1315378"/>
              <a:gd name="connsiteX1" fmla="*/ 609600 w 3228975"/>
              <a:gd name="connsiteY1" fmla="*/ 1193216 h 1315378"/>
              <a:gd name="connsiteX2" fmla="*/ 904875 w 3228975"/>
              <a:gd name="connsiteY2" fmla="*/ 555041 h 1315378"/>
              <a:gd name="connsiteX3" fmla="*/ 1009650 w 3228975"/>
              <a:gd name="connsiteY3" fmla="*/ 126416 h 1315378"/>
              <a:gd name="connsiteX4" fmla="*/ 1209675 w 3228975"/>
              <a:gd name="connsiteY4" fmla="*/ 2591 h 1315378"/>
              <a:gd name="connsiteX5" fmla="*/ 1428750 w 3228975"/>
              <a:gd name="connsiteY5" fmla="*/ 78791 h 1315378"/>
              <a:gd name="connsiteX6" fmla="*/ 1619250 w 3228975"/>
              <a:gd name="connsiteY6" fmla="*/ 469316 h 1315378"/>
              <a:gd name="connsiteX7" fmla="*/ 1030810 w 3228975"/>
              <a:gd name="connsiteY7" fmla="*/ 1087564 h 1315378"/>
              <a:gd name="connsiteX8" fmla="*/ 2743200 w 3228975"/>
              <a:gd name="connsiteY8" fmla="*/ 1288466 h 1315378"/>
              <a:gd name="connsiteX9" fmla="*/ 3228975 w 3228975"/>
              <a:gd name="connsiteY9" fmla="*/ 1297991 h 1315378"/>
              <a:gd name="connsiteX0" fmla="*/ 0 w 3228975"/>
              <a:gd name="connsiteY0" fmla="*/ 1299714 h 1345676"/>
              <a:gd name="connsiteX1" fmla="*/ 609600 w 3228975"/>
              <a:gd name="connsiteY1" fmla="*/ 1223514 h 1345676"/>
              <a:gd name="connsiteX2" fmla="*/ 904875 w 3228975"/>
              <a:gd name="connsiteY2" fmla="*/ 585339 h 1345676"/>
              <a:gd name="connsiteX3" fmla="*/ 1009650 w 3228975"/>
              <a:gd name="connsiteY3" fmla="*/ 156714 h 1345676"/>
              <a:gd name="connsiteX4" fmla="*/ 1209675 w 3228975"/>
              <a:gd name="connsiteY4" fmla="*/ 32889 h 1345676"/>
              <a:gd name="connsiteX5" fmla="*/ 1428750 w 3228975"/>
              <a:gd name="connsiteY5" fmla="*/ 109089 h 1345676"/>
              <a:gd name="connsiteX6" fmla="*/ 1030810 w 3228975"/>
              <a:gd name="connsiteY6" fmla="*/ 1117862 h 1345676"/>
              <a:gd name="connsiteX7" fmla="*/ 2743200 w 3228975"/>
              <a:gd name="connsiteY7" fmla="*/ 1318764 h 1345676"/>
              <a:gd name="connsiteX8" fmla="*/ 3228975 w 3228975"/>
              <a:gd name="connsiteY8" fmla="*/ 1328289 h 1345676"/>
              <a:gd name="connsiteX0" fmla="*/ 0 w 3228975"/>
              <a:gd name="connsiteY0" fmla="*/ 1328494 h 1374456"/>
              <a:gd name="connsiteX1" fmla="*/ 609600 w 3228975"/>
              <a:gd name="connsiteY1" fmla="*/ 1252294 h 1374456"/>
              <a:gd name="connsiteX2" fmla="*/ 904875 w 3228975"/>
              <a:gd name="connsiteY2" fmla="*/ 614119 h 1374456"/>
              <a:gd name="connsiteX3" fmla="*/ 1009650 w 3228975"/>
              <a:gd name="connsiteY3" fmla="*/ 185494 h 1374456"/>
              <a:gd name="connsiteX4" fmla="*/ 1209675 w 3228975"/>
              <a:gd name="connsiteY4" fmla="*/ 61669 h 1374456"/>
              <a:gd name="connsiteX5" fmla="*/ 1030810 w 3228975"/>
              <a:gd name="connsiteY5" fmla="*/ 1146642 h 1374456"/>
              <a:gd name="connsiteX6" fmla="*/ 2743200 w 3228975"/>
              <a:gd name="connsiteY6" fmla="*/ 1347544 h 1374456"/>
              <a:gd name="connsiteX7" fmla="*/ 3228975 w 3228975"/>
              <a:gd name="connsiteY7" fmla="*/ 1357069 h 1374456"/>
              <a:gd name="connsiteX0" fmla="*/ 0 w 3228975"/>
              <a:gd name="connsiteY0" fmla="*/ 1157532 h 1203494"/>
              <a:gd name="connsiteX1" fmla="*/ 609600 w 3228975"/>
              <a:gd name="connsiteY1" fmla="*/ 1081332 h 1203494"/>
              <a:gd name="connsiteX2" fmla="*/ 904875 w 3228975"/>
              <a:gd name="connsiteY2" fmla="*/ 443157 h 1203494"/>
              <a:gd name="connsiteX3" fmla="*/ 1009650 w 3228975"/>
              <a:gd name="connsiteY3" fmla="*/ 14532 h 1203494"/>
              <a:gd name="connsiteX4" fmla="*/ 1030810 w 3228975"/>
              <a:gd name="connsiteY4" fmla="*/ 975680 h 1203494"/>
              <a:gd name="connsiteX5" fmla="*/ 2743200 w 3228975"/>
              <a:gd name="connsiteY5" fmla="*/ 1176582 h 1203494"/>
              <a:gd name="connsiteX6" fmla="*/ 3228975 w 3228975"/>
              <a:gd name="connsiteY6" fmla="*/ 1186107 h 1203494"/>
              <a:gd name="connsiteX0" fmla="*/ 0 w 3228975"/>
              <a:gd name="connsiteY0" fmla="*/ 714903 h 760865"/>
              <a:gd name="connsiteX1" fmla="*/ 609600 w 3228975"/>
              <a:gd name="connsiteY1" fmla="*/ 638703 h 760865"/>
              <a:gd name="connsiteX2" fmla="*/ 904875 w 3228975"/>
              <a:gd name="connsiteY2" fmla="*/ 528 h 760865"/>
              <a:gd name="connsiteX3" fmla="*/ 1030810 w 3228975"/>
              <a:gd name="connsiteY3" fmla="*/ 533051 h 760865"/>
              <a:gd name="connsiteX4" fmla="*/ 2743200 w 3228975"/>
              <a:gd name="connsiteY4" fmla="*/ 733953 h 760865"/>
              <a:gd name="connsiteX5" fmla="*/ 3228975 w 3228975"/>
              <a:gd name="connsiteY5" fmla="*/ 743478 h 760865"/>
              <a:gd name="connsiteX0" fmla="*/ 0 w 3228975"/>
              <a:gd name="connsiteY0" fmla="*/ 183693 h 229655"/>
              <a:gd name="connsiteX1" fmla="*/ 609600 w 3228975"/>
              <a:gd name="connsiteY1" fmla="*/ 107493 h 229655"/>
              <a:gd name="connsiteX2" fmla="*/ 1030810 w 3228975"/>
              <a:gd name="connsiteY2" fmla="*/ 1841 h 229655"/>
              <a:gd name="connsiteX3" fmla="*/ 2743200 w 3228975"/>
              <a:gd name="connsiteY3" fmla="*/ 202743 h 229655"/>
              <a:gd name="connsiteX4" fmla="*/ 3228975 w 3228975"/>
              <a:gd name="connsiteY4" fmla="*/ 212268 h 229655"/>
              <a:gd name="connsiteX0" fmla="*/ 0 w 3228975"/>
              <a:gd name="connsiteY0" fmla="*/ 190528 h 236490"/>
              <a:gd name="connsiteX1" fmla="*/ 485775 w 3228975"/>
              <a:gd name="connsiteY1" fmla="*/ 28603 h 236490"/>
              <a:gd name="connsiteX2" fmla="*/ 1030810 w 3228975"/>
              <a:gd name="connsiteY2" fmla="*/ 8676 h 236490"/>
              <a:gd name="connsiteX3" fmla="*/ 2743200 w 3228975"/>
              <a:gd name="connsiteY3" fmla="*/ 209578 h 236490"/>
              <a:gd name="connsiteX4" fmla="*/ 3228975 w 3228975"/>
              <a:gd name="connsiteY4" fmla="*/ 219103 h 236490"/>
              <a:gd name="connsiteX0" fmla="*/ 0 w 3228975"/>
              <a:gd name="connsiteY0" fmla="*/ 212467 h 258429"/>
              <a:gd name="connsiteX1" fmla="*/ 457200 w 3228975"/>
              <a:gd name="connsiteY1" fmla="*/ 12442 h 258429"/>
              <a:gd name="connsiteX2" fmla="*/ 1030810 w 3228975"/>
              <a:gd name="connsiteY2" fmla="*/ 30615 h 258429"/>
              <a:gd name="connsiteX3" fmla="*/ 2743200 w 3228975"/>
              <a:gd name="connsiteY3" fmla="*/ 231517 h 258429"/>
              <a:gd name="connsiteX4" fmla="*/ 3228975 w 3228975"/>
              <a:gd name="connsiteY4" fmla="*/ 241042 h 258429"/>
              <a:gd name="connsiteX0" fmla="*/ 0 w 3343275"/>
              <a:gd name="connsiteY0" fmla="*/ 0 h 1293737"/>
              <a:gd name="connsiteX1" fmla="*/ 571500 w 3343275"/>
              <a:gd name="connsiteY1" fmla="*/ 1047750 h 1293737"/>
              <a:gd name="connsiteX2" fmla="*/ 1145110 w 3343275"/>
              <a:gd name="connsiteY2" fmla="*/ 1065923 h 1293737"/>
              <a:gd name="connsiteX3" fmla="*/ 2857500 w 3343275"/>
              <a:gd name="connsiteY3" fmla="*/ 1266825 h 1293737"/>
              <a:gd name="connsiteX4" fmla="*/ 3343275 w 3343275"/>
              <a:gd name="connsiteY4" fmla="*/ 1276350 h 1293737"/>
              <a:gd name="connsiteX0" fmla="*/ 0 w 3343275"/>
              <a:gd name="connsiteY0" fmla="*/ 0 h 1293737"/>
              <a:gd name="connsiteX1" fmla="*/ 523875 w 3343275"/>
              <a:gd name="connsiteY1" fmla="*/ 885825 h 1293737"/>
              <a:gd name="connsiteX2" fmla="*/ 1145110 w 3343275"/>
              <a:gd name="connsiteY2" fmla="*/ 1065923 h 1293737"/>
              <a:gd name="connsiteX3" fmla="*/ 2857500 w 3343275"/>
              <a:gd name="connsiteY3" fmla="*/ 1266825 h 1293737"/>
              <a:gd name="connsiteX4" fmla="*/ 3343275 w 3343275"/>
              <a:gd name="connsiteY4" fmla="*/ 1276350 h 1293737"/>
              <a:gd name="connsiteX0" fmla="*/ 0 w 3343275"/>
              <a:gd name="connsiteY0" fmla="*/ 0 h 1293737"/>
              <a:gd name="connsiteX1" fmla="*/ 523875 w 3343275"/>
              <a:gd name="connsiteY1" fmla="*/ 885825 h 1293737"/>
              <a:gd name="connsiteX2" fmla="*/ 1145110 w 3343275"/>
              <a:gd name="connsiteY2" fmla="*/ 1065923 h 1293737"/>
              <a:gd name="connsiteX3" fmla="*/ 2857500 w 3343275"/>
              <a:gd name="connsiteY3" fmla="*/ 1266825 h 1293737"/>
              <a:gd name="connsiteX4" fmla="*/ 3343275 w 3343275"/>
              <a:gd name="connsiteY4" fmla="*/ 1276350 h 1293737"/>
              <a:gd name="connsiteX0" fmla="*/ 0 w 3343275"/>
              <a:gd name="connsiteY0" fmla="*/ 0 h 1293737"/>
              <a:gd name="connsiteX1" fmla="*/ 523875 w 3343275"/>
              <a:gd name="connsiteY1" fmla="*/ 885825 h 1293737"/>
              <a:gd name="connsiteX2" fmla="*/ 1145110 w 3343275"/>
              <a:gd name="connsiteY2" fmla="*/ 1065923 h 1293737"/>
              <a:gd name="connsiteX3" fmla="*/ 2857500 w 3343275"/>
              <a:gd name="connsiteY3" fmla="*/ 1266825 h 1293737"/>
              <a:gd name="connsiteX4" fmla="*/ 3343275 w 3343275"/>
              <a:gd name="connsiteY4" fmla="*/ 1276350 h 1293737"/>
              <a:gd name="connsiteX0" fmla="*/ 0 w 3343275"/>
              <a:gd name="connsiteY0" fmla="*/ 0 h 1293737"/>
              <a:gd name="connsiteX1" fmla="*/ 523875 w 3343275"/>
              <a:gd name="connsiteY1" fmla="*/ 885825 h 1293737"/>
              <a:gd name="connsiteX2" fmla="*/ 1145110 w 3343275"/>
              <a:gd name="connsiteY2" fmla="*/ 1065923 h 1293737"/>
              <a:gd name="connsiteX3" fmla="*/ 2857500 w 3343275"/>
              <a:gd name="connsiteY3" fmla="*/ 1266825 h 1293737"/>
              <a:gd name="connsiteX4" fmla="*/ 3343275 w 3343275"/>
              <a:gd name="connsiteY4" fmla="*/ 1276350 h 1293737"/>
              <a:gd name="connsiteX0" fmla="*/ 0 w 3343275"/>
              <a:gd name="connsiteY0" fmla="*/ 0 h 1293737"/>
              <a:gd name="connsiteX1" fmla="*/ 523875 w 3343275"/>
              <a:gd name="connsiteY1" fmla="*/ 885825 h 1293737"/>
              <a:gd name="connsiteX2" fmla="*/ 1154635 w 3343275"/>
              <a:gd name="connsiteY2" fmla="*/ 1104023 h 1293737"/>
              <a:gd name="connsiteX3" fmla="*/ 2857500 w 3343275"/>
              <a:gd name="connsiteY3" fmla="*/ 1266825 h 1293737"/>
              <a:gd name="connsiteX4" fmla="*/ 3343275 w 3343275"/>
              <a:gd name="connsiteY4" fmla="*/ 1276350 h 1293737"/>
              <a:gd name="connsiteX0" fmla="*/ 0 w 3343275"/>
              <a:gd name="connsiteY0" fmla="*/ 0 h 1293737"/>
              <a:gd name="connsiteX1" fmla="*/ 523875 w 3343275"/>
              <a:gd name="connsiteY1" fmla="*/ 885825 h 1293737"/>
              <a:gd name="connsiteX2" fmla="*/ 1154635 w 3343275"/>
              <a:gd name="connsiteY2" fmla="*/ 1180223 h 1293737"/>
              <a:gd name="connsiteX3" fmla="*/ 2857500 w 3343275"/>
              <a:gd name="connsiteY3" fmla="*/ 1266825 h 1293737"/>
              <a:gd name="connsiteX4" fmla="*/ 3343275 w 3343275"/>
              <a:gd name="connsiteY4" fmla="*/ 1276350 h 1293737"/>
              <a:gd name="connsiteX0" fmla="*/ 0 w 3343275"/>
              <a:gd name="connsiteY0" fmla="*/ 0 h 1293737"/>
              <a:gd name="connsiteX1" fmla="*/ 523875 w 3343275"/>
              <a:gd name="connsiteY1" fmla="*/ 885825 h 1293737"/>
              <a:gd name="connsiteX2" fmla="*/ 1154635 w 3343275"/>
              <a:gd name="connsiteY2" fmla="*/ 1180223 h 1293737"/>
              <a:gd name="connsiteX3" fmla="*/ 2857500 w 3343275"/>
              <a:gd name="connsiteY3" fmla="*/ 1266825 h 1293737"/>
              <a:gd name="connsiteX4" fmla="*/ 3343275 w 3343275"/>
              <a:gd name="connsiteY4" fmla="*/ 1276350 h 1293737"/>
              <a:gd name="connsiteX0" fmla="*/ 0 w 4695825"/>
              <a:gd name="connsiteY0" fmla="*/ 0 h 1371600"/>
              <a:gd name="connsiteX1" fmla="*/ 523875 w 4695825"/>
              <a:gd name="connsiteY1" fmla="*/ 885825 h 1371600"/>
              <a:gd name="connsiteX2" fmla="*/ 1154635 w 4695825"/>
              <a:gd name="connsiteY2" fmla="*/ 1180223 h 1371600"/>
              <a:gd name="connsiteX3" fmla="*/ 2857500 w 4695825"/>
              <a:gd name="connsiteY3" fmla="*/ 1266825 h 1371600"/>
              <a:gd name="connsiteX4" fmla="*/ 4695825 w 4695825"/>
              <a:gd name="connsiteY4" fmla="*/ 1371600 h 1371600"/>
              <a:gd name="connsiteX0" fmla="*/ 0 w 4695825"/>
              <a:gd name="connsiteY0" fmla="*/ 0 h 1371600"/>
              <a:gd name="connsiteX1" fmla="*/ 523875 w 4695825"/>
              <a:gd name="connsiteY1" fmla="*/ 885825 h 1371600"/>
              <a:gd name="connsiteX2" fmla="*/ 1154635 w 4695825"/>
              <a:gd name="connsiteY2" fmla="*/ 1180223 h 1371600"/>
              <a:gd name="connsiteX3" fmla="*/ 2895600 w 4695825"/>
              <a:gd name="connsiteY3" fmla="*/ 1228725 h 1371600"/>
              <a:gd name="connsiteX4" fmla="*/ 4695825 w 4695825"/>
              <a:gd name="connsiteY4" fmla="*/ 1371600 h 1371600"/>
              <a:gd name="connsiteX0" fmla="*/ 0 w 4724400"/>
              <a:gd name="connsiteY0" fmla="*/ 0 h 1263104"/>
              <a:gd name="connsiteX1" fmla="*/ 523875 w 4724400"/>
              <a:gd name="connsiteY1" fmla="*/ 885825 h 1263104"/>
              <a:gd name="connsiteX2" fmla="*/ 1154635 w 4724400"/>
              <a:gd name="connsiteY2" fmla="*/ 1180223 h 1263104"/>
              <a:gd name="connsiteX3" fmla="*/ 2895600 w 4724400"/>
              <a:gd name="connsiteY3" fmla="*/ 1228725 h 1263104"/>
              <a:gd name="connsiteX4" fmla="*/ 4724400 w 4724400"/>
              <a:gd name="connsiteY4" fmla="*/ 1257300 h 1263104"/>
              <a:gd name="connsiteX0" fmla="*/ 0 w 4724400"/>
              <a:gd name="connsiteY0" fmla="*/ 0 h 1257300"/>
              <a:gd name="connsiteX1" fmla="*/ 523875 w 4724400"/>
              <a:gd name="connsiteY1" fmla="*/ 885825 h 1257300"/>
              <a:gd name="connsiteX2" fmla="*/ 1154635 w 4724400"/>
              <a:gd name="connsiteY2" fmla="*/ 1180223 h 1257300"/>
              <a:gd name="connsiteX3" fmla="*/ 2895600 w 4724400"/>
              <a:gd name="connsiteY3" fmla="*/ 1228725 h 1257300"/>
              <a:gd name="connsiteX4" fmla="*/ 4724400 w 4724400"/>
              <a:gd name="connsiteY4" fmla="*/ 1257300 h 1257300"/>
              <a:gd name="connsiteX0" fmla="*/ 0 w 4724400"/>
              <a:gd name="connsiteY0" fmla="*/ 0 h 1257300"/>
              <a:gd name="connsiteX1" fmla="*/ 523875 w 4724400"/>
              <a:gd name="connsiteY1" fmla="*/ 885825 h 1257300"/>
              <a:gd name="connsiteX2" fmla="*/ 1154635 w 4724400"/>
              <a:gd name="connsiteY2" fmla="*/ 1180223 h 1257300"/>
              <a:gd name="connsiteX3" fmla="*/ 2895600 w 4724400"/>
              <a:gd name="connsiteY3" fmla="*/ 1228725 h 1257300"/>
              <a:gd name="connsiteX4" fmla="*/ 4724400 w 4724400"/>
              <a:gd name="connsiteY4" fmla="*/ 1257300 h 125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4400" h="1257300">
                <a:moveTo>
                  <a:pt x="0" y="0"/>
                </a:moveTo>
                <a:cubicBezTo>
                  <a:pt x="153194" y="250031"/>
                  <a:pt x="331436" y="689121"/>
                  <a:pt x="523875" y="885825"/>
                </a:cubicBezTo>
                <a:cubicBezTo>
                  <a:pt x="716314" y="1082529"/>
                  <a:pt x="799035" y="1164348"/>
                  <a:pt x="1154635" y="1180223"/>
                </a:cubicBezTo>
                <a:cubicBezTo>
                  <a:pt x="1361010" y="1167523"/>
                  <a:pt x="2710214" y="1228579"/>
                  <a:pt x="2895600" y="1228725"/>
                </a:cubicBezTo>
                <a:cubicBezTo>
                  <a:pt x="3106737" y="1208087"/>
                  <a:pt x="4623197" y="1255316"/>
                  <a:pt x="4724400" y="1257300"/>
                </a:cubicBezTo>
              </a:path>
            </a:pathLst>
          </a:custGeom>
          <a:noFill/>
          <a:ln w="25400">
            <a:solidFill>
              <a:schemeClr val="accent2"/>
            </a:solidFill>
          </a:ln>
        </p:spPr>
        <p:txBody>
          <a:bodyPr rtlCol="0" anchor="ctr"/>
          <a:lstStyle/>
          <a:p>
            <a:pPr algn="ctr"/>
            <a:endParaRPr lang="en-GB" dirty="0">
              <a:solidFill>
                <a:srgbClr val="500093">
                  <a:lumMod val="5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9614" y="5163411"/>
            <a:ext cx="954107" cy="496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sz="2000" b="1" dirty="0" smtClean="0">
                <a:solidFill>
                  <a:srgbClr val="0000E7"/>
                </a:solidFill>
                <a:latin typeface="Arial"/>
              </a:rPr>
              <a:t>Signal</a:t>
            </a:r>
            <a:endParaRPr lang="en-GB" sz="2000" b="1" dirty="0" smtClean="0">
              <a:solidFill>
                <a:srgbClr val="0000E7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89231" y="5229208"/>
            <a:ext cx="1683474" cy="496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sz="2000" b="1" dirty="0" smtClean="0">
                <a:solidFill>
                  <a:srgbClr val="FF0000"/>
                </a:solidFill>
                <a:latin typeface="Arial"/>
              </a:rPr>
              <a:t>Background</a:t>
            </a:r>
            <a:endParaRPr lang="en-GB" sz="2000" b="1" dirty="0" smtClean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896348" y="4022756"/>
            <a:ext cx="2269240" cy="1292301"/>
          </a:xfrm>
          <a:custGeom>
            <a:avLst/>
            <a:gdLst>
              <a:gd name="connsiteX0" fmla="*/ 0 w 2269240"/>
              <a:gd name="connsiteY0" fmla="*/ 1270782 h 1292301"/>
              <a:gd name="connsiteX1" fmla="*/ 609600 w 2269240"/>
              <a:gd name="connsiteY1" fmla="*/ 1194582 h 1292301"/>
              <a:gd name="connsiteX2" fmla="*/ 904875 w 2269240"/>
              <a:gd name="connsiteY2" fmla="*/ 556407 h 1292301"/>
              <a:gd name="connsiteX3" fmla="*/ 1009650 w 2269240"/>
              <a:gd name="connsiteY3" fmla="*/ 127782 h 1292301"/>
              <a:gd name="connsiteX4" fmla="*/ 1209675 w 2269240"/>
              <a:gd name="connsiteY4" fmla="*/ 3957 h 1292301"/>
              <a:gd name="connsiteX5" fmla="*/ 1428750 w 2269240"/>
              <a:gd name="connsiteY5" fmla="*/ 80157 h 1292301"/>
              <a:gd name="connsiteX6" fmla="*/ 1524000 w 2269240"/>
              <a:gd name="connsiteY6" fmla="*/ 537357 h 1292301"/>
              <a:gd name="connsiteX7" fmla="*/ 1695450 w 2269240"/>
              <a:gd name="connsiteY7" fmla="*/ 1118382 h 1292301"/>
              <a:gd name="connsiteX8" fmla="*/ 2219325 w 2269240"/>
              <a:gd name="connsiteY8" fmla="*/ 1280307 h 1292301"/>
              <a:gd name="connsiteX9" fmla="*/ 2247900 w 2269240"/>
              <a:gd name="connsiteY9" fmla="*/ 1280307 h 1292301"/>
              <a:gd name="connsiteX10" fmla="*/ 2247900 w 2269240"/>
              <a:gd name="connsiteY10" fmla="*/ 1280307 h 1292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69240" h="1292301">
                <a:moveTo>
                  <a:pt x="0" y="1270782"/>
                </a:moveTo>
                <a:cubicBezTo>
                  <a:pt x="229394" y="1292213"/>
                  <a:pt x="458788" y="1313644"/>
                  <a:pt x="609600" y="1194582"/>
                </a:cubicBezTo>
                <a:cubicBezTo>
                  <a:pt x="760412" y="1075520"/>
                  <a:pt x="838200" y="734207"/>
                  <a:pt x="904875" y="556407"/>
                </a:cubicBezTo>
                <a:cubicBezTo>
                  <a:pt x="971550" y="378607"/>
                  <a:pt x="958850" y="219857"/>
                  <a:pt x="1009650" y="127782"/>
                </a:cubicBezTo>
                <a:cubicBezTo>
                  <a:pt x="1060450" y="35707"/>
                  <a:pt x="1139825" y="11894"/>
                  <a:pt x="1209675" y="3957"/>
                </a:cubicBezTo>
                <a:cubicBezTo>
                  <a:pt x="1279525" y="-3980"/>
                  <a:pt x="1376363" y="-8743"/>
                  <a:pt x="1428750" y="80157"/>
                </a:cubicBezTo>
                <a:cubicBezTo>
                  <a:pt x="1481137" y="169057"/>
                  <a:pt x="1479550" y="364320"/>
                  <a:pt x="1524000" y="537357"/>
                </a:cubicBezTo>
                <a:cubicBezTo>
                  <a:pt x="1568450" y="710394"/>
                  <a:pt x="1579562" y="994557"/>
                  <a:pt x="1695450" y="1118382"/>
                </a:cubicBezTo>
                <a:cubicBezTo>
                  <a:pt x="1811338" y="1242207"/>
                  <a:pt x="2127250" y="1253320"/>
                  <a:pt x="2219325" y="1280307"/>
                </a:cubicBezTo>
                <a:cubicBezTo>
                  <a:pt x="2311400" y="1307294"/>
                  <a:pt x="2247900" y="1280307"/>
                  <a:pt x="2247900" y="1280307"/>
                </a:cubicBezTo>
                <a:lnTo>
                  <a:pt x="2247900" y="1280307"/>
                </a:lnTo>
              </a:path>
            </a:pathLst>
          </a:custGeom>
          <a:noFill/>
          <a:ln w="25400">
            <a:solidFill>
              <a:srgbClr val="FF0000"/>
            </a:solidFill>
            <a:prstDash val="sysDash"/>
          </a:ln>
        </p:spPr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3982696" y="4015577"/>
            <a:ext cx="0" cy="189160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sm" len="sm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 flipH="1">
            <a:off x="3323722" y="4668906"/>
            <a:ext cx="658974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83638" y="5723751"/>
            <a:ext cx="8879388" cy="1015663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179388" indent="-179388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Note: if I KNEW about the error, I’d correct for it. I’m talking about ‘unknown’ systematics</a:t>
            </a:r>
            <a:endParaRPr lang="en-GB" sz="2000" b="1" dirty="0" smtClean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234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/>
      <p:bldP spid="12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this look in 2D?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906" y="1082757"/>
            <a:ext cx="4784603" cy="46411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176541"/>
            <a:ext cx="43226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MVA-decision boundaries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Looser MVA-cut </a:t>
            </a:r>
            <a:r>
              <a:rPr lang="en-US" sz="2000" b="1" dirty="0" smtClean="0">
                <a:solidFill>
                  <a:schemeClr val="bg2"/>
                </a:solidFill>
                <a:latin typeface="+mn-lt"/>
                <a:sym typeface="Wingdings" pitchFamily="2" charset="2"/>
              </a:rPr>
              <a:t> wider boundaries in BOTH variables </a:t>
            </a:r>
            <a:endParaRPr lang="en-US" sz="2000" b="1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439" y="3006657"/>
            <a:ext cx="421574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What if you are sure about the peak’s position in var1, but less sure about var0 ?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You actually want a boundary like </a:t>
            </a:r>
            <a:r>
              <a:rPr lang="en-US" sz="2000" b="1" dirty="0" smtClean="0">
                <a:solidFill>
                  <a:srgbClr val="007033"/>
                </a:solidFill>
                <a:latin typeface="+mn-lt"/>
              </a:rPr>
              <a:t>THIS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7033"/>
                </a:solidFill>
                <a:latin typeface="+mn-lt"/>
              </a:rPr>
              <a:t>Tight boundaries in var1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7033"/>
                </a:solidFill>
                <a:latin typeface="+mn-lt"/>
              </a:rPr>
              <a:t>Loose boundaries in var0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308270" y="3068233"/>
            <a:ext cx="2351314" cy="1636595"/>
          </a:xfrm>
          <a:prstGeom prst="roundRect">
            <a:avLst>
              <a:gd name="adj" fmla="val 34082"/>
            </a:avLst>
          </a:prstGeom>
          <a:ln w="25400">
            <a:solidFill>
              <a:srgbClr val="007033"/>
            </a:solidFill>
          </a:ln>
        </p:spPr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smtClean="0">
                <a:latin typeface="Arial" pitchFamily="34" charset="0"/>
              </a:rPr>
              <a:t>Advanced Scientific Computing Workshop ETH 2014</a:t>
            </a:r>
            <a:endParaRPr lang="en-US" sz="1000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4DA105-8408-472E-ADC5-7BB4EB4EDB54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47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 information content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15"/>
          <a:stretch/>
        </p:blipFill>
        <p:spPr>
          <a:xfrm>
            <a:off x="152400" y="3183761"/>
            <a:ext cx="2981325" cy="34310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67101" y="3533775"/>
            <a:ext cx="529589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Here: one would for example “shift” such that signal and </a:t>
            </a:r>
            <a:r>
              <a:rPr lang="en-US" sz="2000" b="1" dirty="0" err="1" smtClean="0">
                <a:solidFill>
                  <a:schemeClr val="bg2"/>
                </a:solidFill>
                <a:latin typeface="+mn-lt"/>
              </a:rPr>
              <a:t>backgr</a:t>
            </a: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. are less separated</a:t>
            </a:r>
          </a:p>
          <a:p>
            <a:pPr marL="179388" indent="-179388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sz="2000" b="1" dirty="0">
              <a:solidFill>
                <a:schemeClr val="bg2"/>
              </a:solidFill>
              <a:latin typeface="+mn-lt"/>
            </a:endParaRPr>
          </a:p>
          <a:p>
            <a:pPr marL="179388" indent="-179388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However, that’s not “universal”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5749" y="783104"/>
            <a:ext cx="8772525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Looking for a general tool to ‘force’ any MVA algorithm, not to rely too much on exact feature:</a:t>
            </a:r>
          </a:p>
          <a:p>
            <a:pPr marL="636588" lvl="1" indent="-179388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Similar: early stopping techniques in Neural networks to avoid overtraining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sz="2000" b="1" dirty="0" smtClean="0">
                <a:solidFill>
                  <a:schemeClr val="bg2"/>
                </a:solidFill>
                <a:latin typeface="+mn-lt"/>
                <a:sym typeface="Wingdings" pitchFamily="2" charset="2"/>
              </a:rPr>
              <a:t> reduce difference between “signal” and “background”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sz="2000" b="1" dirty="0" smtClean="0">
                <a:solidFill>
                  <a:schemeClr val="bg2"/>
                </a:solidFill>
                <a:latin typeface="+mn-lt"/>
                <a:sym typeface="Wingdings" pitchFamily="2" charset="2"/>
              </a:rPr>
              <a:t> or  reduce information content in each, “signal” and “background”</a:t>
            </a:r>
            <a:endParaRPr lang="en-US" sz="2000" b="1" dirty="0" smtClean="0">
              <a:solidFill>
                <a:schemeClr val="bg2"/>
              </a:solidFill>
              <a:latin typeface="+mn-lt"/>
            </a:endParaRPr>
          </a:p>
          <a:p>
            <a:pPr marL="636588" lvl="1" indent="-179388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GB" sz="2000" b="1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smtClean="0">
                <a:latin typeface="Arial" pitchFamily="34" charset="0"/>
              </a:rPr>
              <a:t>Advanced Scientific Computing Workshop ETH 2014</a:t>
            </a:r>
            <a:endParaRPr lang="en-US" sz="1000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4DA105-8408-472E-ADC5-7BB4EB4EDB54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02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 information content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85749" y="783104"/>
            <a:ext cx="8772525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Looking for a general tool to ‘force’ any MVA algorithm, not to rely too much on exact feature:</a:t>
            </a:r>
          </a:p>
          <a:p>
            <a:pPr marL="636588" lvl="1" indent="-179388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Similar: early stopping techniques in Neural networks to avoid overtraining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sz="2000" b="1" dirty="0" smtClean="0">
                <a:solidFill>
                  <a:schemeClr val="bg2"/>
                </a:solidFill>
                <a:latin typeface="+mn-lt"/>
                <a:sym typeface="Wingdings" pitchFamily="2" charset="2"/>
              </a:rPr>
              <a:t> reduce difference between “signal” and “background”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sz="2000" b="1" dirty="0" smtClean="0">
                <a:solidFill>
                  <a:schemeClr val="bg2"/>
                </a:solidFill>
                <a:latin typeface="+mn-lt"/>
                <a:sym typeface="Wingdings" pitchFamily="2" charset="2"/>
              </a:rPr>
              <a:t> or  reduce information content in each, “signal” and “background”</a:t>
            </a:r>
            <a:endParaRPr lang="en-US" sz="2000" b="1" dirty="0" smtClean="0">
              <a:solidFill>
                <a:schemeClr val="bg2"/>
              </a:solidFill>
              <a:latin typeface="+mn-lt"/>
            </a:endParaRPr>
          </a:p>
          <a:p>
            <a:pPr marL="636588" lvl="1" indent="-179388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GB" sz="2000" b="1" dirty="0" smtClean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183761"/>
            <a:ext cx="8772525" cy="3431061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 flipV="1">
            <a:off x="1209675" y="3829050"/>
            <a:ext cx="514350" cy="952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Arc 9"/>
          <p:cNvSpPr/>
          <p:nvPr/>
        </p:nvSpPr>
        <p:spPr bwMode="auto">
          <a:xfrm flipV="1">
            <a:off x="4672011" y="5524501"/>
            <a:ext cx="581025" cy="590550"/>
          </a:xfrm>
          <a:prstGeom prst="arc">
            <a:avLst/>
          </a:prstGeom>
          <a:noFill/>
          <a:ln w="25400" cap="flat" cmpd="sng" algn="ctr">
            <a:solidFill>
              <a:schemeClr val="bg2"/>
            </a:solidFill>
            <a:prstDash val="solid"/>
            <a:round/>
            <a:headEnd type="none" w="sm" len="sm"/>
            <a:tailEnd type="arrow"/>
          </a:ln>
          <a:effectLst/>
          <a:extLst/>
        </p:spPr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11" name="Arc 10"/>
          <p:cNvSpPr/>
          <p:nvPr/>
        </p:nvSpPr>
        <p:spPr bwMode="auto">
          <a:xfrm flipH="1">
            <a:off x="3667125" y="5324475"/>
            <a:ext cx="538161" cy="647699"/>
          </a:xfrm>
          <a:prstGeom prst="arc">
            <a:avLst/>
          </a:prstGeom>
          <a:noFill/>
          <a:ln w="25400" cap="flat" cmpd="sng" algn="ctr">
            <a:solidFill>
              <a:schemeClr val="bg2"/>
            </a:solidFill>
            <a:prstDash val="solid"/>
            <a:round/>
            <a:headEnd type="none" w="sm" len="sm"/>
            <a:tailEnd type="arrow"/>
          </a:ln>
          <a:effectLst/>
          <a:extLst/>
        </p:spPr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24025" y="3570179"/>
            <a:ext cx="724878" cy="496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shift</a:t>
            </a:r>
            <a:endParaRPr lang="en-GB" sz="2000" b="1" dirty="0" smtClean="0">
              <a:solidFill>
                <a:schemeClr val="bg2"/>
              </a:solidFill>
              <a:latin typeface="+mn-lt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7143750" y="4552950"/>
            <a:ext cx="514350" cy="952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7658100" y="4294079"/>
            <a:ext cx="939681" cy="496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smear</a:t>
            </a:r>
            <a:endParaRPr lang="en-GB" sz="2000" b="1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00536" y="4827479"/>
            <a:ext cx="683200" cy="496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turn</a:t>
            </a:r>
            <a:endParaRPr lang="en-GB" sz="2000" b="1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smtClean="0">
                <a:latin typeface="Arial" pitchFamily="34" charset="0"/>
              </a:rPr>
              <a:t>Advanced Scientific Computing Workshop ETH 2014</a:t>
            </a:r>
            <a:endParaRPr lang="en-US" sz="1000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4DA105-8408-472E-ADC5-7BB4EB4EDB54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81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Reminder: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894" y="712234"/>
            <a:ext cx="2873829" cy="27876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439" y="937740"/>
            <a:ext cx="43226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MVA-decision boundaries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Looser MVA-cut </a:t>
            </a:r>
            <a:r>
              <a:rPr lang="en-US" sz="2000" b="1" dirty="0" smtClean="0">
                <a:solidFill>
                  <a:schemeClr val="bg2"/>
                </a:solidFill>
                <a:latin typeface="+mn-lt"/>
                <a:sym typeface="Wingdings" pitchFamily="2" charset="2"/>
              </a:rPr>
              <a:t> wider boundaries in BOTH variables </a:t>
            </a:r>
            <a:endParaRPr lang="en-US" sz="2000" b="1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439" y="2558903"/>
            <a:ext cx="4215740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You actually want a boundary like </a:t>
            </a:r>
            <a:r>
              <a:rPr lang="en-US" sz="2000" b="1" dirty="0" smtClean="0">
                <a:solidFill>
                  <a:srgbClr val="007033"/>
                </a:solidFill>
                <a:latin typeface="+mn-lt"/>
              </a:rPr>
              <a:t>THIS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7033"/>
                </a:solidFill>
                <a:latin typeface="+mn-lt"/>
              </a:rPr>
              <a:t>Tight boundaries in var1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7033"/>
                </a:solidFill>
                <a:latin typeface="+mn-lt"/>
              </a:rPr>
              <a:t>Loose boundaries in var0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619659" y="1915205"/>
            <a:ext cx="1550563" cy="999726"/>
          </a:xfrm>
          <a:prstGeom prst="roundRect">
            <a:avLst>
              <a:gd name="adj" fmla="val 50000"/>
            </a:avLst>
          </a:prstGeom>
          <a:ln w="25400">
            <a:solidFill>
              <a:srgbClr val="007033"/>
            </a:solidFill>
          </a:ln>
        </p:spPr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894" y="3542979"/>
            <a:ext cx="2873829" cy="27876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91293" y="5153891"/>
            <a:ext cx="207332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9388" indent="-179388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YES it works !</a:t>
            </a:r>
            <a:endParaRPr lang="en-GB" sz="2000" b="1" dirty="0" smtClean="0">
              <a:solidFill>
                <a:schemeClr val="bg2"/>
              </a:solidFill>
              <a:latin typeface="+mn-lt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4120738" y="2648197"/>
            <a:ext cx="2351314" cy="122315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3906982" y="5023262"/>
            <a:ext cx="2565070" cy="40762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smtClean="0">
                <a:latin typeface="Arial" pitchFamily="34" charset="0"/>
              </a:rPr>
              <a:t>Advanced Scientific Computing Workshop ETH 2014</a:t>
            </a:r>
            <a:endParaRPr lang="en-US" sz="1000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4DA105-8408-472E-ADC5-7BB4EB4EDB54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64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See some Classifiers at Work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4DA105-8408-472E-ADC5-7BB4EB4EDB54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1000" smtClean="0">
                <a:latin typeface="+mn-lt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1000" smtClean="0">
                <a:latin typeface="+mj-lt"/>
              </a:rPr>
              <a:t>Advanced Scientific Computing Workshop ETH 2014</a:t>
            </a:r>
            <a:endParaRPr lang="en-US" sz="10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42925" y="1228725"/>
                <a:ext cx="8601075" cy="3167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9388" indent="-179388">
                  <a:buClr>
                    <a:srgbClr val="FF0000"/>
                  </a:buClr>
                  <a:buFont typeface="Wingdings" pitchFamily="2" charset="2"/>
                  <a:buChar char="§"/>
                </a:pPr>
                <a:r>
                  <a:rPr lang="en-US" sz="2000" b="1" dirty="0" smtClean="0">
                    <a:solidFill>
                      <a:schemeClr val="bg2"/>
                    </a:solidFill>
                    <a:latin typeface="+mn-lt"/>
                  </a:rPr>
                  <a:t>kNN/Likelihood </a:t>
                </a:r>
                <a:r>
                  <a:rPr lang="en-US" sz="2000" b="1" dirty="0" smtClean="0">
                    <a:solidFill>
                      <a:schemeClr val="bg2"/>
                    </a:solidFill>
                    <a:latin typeface="+mn-lt"/>
                    <a:sym typeface="Wingdings" pitchFamily="2" charset="2"/>
                  </a:rPr>
                  <a:t> PDF estimators 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bg2"/>
                        </a:solidFill>
                        <a:latin typeface="Cambria Math"/>
                        <a:sym typeface="Wingdings" pitchFamily="2" charset="2"/>
                      </a:rPr>
                      <m:t>𝒚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chemeClr val="bg2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chemeClr val="bg2"/>
                            </a:solidFill>
                            <a:latin typeface="Cambria Math"/>
                            <a:sym typeface="Wingdings" pitchFamily="2" charset="2"/>
                          </a:rPr>
                          <m:t>𝒙</m:t>
                        </m:r>
                      </m:e>
                    </m:d>
                    <m:r>
                      <a:rPr lang="en-US" sz="2000" b="1" i="1" smtClean="0">
                        <a:solidFill>
                          <a:schemeClr val="bg2"/>
                        </a:solidFill>
                        <a:latin typeface="Cambria Math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chemeClr val="bg2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chemeClr val="bg2"/>
                            </a:solidFill>
                            <a:latin typeface="Cambria Math"/>
                            <a:sym typeface="Wingdings" pitchFamily="2" charset="2"/>
                          </a:rPr>
                          <m:t>𝑷𝑫𝑭</m:t>
                        </m:r>
                        <m:r>
                          <a:rPr lang="en-US" sz="2000" b="1" i="1" smtClean="0">
                            <a:solidFill>
                              <a:schemeClr val="bg2"/>
                            </a:solidFill>
                            <a:latin typeface="Cambria Math"/>
                            <a:sym typeface="Wingdings" pitchFamily="2" charset="2"/>
                          </a:rPr>
                          <m:t>(</m:t>
                        </m:r>
                        <m:r>
                          <a:rPr lang="en-US" sz="2000" b="1" i="1" smtClean="0">
                            <a:solidFill>
                              <a:schemeClr val="bg2"/>
                            </a:solidFill>
                            <a:latin typeface="Cambria Math"/>
                            <a:sym typeface="Wingdings" pitchFamily="2" charset="2"/>
                          </a:rPr>
                          <m:t>𝒙</m:t>
                        </m:r>
                        <m:r>
                          <a:rPr lang="en-US" sz="2000" b="1" i="1" smtClean="0">
                            <a:solidFill>
                              <a:schemeClr val="bg2"/>
                            </a:solidFill>
                            <a:latin typeface="Cambria Math"/>
                            <a:sym typeface="Wingdings" pitchFamily="2" charset="2"/>
                          </a:rPr>
                          <m:t>|</m:t>
                        </m:r>
                        <m:r>
                          <a:rPr lang="en-US" sz="2000" b="1" i="1" smtClean="0">
                            <a:solidFill>
                              <a:schemeClr val="bg2"/>
                            </a:solidFill>
                            <a:latin typeface="Cambria Math"/>
                            <a:sym typeface="Wingdings" pitchFamily="2" charset="2"/>
                          </a:rPr>
                          <m:t>𝑺𝒊𝒈𝒏𝒂𝒍</m:t>
                        </m:r>
                        <m:r>
                          <a:rPr lang="en-US" sz="2000" b="1" i="1" smtClean="0">
                            <a:solidFill>
                              <a:schemeClr val="bg2"/>
                            </a:solidFill>
                            <a:latin typeface="Cambria Math"/>
                            <a:sym typeface="Wingdings" pitchFamily="2" charset="2"/>
                          </a:rPr>
                          <m:t>)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chemeClr val="bg2"/>
                            </a:solidFill>
                            <a:latin typeface="Cambria Math"/>
                            <a:sym typeface="Wingdings" pitchFamily="2" charset="2"/>
                          </a:rPr>
                          <m:t>𝑷𝑫𝑭</m:t>
                        </m:r>
                        <m:r>
                          <a:rPr lang="en-US" sz="2000" b="1" i="1" smtClean="0">
                            <a:solidFill>
                              <a:schemeClr val="bg2"/>
                            </a:solidFill>
                            <a:latin typeface="Cambria Math"/>
                            <a:sym typeface="Wingdings" pitchFamily="2" charset="2"/>
                          </a:rPr>
                          <m:t>(</m:t>
                        </m:r>
                        <m:r>
                          <a:rPr lang="en-US" sz="2000" b="1" i="1" smtClean="0">
                            <a:solidFill>
                              <a:schemeClr val="bg2"/>
                            </a:solidFill>
                            <a:latin typeface="Cambria Math"/>
                            <a:sym typeface="Wingdings" pitchFamily="2" charset="2"/>
                          </a:rPr>
                          <m:t>𝒙</m:t>
                        </m:r>
                        <m:r>
                          <a:rPr lang="en-US" sz="2000" b="1" i="1" smtClean="0">
                            <a:solidFill>
                              <a:schemeClr val="bg2"/>
                            </a:solidFill>
                            <a:latin typeface="Cambria Math"/>
                            <a:sym typeface="Wingdings" pitchFamily="2" charset="2"/>
                          </a:rPr>
                          <m:t>|</m:t>
                        </m:r>
                        <m:r>
                          <a:rPr lang="en-US" sz="2000" b="1" i="1" smtClean="0">
                            <a:solidFill>
                              <a:schemeClr val="bg2"/>
                            </a:solidFill>
                            <a:latin typeface="Cambria Math"/>
                            <a:sym typeface="Wingdings" pitchFamily="2" charset="2"/>
                          </a:rPr>
                          <m:t>𝑩𝒌𝒈</m:t>
                        </m:r>
                        <m:r>
                          <a:rPr lang="en-US" sz="2000" b="1" i="1" smtClean="0">
                            <a:solidFill>
                              <a:schemeClr val="bg2"/>
                            </a:solidFill>
                            <a:latin typeface="Cambria Math"/>
                            <a:sym typeface="Wingdings" pitchFamily="2" charset="2"/>
                          </a:rPr>
                          <m:t>)</m:t>
                        </m:r>
                      </m:den>
                    </m:f>
                  </m:oMath>
                </a14:m>
                <a:endParaRPr lang="en-GB" sz="2000" b="1" dirty="0" smtClean="0">
                  <a:solidFill>
                    <a:schemeClr val="bg2"/>
                  </a:solidFill>
                  <a:latin typeface="+mn-lt"/>
                </a:endParaRPr>
              </a:p>
              <a:p>
                <a:pPr marL="179388" indent="-179388">
                  <a:buClr>
                    <a:srgbClr val="FF0000"/>
                  </a:buClr>
                  <a:buFont typeface="Wingdings" pitchFamily="2" charset="2"/>
                  <a:buChar char="§"/>
                </a:pPr>
                <a:endParaRPr lang="en-US" sz="2000" b="1" dirty="0">
                  <a:solidFill>
                    <a:schemeClr val="bg2"/>
                  </a:solidFill>
                  <a:latin typeface="+mn-lt"/>
                </a:endParaRPr>
              </a:p>
              <a:p>
                <a:pPr marL="179388" indent="-179388">
                  <a:buClr>
                    <a:srgbClr val="FF0000"/>
                  </a:buClr>
                  <a:buFont typeface="Wingdings" pitchFamily="2" charset="2"/>
                  <a:buChar char="§"/>
                </a:pPr>
                <a:r>
                  <a:rPr lang="en-US" sz="2000" b="1" dirty="0" smtClean="0">
                    <a:solidFill>
                      <a:schemeClr val="bg2"/>
                    </a:solidFill>
                    <a:latin typeface="+mn-lt"/>
                  </a:rPr>
                  <a:t>(non-)linear model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bg2"/>
                        </a:solidFill>
                        <a:latin typeface="Cambria Math"/>
                      </a:rPr>
                      <m:t>𝒚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2000" b="1" i="1" smtClean="0">
                        <a:solidFill>
                          <a:schemeClr val="bg2"/>
                        </a:solidFill>
                        <a:latin typeface="Cambria Math"/>
                      </a:rPr>
                      <m:t>=∑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𝒘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2000" b="1" i="1" smtClean="0">
                        <a:solidFill>
                          <a:schemeClr val="bg2"/>
                        </a:solidFill>
                        <a:latin typeface="Cambria Math"/>
                      </a:rPr>
                      <m:t>𝒉</m:t>
                    </m:r>
                    <m:r>
                      <a:rPr lang="en-US" sz="2000" b="1" i="1" smtClean="0">
                        <a:solidFill>
                          <a:schemeClr val="bg2"/>
                        </a:solidFill>
                        <a:latin typeface="Cambria Math"/>
                      </a:rPr>
                      <m:t>(</m:t>
                    </m:r>
                    <m:r>
                      <a:rPr lang="en-US" sz="2000" b="1" i="1" smtClean="0">
                        <a:solidFill>
                          <a:schemeClr val="bg2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 smtClean="0">
                        <a:solidFill>
                          <a:schemeClr val="bg2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GB" sz="2000" b="1" dirty="0" smtClean="0">
                    <a:solidFill>
                      <a:schemeClr val="bg2"/>
                    </a:solidFill>
                    <a:latin typeface="+mn-lt"/>
                  </a:rPr>
                  <a:t>  :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bg2"/>
                        </a:solidFill>
                        <a:latin typeface="Cambria Math"/>
                      </a:rPr>
                      <m:t>𝒉</m:t>
                    </m:r>
                    <m:r>
                      <a:rPr lang="en-US" sz="2000" b="1" i="1" smtClean="0">
                        <a:solidFill>
                          <a:schemeClr val="bg2"/>
                        </a:solidFill>
                        <a:latin typeface="Cambria Math"/>
                      </a:rPr>
                      <m:t>(</m:t>
                    </m:r>
                    <m:r>
                      <a:rPr lang="en-US" sz="2000" b="1" i="1" smtClean="0">
                        <a:solidFill>
                          <a:schemeClr val="bg2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 smtClean="0">
                        <a:solidFill>
                          <a:schemeClr val="bg2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GB" sz="2000" b="1" dirty="0" smtClean="0">
                    <a:solidFill>
                      <a:schemeClr val="bg2"/>
                    </a:solidFill>
                    <a:latin typeface="+mn-lt"/>
                  </a:rPr>
                  <a:t> – basis function of model</a:t>
                </a:r>
              </a:p>
              <a:p>
                <a:pPr lvl="1">
                  <a:buClr>
                    <a:srgbClr val="FF0000"/>
                  </a:buClr>
                </a:pPr>
                <a:endParaRPr lang="en-US" sz="2000" b="1" dirty="0" smtClean="0">
                  <a:solidFill>
                    <a:schemeClr val="bg2"/>
                  </a:solidFill>
                  <a:latin typeface="+mn-lt"/>
                </a:endParaRPr>
              </a:p>
              <a:p>
                <a:pPr marL="636588" lvl="1" indent="-179388">
                  <a:buClr>
                    <a:srgbClr val="FF0000"/>
                  </a:buClr>
                  <a:buFont typeface="Wingdings" pitchFamily="2" charset="2"/>
                  <a:buChar char="§"/>
                </a:pPr>
                <a:r>
                  <a:rPr lang="en-US" sz="2000" b="1" dirty="0" smtClean="0">
                    <a:solidFill>
                      <a:schemeClr val="bg2"/>
                    </a:solidFill>
                    <a:latin typeface="+mn-lt"/>
                  </a:rPr>
                  <a:t>Boosted Decision Trees: </a:t>
                </a:r>
                <a:r>
                  <a:rPr lang="en-US" sz="1600" b="1" dirty="0" smtClean="0">
                    <a:solidFill>
                      <a:schemeClr val="bg2"/>
                    </a:solidFill>
                    <a:latin typeface="+mn-lt"/>
                  </a:rPr>
                  <a:t>belong here: although the model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bg2"/>
                        </a:solidFill>
                        <a:latin typeface="Cambria Math"/>
                      </a:rPr>
                      <m:t>𝒉</m:t>
                    </m:r>
                    <m:r>
                      <a:rPr lang="en-US" sz="1600" b="1" i="1" smtClean="0">
                        <a:solidFill>
                          <a:schemeClr val="bg2"/>
                        </a:solidFill>
                        <a:latin typeface="Cambria Math"/>
                      </a:rPr>
                      <m:t>(</m:t>
                    </m:r>
                    <m:r>
                      <a:rPr lang="en-US" sz="1600" b="1" i="1" smtClean="0">
                        <a:solidFill>
                          <a:schemeClr val="bg2"/>
                        </a:solidFill>
                        <a:latin typeface="Cambria Math"/>
                      </a:rPr>
                      <m:t>𝒙</m:t>
                    </m:r>
                    <m:r>
                      <a:rPr lang="en-US" sz="1600" b="1" i="1" smtClean="0">
                        <a:solidFill>
                          <a:schemeClr val="bg2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1600" b="1" dirty="0" smtClean="0">
                    <a:solidFill>
                      <a:schemeClr val="bg2"/>
                    </a:solidFill>
                    <a:latin typeface="+mn-lt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bg2"/>
                        </a:solidFill>
                        <a:latin typeface="Cambria Math"/>
                      </a:rPr>
                      <m:t>𝒚</m:t>
                    </m:r>
                    <m:d>
                      <m:dPr>
                        <m:ctrlPr>
                          <a:rPr lang="en-US" sz="1600" b="1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1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en-GB" sz="1600" b="1" dirty="0" smtClean="0">
                    <a:solidFill>
                      <a:schemeClr val="bg2"/>
                    </a:solidFill>
                    <a:latin typeface="+mn-lt"/>
                  </a:rPr>
                  <a:t> is a bit hard to identify…</a:t>
                </a:r>
              </a:p>
              <a:p>
                <a:pPr marL="636588" lvl="1" indent="-179388">
                  <a:buClr>
                    <a:srgbClr val="FF0000"/>
                  </a:buClr>
                  <a:buFont typeface="Wingdings" pitchFamily="2" charset="2"/>
                  <a:buChar char="§"/>
                </a:pPr>
                <a:r>
                  <a:rPr lang="en-US" sz="2000" b="1" dirty="0" smtClean="0">
                    <a:solidFill>
                      <a:schemeClr val="bg2"/>
                    </a:solidFill>
                    <a:latin typeface="+mn-lt"/>
                  </a:rPr>
                  <a:t>So do </a:t>
                </a:r>
                <a:r>
                  <a:rPr lang="en-US" sz="1600" b="1" dirty="0" smtClean="0">
                    <a:solidFill>
                      <a:schemeClr val="bg2"/>
                    </a:solidFill>
                    <a:latin typeface="+mn-lt"/>
                  </a:rPr>
                  <a:t>SVM   (linear model in transformed variable space </a:t>
                </a:r>
                <a:r>
                  <a:rPr lang="en-US" sz="1600" b="1" dirty="0" smtClean="0">
                    <a:solidFill>
                      <a:schemeClr val="bg2"/>
                    </a:solidFill>
                    <a:latin typeface="+mn-lt"/>
                    <a:sym typeface="Wingdings" pitchFamily="2" charset="2"/>
                  </a:rPr>
                  <a:t> it’s just expressed not directly as “sum over basis functions)</a:t>
                </a:r>
              </a:p>
              <a:p>
                <a:pPr marL="636588" lvl="1" indent="-179388">
                  <a:buClr>
                    <a:srgbClr val="FF0000"/>
                  </a:buClr>
                  <a:buFont typeface="Wingdings" pitchFamily="2" charset="2"/>
                  <a:buChar char="§"/>
                </a:pPr>
                <a:endParaRPr lang="en-US" sz="1600" b="1" dirty="0">
                  <a:solidFill>
                    <a:schemeClr val="bg2"/>
                  </a:solidFill>
                  <a:latin typeface="+mn-lt"/>
                  <a:sym typeface="Wingdings" pitchFamily="2" charset="2"/>
                </a:endParaRPr>
              </a:p>
              <a:p>
                <a:pPr marL="179388" indent="-179388">
                  <a:buClr>
                    <a:srgbClr val="FF0000"/>
                  </a:buClr>
                  <a:buFont typeface="Wingdings" pitchFamily="2" charset="2"/>
                  <a:buChar char="§"/>
                </a:pPr>
                <a:r>
                  <a:rPr lang="en-US" sz="2000" b="1" dirty="0" smtClean="0">
                    <a:solidFill>
                      <a:schemeClr val="bg2"/>
                    </a:solidFill>
                    <a:latin typeface="+mn-lt"/>
                    <a:sym typeface="Wingdings" pitchFamily="2" charset="2"/>
                  </a:rPr>
                  <a:t>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bg2"/>
                        </a:solidFill>
                        <a:latin typeface="Cambria Math"/>
                        <a:sym typeface="Wingdings" pitchFamily="2" charset="2"/>
                      </a:rPr>
                      <m:t>𝒚</m:t>
                    </m:r>
                    <m:r>
                      <a:rPr lang="en-US" sz="2000" b="1" i="1" smtClean="0">
                        <a:solidFill>
                          <a:schemeClr val="bg2"/>
                        </a:solidFill>
                        <a:latin typeface="Cambria Math"/>
                        <a:sym typeface="Wingdings" pitchFamily="2" charset="2"/>
                      </a:rPr>
                      <m:t>(</m:t>
                    </m:r>
                    <m:r>
                      <a:rPr lang="en-US" sz="2000" b="1" i="1" smtClean="0">
                        <a:solidFill>
                          <a:schemeClr val="bg2"/>
                        </a:solidFill>
                        <a:latin typeface="Cambria Math"/>
                        <a:sym typeface="Wingdings" pitchFamily="2" charset="2"/>
                      </a:rPr>
                      <m:t>𝒙</m:t>
                    </m:r>
                    <m:r>
                      <a:rPr lang="en-US" sz="2000" b="1" i="1" smtClean="0">
                        <a:solidFill>
                          <a:schemeClr val="bg2"/>
                        </a:solidFill>
                        <a:latin typeface="Cambria Math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sz="2000" b="1" i="1" dirty="0" smtClean="0">
                    <a:solidFill>
                      <a:schemeClr val="bg2"/>
                    </a:solidFill>
                    <a:latin typeface="+mn-lt"/>
                    <a:sym typeface="Wingdings" pitchFamily="2" charset="2"/>
                  </a:rPr>
                  <a:t> </a:t>
                </a:r>
                <a:r>
                  <a:rPr lang="en-US" sz="2000" b="1" dirty="0" smtClean="0">
                    <a:solidFill>
                      <a:schemeClr val="bg2"/>
                    </a:solidFill>
                    <a:latin typeface="+mn-lt"/>
                    <a:sym typeface="Wingdings" pitchFamily="2" charset="2"/>
                  </a:rPr>
                  <a:t>for each event: </a:t>
                </a:r>
                <a:r>
                  <a:rPr lang="en-US" sz="1400" b="1" dirty="0" smtClean="0">
                    <a:solidFill>
                      <a:schemeClr val="bg2"/>
                    </a:solidFill>
                    <a:latin typeface="+mn-lt"/>
                    <a:sym typeface="Wingdings" pitchFamily="2" charset="2"/>
                  </a:rPr>
                  <a:t>	</a:t>
                </a:r>
                <a:endParaRPr lang="en-GB" sz="1600" b="1" dirty="0" smtClean="0">
                  <a:solidFill>
                    <a:schemeClr val="bg2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25" y="1228725"/>
                <a:ext cx="8601075" cy="3167983"/>
              </a:xfrm>
              <a:prstGeom prst="rect">
                <a:avLst/>
              </a:prstGeom>
              <a:blipFill rotWithShape="1">
                <a:blip r:embed="rId2"/>
                <a:stretch>
                  <a:fillRect l="-567" b="-26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5032375" y="4017963"/>
            <a:ext cx="3355975" cy="2370137"/>
            <a:chOff x="3434" y="930"/>
            <a:chExt cx="2114" cy="1493"/>
          </a:xfrm>
        </p:grpSpPr>
        <p:pic>
          <p:nvPicPr>
            <p:cNvPr id="8" name="Picture 5" descr="mva_ML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54"/>
            <a:stretch>
              <a:fillRect/>
            </a:stretch>
          </p:blipFill>
          <p:spPr bwMode="auto">
            <a:xfrm>
              <a:off x="3434" y="930"/>
              <a:ext cx="2114" cy="1448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5219" y="2269"/>
              <a:ext cx="312" cy="106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0" algn="ctr">
                  <a:solidFill>
                    <a:srgbClr val="FF3B3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5122" y="2196"/>
              <a:ext cx="328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rgbClr val="FF3B3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marL="177800" indent="-1778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10000"/>
                </a:lnSpc>
                <a:buClr>
                  <a:srgbClr val="FF0000"/>
                </a:buClr>
                <a:buSzPct val="135000"/>
                <a:buFont typeface="Wingdings" pitchFamily="2" charset="2"/>
                <a:buNone/>
              </a:pPr>
              <a:r>
                <a:rPr lang="en-US" sz="1600" smtClean="0">
                  <a:solidFill>
                    <a:srgbClr val="000000"/>
                  </a:solidFill>
                  <a:latin typeface="Arial" charset="0"/>
                </a:rPr>
                <a:t>y(x)</a:t>
              </a:r>
            </a:p>
          </p:txBody>
        </p:sp>
      </p:grpSp>
      <p:sp>
        <p:nvSpPr>
          <p:cNvPr id="11" name="Line 18"/>
          <p:cNvSpPr>
            <a:spLocks noChangeShapeType="1"/>
          </p:cNvSpPr>
          <p:nvPr/>
        </p:nvSpPr>
        <p:spPr bwMode="auto">
          <a:xfrm flipV="1">
            <a:off x="6007100" y="5813425"/>
            <a:ext cx="0" cy="2413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2" name="Group 20"/>
          <p:cNvGrpSpPr>
            <a:grpSpLocks/>
          </p:cNvGrpSpPr>
          <p:nvPr/>
        </p:nvGrpSpPr>
        <p:grpSpPr bwMode="auto">
          <a:xfrm>
            <a:off x="5360988" y="5224463"/>
            <a:ext cx="619125" cy="803275"/>
            <a:chOff x="353" y="1749"/>
            <a:chExt cx="390" cy="506"/>
          </a:xfrm>
        </p:grpSpPr>
        <p:sp>
          <p:nvSpPr>
            <p:cNvPr id="13" name="Line 21"/>
            <p:cNvSpPr>
              <a:spLocks noChangeShapeType="1"/>
            </p:cNvSpPr>
            <p:nvPr/>
          </p:nvSpPr>
          <p:spPr bwMode="auto">
            <a:xfrm flipV="1">
              <a:off x="743" y="1756"/>
              <a:ext cx="0" cy="49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AutoShape 22"/>
            <p:cNvSpPr>
              <a:spLocks/>
            </p:cNvSpPr>
            <p:nvPr/>
          </p:nvSpPr>
          <p:spPr bwMode="auto">
            <a:xfrm>
              <a:off x="611" y="1749"/>
              <a:ext cx="83" cy="493"/>
            </a:xfrm>
            <a:prstGeom prst="leftBrace">
              <a:avLst>
                <a:gd name="adj1" fmla="val 49498"/>
                <a:gd name="adj2" fmla="val 50000"/>
              </a:avLst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>
                      <a:alpha val="8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Text Box 23"/>
            <p:cNvSpPr txBox="1">
              <a:spLocks noChangeArrowheads="1"/>
            </p:cNvSpPr>
            <p:nvPr/>
          </p:nvSpPr>
          <p:spPr bwMode="auto">
            <a:xfrm>
              <a:off x="353" y="1886"/>
              <a:ext cx="2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>
                      <a:alpha val="8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marL="177800" indent="-1778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None/>
              </a:pPr>
              <a:r>
                <a:rPr lang="en-US" sz="1600" smtClean="0">
                  <a:solidFill>
                    <a:srgbClr val="FF0000"/>
                  </a:solidFill>
                  <a:latin typeface="Arial" charset="0"/>
                </a:rPr>
                <a:t>1.5</a:t>
              </a:r>
            </a:p>
          </p:txBody>
        </p:sp>
      </p:grpSp>
      <p:sp>
        <p:nvSpPr>
          <p:cNvPr id="16" name="AutoShape 24"/>
          <p:cNvSpPr>
            <a:spLocks/>
          </p:cNvSpPr>
          <p:nvPr/>
        </p:nvSpPr>
        <p:spPr bwMode="auto">
          <a:xfrm>
            <a:off x="6011863" y="5786438"/>
            <a:ext cx="88900" cy="230187"/>
          </a:xfrm>
          <a:prstGeom prst="rightBrace">
            <a:avLst>
              <a:gd name="adj1" fmla="val 21577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3300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7" name="Group 25"/>
          <p:cNvGrpSpPr>
            <a:grpSpLocks/>
          </p:cNvGrpSpPr>
          <p:nvPr/>
        </p:nvGrpSpPr>
        <p:grpSpPr bwMode="auto">
          <a:xfrm>
            <a:off x="6022975" y="5718175"/>
            <a:ext cx="741363" cy="336550"/>
            <a:chOff x="770" y="2060"/>
            <a:chExt cx="467" cy="212"/>
          </a:xfrm>
        </p:grpSpPr>
        <p:sp>
          <p:nvSpPr>
            <p:cNvPr id="18" name="AutoShape 26"/>
            <p:cNvSpPr>
              <a:spLocks/>
            </p:cNvSpPr>
            <p:nvPr/>
          </p:nvSpPr>
          <p:spPr bwMode="auto">
            <a:xfrm>
              <a:off x="770" y="2110"/>
              <a:ext cx="56" cy="145"/>
            </a:xfrm>
            <a:prstGeom prst="rightBrace">
              <a:avLst>
                <a:gd name="adj1" fmla="val 21577"/>
                <a:gd name="adj2" fmla="val 50000"/>
              </a:avLst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>
                      <a:alpha val="8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marL="177800" indent="-177800" algn="ctr"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US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Text Box 27"/>
            <p:cNvSpPr txBox="1">
              <a:spLocks noChangeArrowheads="1"/>
            </p:cNvSpPr>
            <p:nvPr/>
          </p:nvSpPr>
          <p:spPr bwMode="auto">
            <a:xfrm>
              <a:off x="838" y="2060"/>
              <a:ext cx="39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>
                      <a:alpha val="8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marL="177800" indent="-1778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None/>
              </a:pPr>
              <a:r>
                <a:rPr lang="en-US" sz="1600" smtClean="0">
                  <a:solidFill>
                    <a:srgbClr val="0000FF"/>
                  </a:solidFill>
                  <a:latin typeface="Arial" charset="0"/>
                </a:rPr>
                <a:t> 0.45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38175" y="4895850"/>
                <a:ext cx="336694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179388" indent="-179388">
                  <a:buClr>
                    <a:srgbClr val="FF0000"/>
                  </a:buClr>
                  <a:buFont typeface="Wingdings" pitchFamily="2" charset="2"/>
                  <a:buChar char="§"/>
                </a:pPr>
                <a:r>
                  <a:rPr lang="en-US" sz="2000" b="1" dirty="0" smtClean="0">
                    <a:solidFill>
                      <a:schemeClr val="bg2"/>
                    </a:solidFill>
                    <a:latin typeface="+mn-lt"/>
                  </a:rPr>
                  <a:t>pose cut on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bg2"/>
                        </a:solidFill>
                        <a:latin typeface="Cambria Math"/>
                      </a:rPr>
                      <m:t>𝑷</m:t>
                    </m:r>
                    <m:r>
                      <a:rPr lang="en-US" sz="2000" b="1" i="1" smtClean="0">
                        <a:solidFill>
                          <a:schemeClr val="bg2"/>
                        </a:solidFill>
                        <a:latin typeface="Cambria Math"/>
                      </a:rPr>
                      <m:t>(</m:t>
                    </m:r>
                    <m:r>
                      <a:rPr lang="en-US" sz="2000" b="1" i="1" smtClean="0">
                        <a:solidFill>
                          <a:schemeClr val="bg2"/>
                        </a:solidFill>
                        <a:latin typeface="Cambria Math"/>
                      </a:rPr>
                      <m:t>𝑺</m:t>
                    </m:r>
                    <m:r>
                      <a:rPr lang="en-US" sz="2000" b="1" i="1" smtClean="0">
                        <a:solidFill>
                          <a:schemeClr val="bg2"/>
                        </a:solidFill>
                        <a:latin typeface="Cambria Math"/>
                      </a:rPr>
                      <m:t>|</m:t>
                    </m:r>
                    <m:r>
                      <a:rPr lang="en-US" sz="2000" b="1" i="1" smtClean="0">
                        <a:solidFill>
                          <a:schemeClr val="bg2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 smtClean="0">
                        <a:solidFill>
                          <a:schemeClr val="bg2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000" b="1" dirty="0" smtClean="0">
                  <a:solidFill>
                    <a:schemeClr val="bg2"/>
                  </a:solidFill>
                  <a:latin typeface="+mn-lt"/>
                </a:endParaRPr>
              </a:p>
              <a:p>
                <a:pPr marL="179388" indent="-179388">
                  <a:buClr>
                    <a:srgbClr val="FF0000"/>
                  </a:buClr>
                  <a:buFont typeface="Wingdings" pitchFamily="2" charset="2"/>
                  <a:buChar char="§"/>
                </a:pPr>
                <a:r>
                  <a:rPr lang="en-US" sz="2000" b="1" dirty="0" smtClean="0">
                    <a:solidFill>
                      <a:schemeClr val="bg2"/>
                    </a:solidFill>
                    <a:latin typeface="+mn-lt"/>
                  </a:rPr>
                  <a:t>weigh event with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bg2"/>
                        </a:solidFill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𝑺</m:t>
                        </m:r>
                      </m:e>
                      <m:e>
                        <m:r>
                          <a:rPr lang="en-US" sz="2000" b="1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endParaRPr lang="en-GB" sz="2000" b="1" dirty="0" smtClean="0">
                  <a:solidFill>
                    <a:schemeClr val="bg2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75" y="4895850"/>
                <a:ext cx="3366947" cy="707886"/>
              </a:xfrm>
              <a:prstGeom prst="rect">
                <a:avLst/>
              </a:prstGeom>
              <a:blipFill rotWithShape="1">
                <a:blip r:embed="rId4"/>
                <a:stretch>
                  <a:fillRect l="-1630" t="-3448" b="-155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28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example..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54" y="3669474"/>
            <a:ext cx="2701020" cy="26200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088" y="3669473"/>
            <a:ext cx="2701020" cy="26200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6554" y="1413163"/>
            <a:ext cx="86552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Hmm… also here, I’d still say it does exactly what I want it to do</a:t>
            </a:r>
          </a:p>
          <a:p>
            <a:pPr marL="636588" lvl="1" indent="-179388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The difficulty is to ‘evaluate’ or ‘estimate’ the advantage (reduction in systematic </a:t>
            </a:r>
            <a:r>
              <a:rPr lang="en-US" sz="2000" b="1" dirty="0" smtClean="0">
                <a:solidFill>
                  <a:schemeClr val="bg2"/>
                </a:solidFill>
                <a:latin typeface="+mn-lt"/>
                <a:sym typeface="Wingdings" panose="05000000000000000000" pitchFamily="2" charset="2"/>
              </a:rPr>
              <a:t> loss in performance)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smtClean="0">
                <a:latin typeface="Arial" pitchFamily="34" charset="0"/>
              </a:rPr>
              <a:t>Advanced Scientific Computing Workshop ETH 2014</a:t>
            </a:r>
            <a:endParaRPr lang="en-US" sz="1000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4DA105-8408-472E-ADC5-7BB4EB4EDB54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45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peak on the edge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4" y="2113806"/>
            <a:ext cx="2900882" cy="28139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506" y="2113806"/>
            <a:ext cx="2900882" cy="28139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5642" y="910534"/>
            <a:ext cx="7032694" cy="496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AGAIN: assume uncertainty in position of peak in var0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47164" y="1640559"/>
            <a:ext cx="641522" cy="496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bad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83046" y="1675756"/>
            <a:ext cx="966931" cy="496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better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32820" y="1675756"/>
            <a:ext cx="260680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but by how much??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112" y="2137555"/>
            <a:ext cx="3030220" cy="291799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smtClean="0">
                <a:latin typeface="Arial" pitchFamily="34" charset="0"/>
              </a:rPr>
              <a:t>Advanced Scientific Computing Workshop ETH 2014</a:t>
            </a:r>
            <a:endParaRPr lang="en-US" sz="1000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4DA105-8408-472E-ADC5-7BB4EB4EDB54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04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my “complicated” 3D example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64"/>
          <a:stretch/>
        </p:blipFill>
        <p:spPr>
          <a:xfrm>
            <a:off x="436377" y="3004459"/>
            <a:ext cx="8398318" cy="37216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37748" y="1033153"/>
            <a:ext cx="4497788" cy="18182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4646212" y="1051650"/>
            <a:ext cx="4497788" cy="181829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smtClean="0">
                <a:latin typeface="Arial" pitchFamily="34" charset="0"/>
              </a:rPr>
              <a:t>Advanced Scientific Computing Workshop ETH 2014</a:t>
            </a:r>
            <a:endParaRPr lang="en-US" sz="1000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4DA105-8408-472E-ADC5-7BB4EB4EDB54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38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 </a:t>
            </a:r>
            <a:r>
              <a:rPr lang="en-US" dirty="0" err="1" smtClean="0"/>
              <a:t>Cuve</a:t>
            </a:r>
            <a:r>
              <a:rPr lang="en-US" dirty="0" smtClean="0"/>
              <a:t> - Zoom</a:t>
            </a:r>
            <a:endParaRPr lang="en-US" dirty="0"/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 bwMode="auto">
          <a:xfrm>
            <a:off x="9224259" y="4967274"/>
            <a:ext cx="675931" cy="311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9pPr>
          </a:lstStyle>
          <a:p>
            <a:fld id="{2A4DA105-8408-472E-ADC5-7BB4EB4EDB54}" type="slidenum">
              <a:rPr lang="en-GB" smtClean="0">
                <a:solidFill>
                  <a:srgbClr val="FFFFFF">
                    <a:lumMod val="50000"/>
                  </a:srgbClr>
                </a:solidFill>
              </a:rPr>
              <a:pPr/>
              <a:t>33</a:t>
            </a:fld>
            <a:endParaRPr lang="en-GB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73"/>
          <a:stretch/>
        </p:blipFill>
        <p:spPr>
          <a:xfrm>
            <a:off x="231925" y="2572686"/>
            <a:ext cx="8398319" cy="373734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 bwMode="auto">
          <a:xfrm>
            <a:off x="2968828" y="4605919"/>
            <a:ext cx="0" cy="1163782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2859973" y="3289161"/>
            <a:ext cx="0" cy="1863023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ysDash"/>
            <a:round/>
            <a:headEnd type="arrow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2679865" y="4997804"/>
            <a:ext cx="0" cy="605642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/>
            </a:solidFill>
            <a:prstDash val="solid"/>
            <a:round/>
            <a:headEnd type="arrow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243464" y="831273"/>
            <a:ext cx="85680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compare: difference between 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red (what you think you have) </a:t>
            </a: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and black (what your algorithm applied to nature might actually provide)</a:t>
            </a:r>
          </a:p>
          <a:p>
            <a:pPr marL="179388" indent="-179388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do this for solid (smeared) and dashed (</a:t>
            </a:r>
            <a:r>
              <a:rPr lang="en-US" sz="2000" b="1" dirty="0" err="1" smtClean="0">
                <a:solidFill>
                  <a:schemeClr val="bg2"/>
                </a:solidFill>
                <a:latin typeface="+mn-lt"/>
              </a:rPr>
              <a:t>unsmeared</a:t>
            </a: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) classifiers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smtClean="0">
                <a:latin typeface="Arial" pitchFamily="34" charset="0"/>
              </a:rPr>
              <a:t>Advanced Scientific Computing Workshop ETH 2014</a:t>
            </a:r>
            <a:endParaRPr lang="en-US" sz="1000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4DA105-8408-472E-ADC5-7BB4EB4EDB54}" type="slidenum">
              <a:rPr lang="en-GB" smtClean="0"/>
              <a:pPr/>
              <a:t>33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7222003" y="4220672"/>
            <a:ext cx="0" cy="1163782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6933634" y="3509846"/>
            <a:ext cx="0" cy="1863023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ysDash"/>
            <a:round/>
            <a:headEnd type="arrow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7222003" y="3615030"/>
            <a:ext cx="0" cy="605642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/>
            </a:solidFill>
            <a:prstDash val="solid"/>
            <a:round/>
            <a:headEnd type="arrow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84" t="54373" r="23627" b="32466"/>
          <a:stretch/>
        </p:blipFill>
        <p:spPr>
          <a:xfrm>
            <a:off x="3021381" y="2551137"/>
            <a:ext cx="3699642" cy="147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76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4DA105-8408-472E-ADC5-7BB4EB4EDB54}" type="slidenum">
              <a:rPr lang="en-GB" smtClean="0"/>
              <a:pPr/>
              <a:t>34</a:t>
            </a:fld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smtClean="0">
                <a:latin typeface="Arial" panose="020B0604020202020204" pitchFamily="34" charset="0"/>
              </a:rPr>
              <a:t>Helge Voss</a:t>
            </a:r>
            <a:endParaRPr lang="de-DE" sz="1400" dirty="0"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smtClean="0">
                <a:latin typeface="Arial" panose="020B0604020202020204" pitchFamily="34" charset="0"/>
              </a:rPr>
              <a:t>Advanced Scientific Computing Workshop ETH 2014</a:t>
            </a:r>
            <a:endParaRPr lang="en-US" sz="1400" dirty="0" smtClean="0"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236" y="1047690"/>
            <a:ext cx="826026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b="1" dirty="0">
                <a:solidFill>
                  <a:schemeClr val="bg2"/>
                </a:solidFill>
                <a:latin typeface="+mn-lt"/>
              </a:rPr>
              <a:t>Multivariate Classifiers (</a:t>
            </a:r>
            <a:r>
              <a:rPr lang="en-US" sz="2000" b="1" dirty="0" err="1">
                <a:solidFill>
                  <a:schemeClr val="bg2"/>
                </a:solidFill>
                <a:latin typeface="+mn-lt"/>
              </a:rPr>
              <a:t>Regressors</a:t>
            </a:r>
            <a:r>
              <a:rPr lang="en-US" sz="2000" b="1" dirty="0">
                <a:solidFill>
                  <a:schemeClr val="bg2"/>
                </a:solidFill>
                <a:latin typeface="+mn-lt"/>
              </a:rPr>
              <a:t>)  </a:t>
            </a: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“MVAs”</a:t>
            </a:r>
            <a:endParaRPr lang="en-US" sz="2000" b="1" dirty="0">
              <a:solidFill>
                <a:schemeClr val="bg2"/>
              </a:solidFill>
              <a:latin typeface="+mn-lt"/>
            </a:endParaRPr>
          </a:p>
          <a:p>
            <a:pPr>
              <a:buClr>
                <a:srgbClr val="FF0000"/>
              </a:buClr>
            </a:pP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	</a:t>
            </a:r>
            <a:r>
              <a:rPr lang="en-US" sz="2000" b="1" dirty="0" smtClean="0">
                <a:solidFill>
                  <a:schemeClr val="bg2"/>
                </a:solidFill>
                <a:latin typeface="+mn-lt"/>
                <a:sym typeface="Wingdings" panose="05000000000000000000" pitchFamily="2" charset="2"/>
              </a:rPr>
              <a:t></a:t>
            </a: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2000" b="1" dirty="0">
                <a:solidFill>
                  <a:schemeClr val="bg2"/>
                </a:solidFill>
                <a:latin typeface="+mn-lt"/>
              </a:rPr>
              <a:t>(fit) decision boundary (target function)</a:t>
            </a:r>
          </a:p>
          <a:p>
            <a:pPr>
              <a:buClr>
                <a:srgbClr val="FF0000"/>
              </a:buClr>
            </a:pPr>
            <a:endParaRPr lang="en-US" sz="2000" b="1" dirty="0">
              <a:solidFill>
                <a:schemeClr val="bg2"/>
              </a:solidFill>
              <a:latin typeface="+mn-lt"/>
            </a:endParaRPr>
          </a:p>
          <a:p>
            <a:pPr marL="636588" lvl="1" indent="-179388"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chemeClr val="bg2"/>
                </a:solidFill>
                <a:latin typeface="+mn-lt"/>
              </a:rPr>
              <a:t>direct exploitation of </a:t>
            </a:r>
            <a:r>
              <a:rPr lang="en-US" sz="1800" dirty="0" err="1">
                <a:solidFill>
                  <a:schemeClr val="bg2"/>
                </a:solidFill>
                <a:latin typeface="+mn-lt"/>
              </a:rPr>
              <a:t>Neyman</a:t>
            </a:r>
            <a:r>
              <a:rPr lang="en-US" sz="1800" dirty="0">
                <a:solidFill>
                  <a:schemeClr val="bg2"/>
                </a:solidFill>
                <a:latin typeface="+mn-lt"/>
              </a:rPr>
              <a:t>-Pearson’s Lemma: (best test statistic is the Likelihood ratio ) </a:t>
            </a:r>
            <a:r>
              <a:rPr lang="en-US" sz="1800" dirty="0" smtClean="0">
                <a:solidFill>
                  <a:schemeClr val="bg2"/>
                </a:solidFill>
                <a:latin typeface="+mn-lt"/>
                <a:sym typeface="Wingdings" panose="05000000000000000000" pitchFamily="2" charset="2"/>
              </a:rPr>
              <a:t></a:t>
            </a:r>
            <a:r>
              <a:rPr lang="en-US" sz="18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1800" dirty="0">
                <a:solidFill>
                  <a:schemeClr val="bg2"/>
                </a:solidFill>
                <a:latin typeface="+mn-lt"/>
              </a:rPr>
              <a:t>direct pdf estimate in</a:t>
            </a:r>
          </a:p>
          <a:p>
            <a:pPr marL="1093788" lvl="2" indent="-179388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chemeClr val="bg2"/>
                </a:solidFill>
                <a:latin typeface="+mn-lt"/>
              </a:rPr>
              <a:t>multi-dimensional (and projective) Likelihood</a:t>
            </a:r>
          </a:p>
          <a:p>
            <a:pPr marL="636588" lvl="1" indent="-179388"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chemeClr val="bg2"/>
                </a:solidFill>
                <a:latin typeface="+mn-lt"/>
              </a:rPr>
              <a:t>classifiers that “fit” a decision boundary for given “model”</a:t>
            </a:r>
          </a:p>
          <a:p>
            <a:pPr marL="1093788" lvl="2" indent="-179388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chemeClr val="bg2"/>
                </a:solidFill>
                <a:latin typeface="+mn-lt"/>
              </a:rPr>
              <a:t>Linear:  Linear Classifier (e.g. Fisher Discriminant)</a:t>
            </a:r>
          </a:p>
          <a:p>
            <a:pPr marL="1093788" lvl="2" indent="-179388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chemeClr val="bg2"/>
                </a:solidFill>
                <a:latin typeface="+mn-lt"/>
              </a:rPr>
              <a:t>Non-Linear:  ANN, BDT, SVM </a:t>
            </a:r>
            <a:endParaRPr lang="en-US" sz="1800" dirty="0" smtClean="0">
              <a:solidFill>
                <a:schemeClr val="bg2"/>
              </a:solidFill>
              <a:latin typeface="+mn-lt"/>
            </a:endParaRPr>
          </a:p>
          <a:p>
            <a:pPr lvl="2">
              <a:buClr>
                <a:srgbClr val="FF0000"/>
              </a:buClr>
            </a:pPr>
            <a:endParaRPr lang="en-US" sz="1800" dirty="0">
              <a:solidFill>
                <a:schemeClr val="bg2"/>
              </a:solidFill>
              <a:latin typeface="+mn-lt"/>
            </a:endParaRPr>
          </a:p>
          <a:p>
            <a:pPr marL="179388" indent="-179388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MVA should never be used as “black box”</a:t>
            </a:r>
            <a:endParaRPr lang="en-US" sz="2000" b="1" dirty="0">
              <a:solidFill>
                <a:schemeClr val="bg2"/>
              </a:solidFill>
              <a:latin typeface="+mn-lt"/>
            </a:endParaRPr>
          </a:p>
          <a:p>
            <a:pPr marL="636588" lvl="1" indent="-179388"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bg2"/>
                </a:solidFill>
                <a:latin typeface="+mn-lt"/>
              </a:rPr>
              <a:t>they are just ‘functions’ of the observables and can be ‘studied’ even w/o knowing how the function is implemented </a:t>
            </a:r>
            <a:r>
              <a:rPr lang="en-US" sz="1800" dirty="0" smtClean="0">
                <a:solidFill>
                  <a:schemeClr val="bg2"/>
                </a:solidFill>
                <a:latin typeface="+mn-lt"/>
                <a:sym typeface="Wingdings" pitchFamily="2" charset="2"/>
              </a:rPr>
              <a:t> MVA output distributions</a:t>
            </a:r>
            <a:endParaRPr lang="en-US" sz="1800" dirty="0">
              <a:solidFill>
                <a:schemeClr val="bg2"/>
              </a:solidFill>
              <a:latin typeface="+mn-lt"/>
            </a:endParaRPr>
          </a:p>
          <a:p>
            <a:pPr marL="636588" lvl="1" indent="-179388"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chemeClr val="bg2"/>
                </a:solidFill>
                <a:latin typeface="+mn-lt"/>
              </a:rPr>
              <a:t>compare different MVAs !</a:t>
            </a:r>
          </a:p>
          <a:p>
            <a:pPr marL="636588" lvl="1" indent="-179388"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chemeClr val="bg2"/>
                </a:solidFill>
                <a:latin typeface="+mn-lt"/>
              </a:rPr>
              <a:t>find working point on ROC </a:t>
            </a:r>
            <a:r>
              <a:rPr lang="en-US" sz="1800" dirty="0" smtClean="0">
                <a:solidFill>
                  <a:schemeClr val="bg2"/>
                </a:solidFill>
                <a:latin typeface="+mn-lt"/>
              </a:rPr>
              <a:t>curve</a:t>
            </a:r>
          </a:p>
          <a:p>
            <a:pPr marL="636588" lvl="1" indent="-179388">
              <a:buClr>
                <a:srgbClr val="FFC000"/>
              </a:buClr>
              <a:buFont typeface="Wingdings" pitchFamily="2" charset="2"/>
              <a:buChar char="§"/>
            </a:pPr>
            <a:endParaRPr lang="en-US" sz="1800" dirty="0">
              <a:solidFill>
                <a:schemeClr val="bg2"/>
              </a:solidFill>
              <a:latin typeface="+mn-lt"/>
            </a:endParaRPr>
          </a:p>
          <a:p>
            <a:pPr marL="179388" indent="-179388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b="1" dirty="0">
                <a:solidFill>
                  <a:schemeClr val="bg2"/>
                </a:solidFill>
                <a:latin typeface="+mn-lt"/>
              </a:rPr>
              <a:t>MVAs are not </a:t>
            </a: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magic … just fitting</a:t>
            </a:r>
            <a:endParaRPr lang="en-US" sz="2000" b="1" dirty="0">
              <a:solidFill>
                <a:schemeClr val="bg2"/>
              </a:solidFill>
              <a:latin typeface="+mn-lt"/>
            </a:endParaRPr>
          </a:p>
          <a:p>
            <a:pPr marL="636588" lvl="1" indent="-179388"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chemeClr val="bg2"/>
                </a:solidFill>
                <a:latin typeface="+mn-lt"/>
              </a:rPr>
              <a:t>systematic uncertainties don’t lie in the training !!</a:t>
            </a:r>
          </a:p>
          <a:p>
            <a:pPr marL="636588" lvl="1" indent="-179388"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chemeClr val="bg2"/>
                </a:solidFill>
                <a:latin typeface="+mn-lt"/>
              </a:rPr>
              <a:t>estimate them similar as you’d do in classical cuts </a:t>
            </a:r>
          </a:p>
        </p:txBody>
      </p:sp>
    </p:spTree>
    <p:extLst>
      <p:ext uri="{BB962C8B-B14F-4D97-AF65-F5344CB8AC3E}">
        <p14:creationId xmlns:p14="http://schemas.microsoft.com/office/powerpoint/2010/main" val="401137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Boundaries</a:t>
            </a:r>
            <a:endParaRPr lang="en-GB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56" y="1033670"/>
            <a:ext cx="5522340" cy="5362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57923" y="2514600"/>
            <a:ext cx="2533652" cy="19389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  <a:buClr>
                <a:srgbClr val="FF0000"/>
              </a:buClr>
              <a:buSzPct val="130000"/>
            </a:pPr>
            <a:r>
              <a:rPr lang="en-US" sz="1800" b="1" dirty="0" smtClean="0">
                <a:solidFill>
                  <a:schemeClr val="bg2"/>
                </a:solidFill>
                <a:latin typeface="+mn-lt"/>
              </a:rPr>
              <a:t>BDT</a:t>
            </a:r>
          </a:p>
          <a:p>
            <a:pPr>
              <a:spcAft>
                <a:spcPts val="900"/>
              </a:spcAft>
              <a:buClr>
                <a:srgbClr val="FF0000"/>
              </a:buClr>
              <a:buSzPct val="130000"/>
            </a:pPr>
            <a:r>
              <a:rPr lang="en-US" sz="1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kNN</a:t>
            </a:r>
            <a:endParaRPr lang="en-US" sz="1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>
              <a:spcAft>
                <a:spcPts val="900"/>
              </a:spcAft>
              <a:buClr>
                <a:srgbClr val="FF0000"/>
              </a:buClr>
              <a:buSzPct val="130000"/>
            </a:pPr>
            <a:r>
              <a:rPr lang="en-US" sz="1800" b="1" dirty="0" smtClean="0">
                <a:solidFill>
                  <a:srgbClr val="92D050"/>
                </a:solidFill>
                <a:latin typeface="+mn-lt"/>
              </a:rPr>
              <a:t>MLP</a:t>
            </a:r>
          </a:p>
          <a:p>
            <a:pPr>
              <a:spcAft>
                <a:spcPts val="900"/>
              </a:spcAft>
              <a:buClr>
                <a:srgbClr val="FF0000"/>
              </a:buClr>
              <a:buSzPct val="130000"/>
            </a:pPr>
            <a:r>
              <a:rPr lang="en-US" sz="1800" b="1" dirty="0" smtClean="0">
                <a:solidFill>
                  <a:srgbClr val="00B050"/>
                </a:solidFill>
                <a:latin typeface="+mn-lt"/>
              </a:rPr>
              <a:t>LD</a:t>
            </a:r>
          </a:p>
          <a:p>
            <a:pPr>
              <a:spcAft>
                <a:spcPts val="900"/>
              </a:spcAft>
              <a:buClr>
                <a:srgbClr val="FF0000"/>
              </a:buClr>
              <a:buSzPct val="130000"/>
            </a:pPr>
            <a:r>
              <a:rPr lang="en-US" sz="1800" b="1" dirty="0" smtClean="0">
                <a:solidFill>
                  <a:schemeClr val="accent1"/>
                </a:solidFill>
                <a:latin typeface="+mn-lt"/>
              </a:rPr>
              <a:t>Likelihood</a:t>
            </a:r>
            <a:endParaRPr lang="en-GB" sz="1800" b="1" dirty="0" smtClean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smtClean="0">
                <a:latin typeface="Arial" pitchFamily="34" charset="0"/>
              </a:rPr>
              <a:t>Advanced Scientific Computing Workshop ETH 2014</a:t>
            </a:r>
            <a:endParaRPr lang="en-US" sz="1000" dirty="0">
              <a:latin typeface="+mj-l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DA105-8408-472E-ADC5-7BB4EB4EDB54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790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General Advice for (MVA) Analyses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4DA105-8408-472E-ADC5-7BB4EB4EDB54}" type="slidenum">
              <a:rPr lang="en-GB" smtClean="0">
                <a:solidFill>
                  <a:srgbClr val="FFFFFF">
                    <a:lumMod val="50000"/>
                  </a:srgbClr>
                </a:solidFill>
              </a:rPr>
              <a:pPr/>
              <a:t>5</a:t>
            </a:fld>
            <a:endParaRPr lang="en-GB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951747" name="Rectangle 3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287425" y="883836"/>
            <a:ext cx="8705850" cy="4400550"/>
          </a:xfrm>
          <a:prstGeom prst="rect">
            <a:avLst/>
          </a:prstGeo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000" b="0" dirty="0" smtClean="0">
                <a:solidFill>
                  <a:schemeClr val="bg2"/>
                </a:solidFill>
              </a:rPr>
              <a:t>There is no magic in MVA-Methods:</a:t>
            </a:r>
          </a:p>
          <a:p>
            <a:pPr lvl="1"/>
            <a:r>
              <a:rPr lang="en-US" sz="1600" b="0" dirty="0" smtClean="0">
                <a:solidFill>
                  <a:schemeClr val="bg2"/>
                </a:solidFill>
              </a:rPr>
              <a:t>no need to be too afraid of “black boxes”  </a:t>
            </a:r>
            <a:r>
              <a:rPr lang="en-US" sz="1600" b="0" dirty="0" smtClean="0">
                <a:solidFill>
                  <a:schemeClr val="bg2"/>
                </a:solidFill>
                <a:sym typeface="Wingdings" pitchFamily="2" charset="2"/>
              </a:rPr>
              <a:t> they are not </a:t>
            </a:r>
            <a:r>
              <a:rPr lang="en-US" sz="1600" b="0" dirty="0" err="1" smtClean="0">
                <a:solidFill>
                  <a:schemeClr val="bg2"/>
                </a:solidFill>
                <a:sym typeface="Wingdings" pitchFamily="2" charset="2"/>
              </a:rPr>
              <a:t>sooo</a:t>
            </a:r>
            <a:r>
              <a:rPr lang="en-US" sz="1600" b="0" dirty="0" smtClean="0">
                <a:solidFill>
                  <a:schemeClr val="bg2"/>
                </a:solidFill>
                <a:sym typeface="Wingdings" pitchFamily="2" charset="2"/>
              </a:rPr>
              <a:t> hard to understand</a:t>
            </a:r>
            <a:endParaRPr lang="en-US" sz="1600" b="0" dirty="0" smtClean="0">
              <a:solidFill>
                <a:schemeClr val="bg2"/>
              </a:solidFill>
            </a:endParaRPr>
          </a:p>
          <a:p>
            <a:pPr lvl="1"/>
            <a:r>
              <a:rPr lang="en-US" sz="1600" b="0" dirty="0" smtClean="0">
                <a:solidFill>
                  <a:schemeClr val="bg2"/>
                </a:solidFill>
              </a:rPr>
              <a:t>you typically still need to make careful tuning and do some “hard work”</a:t>
            </a:r>
          </a:p>
          <a:p>
            <a:pPr lvl="1"/>
            <a:r>
              <a:rPr lang="en-US" sz="1600" b="0" dirty="0" smtClean="0">
                <a:solidFill>
                  <a:schemeClr val="bg2"/>
                </a:solidFill>
              </a:rPr>
              <a:t>no “artificial intelligence” … just “fitting decision boundaries” in a given model</a:t>
            </a:r>
          </a:p>
          <a:p>
            <a:pPr>
              <a:buFont typeface="Wingdings" pitchFamily="2" charset="2"/>
              <a:buChar char="§"/>
            </a:pPr>
            <a:r>
              <a:rPr lang="en-US" sz="2000" b="0" dirty="0" smtClean="0">
                <a:solidFill>
                  <a:schemeClr val="bg2"/>
                </a:solidFill>
              </a:rPr>
              <a:t>The most important thing at the start is finding good observables	</a:t>
            </a:r>
          </a:p>
          <a:p>
            <a:pPr lvl="1"/>
            <a:r>
              <a:rPr lang="en-US" sz="1600" b="0" dirty="0" smtClean="0">
                <a:solidFill>
                  <a:schemeClr val="bg2"/>
                </a:solidFill>
              </a:rPr>
              <a:t>good separation power between S and B</a:t>
            </a:r>
          </a:p>
          <a:p>
            <a:pPr lvl="1"/>
            <a:r>
              <a:rPr lang="en-US" sz="1600" b="0" dirty="0" smtClean="0">
                <a:solidFill>
                  <a:schemeClr val="bg2"/>
                </a:solidFill>
              </a:rPr>
              <a:t>little correlations amongst each other</a:t>
            </a:r>
          </a:p>
          <a:p>
            <a:pPr lvl="1"/>
            <a:r>
              <a:rPr lang="en-US" sz="1600" b="0" dirty="0" smtClean="0">
                <a:solidFill>
                  <a:schemeClr val="bg2"/>
                </a:solidFill>
              </a:rPr>
              <a:t>no correlation with the parameters you try to measure in your signal sample!</a:t>
            </a:r>
          </a:p>
          <a:p>
            <a:pPr>
              <a:buFont typeface="Wingdings" pitchFamily="2" charset="2"/>
              <a:buChar char="§"/>
            </a:pPr>
            <a:r>
              <a:rPr lang="en-US" sz="2000" b="0" dirty="0" smtClean="0">
                <a:solidFill>
                  <a:schemeClr val="bg2"/>
                </a:solidFill>
              </a:rPr>
              <a:t>Think also about possible combination of variables </a:t>
            </a:r>
          </a:p>
          <a:p>
            <a:pPr lvl="1"/>
            <a:r>
              <a:rPr lang="en-US" sz="1600" b="0" dirty="0" smtClean="0">
                <a:solidFill>
                  <a:schemeClr val="bg2"/>
                </a:solidFill>
              </a:rPr>
              <a:t>this may allow you to eliminate correlations</a:t>
            </a:r>
          </a:p>
          <a:p>
            <a:pPr lvl="2"/>
            <a:r>
              <a:rPr lang="en-US" sz="1600" dirty="0" smtClean="0">
                <a:solidFill>
                  <a:schemeClr val="bg2"/>
                </a:solidFill>
              </a:rPr>
              <a:t>rem.: you are MUCH more intelligent than what the algorithm</a:t>
            </a:r>
          </a:p>
          <a:p>
            <a:pPr>
              <a:buFont typeface="Wingdings" pitchFamily="2" charset="2"/>
              <a:buChar char="§"/>
            </a:pPr>
            <a:r>
              <a:rPr lang="en-US" sz="2000" b="0" dirty="0" smtClean="0">
                <a:solidFill>
                  <a:schemeClr val="bg2"/>
                </a:solidFill>
              </a:rPr>
              <a:t>Apply pure </a:t>
            </a:r>
            <a:r>
              <a:rPr lang="en-US" sz="2000" b="0" dirty="0" err="1" smtClean="0">
                <a:solidFill>
                  <a:schemeClr val="bg2"/>
                </a:solidFill>
              </a:rPr>
              <a:t>preselection</a:t>
            </a:r>
            <a:r>
              <a:rPr lang="en-US" sz="2000" b="0" dirty="0" smtClean="0">
                <a:solidFill>
                  <a:schemeClr val="bg2"/>
                </a:solidFill>
              </a:rPr>
              <a:t> cuts and let the MVA only do the difficult part.</a:t>
            </a:r>
          </a:p>
          <a:p>
            <a:pPr>
              <a:buFont typeface="Wingdings" pitchFamily="2" charset="2"/>
              <a:buChar char="§"/>
            </a:pPr>
            <a:r>
              <a:rPr lang="en-US" sz="2000" b="0" dirty="0" smtClean="0">
                <a:solidFill>
                  <a:schemeClr val="bg2"/>
                </a:solidFill>
              </a:rPr>
              <a:t>“Sharp features should be avoided” </a:t>
            </a:r>
            <a:r>
              <a:rPr lang="en-US" sz="2000" b="0" dirty="0" smtClean="0">
                <a:solidFill>
                  <a:schemeClr val="bg2"/>
                </a:solidFill>
                <a:sym typeface="Wingdings" pitchFamily="2" charset="2"/>
              </a:rPr>
              <a:t> numerical problems, loss of information when binning is applied</a:t>
            </a:r>
          </a:p>
          <a:p>
            <a:pPr lvl="1"/>
            <a:r>
              <a:rPr lang="en-US" sz="1600" b="0" dirty="0" smtClean="0">
                <a:solidFill>
                  <a:schemeClr val="bg2"/>
                </a:solidFill>
              </a:rPr>
              <a:t>simple variable transformations (i.e. log(variable) ) can often smooth out these areas and allow signal and background differences to appear in a clearer way </a:t>
            </a:r>
          </a:p>
          <a:p>
            <a:pPr>
              <a:buFont typeface="Wingdings" pitchFamily="2" charset="2"/>
              <a:buChar char="§"/>
            </a:pPr>
            <a:r>
              <a:rPr lang="en-US" sz="2000" b="0" dirty="0" smtClean="0">
                <a:solidFill>
                  <a:schemeClr val="bg2"/>
                </a:solidFill>
              </a:rPr>
              <a:t>Treat regions in the detector that have different features “independent”</a:t>
            </a:r>
          </a:p>
          <a:p>
            <a:pPr lvl="1"/>
            <a:r>
              <a:rPr lang="en-US" sz="1600" b="0" dirty="0" smtClean="0">
                <a:solidFill>
                  <a:schemeClr val="bg2"/>
                </a:solidFill>
              </a:rPr>
              <a:t>can introduce correlations where otherwise the variables would be uncorrelated!</a:t>
            </a:r>
            <a:endParaRPr lang="en-US" sz="1600" b="0" dirty="0">
              <a:solidFill>
                <a:schemeClr val="bg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smtClean="0">
                <a:latin typeface="Arial" pitchFamily="34" charset="0"/>
              </a:rPr>
              <a:t>Advanced Scientific Computing Workshop ETH 2014</a:t>
            </a:r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0702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7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7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7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7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i="1" dirty="0" smtClean="0">
                <a:solidFill>
                  <a:srgbClr val="C00000"/>
                </a:solidFill>
              </a:rPr>
              <a:t>T</a:t>
            </a:r>
            <a:r>
              <a:rPr lang="en-US" dirty="0" smtClean="0"/>
              <a:t> </a:t>
            </a:r>
            <a:r>
              <a:rPr lang="de-DE" dirty="0" smtClean="0">
                <a:solidFill>
                  <a:schemeClr val="bg1"/>
                </a:solidFill>
              </a:rPr>
              <a:t>MVA </a:t>
            </a:r>
            <a:r>
              <a:rPr lang="en-US" sz="3200" dirty="0" smtClean="0"/>
              <a:t>Categories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4DA105-8408-472E-ADC5-7BB4EB4EDB54}" type="slidenum">
              <a:rPr lang="en-GB" smtClean="0">
                <a:solidFill>
                  <a:srgbClr val="FFFFFF">
                    <a:lumMod val="50000"/>
                  </a:srgbClr>
                </a:solidFill>
              </a:rPr>
              <a:pPr/>
              <a:t>6</a:t>
            </a:fld>
            <a:endParaRPr lang="en-GB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200" smtClean="0">
                <a:latin typeface="Arial" panose="020B0604020202020204" pitchFamily="34" charset="0"/>
              </a:rPr>
              <a:t>Helge Voss</a:t>
            </a:r>
            <a:endParaRPr lang="de-DE" sz="1200" dirty="0"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smtClean="0">
                <a:latin typeface="Arial" pitchFamily="34" charset="0"/>
              </a:rPr>
              <a:t>Advanced Scientific Computing Workshop ETH 2014</a:t>
            </a:r>
            <a:endParaRPr lang="en-US" sz="1000" dirty="0">
              <a:latin typeface="+mj-lt"/>
            </a:endParaRPr>
          </a:p>
        </p:txBody>
      </p:sp>
      <p:sp>
        <p:nvSpPr>
          <p:cNvPr id="1951747" name="Rectangle 3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247650" y="596900"/>
            <a:ext cx="8896350" cy="345598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US" sz="1600" dirty="0" smtClean="0">
              <a:solidFill>
                <a:schemeClr val="bg2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2"/>
                </a:solidFill>
              </a:rPr>
              <a:t>TMVA Categories:  one classifier per ‘region’</a:t>
            </a:r>
          </a:p>
          <a:p>
            <a:pPr>
              <a:buFont typeface="Wingdings" pitchFamily="2" charset="2"/>
              <a:buChar char="§"/>
            </a:pPr>
            <a:r>
              <a:rPr lang="en-US" sz="2000" b="0" dirty="0" smtClean="0">
                <a:solidFill>
                  <a:schemeClr val="bg2"/>
                </a:solidFill>
              </a:rPr>
              <a:t> ‘regions’ in the detector (data)  with different features treated i</a:t>
            </a:r>
            <a:r>
              <a:rPr lang="en-US" sz="2000" b="0" u="sng" dirty="0" smtClean="0">
                <a:solidFill>
                  <a:schemeClr val="bg2"/>
                </a:solidFill>
              </a:rPr>
              <a:t>ndependent</a:t>
            </a:r>
            <a:endParaRPr lang="en-US" sz="2000" b="0" dirty="0" smtClean="0">
              <a:solidFill>
                <a:schemeClr val="bg2"/>
              </a:solidFill>
            </a:endParaRPr>
          </a:p>
          <a:p>
            <a:pPr lvl="1"/>
            <a:r>
              <a:rPr lang="en-US" sz="1800" dirty="0" smtClean="0">
                <a:solidFill>
                  <a:schemeClr val="bg2"/>
                </a:solidFill>
              </a:rPr>
              <a:t>improves performance</a:t>
            </a:r>
            <a:endParaRPr lang="en-US" sz="1800" b="0" dirty="0" smtClean="0">
              <a:solidFill>
                <a:schemeClr val="bg2"/>
              </a:solidFill>
            </a:endParaRPr>
          </a:p>
          <a:p>
            <a:pPr lvl="1"/>
            <a:r>
              <a:rPr lang="en-US" sz="1800" dirty="0" smtClean="0">
                <a:solidFill>
                  <a:schemeClr val="bg2"/>
                </a:solidFill>
              </a:rPr>
              <a:t>avoids additional </a:t>
            </a:r>
            <a:r>
              <a:rPr lang="en-US" sz="1800" b="0" dirty="0" smtClean="0">
                <a:solidFill>
                  <a:schemeClr val="bg2"/>
                </a:solidFill>
              </a:rPr>
              <a:t>correlations where otherwise the variables would be uncorrelated!</a:t>
            </a:r>
          </a:p>
        </p:txBody>
      </p:sp>
      <p:pic>
        <p:nvPicPr>
          <p:cNvPr id="7" name="Picture 6" descr="category_var4_cat2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2695809"/>
            <a:ext cx="2390775" cy="204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ategory_var4_cat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4639476"/>
            <a:ext cx="2390775" cy="204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 rot="16200000">
            <a:off x="-1095375" y="4285533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  <a:buClr>
                <a:srgbClr val="FF0000"/>
              </a:buClr>
              <a:buSzPct val="130000"/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Example: var4 depends on some variable “eta”</a:t>
            </a:r>
            <a:endParaRPr lang="en-GB" sz="20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444272" y="3371959"/>
            <a:ext cx="1321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900"/>
              </a:spcAft>
              <a:buClr>
                <a:srgbClr val="FF0000"/>
              </a:buClr>
              <a:buSzPct val="130000"/>
            </a:pPr>
            <a:r>
              <a:rPr lang="en-US" sz="2000" dirty="0">
                <a:solidFill>
                  <a:srgbClr val="FF0000"/>
                </a:solidFill>
                <a:latin typeface="Arial" charset="0"/>
                <a:ea typeface="ＭＳ Ｐゴシック" charset="-128"/>
                <a:sym typeface="Wingdings" pitchFamily="2" charset="2"/>
              </a:rPr>
              <a:t>|eta| &gt; 1.3</a:t>
            </a:r>
            <a:endParaRPr lang="en-GB" sz="20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504825" y="5461964"/>
            <a:ext cx="1321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900"/>
              </a:spcAft>
              <a:buClr>
                <a:srgbClr val="FF0000"/>
              </a:buClr>
              <a:buSzPct val="130000"/>
            </a:pPr>
            <a:r>
              <a:rPr lang="en-US" sz="2000" dirty="0">
                <a:solidFill>
                  <a:srgbClr val="FF0000"/>
                </a:solidFill>
                <a:latin typeface="Arial" charset="0"/>
                <a:ea typeface="ＭＳ Ｐゴシック" charset="-128"/>
                <a:sym typeface="Wingdings" pitchFamily="2" charset="2"/>
              </a:rPr>
              <a:t>|eta| 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  <a:ea typeface="ＭＳ Ｐゴシック" charset="-128"/>
                <a:sym typeface="Wingdings" pitchFamily="2" charset="2"/>
              </a:rPr>
              <a:t>&lt; </a:t>
            </a:r>
            <a:r>
              <a:rPr lang="en-US" sz="2000" dirty="0">
                <a:solidFill>
                  <a:srgbClr val="FF0000"/>
                </a:solidFill>
                <a:latin typeface="Arial" charset="0"/>
                <a:ea typeface="ＭＳ Ｐゴシック" charset="-128"/>
                <a:sym typeface="Wingdings" pitchFamily="2" charset="2"/>
              </a:rPr>
              <a:t>1.3</a:t>
            </a:r>
            <a:endParaRPr lang="en-GB" sz="2000" dirty="0" smtClean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12" name="Picture 8" descr="category_rejBvsS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587" y="3268095"/>
            <a:ext cx="4369888" cy="3190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 flipH="1" flipV="1">
            <a:off x="6864558" y="5380985"/>
            <a:ext cx="393492" cy="209"/>
          </a:xfrm>
          <a:prstGeom prst="straightConnector1">
            <a:avLst/>
          </a:prstGeom>
          <a:noFill/>
          <a:ln w="3175">
            <a:solidFill>
              <a:srgbClr val="595959"/>
            </a:solidFill>
            <a:round/>
            <a:headEnd/>
            <a:tailEnd type="arrow" w="med" len="med"/>
          </a:ln>
          <a:effectLst>
            <a:outerShdw blurRad="50800" dist="38100" dir="12660007" rotWithShape="0">
              <a:srgbClr val="808080">
                <a:alpha val="21999"/>
              </a:srgbClr>
            </a:outerShdw>
          </a:effectLst>
        </p:spPr>
      </p:cxnSp>
      <p:sp>
        <p:nvSpPr>
          <p:cNvPr id="14" name="TextBox 13"/>
          <p:cNvSpPr txBox="1"/>
          <p:nvPr/>
        </p:nvSpPr>
        <p:spPr>
          <a:xfrm>
            <a:off x="4415673" y="2463427"/>
            <a:ext cx="39698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931725" indent="-374745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GB" sz="1800" dirty="0">
                <a:solidFill>
                  <a:srgbClr val="595959"/>
                </a:solidFill>
                <a:latin typeface="Arial" charset="0"/>
                <a:ea typeface="ＭＳ Ｐゴシック" charset="-128"/>
              </a:rPr>
              <a:t>Recover optimal performance after splitting into categories</a:t>
            </a:r>
          </a:p>
        </p:txBody>
      </p:sp>
      <p:sp>
        <p:nvSpPr>
          <p:cNvPr id="15" name="Right Brace 14"/>
          <p:cNvSpPr>
            <a:spLocks/>
          </p:cNvSpPr>
          <p:nvPr/>
        </p:nvSpPr>
        <p:spPr bwMode="auto">
          <a:xfrm>
            <a:off x="6706640" y="5210664"/>
            <a:ext cx="126167" cy="375106"/>
          </a:xfrm>
          <a:prstGeom prst="rightBrace">
            <a:avLst>
              <a:gd name="adj1" fmla="val 8333"/>
              <a:gd name="adj2" fmla="val 50000"/>
            </a:avLst>
          </a:prstGeom>
          <a:solidFill>
            <a:schemeClr val="bg1"/>
          </a:solidFill>
          <a:ln w="12700">
            <a:solidFill>
              <a:srgbClr val="595959"/>
            </a:solidFill>
            <a:round/>
            <a:headEnd/>
            <a:tailEnd/>
          </a:ln>
          <a:effectLst>
            <a:outerShdw blurRad="50800" dist="38100" dir="2700000" rotWithShape="0">
              <a:srgbClr val="808080">
                <a:alpha val="17999"/>
              </a:srgbClr>
            </a:outerShdw>
          </a:effectLst>
        </p:spPr>
        <p:txBody>
          <a:bodyPr wrap="square" lIns="90000" tIns="46800" rIns="90000" bIns="46800" anchor="ctr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GB" sz="1800" dirty="0">
              <a:latin typeface="Arial" panose="020B0604020202020204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6924675" y="2911416"/>
            <a:ext cx="666750" cy="91763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903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4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0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Overtraining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4DA105-8408-472E-ADC5-7BB4EB4EDB54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smtClean="0">
                <a:latin typeface="Arial" pitchFamily="34" charset="0"/>
              </a:rPr>
              <a:t>Advanced Scientific Computing Workshop ETH 2014</a:t>
            </a:r>
            <a:endParaRPr lang="en-US" sz="1000" dirty="0">
              <a:latin typeface="+mj-lt"/>
            </a:endParaRPr>
          </a:p>
        </p:txBody>
      </p:sp>
      <p:grpSp>
        <p:nvGrpSpPr>
          <p:cNvPr id="1890307" name="Group 3"/>
          <p:cNvGrpSpPr>
            <a:grpSpLocks/>
          </p:cNvGrpSpPr>
          <p:nvPr/>
        </p:nvGrpSpPr>
        <p:grpSpPr bwMode="auto">
          <a:xfrm>
            <a:off x="-11441" y="4406106"/>
            <a:ext cx="2735262" cy="2497138"/>
            <a:chOff x="3293" y="1142"/>
            <a:chExt cx="1723" cy="1573"/>
          </a:xfrm>
        </p:grpSpPr>
        <p:sp>
          <p:nvSpPr>
            <p:cNvPr id="1890308" name="Line 4"/>
            <p:cNvSpPr>
              <a:spLocks noChangeShapeType="1"/>
            </p:cNvSpPr>
            <p:nvPr/>
          </p:nvSpPr>
          <p:spPr bwMode="auto">
            <a:xfrm>
              <a:off x="3383" y="2504"/>
              <a:ext cx="1633" cy="0"/>
            </a:xfrm>
            <a:prstGeom prst="line">
              <a:avLst/>
            </a:prstGeom>
            <a:noFill/>
            <a:ln w="12700">
              <a:solidFill>
                <a:srgbClr val="5F5F5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09" name="Line 5"/>
            <p:cNvSpPr>
              <a:spLocks noChangeShapeType="1"/>
            </p:cNvSpPr>
            <p:nvPr/>
          </p:nvSpPr>
          <p:spPr bwMode="auto">
            <a:xfrm rot="-5400000">
              <a:off x="2771" y="1891"/>
              <a:ext cx="1496" cy="0"/>
            </a:xfrm>
            <a:prstGeom prst="line">
              <a:avLst/>
            </a:prstGeom>
            <a:noFill/>
            <a:ln w="12700">
              <a:solidFill>
                <a:srgbClr val="5F5F5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10" name="Oval 6"/>
            <p:cNvSpPr>
              <a:spLocks noChangeArrowheads="1"/>
            </p:cNvSpPr>
            <p:nvPr/>
          </p:nvSpPr>
          <p:spPr bwMode="auto">
            <a:xfrm>
              <a:off x="4245" y="1459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11" name="Oval 7"/>
            <p:cNvSpPr>
              <a:spLocks noChangeArrowheads="1"/>
            </p:cNvSpPr>
            <p:nvPr/>
          </p:nvSpPr>
          <p:spPr bwMode="auto">
            <a:xfrm>
              <a:off x="4458" y="1566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12" name="Oval 8"/>
            <p:cNvSpPr>
              <a:spLocks noChangeArrowheads="1"/>
            </p:cNvSpPr>
            <p:nvPr/>
          </p:nvSpPr>
          <p:spPr bwMode="auto">
            <a:xfrm>
              <a:off x="4192" y="1533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13" name="Oval 9"/>
            <p:cNvSpPr>
              <a:spLocks noChangeArrowheads="1"/>
            </p:cNvSpPr>
            <p:nvPr/>
          </p:nvSpPr>
          <p:spPr bwMode="auto">
            <a:xfrm>
              <a:off x="4336" y="1641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14" name="Oval 10"/>
            <p:cNvSpPr>
              <a:spLocks noChangeArrowheads="1"/>
            </p:cNvSpPr>
            <p:nvPr/>
          </p:nvSpPr>
          <p:spPr bwMode="auto">
            <a:xfrm>
              <a:off x="4420" y="1727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15" name="Oval 11"/>
            <p:cNvSpPr>
              <a:spLocks noChangeArrowheads="1"/>
            </p:cNvSpPr>
            <p:nvPr/>
          </p:nvSpPr>
          <p:spPr bwMode="auto">
            <a:xfrm>
              <a:off x="4478" y="1812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16" name="Oval 12"/>
            <p:cNvSpPr>
              <a:spLocks noChangeArrowheads="1"/>
            </p:cNvSpPr>
            <p:nvPr/>
          </p:nvSpPr>
          <p:spPr bwMode="auto">
            <a:xfrm>
              <a:off x="4517" y="1686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17" name="Oval 13"/>
            <p:cNvSpPr>
              <a:spLocks noChangeArrowheads="1"/>
            </p:cNvSpPr>
            <p:nvPr/>
          </p:nvSpPr>
          <p:spPr bwMode="auto">
            <a:xfrm>
              <a:off x="4268" y="1686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18" name="Oval 14"/>
            <p:cNvSpPr>
              <a:spLocks noChangeArrowheads="1"/>
            </p:cNvSpPr>
            <p:nvPr/>
          </p:nvSpPr>
          <p:spPr bwMode="auto">
            <a:xfrm>
              <a:off x="4381" y="1505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19" name="Oval 15"/>
            <p:cNvSpPr>
              <a:spLocks noChangeArrowheads="1"/>
            </p:cNvSpPr>
            <p:nvPr/>
          </p:nvSpPr>
          <p:spPr bwMode="auto">
            <a:xfrm>
              <a:off x="4518" y="1414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20" name="Oval 16"/>
            <p:cNvSpPr>
              <a:spLocks noChangeArrowheads="1"/>
            </p:cNvSpPr>
            <p:nvPr/>
          </p:nvSpPr>
          <p:spPr bwMode="auto">
            <a:xfrm>
              <a:off x="4654" y="1550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21" name="Oval 17"/>
            <p:cNvSpPr>
              <a:spLocks noChangeArrowheads="1"/>
            </p:cNvSpPr>
            <p:nvPr/>
          </p:nvSpPr>
          <p:spPr bwMode="auto">
            <a:xfrm>
              <a:off x="4518" y="1505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22" name="Oval 18"/>
            <p:cNvSpPr>
              <a:spLocks noChangeArrowheads="1"/>
            </p:cNvSpPr>
            <p:nvPr/>
          </p:nvSpPr>
          <p:spPr bwMode="auto">
            <a:xfrm>
              <a:off x="4609" y="1596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23" name="Oval 19"/>
            <p:cNvSpPr>
              <a:spLocks noChangeArrowheads="1"/>
            </p:cNvSpPr>
            <p:nvPr/>
          </p:nvSpPr>
          <p:spPr bwMode="auto">
            <a:xfrm>
              <a:off x="4699" y="1641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24" name="Oval 20"/>
            <p:cNvSpPr>
              <a:spLocks noChangeArrowheads="1"/>
            </p:cNvSpPr>
            <p:nvPr/>
          </p:nvSpPr>
          <p:spPr bwMode="auto">
            <a:xfrm>
              <a:off x="4745" y="1732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25" name="Oval 21"/>
            <p:cNvSpPr>
              <a:spLocks noChangeArrowheads="1"/>
            </p:cNvSpPr>
            <p:nvPr/>
          </p:nvSpPr>
          <p:spPr bwMode="auto">
            <a:xfrm>
              <a:off x="4790" y="1641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26" name="Oval 22"/>
            <p:cNvSpPr>
              <a:spLocks noChangeArrowheads="1"/>
            </p:cNvSpPr>
            <p:nvPr/>
          </p:nvSpPr>
          <p:spPr bwMode="auto">
            <a:xfrm>
              <a:off x="4745" y="1550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27" name="Oval 23"/>
            <p:cNvSpPr>
              <a:spLocks noChangeArrowheads="1"/>
            </p:cNvSpPr>
            <p:nvPr/>
          </p:nvSpPr>
          <p:spPr bwMode="auto">
            <a:xfrm>
              <a:off x="4619" y="1662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28" name="Oval 24"/>
            <p:cNvSpPr>
              <a:spLocks noChangeArrowheads="1"/>
            </p:cNvSpPr>
            <p:nvPr/>
          </p:nvSpPr>
          <p:spPr bwMode="auto">
            <a:xfrm>
              <a:off x="4654" y="1460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29" name="Oval 25"/>
            <p:cNvSpPr>
              <a:spLocks noChangeArrowheads="1"/>
            </p:cNvSpPr>
            <p:nvPr/>
          </p:nvSpPr>
          <p:spPr bwMode="auto">
            <a:xfrm>
              <a:off x="4608" y="1821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30" name="Oval 26"/>
            <p:cNvSpPr>
              <a:spLocks noChangeArrowheads="1"/>
            </p:cNvSpPr>
            <p:nvPr/>
          </p:nvSpPr>
          <p:spPr bwMode="auto">
            <a:xfrm>
              <a:off x="4744" y="1957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31" name="Oval 27"/>
            <p:cNvSpPr>
              <a:spLocks noChangeArrowheads="1"/>
            </p:cNvSpPr>
            <p:nvPr/>
          </p:nvSpPr>
          <p:spPr bwMode="auto">
            <a:xfrm>
              <a:off x="4608" y="1912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32" name="Oval 28"/>
            <p:cNvSpPr>
              <a:spLocks noChangeArrowheads="1"/>
            </p:cNvSpPr>
            <p:nvPr/>
          </p:nvSpPr>
          <p:spPr bwMode="auto">
            <a:xfrm>
              <a:off x="4699" y="2003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33" name="Oval 29"/>
            <p:cNvSpPr>
              <a:spLocks noChangeArrowheads="1"/>
            </p:cNvSpPr>
            <p:nvPr/>
          </p:nvSpPr>
          <p:spPr bwMode="auto">
            <a:xfrm>
              <a:off x="4789" y="2048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34" name="Oval 30"/>
            <p:cNvSpPr>
              <a:spLocks noChangeArrowheads="1"/>
            </p:cNvSpPr>
            <p:nvPr/>
          </p:nvSpPr>
          <p:spPr bwMode="auto">
            <a:xfrm>
              <a:off x="4835" y="2139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35" name="Oval 31"/>
            <p:cNvSpPr>
              <a:spLocks noChangeArrowheads="1"/>
            </p:cNvSpPr>
            <p:nvPr/>
          </p:nvSpPr>
          <p:spPr bwMode="auto">
            <a:xfrm>
              <a:off x="4880" y="2048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36" name="Oval 32"/>
            <p:cNvSpPr>
              <a:spLocks noChangeArrowheads="1"/>
            </p:cNvSpPr>
            <p:nvPr/>
          </p:nvSpPr>
          <p:spPr bwMode="auto">
            <a:xfrm>
              <a:off x="4835" y="1957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37" name="Oval 33"/>
            <p:cNvSpPr>
              <a:spLocks noChangeArrowheads="1"/>
            </p:cNvSpPr>
            <p:nvPr/>
          </p:nvSpPr>
          <p:spPr bwMode="auto">
            <a:xfrm>
              <a:off x="4744" y="2048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38" name="Oval 34"/>
            <p:cNvSpPr>
              <a:spLocks noChangeArrowheads="1"/>
            </p:cNvSpPr>
            <p:nvPr/>
          </p:nvSpPr>
          <p:spPr bwMode="auto">
            <a:xfrm>
              <a:off x="4744" y="1867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39" name="Oval 35"/>
            <p:cNvSpPr>
              <a:spLocks noChangeArrowheads="1"/>
            </p:cNvSpPr>
            <p:nvPr/>
          </p:nvSpPr>
          <p:spPr bwMode="auto">
            <a:xfrm>
              <a:off x="4563" y="2094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40" name="Oval 36"/>
            <p:cNvSpPr>
              <a:spLocks noChangeArrowheads="1"/>
            </p:cNvSpPr>
            <p:nvPr/>
          </p:nvSpPr>
          <p:spPr bwMode="auto">
            <a:xfrm>
              <a:off x="4609" y="2185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41" name="Oval 37"/>
            <p:cNvSpPr>
              <a:spLocks noChangeArrowheads="1"/>
            </p:cNvSpPr>
            <p:nvPr/>
          </p:nvSpPr>
          <p:spPr bwMode="auto">
            <a:xfrm>
              <a:off x="4654" y="2094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42" name="Oval 38"/>
            <p:cNvSpPr>
              <a:spLocks noChangeArrowheads="1"/>
            </p:cNvSpPr>
            <p:nvPr/>
          </p:nvSpPr>
          <p:spPr bwMode="auto">
            <a:xfrm>
              <a:off x="4609" y="2003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43" name="Oval 39"/>
            <p:cNvSpPr>
              <a:spLocks noChangeArrowheads="1"/>
            </p:cNvSpPr>
            <p:nvPr/>
          </p:nvSpPr>
          <p:spPr bwMode="auto">
            <a:xfrm>
              <a:off x="4064" y="1459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44" name="Oval 40"/>
            <p:cNvSpPr>
              <a:spLocks noChangeArrowheads="1"/>
            </p:cNvSpPr>
            <p:nvPr/>
          </p:nvSpPr>
          <p:spPr bwMode="auto">
            <a:xfrm>
              <a:off x="4110" y="1550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45" name="Oval 41"/>
            <p:cNvSpPr>
              <a:spLocks noChangeArrowheads="1"/>
            </p:cNvSpPr>
            <p:nvPr/>
          </p:nvSpPr>
          <p:spPr bwMode="auto">
            <a:xfrm>
              <a:off x="4155" y="1459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46" name="Oval 42"/>
            <p:cNvSpPr>
              <a:spLocks noChangeArrowheads="1"/>
            </p:cNvSpPr>
            <p:nvPr/>
          </p:nvSpPr>
          <p:spPr bwMode="auto">
            <a:xfrm>
              <a:off x="4110" y="1368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47" name="Oval 43"/>
            <p:cNvSpPr>
              <a:spLocks noChangeArrowheads="1"/>
            </p:cNvSpPr>
            <p:nvPr/>
          </p:nvSpPr>
          <p:spPr bwMode="auto">
            <a:xfrm>
              <a:off x="4245" y="1369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48" name="Oval 44"/>
            <p:cNvSpPr>
              <a:spLocks noChangeArrowheads="1"/>
            </p:cNvSpPr>
            <p:nvPr/>
          </p:nvSpPr>
          <p:spPr bwMode="auto">
            <a:xfrm>
              <a:off x="4382" y="1278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49" name="Oval 45"/>
            <p:cNvSpPr>
              <a:spLocks noChangeArrowheads="1"/>
            </p:cNvSpPr>
            <p:nvPr/>
          </p:nvSpPr>
          <p:spPr bwMode="auto">
            <a:xfrm>
              <a:off x="4382" y="1369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50" name="Oval 46"/>
            <p:cNvSpPr>
              <a:spLocks noChangeArrowheads="1"/>
            </p:cNvSpPr>
            <p:nvPr/>
          </p:nvSpPr>
          <p:spPr bwMode="auto">
            <a:xfrm>
              <a:off x="4518" y="1324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51" name="Oval 47"/>
            <p:cNvSpPr>
              <a:spLocks noChangeArrowheads="1"/>
            </p:cNvSpPr>
            <p:nvPr/>
          </p:nvSpPr>
          <p:spPr bwMode="auto">
            <a:xfrm>
              <a:off x="4789" y="1822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52" name="Oval 48"/>
            <p:cNvSpPr>
              <a:spLocks noChangeArrowheads="1"/>
            </p:cNvSpPr>
            <p:nvPr/>
          </p:nvSpPr>
          <p:spPr bwMode="auto">
            <a:xfrm>
              <a:off x="4545" y="1758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53" name="Oval 49"/>
            <p:cNvSpPr>
              <a:spLocks noChangeArrowheads="1"/>
            </p:cNvSpPr>
            <p:nvPr/>
          </p:nvSpPr>
          <p:spPr bwMode="auto">
            <a:xfrm>
              <a:off x="4545" y="1849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54" name="Oval 50"/>
            <p:cNvSpPr>
              <a:spLocks noChangeArrowheads="1"/>
            </p:cNvSpPr>
            <p:nvPr/>
          </p:nvSpPr>
          <p:spPr bwMode="auto">
            <a:xfrm>
              <a:off x="4681" y="1731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55" name="Oval 51"/>
            <p:cNvSpPr>
              <a:spLocks noChangeArrowheads="1"/>
            </p:cNvSpPr>
            <p:nvPr/>
          </p:nvSpPr>
          <p:spPr bwMode="auto">
            <a:xfrm>
              <a:off x="4681" y="1822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56" name="Oval 52"/>
            <p:cNvSpPr>
              <a:spLocks noChangeArrowheads="1"/>
            </p:cNvSpPr>
            <p:nvPr/>
          </p:nvSpPr>
          <p:spPr bwMode="auto">
            <a:xfrm>
              <a:off x="4789" y="2185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57" name="Oval 53"/>
            <p:cNvSpPr>
              <a:spLocks noChangeArrowheads="1"/>
            </p:cNvSpPr>
            <p:nvPr/>
          </p:nvSpPr>
          <p:spPr bwMode="auto">
            <a:xfrm>
              <a:off x="4879" y="2230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58" name="Oval 54"/>
            <p:cNvSpPr>
              <a:spLocks noChangeArrowheads="1"/>
            </p:cNvSpPr>
            <p:nvPr/>
          </p:nvSpPr>
          <p:spPr bwMode="auto">
            <a:xfrm>
              <a:off x="4834" y="2230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59" name="Oval 55"/>
            <p:cNvSpPr>
              <a:spLocks noChangeArrowheads="1"/>
            </p:cNvSpPr>
            <p:nvPr/>
          </p:nvSpPr>
          <p:spPr bwMode="auto">
            <a:xfrm>
              <a:off x="4562" y="2276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60" name="Oval 56"/>
            <p:cNvSpPr>
              <a:spLocks noChangeArrowheads="1"/>
            </p:cNvSpPr>
            <p:nvPr/>
          </p:nvSpPr>
          <p:spPr bwMode="auto">
            <a:xfrm>
              <a:off x="4744" y="2276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61" name="Oval 57"/>
            <p:cNvSpPr>
              <a:spLocks noChangeArrowheads="1"/>
            </p:cNvSpPr>
            <p:nvPr/>
          </p:nvSpPr>
          <p:spPr bwMode="auto">
            <a:xfrm>
              <a:off x="4699" y="2185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62" name="Oval 58"/>
            <p:cNvSpPr>
              <a:spLocks noChangeArrowheads="1"/>
            </p:cNvSpPr>
            <p:nvPr/>
          </p:nvSpPr>
          <p:spPr bwMode="auto">
            <a:xfrm>
              <a:off x="4018" y="1913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63" name="Oval 59"/>
            <p:cNvSpPr>
              <a:spLocks noChangeArrowheads="1"/>
            </p:cNvSpPr>
            <p:nvPr/>
          </p:nvSpPr>
          <p:spPr bwMode="auto">
            <a:xfrm>
              <a:off x="4087" y="1669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64" name="Oval 60"/>
            <p:cNvSpPr>
              <a:spLocks noChangeArrowheads="1"/>
            </p:cNvSpPr>
            <p:nvPr/>
          </p:nvSpPr>
          <p:spPr bwMode="auto">
            <a:xfrm>
              <a:off x="4381" y="1777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65" name="Oval 61"/>
            <p:cNvSpPr>
              <a:spLocks noChangeArrowheads="1"/>
            </p:cNvSpPr>
            <p:nvPr/>
          </p:nvSpPr>
          <p:spPr bwMode="auto">
            <a:xfrm>
              <a:off x="4189" y="1606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66" name="Oval 62"/>
            <p:cNvSpPr>
              <a:spLocks noChangeArrowheads="1"/>
            </p:cNvSpPr>
            <p:nvPr/>
          </p:nvSpPr>
          <p:spPr bwMode="auto">
            <a:xfrm>
              <a:off x="4290" y="1777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67" name="Oval 63"/>
            <p:cNvSpPr>
              <a:spLocks noChangeArrowheads="1"/>
            </p:cNvSpPr>
            <p:nvPr/>
          </p:nvSpPr>
          <p:spPr bwMode="auto">
            <a:xfrm>
              <a:off x="4336" y="1867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68" name="Oval 64"/>
            <p:cNvSpPr>
              <a:spLocks noChangeArrowheads="1"/>
            </p:cNvSpPr>
            <p:nvPr/>
          </p:nvSpPr>
          <p:spPr bwMode="auto">
            <a:xfrm>
              <a:off x="4517" y="1958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69" name="Oval 65"/>
            <p:cNvSpPr>
              <a:spLocks noChangeArrowheads="1"/>
            </p:cNvSpPr>
            <p:nvPr/>
          </p:nvSpPr>
          <p:spPr bwMode="auto">
            <a:xfrm>
              <a:off x="4426" y="1867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70" name="Oval 66"/>
            <p:cNvSpPr>
              <a:spLocks noChangeArrowheads="1"/>
            </p:cNvSpPr>
            <p:nvPr/>
          </p:nvSpPr>
          <p:spPr bwMode="auto">
            <a:xfrm>
              <a:off x="4402" y="1648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71" name="Oval 67"/>
            <p:cNvSpPr>
              <a:spLocks noChangeArrowheads="1"/>
            </p:cNvSpPr>
            <p:nvPr/>
          </p:nvSpPr>
          <p:spPr bwMode="auto">
            <a:xfrm>
              <a:off x="4381" y="1937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72" name="Oval 68"/>
            <p:cNvSpPr>
              <a:spLocks noChangeArrowheads="1"/>
            </p:cNvSpPr>
            <p:nvPr/>
          </p:nvSpPr>
          <p:spPr bwMode="auto">
            <a:xfrm>
              <a:off x="4290" y="1550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73" name="Oval 69"/>
            <p:cNvSpPr>
              <a:spLocks noChangeArrowheads="1"/>
            </p:cNvSpPr>
            <p:nvPr/>
          </p:nvSpPr>
          <p:spPr bwMode="auto">
            <a:xfrm>
              <a:off x="4200" y="2093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74" name="Oval 70"/>
            <p:cNvSpPr>
              <a:spLocks noChangeArrowheads="1"/>
            </p:cNvSpPr>
            <p:nvPr/>
          </p:nvSpPr>
          <p:spPr bwMode="auto">
            <a:xfrm>
              <a:off x="4381" y="2094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75" name="Oval 71"/>
            <p:cNvSpPr>
              <a:spLocks noChangeArrowheads="1"/>
            </p:cNvSpPr>
            <p:nvPr/>
          </p:nvSpPr>
          <p:spPr bwMode="auto">
            <a:xfrm>
              <a:off x="4486" y="2075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76" name="Oval 72"/>
            <p:cNvSpPr>
              <a:spLocks noChangeArrowheads="1"/>
            </p:cNvSpPr>
            <p:nvPr/>
          </p:nvSpPr>
          <p:spPr bwMode="auto">
            <a:xfrm>
              <a:off x="4608" y="2140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77" name="Oval 73"/>
            <p:cNvSpPr>
              <a:spLocks noChangeArrowheads="1"/>
            </p:cNvSpPr>
            <p:nvPr/>
          </p:nvSpPr>
          <p:spPr bwMode="auto">
            <a:xfrm>
              <a:off x="4137" y="2030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78" name="Oval 74"/>
            <p:cNvSpPr>
              <a:spLocks noChangeArrowheads="1"/>
            </p:cNvSpPr>
            <p:nvPr/>
          </p:nvSpPr>
          <p:spPr bwMode="auto">
            <a:xfrm>
              <a:off x="4426" y="2003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79" name="Oval 75"/>
            <p:cNvSpPr>
              <a:spLocks noChangeArrowheads="1"/>
            </p:cNvSpPr>
            <p:nvPr/>
          </p:nvSpPr>
          <p:spPr bwMode="auto">
            <a:xfrm>
              <a:off x="4273" y="2094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80" name="Oval 76"/>
            <p:cNvSpPr>
              <a:spLocks noChangeArrowheads="1"/>
            </p:cNvSpPr>
            <p:nvPr/>
          </p:nvSpPr>
          <p:spPr bwMode="auto">
            <a:xfrm>
              <a:off x="4238" y="1990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81" name="Oval 77"/>
            <p:cNvSpPr>
              <a:spLocks noChangeArrowheads="1"/>
            </p:cNvSpPr>
            <p:nvPr/>
          </p:nvSpPr>
          <p:spPr bwMode="auto">
            <a:xfrm>
              <a:off x="4245" y="1867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82" name="Oval 78"/>
            <p:cNvSpPr>
              <a:spLocks noChangeArrowheads="1"/>
            </p:cNvSpPr>
            <p:nvPr/>
          </p:nvSpPr>
          <p:spPr bwMode="auto">
            <a:xfrm>
              <a:off x="4311" y="1991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83" name="Oval 79"/>
            <p:cNvSpPr>
              <a:spLocks noChangeArrowheads="1"/>
            </p:cNvSpPr>
            <p:nvPr/>
          </p:nvSpPr>
          <p:spPr bwMode="auto">
            <a:xfrm>
              <a:off x="4172" y="1731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84" name="Oval 80"/>
            <p:cNvSpPr>
              <a:spLocks noChangeArrowheads="1"/>
            </p:cNvSpPr>
            <p:nvPr/>
          </p:nvSpPr>
          <p:spPr bwMode="auto">
            <a:xfrm>
              <a:off x="4200" y="1803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85" name="Oval 81"/>
            <p:cNvSpPr>
              <a:spLocks noChangeArrowheads="1"/>
            </p:cNvSpPr>
            <p:nvPr/>
          </p:nvSpPr>
          <p:spPr bwMode="auto">
            <a:xfrm>
              <a:off x="3958" y="1731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86" name="Oval 82"/>
            <p:cNvSpPr>
              <a:spLocks noChangeArrowheads="1"/>
            </p:cNvSpPr>
            <p:nvPr/>
          </p:nvSpPr>
          <p:spPr bwMode="auto">
            <a:xfrm>
              <a:off x="4200" y="1957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87" name="Oval 83"/>
            <p:cNvSpPr>
              <a:spLocks noChangeArrowheads="1"/>
            </p:cNvSpPr>
            <p:nvPr/>
          </p:nvSpPr>
          <p:spPr bwMode="auto">
            <a:xfrm>
              <a:off x="4109" y="1867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88" name="Oval 84"/>
            <p:cNvSpPr>
              <a:spLocks noChangeArrowheads="1"/>
            </p:cNvSpPr>
            <p:nvPr/>
          </p:nvSpPr>
          <p:spPr bwMode="auto">
            <a:xfrm>
              <a:off x="4427" y="2289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89" name="Oval 85"/>
            <p:cNvSpPr>
              <a:spLocks noChangeArrowheads="1"/>
            </p:cNvSpPr>
            <p:nvPr/>
          </p:nvSpPr>
          <p:spPr bwMode="auto">
            <a:xfrm>
              <a:off x="4472" y="2198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90" name="Oval 86"/>
            <p:cNvSpPr>
              <a:spLocks noChangeArrowheads="1"/>
            </p:cNvSpPr>
            <p:nvPr/>
          </p:nvSpPr>
          <p:spPr bwMode="auto">
            <a:xfrm>
              <a:off x="4319" y="2289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91" name="Oval 87"/>
            <p:cNvSpPr>
              <a:spLocks noChangeArrowheads="1"/>
            </p:cNvSpPr>
            <p:nvPr/>
          </p:nvSpPr>
          <p:spPr bwMode="auto">
            <a:xfrm>
              <a:off x="4284" y="2185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92" name="Oval 88"/>
            <p:cNvSpPr>
              <a:spLocks noChangeArrowheads="1"/>
            </p:cNvSpPr>
            <p:nvPr/>
          </p:nvSpPr>
          <p:spPr bwMode="auto">
            <a:xfrm>
              <a:off x="4357" y="2186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93" name="Oval 89"/>
            <p:cNvSpPr>
              <a:spLocks noChangeArrowheads="1"/>
            </p:cNvSpPr>
            <p:nvPr/>
          </p:nvSpPr>
          <p:spPr bwMode="auto">
            <a:xfrm>
              <a:off x="4013" y="1577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94" name="Oval 90"/>
            <p:cNvSpPr>
              <a:spLocks noChangeArrowheads="1"/>
            </p:cNvSpPr>
            <p:nvPr/>
          </p:nvSpPr>
          <p:spPr bwMode="auto">
            <a:xfrm>
              <a:off x="3944" y="1645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95" name="Oval 91"/>
            <p:cNvSpPr>
              <a:spLocks noChangeArrowheads="1"/>
            </p:cNvSpPr>
            <p:nvPr/>
          </p:nvSpPr>
          <p:spPr bwMode="auto">
            <a:xfrm>
              <a:off x="3792" y="1595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96" name="Oval 92"/>
            <p:cNvSpPr>
              <a:spLocks noChangeArrowheads="1"/>
            </p:cNvSpPr>
            <p:nvPr/>
          </p:nvSpPr>
          <p:spPr bwMode="auto">
            <a:xfrm>
              <a:off x="3826" y="1704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97" name="Oval 93"/>
            <p:cNvSpPr>
              <a:spLocks noChangeArrowheads="1"/>
            </p:cNvSpPr>
            <p:nvPr/>
          </p:nvSpPr>
          <p:spPr bwMode="auto">
            <a:xfrm>
              <a:off x="3883" y="1595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98" name="Oval 94"/>
            <p:cNvSpPr>
              <a:spLocks noChangeArrowheads="1"/>
            </p:cNvSpPr>
            <p:nvPr/>
          </p:nvSpPr>
          <p:spPr bwMode="auto">
            <a:xfrm>
              <a:off x="3838" y="1504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99" name="Oval 95"/>
            <p:cNvSpPr>
              <a:spLocks noChangeArrowheads="1"/>
            </p:cNvSpPr>
            <p:nvPr/>
          </p:nvSpPr>
          <p:spPr bwMode="auto">
            <a:xfrm>
              <a:off x="3949" y="1493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00" name="Oval 96"/>
            <p:cNvSpPr>
              <a:spLocks noChangeArrowheads="1"/>
            </p:cNvSpPr>
            <p:nvPr/>
          </p:nvSpPr>
          <p:spPr bwMode="auto">
            <a:xfrm>
              <a:off x="3983" y="1322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01" name="Oval 97"/>
            <p:cNvSpPr>
              <a:spLocks noChangeArrowheads="1"/>
            </p:cNvSpPr>
            <p:nvPr/>
          </p:nvSpPr>
          <p:spPr bwMode="auto">
            <a:xfrm>
              <a:off x="3983" y="1413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02" name="Oval 98"/>
            <p:cNvSpPr>
              <a:spLocks noChangeArrowheads="1"/>
            </p:cNvSpPr>
            <p:nvPr/>
          </p:nvSpPr>
          <p:spPr bwMode="auto">
            <a:xfrm>
              <a:off x="3802" y="1322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03" name="Oval 99"/>
            <p:cNvSpPr>
              <a:spLocks noChangeArrowheads="1"/>
            </p:cNvSpPr>
            <p:nvPr/>
          </p:nvSpPr>
          <p:spPr bwMode="auto">
            <a:xfrm>
              <a:off x="3848" y="1413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04" name="Oval 100"/>
            <p:cNvSpPr>
              <a:spLocks noChangeArrowheads="1"/>
            </p:cNvSpPr>
            <p:nvPr/>
          </p:nvSpPr>
          <p:spPr bwMode="auto">
            <a:xfrm>
              <a:off x="3893" y="1322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05" name="Oval 101"/>
            <p:cNvSpPr>
              <a:spLocks noChangeArrowheads="1"/>
            </p:cNvSpPr>
            <p:nvPr/>
          </p:nvSpPr>
          <p:spPr bwMode="auto">
            <a:xfrm>
              <a:off x="3848" y="1231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06" name="Oval 102"/>
            <p:cNvSpPr>
              <a:spLocks noChangeArrowheads="1"/>
            </p:cNvSpPr>
            <p:nvPr/>
          </p:nvSpPr>
          <p:spPr bwMode="auto">
            <a:xfrm>
              <a:off x="4200" y="1278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07" name="Oval 103"/>
            <p:cNvSpPr>
              <a:spLocks noChangeArrowheads="1"/>
            </p:cNvSpPr>
            <p:nvPr/>
          </p:nvSpPr>
          <p:spPr bwMode="auto">
            <a:xfrm>
              <a:off x="3746" y="1731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08" name="Oval 104"/>
            <p:cNvSpPr>
              <a:spLocks noChangeArrowheads="1"/>
            </p:cNvSpPr>
            <p:nvPr/>
          </p:nvSpPr>
          <p:spPr bwMode="auto">
            <a:xfrm>
              <a:off x="3897" y="1794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09" name="Oval 105"/>
            <p:cNvSpPr>
              <a:spLocks noChangeArrowheads="1"/>
            </p:cNvSpPr>
            <p:nvPr/>
          </p:nvSpPr>
          <p:spPr bwMode="auto">
            <a:xfrm>
              <a:off x="3701" y="1640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10" name="Text Box 106"/>
            <p:cNvSpPr txBox="1">
              <a:spLocks noChangeArrowheads="1"/>
            </p:cNvSpPr>
            <p:nvPr/>
          </p:nvSpPr>
          <p:spPr bwMode="auto">
            <a:xfrm>
              <a:off x="4670" y="1233"/>
              <a:ext cx="19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eaLnBrk="1" hangingPunct="1"/>
              <a:r>
                <a:rPr lang="en-GB" sz="1600" b="1" i="1" smtClean="0">
                  <a:solidFill>
                    <a:srgbClr val="0000FF"/>
                  </a:solidFill>
                  <a:latin typeface="Arial" charset="0"/>
                </a:rPr>
                <a:t>S</a:t>
              </a:r>
              <a:endParaRPr lang="en-GB" sz="1600" b="1" baseline="-25000" smtClean="0">
                <a:solidFill>
                  <a:srgbClr val="0000FF"/>
                </a:solidFill>
                <a:latin typeface="Arial" charset="0"/>
              </a:endParaRPr>
            </a:p>
          </p:txBody>
        </p:sp>
        <p:sp>
          <p:nvSpPr>
            <p:cNvPr id="1890411" name="Text Box 107"/>
            <p:cNvSpPr txBox="1">
              <a:spLocks noChangeArrowheads="1"/>
            </p:cNvSpPr>
            <p:nvPr/>
          </p:nvSpPr>
          <p:spPr bwMode="auto">
            <a:xfrm>
              <a:off x="3853" y="2095"/>
              <a:ext cx="20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eaLnBrk="1" hangingPunct="1"/>
              <a:r>
                <a:rPr lang="en-GB" sz="1600" b="1" i="1" smtClean="0">
                  <a:solidFill>
                    <a:srgbClr val="FF0000"/>
                  </a:solidFill>
                  <a:latin typeface="Arial" charset="0"/>
                </a:rPr>
                <a:t>B</a:t>
              </a:r>
              <a:endParaRPr lang="en-GB" sz="1600" b="1" baseline="-25000" smtClean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890412" name="Text Box 108"/>
            <p:cNvSpPr txBox="1">
              <a:spLocks noChangeArrowheads="1"/>
            </p:cNvSpPr>
            <p:nvPr/>
          </p:nvSpPr>
          <p:spPr bwMode="auto">
            <a:xfrm>
              <a:off x="4778" y="2503"/>
              <a:ext cx="22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eaLnBrk="1" hangingPunct="1"/>
              <a:r>
                <a:rPr lang="en-GB" sz="1600" i="1" smtClean="0">
                  <a:solidFill>
                    <a:srgbClr val="000000"/>
                  </a:solidFill>
                  <a:latin typeface="Arial" charset="0"/>
                </a:rPr>
                <a:t>x</a:t>
              </a:r>
              <a:r>
                <a:rPr lang="en-GB" sz="1600" baseline="-25000" smtClean="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1890413" name="Text Box 109"/>
            <p:cNvSpPr txBox="1">
              <a:spLocks noChangeArrowheads="1"/>
            </p:cNvSpPr>
            <p:nvPr/>
          </p:nvSpPr>
          <p:spPr bwMode="auto">
            <a:xfrm>
              <a:off x="3293" y="1142"/>
              <a:ext cx="22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eaLnBrk="1" hangingPunct="1"/>
              <a:r>
                <a:rPr lang="en-GB" sz="1600" i="1" smtClean="0">
                  <a:solidFill>
                    <a:srgbClr val="000000"/>
                  </a:solidFill>
                  <a:latin typeface="Arial" charset="0"/>
                </a:rPr>
                <a:t>x</a:t>
              </a:r>
              <a:r>
                <a:rPr lang="en-GB" sz="1600" baseline="-25000" smtClean="0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1890414" name="Freeform 110"/>
            <p:cNvSpPr>
              <a:spLocks/>
            </p:cNvSpPr>
            <p:nvPr/>
          </p:nvSpPr>
          <p:spPr bwMode="auto">
            <a:xfrm>
              <a:off x="3867" y="1531"/>
              <a:ext cx="713" cy="808"/>
            </a:xfrm>
            <a:custGeom>
              <a:avLst/>
              <a:gdLst>
                <a:gd name="T0" fmla="*/ 0 w 713"/>
                <a:gd name="T1" fmla="*/ 391 h 808"/>
                <a:gd name="T2" fmla="*/ 100 w 713"/>
                <a:gd name="T3" fmla="*/ 320 h 808"/>
                <a:gd name="T4" fmla="*/ 71 w 713"/>
                <a:gd name="T5" fmla="*/ 215 h 808"/>
                <a:gd name="T6" fmla="*/ 265 w 713"/>
                <a:gd name="T7" fmla="*/ 121 h 808"/>
                <a:gd name="T8" fmla="*/ 353 w 713"/>
                <a:gd name="T9" fmla="*/ 62 h 808"/>
                <a:gd name="T10" fmla="*/ 471 w 713"/>
                <a:gd name="T11" fmla="*/ 3 h 808"/>
                <a:gd name="T12" fmla="*/ 482 w 713"/>
                <a:gd name="T13" fmla="*/ 44 h 808"/>
                <a:gd name="T14" fmla="*/ 459 w 713"/>
                <a:gd name="T15" fmla="*/ 97 h 808"/>
                <a:gd name="T16" fmla="*/ 371 w 713"/>
                <a:gd name="T17" fmla="*/ 185 h 808"/>
                <a:gd name="T18" fmla="*/ 459 w 713"/>
                <a:gd name="T19" fmla="*/ 221 h 808"/>
                <a:gd name="T20" fmla="*/ 571 w 713"/>
                <a:gd name="T21" fmla="*/ 85 h 808"/>
                <a:gd name="T22" fmla="*/ 600 w 713"/>
                <a:gd name="T23" fmla="*/ 150 h 808"/>
                <a:gd name="T24" fmla="*/ 553 w 713"/>
                <a:gd name="T25" fmla="*/ 203 h 808"/>
                <a:gd name="T26" fmla="*/ 600 w 713"/>
                <a:gd name="T27" fmla="*/ 303 h 808"/>
                <a:gd name="T28" fmla="*/ 635 w 713"/>
                <a:gd name="T29" fmla="*/ 391 h 808"/>
                <a:gd name="T30" fmla="*/ 700 w 713"/>
                <a:gd name="T31" fmla="*/ 432 h 808"/>
                <a:gd name="T32" fmla="*/ 706 w 713"/>
                <a:gd name="T33" fmla="*/ 503 h 808"/>
                <a:gd name="T34" fmla="*/ 659 w 713"/>
                <a:gd name="T35" fmla="*/ 808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3" h="808">
                  <a:moveTo>
                    <a:pt x="0" y="391"/>
                  </a:moveTo>
                  <a:cubicBezTo>
                    <a:pt x="16" y="378"/>
                    <a:pt x="88" y="349"/>
                    <a:pt x="100" y="320"/>
                  </a:cubicBezTo>
                  <a:cubicBezTo>
                    <a:pt x="112" y="291"/>
                    <a:pt x="44" y="248"/>
                    <a:pt x="71" y="215"/>
                  </a:cubicBezTo>
                  <a:cubicBezTo>
                    <a:pt x="98" y="182"/>
                    <a:pt x="218" y="146"/>
                    <a:pt x="265" y="121"/>
                  </a:cubicBezTo>
                  <a:cubicBezTo>
                    <a:pt x="312" y="96"/>
                    <a:pt x="319" y="82"/>
                    <a:pt x="353" y="62"/>
                  </a:cubicBezTo>
                  <a:cubicBezTo>
                    <a:pt x="387" y="42"/>
                    <a:pt x="450" y="6"/>
                    <a:pt x="471" y="3"/>
                  </a:cubicBezTo>
                  <a:cubicBezTo>
                    <a:pt x="492" y="0"/>
                    <a:pt x="484" y="28"/>
                    <a:pt x="482" y="44"/>
                  </a:cubicBezTo>
                  <a:cubicBezTo>
                    <a:pt x="480" y="60"/>
                    <a:pt x="477" y="74"/>
                    <a:pt x="459" y="97"/>
                  </a:cubicBezTo>
                  <a:cubicBezTo>
                    <a:pt x="441" y="120"/>
                    <a:pt x="371" y="164"/>
                    <a:pt x="371" y="185"/>
                  </a:cubicBezTo>
                  <a:cubicBezTo>
                    <a:pt x="371" y="206"/>
                    <a:pt x="426" y="238"/>
                    <a:pt x="459" y="221"/>
                  </a:cubicBezTo>
                  <a:cubicBezTo>
                    <a:pt x="492" y="204"/>
                    <a:pt x="547" y="97"/>
                    <a:pt x="571" y="85"/>
                  </a:cubicBezTo>
                  <a:cubicBezTo>
                    <a:pt x="595" y="73"/>
                    <a:pt x="603" y="130"/>
                    <a:pt x="600" y="150"/>
                  </a:cubicBezTo>
                  <a:cubicBezTo>
                    <a:pt x="597" y="170"/>
                    <a:pt x="553" y="178"/>
                    <a:pt x="553" y="203"/>
                  </a:cubicBezTo>
                  <a:cubicBezTo>
                    <a:pt x="553" y="228"/>
                    <a:pt x="586" y="272"/>
                    <a:pt x="600" y="303"/>
                  </a:cubicBezTo>
                  <a:cubicBezTo>
                    <a:pt x="614" y="334"/>
                    <a:pt x="618" y="369"/>
                    <a:pt x="635" y="391"/>
                  </a:cubicBezTo>
                  <a:cubicBezTo>
                    <a:pt x="652" y="413"/>
                    <a:pt x="688" y="413"/>
                    <a:pt x="700" y="432"/>
                  </a:cubicBezTo>
                  <a:cubicBezTo>
                    <a:pt x="712" y="451"/>
                    <a:pt x="713" y="440"/>
                    <a:pt x="706" y="503"/>
                  </a:cubicBezTo>
                  <a:cubicBezTo>
                    <a:pt x="699" y="566"/>
                    <a:pt x="669" y="745"/>
                    <a:pt x="659" y="808"/>
                  </a:cubicBezTo>
                </a:path>
              </a:pathLst>
            </a:custGeom>
            <a:noFill/>
            <a:ln w="31750" cap="flat" cmpd="sng">
              <a:solidFill>
                <a:srgbClr val="339966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0" y="2006599"/>
            <a:ext cx="3050382" cy="2497138"/>
            <a:chOff x="0" y="2006599"/>
            <a:chExt cx="3050382" cy="2497138"/>
          </a:xfrm>
        </p:grpSpPr>
        <p:sp>
          <p:nvSpPr>
            <p:cNvPr id="1890415" name="Line 111"/>
            <p:cNvSpPr>
              <a:spLocks noChangeShapeType="1"/>
            </p:cNvSpPr>
            <p:nvPr/>
          </p:nvSpPr>
          <p:spPr bwMode="auto">
            <a:xfrm>
              <a:off x="142875" y="4168774"/>
              <a:ext cx="2592387" cy="0"/>
            </a:xfrm>
            <a:prstGeom prst="line">
              <a:avLst/>
            </a:prstGeom>
            <a:noFill/>
            <a:ln w="12700">
              <a:solidFill>
                <a:srgbClr val="5F5F5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16" name="Line 112"/>
            <p:cNvSpPr>
              <a:spLocks noChangeShapeType="1"/>
            </p:cNvSpPr>
            <p:nvPr/>
          </p:nvSpPr>
          <p:spPr bwMode="auto">
            <a:xfrm rot="-5400000">
              <a:off x="-828675" y="3195637"/>
              <a:ext cx="2374900" cy="0"/>
            </a:xfrm>
            <a:prstGeom prst="line">
              <a:avLst/>
            </a:prstGeom>
            <a:noFill/>
            <a:ln w="12700">
              <a:solidFill>
                <a:srgbClr val="5F5F5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17" name="Oval 113"/>
            <p:cNvSpPr>
              <a:spLocks noChangeArrowheads="1"/>
            </p:cNvSpPr>
            <p:nvPr/>
          </p:nvSpPr>
          <p:spPr bwMode="auto">
            <a:xfrm>
              <a:off x="1511300" y="2509837"/>
              <a:ext cx="71437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18" name="Oval 114"/>
            <p:cNvSpPr>
              <a:spLocks noChangeArrowheads="1"/>
            </p:cNvSpPr>
            <p:nvPr/>
          </p:nvSpPr>
          <p:spPr bwMode="auto">
            <a:xfrm>
              <a:off x="1849437" y="2679699"/>
              <a:ext cx="71438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19" name="Oval 115"/>
            <p:cNvSpPr>
              <a:spLocks noChangeArrowheads="1"/>
            </p:cNvSpPr>
            <p:nvPr/>
          </p:nvSpPr>
          <p:spPr bwMode="auto">
            <a:xfrm>
              <a:off x="1427162" y="2627312"/>
              <a:ext cx="71438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20" name="Oval 116"/>
            <p:cNvSpPr>
              <a:spLocks noChangeArrowheads="1"/>
            </p:cNvSpPr>
            <p:nvPr/>
          </p:nvSpPr>
          <p:spPr bwMode="auto">
            <a:xfrm>
              <a:off x="1655762" y="2798762"/>
              <a:ext cx="71438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21" name="Oval 117"/>
            <p:cNvSpPr>
              <a:spLocks noChangeArrowheads="1"/>
            </p:cNvSpPr>
            <p:nvPr/>
          </p:nvSpPr>
          <p:spPr bwMode="auto">
            <a:xfrm>
              <a:off x="1789112" y="2935287"/>
              <a:ext cx="71438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22" name="Oval 118"/>
            <p:cNvSpPr>
              <a:spLocks noChangeArrowheads="1"/>
            </p:cNvSpPr>
            <p:nvPr/>
          </p:nvSpPr>
          <p:spPr bwMode="auto">
            <a:xfrm>
              <a:off x="1881187" y="3070224"/>
              <a:ext cx="71438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23" name="Oval 119"/>
            <p:cNvSpPr>
              <a:spLocks noChangeArrowheads="1"/>
            </p:cNvSpPr>
            <p:nvPr/>
          </p:nvSpPr>
          <p:spPr bwMode="auto">
            <a:xfrm>
              <a:off x="1943100" y="2870199"/>
              <a:ext cx="71437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24" name="Oval 120"/>
            <p:cNvSpPr>
              <a:spLocks noChangeArrowheads="1"/>
            </p:cNvSpPr>
            <p:nvPr/>
          </p:nvSpPr>
          <p:spPr bwMode="auto">
            <a:xfrm>
              <a:off x="1547812" y="2870199"/>
              <a:ext cx="71438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25" name="Oval 121"/>
            <p:cNvSpPr>
              <a:spLocks noChangeArrowheads="1"/>
            </p:cNvSpPr>
            <p:nvPr/>
          </p:nvSpPr>
          <p:spPr bwMode="auto">
            <a:xfrm>
              <a:off x="1727200" y="2582862"/>
              <a:ext cx="71437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26" name="Oval 122"/>
            <p:cNvSpPr>
              <a:spLocks noChangeArrowheads="1"/>
            </p:cNvSpPr>
            <p:nvPr/>
          </p:nvSpPr>
          <p:spPr bwMode="auto">
            <a:xfrm>
              <a:off x="1944687" y="2438399"/>
              <a:ext cx="71438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27" name="Oval 123"/>
            <p:cNvSpPr>
              <a:spLocks noChangeArrowheads="1"/>
            </p:cNvSpPr>
            <p:nvPr/>
          </p:nvSpPr>
          <p:spPr bwMode="auto">
            <a:xfrm>
              <a:off x="2160587" y="2654299"/>
              <a:ext cx="71438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28" name="Oval 124"/>
            <p:cNvSpPr>
              <a:spLocks noChangeArrowheads="1"/>
            </p:cNvSpPr>
            <p:nvPr/>
          </p:nvSpPr>
          <p:spPr bwMode="auto">
            <a:xfrm>
              <a:off x="1944687" y="2582862"/>
              <a:ext cx="71438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29" name="Oval 125"/>
            <p:cNvSpPr>
              <a:spLocks noChangeArrowheads="1"/>
            </p:cNvSpPr>
            <p:nvPr/>
          </p:nvSpPr>
          <p:spPr bwMode="auto">
            <a:xfrm>
              <a:off x="2089150" y="2727324"/>
              <a:ext cx="71437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30" name="Oval 126"/>
            <p:cNvSpPr>
              <a:spLocks noChangeArrowheads="1"/>
            </p:cNvSpPr>
            <p:nvPr/>
          </p:nvSpPr>
          <p:spPr bwMode="auto">
            <a:xfrm>
              <a:off x="2232025" y="2798762"/>
              <a:ext cx="71437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31" name="Oval 127"/>
            <p:cNvSpPr>
              <a:spLocks noChangeArrowheads="1"/>
            </p:cNvSpPr>
            <p:nvPr/>
          </p:nvSpPr>
          <p:spPr bwMode="auto">
            <a:xfrm>
              <a:off x="2305050" y="2943224"/>
              <a:ext cx="71437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32" name="Oval 128"/>
            <p:cNvSpPr>
              <a:spLocks noChangeArrowheads="1"/>
            </p:cNvSpPr>
            <p:nvPr/>
          </p:nvSpPr>
          <p:spPr bwMode="auto">
            <a:xfrm>
              <a:off x="2376487" y="2798762"/>
              <a:ext cx="71438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33" name="Oval 129"/>
            <p:cNvSpPr>
              <a:spLocks noChangeArrowheads="1"/>
            </p:cNvSpPr>
            <p:nvPr/>
          </p:nvSpPr>
          <p:spPr bwMode="auto">
            <a:xfrm>
              <a:off x="2305050" y="2654299"/>
              <a:ext cx="71437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34" name="Oval 130"/>
            <p:cNvSpPr>
              <a:spLocks noChangeArrowheads="1"/>
            </p:cNvSpPr>
            <p:nvPr/>
          </p:nvSpPr>
          <p:spPr bwMode="auto">
            <a:xfrm>
              <a:off x="2105025" y="2832099"/>
              <a:ext cx="71437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35" name="Oval 131"/>
            <p:cNvSpPr>
              <a:spLocks noChangeArrowheads="1"/>
            </p:cNvSpPr>
            <p:nvPr/>
          </p:nvSpPr>
          <p:spPr bwMode="auto">
            <a:xfrm>
              <a:off x="2160587" y="2511424"/>
              <a:ext cx="71438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36" name="Oval 132"/>
            <p:cNvSpPr>
              <a:spLocks noChangeArrowheads="1"/>
            </p:cNvSpPr>
            <p:nvPr/>
          </p:nvSpPr>
          <p:spPr bwMode="auto">
            <a:xfrm>
              <a:off x="2087562" y="3084512"/>
              <a:ext cx="71438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37" name="Oval 133"/>
            <p:cNvSpPr>
              <a:spLocks noChangeArrowheads="1"/>
            </p:cNvSpPr>
            <p:nvPr/>
          </p:nvSpPr>
          <p:spPr bwMode="auto">
            <a:xfrm>
              <a:off x="2303462" y="3300412"/>
              <a:ext cx="71438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38" name="Oval 134"/>
            <p:cNvSpPr>
              <a:spLocks noChangeArrowheads="1"/>
            </p:cNvSpPr>
            <p:nvPr/>
          </p:nvSpPr>
          <p:spPr bwMode="auto">
            <a:xfrm>
              <a:off x="2087562" y="3228974"/>
              <a:ext cx="71438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39" name="Oval 135"/>
            <p:cNvSpPr>
              <a:spLocks noChangeArrowheads="1"/>
            </p:cNvSpPr>
            <p:nvPr/>
          </p:nvSpPr>
          <p:spPr bwMode="auto">
            <a:xfrm>
              <a:off x="2232025" y="3373437"/>
              <a:ext cx="71437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40" name="Oval 136"/>
            <p:cNvSpPr>
              <a:spLocks noChangeArrowheads="1"/>
            </p:cNvSpPr>
            <p:nvPr/>
          </p:nvSpPr>
          <p:spPr bwMode="auto">
            <a:xfrm>
              <a:off x="2374900" y="3444874"/>
              <a:ext cx="71437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41" name="Oval 137"/>
            <p:cNvSpPr>
              <a:spLocks noChangeArrowheads="1"/>
            </p:cNvSpPr>
            <p:nvPr/>
          </p:nvSpPr>
          <p:spPr bwMode="auto">
            <a:xfrm>
              <a:off x="2447925" y="3589337"/>
              <a:ext cx="71437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42" name="Oval 138"/>
            <p:cNvSpPr>
              <a:spLocks noChangeArrowheads="1"/>
            </p:cNvSpPr>
            <p:nvPr/>
          </p:nvSpPr>
          <p:spPr bwMode="auto">
            <a:xfrm>
              <a:off x="2519362" y="3444874"/>
              <a:ext cx="71438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43" name="Oval 139"/>
            <p:cNvSpPr>
              <a:spLocks noChangeArrowheads="1"/>
            </p:cNvSpPr>
            <p:nvPr/>
          </p:nvSpPr>
          <p:spPr bwMode="auto">
            <a:xfrm>
              <a:off x="2447925" y="3300412"/>
              <a:ext cx="71437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44" name="Oval 140"/>
            <p:cNvSpPr>
              <a:spLocks noChangeArrowheads="1"/>
            </p:cNvSpPr>
            <p:nvPr/>
          </p:nvSpPr>
          <p:spPr bwMode="auto">
            <a:xfrm>
              <a:off x="2303462" y="3444874"/>
              <a:ext cx="71438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45" name="Oval 141"/>
            <p:cNvSpPr>
              <a:spLocks noChangeArrowheads="1"/>
            </p:cNvSpPr>
            <p:nvPr/>
          </p:nvSpPr>
          <p:spPr bwMode="auto">
            <a:xfrm>
              <a:off x="2303462" y="3157537"/>
              <a:ext cx="71438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46" name="Oval 142"/>
            <p:cNvSpPr>
              <a:spLocks noChangeArrowheads="1"/>
            </p:cNvSpPr>
            <p:nvPr/>
          </p:nvSpPr>
          <p:spPr bwMode="auto">
            <a:xfrm>
              <a:off x="2016125" y="3517899"/>
              <a:ext cx="71437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47" name="Oval 143"/>
            <p:cNvSpPr>
              <a:spLocks noChangeArrowheads="1"/>
            </p:cNvSpPr>
            <p:nvPr/>
          </p:nvSpPr>
          <p:spPr bwMode="auto">
            <a:xfrm>
              <a:off x="2089150" y="3662362"/>
              <a:ext cx="71437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48" name="Oval 144"/>
            <p:cNvSpPr>
              <a:spLocks noChangeArrowheads="1"/>
            </p:cNvSpPr>
            <p:nvPr/>
          </p:nvSpPr>
          <p:spPr bwMode="auto">
            <a:xfrm>
              <a:off x="2160587" y="3517899"/>
              <a:ext cx="71438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49" name="Oval 145"/>
            <p:cNvSpPr>
              <a:spLocks noChangeArrowheads="1"/>
            </p:cNvSpPr>
            <p:nvPr/>
          </p:nvSpPr>
          <p:spPr bwMode="auto">
            <a:xfrm>
              <a:off x="2089150" y="3373437"/>
              <a:ext cx="71437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50" name="Oval 146"/>
            <p:cNvSpPr>
              <a:spLocks noChangeArrowheads="1"/>
            </p:cNvSpPr>
            <p:nvPr/>
          </p:nvSpPr>
          <p:spPr bwMode="auto">
            <a:xfrm>
              <a:off x="1223962" y="2509837"/>
              <a:ext cx="71438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51" name="Oval 147"/>
            <p:cNvSpPr>
              <a:spLocks noChangeArrowheads="1"/>
            </p:cNvSpPr>
            <p:nvPr/>
          </p:nvSpPr>
          <p:spPr bwMode="auto">
            <a:xfrm>
              <a:off x="1296987" y="2654299"/>
              <a:ext cx="71438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52" name="Oval 148"/>
            <p:cNvSpPr>
              <a:spLocks noChangeArrowheads="1"/>
            </p:cNvSpPr>
            <p:nvPr/>
          </p:nvSpPr>
          <p:spPr bwMode="auto">
            <a:xfrm>
              <a:off x="1368425" y="2509837"/>
              <a:ext cx="71437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53" name="Oval 149"/>
            <p:cNvSpPr>
              <a:spLocks noChangeArrowheads="1"/>
            </p:cNvSpPr>
            <p:nvPr/>
          </p:nvSpPr>
          <p:spPr bwMode="auto">
            <a:xfrm>
              <a:off x="1296987" y="2365374"/>
              <a:ext cx="71438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54" name="Oval 150"/>
            <p:cNvSpPr>
              <a:spLocks noChangeArrowheads="1"/>
            </p:cNvSpPr>
            <p:nvPr/>
          </p:nvSpPr>
          <p:spPr bwMode="auto">
            <a:xfrm>
              <a:off x="1511300" y="2366962"/>
              <a:ext cx="71437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55" name="Oval 151"/>
            <p:cNvSpPr>
              <a:spLocks noChangeArrowheads="1"/>
            </p:cNvSpPr>
            <p:nvPr/>
          </p:nvSpPr>
          <p:spPr bwMode="auto">
            <a:xfrm>
              <a:off x="1728787" y="2222499"/>
              <a:ext cx="71438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56" name="Oval 152"/>
            <p:cNvSpPr>
              <a:spLocks noChangeArrowheads="1"/>
            </p:cNvSpPr>
            <p:nvPr/>
          </p:nvSpPr>
          <p:spPr bwMode="auto">
            <a:xfrm>
              <a:off x="1728787" y="2366962"/>
              <a:ext cx="71438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57" name="Oval 153"/>
            <p:cNvSpPr>
              <a:spLocks noChangeArrowheads="1"/>
            </p:cNvSpPr>
            <p:nvPr/>
          </p:nvSpPr>
          <p:spPr bwMode="auto">
            <a:xfrm>
              <a:off x="1944687" y="2295524"/>
              <a:ext cx="71438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58" name="Oval 154"/>
            <p:cNvSpPr>
              <a:spLocks noChangeArrowheads="1"/>
            </p:cNvSpPr>
            <p:nvPr/>
          </p:nvSpPr>
          <p:spPr bwMode="auto">
            <a:xfrm>
              <a:off x="2374900" y="3086099"/>
              <a:ext cx="71437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59" name="Oval 155"/>
            <p:cNvSpPr>
              <a:spLocks noChangeArrowheads="1"/>
            </p:cNvSpPr>
            <p:nvPr/>
          </p:nvSpPr>
          <p:spPr bwMode="auto">
            <a:xfrm>
              <a:off x="1987550" y="2984499"/>
              <a:ext cx="71437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60" name="Oval 156"/>
            <p:cNvSpPr>
              <a:spLocks noChangeArrowheads="1"/>
            </p:cNvSpPr>
            <p:nvPr/>
          </p:nvSpPr>
          <p:spPr bwMode="auto">
            <a:xfrm>
              <a:off x="1987550" y="3128962"/>
              <a:ext cx="71437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61" name="Oval 157"/>
            <p:cNvSpPr>
              <a:spLocks noChangeArrowheads="1"/>
            </p:cNvSpPr>
            <p:nvPr/>
          </p:nvSpPr>
          <p:spPr bwMode="auto">
            <a:xfrm>
              <a:off x="2203450" y="2941637"/>
              <a:ext cx="71437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62" name="Oval 158"/>
            <p:cNvSpPr>
              <a:spLocks noChangeArrowheads="1"/>
            </p:cNvSpPr>
            <p:nvPr/>
          </p:nvSpPr>
          <p:spPr bwMode="auto">
            <a:xfrm>
              <a:off x="2203450" y="3086099"/>
              <a:ext cx="71437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63" name="Oval 159"/>
            <p:cNvSpPr>
              <a:spLocks noChangeArrowheads="1"/>
            </p:cNvSpPr>
            <p:nvPr/>
          </p:nvSpPr>
          <p:spPr bwMode="auto">
            <a:xfrm>
              <a:off x="2374900" y="3662362"/>
              <a:ext cx="71437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64" name="Oval 160"/>
            <p:cNvSpPr>
              <a:spLocks noChangeArrowheads="1"/>
            </p:cNvSpPr>
            <p:nvPr/>
          </p:nvSpPr>
          <p:spPr bwMode="auto">
            <a:xfrm>
              <a:off x="2517775" y="3733799"/>
              <a:ext cx="71437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65" name="Oval 161"/>
            <p:cNvSpPr>
              <a:spLocks noChangeArrowheads="1"/>
            </p:cNvSpPr>
            <p:nvPr/>
          </p:nvSpPr>
          <p:spPr bwMode="auto">
            <a:xfrm>
              <a:off x="2446337" y="3733799"/>
              <a:ext cx="71438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66" name="Oval 162"/>
            <p:cNvSpPr>
              <a:spLocks noChangeArrowheads="1"/>
            </p:cNvSpPr>
            <p:nvPr/>
          </p:nvSpPr>
          <p:spPr bwMode="auto">
            <a:xfrm>
              <a:off x="2014537" y="3806824"/>
              <a:ext cx="71438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67" name="Oval 163"/>
            <p:cNvSpPr>
              <a:spLocks noChangeArrowheads="1"/>
            </p:cNvSpPr>
            <p:nvPr/>
          </p:nvSpPr>
          <p:spPr bwMode="auto">
            <a:xfrm>
              <a:off x="2303462" y="3806824"/>
              <a:ext cx="71438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68" name="Oval 164"/>
            <p:cNvSpPr>
              <a:spLocks noChangeArrowheads="1"/>
            </p:cNvSpPr>
            <p:nvPr/>
          </p:nvSpPr>
          <p:spPr bwMode="auto">
            <a:xfrm>
              <a:off x="2232025" y="3662362"/>
              <a:ext cx="71437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69" name="Oval 165"/>
            <p:cNvSpPr>
              <a:spLocks noChangeArrowheads="1"/>
            </p:cNvSpPr>
            <p:nvPr/>
          </p:nvSpPr>
          <p:spPr bwMode="auto">
            <a:xfrm>
              <a:off x="1150937" y="3230562"/>
              <a:ext cx="71438" cy="7302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70" name="Oval 166"/>
            <p:cNvSpPr>
              <a:spLocks noChangeArrowheads="1"/>
            </p:cNvSpPr>
            <p:nvPr/>
          </p:nvSpPr>
          <p:spPr bwMode="auto">
            <a:xfrm>
              <a:off x="1260475" y="2843212"/>
              <a:ext cx="71437" cy="7302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71" name="Oval 167"/>
            <p:cNvSpPr>
              <a:spLocks noChangeArrowheads="1"/>
            </p:cNvSpPr>
            <p:nvPr/>
          </p:nvSpPr>
          <p:spPr bwMode="auto">
            <a:xfrm>
              <a:off x="1727200" y="3014662"/>
              <a:ext cx="71437" cy="7302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72" name="Oval 168"/>
            <p:cNvSpPr>
              <a:spLocks noChangeArrowheads="1"/>
            </p:cNvSpPr>
            <p:nvPr/>
          </p:nvSpPr>
          <p:spPr bwMode="auto">
            <a:xfrm>
              <a:off x="1422400" y="2743199"/>
              <a:ext cx="71437" cy="7302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73" name="Oval 169"/>
            <p:cNvSpPr>
              <a:spLocks noChangeArrowheads="1"/>
            </p:cNvSpPr>
            <p:nvPr/>
          </p:nvSpPr>
          <p:spPr bwMode="auto">
            <a:xfrm>
              <a:off x="1582737" y="3014662"/>
              <a:ext cx="71438" cy="7302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74" name="Oval 170"/>
            <p:cNvSpPr>
              <a:spLocks noChangeArrowheads="1"/>
            </p:cNvSpPr>
            <p:nvPr/>
          </p:nvSpPr>
          <p:spPr bwMode="auto">
            <a:xfrm>
              <a:off x="1655762" y="3157537"/>
              <a:ext cx="71438" cy="7302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75" name="Oval 171"/>
            <p:cNvSpPr>
              <a:spLocks noChangeArrowheads="1"/>
            </p:cNvSpPr>
            <p:nvPr/>
          </p:nvSpPr>
          <p:spPr bwMode="auto">
            <a:xfrm>
              <a:off x="1943100" y="3301999"/>
              <a:ext cx="71437" cy="7302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76" name="Oval 172"/>
            <p:cNvSpPr>
              <a:spLocks noChangeArrowheads="1"/>
            </p:cNvSpPr>
            <p:nvPr/>
          </p:nvSpPr>
          <p:spPr bwMode="auto">
            <a:xfrm>
              <a:off x="1798637" y="3157537"/>
              <a:ext cx="71438" cy="7302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77" name="Oval 173"/>
            <p:cNvSpPr>
              <a:spLocks noChangeArrowheads="1"/>
            </p:cNvSpPr>
            <p:nvPr/>
          </p:nvSpPr>
          <p:spPr bwMode="auto">
            <a:xfrm>
              <a:off x="1760537" y="2809874"/>
              <a:ext cx="71438" cy="7302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78" name="Oval 174"/>
            <p:cNvSpPr>
              <a:spLocks noChangeArrowheads="1"/>
            </p:cNvSpPr>
            <p:nvPr/>
          </p:nvSpPr>
          <p:spPr bwMode="auto">
            <a:xfrm>
              <a:off x="1727200" y="3268662"/>
              <a:ext cx="71437" cy="7302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79" name="Oval 175"/>
            <p:cNvSpPr>
              <a:spLocks noChangeArrowheads="1"/>
            </p:cNvSpPr>
            <p:nvPr/>
          </p:nvSpPr>
          <p:spPr bwMode="auto">
            <a:xfrm>
              <a:off x="1582737" y="2654299"/>
              <a:ext cx="71438" cy="7302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80" name="Oval 176"/>
            <p:cNvSpPr>
              <a:spLocks noChangeArrowheads="1"/>
            </p:cNvSpPr>
            <p:nvPr/>
          </p:nvSpPr>
          <p:spPr bwMode="auto">
            <a:xfrm>
              <a:off x="1439862" y="3516312"/>
              <a:ext cx="71438" cy="7302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81" name="Oval 177"/>
            <p:cNvSpPr>
              <a:spLocks noChangeArrowheads="1"/>
            </p:cNvSpPr>
            <p:nvPr/>
          </p:nvSpPr>
          <p:spPr bwMode="auto">
            <a:xfrm>
              <a:off x="1727200" y="3517899"/>
              <a:ext cx="71437" cy="7302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82" name="Oval 178"/>
            <p:cNvSpPr>
              <a:spLocks noChangeArrowheads="1"/>
            </p:cNvSpPr>
            <p:nvPr/>
          </p:nvSpPr>
          <p:spPr bwMode="auto">
            <a:xfrm>
              <a:off x="1893887" y="3487737"/>
              <a:ext cx="71438" cy="7302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83" name="Oval 179"/>
            <p:cNvSpPr>
              <a:spLocks noChangeArrowheads="1"/>
            </p:cNvSpPr>
            <p:nvPr/>
          </p:nvSpPr>
          <p:spPr bwMode="auto">
            <a:xfrm>
              <a:off x="2087562" y="3590924"/>
              <a:ext cx="71438" cy="7302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84" name="Oval 180"/>
            <p:cNvSpPr>
              <a:spLocks noChangeArrowheads="1"/>
            </p:cNvSpPr>
            <p:nvPr/>
          </p:nvSpPr>
          <p:spPr bwMode="auto">
            <a:xfrm>
              <a:off x="1339850" y="3416299"/>
              <a:ext cx="71437" cy="7302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85" name="Oval 181"/>
            <p:cNvSpPr>
              <a:spLocks noChangeArrowheads="1"/>
            </p:cNvSpPr>
            <p:nvPr/>
          </p:nvSpPr>
          <p:spPr bwMode="auto">
            <a:xfrm>
              <a:off x="1798637" y="3373437"/>
              <a:ext cx="71438" cy="7302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86" name="Oval 182"/>
            <p:cNvSpPr>
              <a:spLocks noChangeArrowheads="1"/>
            </p:cNvSpPr>
            <p:nvPr/>
          </p:nvSpPr>
          <p:spPr bwMode="auto">
            <a:xfrm>
              <a:off x="1555750" y="3517899"/>
              <a:ext cx="71437" cy="7302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87" name="Oval 183"/>
            <p:cNvSpPr>
              <a:spLocks noChangeArrowheads="1"/>
            </p:cNvSpPr>
            <p:nvPr/>
          </p:nvSpPr>
          <p:spPr bwMode="auto">
            <a:xfrm>
              <a:off x="1500187" y="3352799"/>
              <a:ext cx="71438" cy="7302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88" name="Oval 184"/>
            <p:cNvSpPr>
              <a:spLocks noChangeArrowheads="1"/>
            </p:cNvSpPr>
            <p:nvPr/>
          </p:nvSpPr>
          <p:spPr bwMode="auto">
            <a:xfrm>
              <a:off x="1511300" y="3157537"/>
              <a:ext cx="71437" cy="7302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89" name="Oval 185"/>
            <p:cNvSpPr>
              <a:spLocks noChangeArrowheads="1"/>
            </p:cNvSpPr>
            <p:nvPr/>
          </p:nvSpPr>
          <p:spPr bwMode="auto">
            <a:xfrm>
              <a:off x="1616075" y="3354387"/>
              <a:ext cx="71437" cy="7302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90" name="Oval 186"/>
            <p:cNvSpPr>
              <a:spLocks noChangeArrowheads="1"/>
            </p:cNvSpPr>
            <p:nvPr/>
          </p:nvSpPr>
          <p:spPr bwMode="auto">
            <a:xfrm>
              <a:off x="1395412" y="2941637"/>
              <a:ext cx="71438" cy="7302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91" name="Oval 187"/>
            <p:cNvSpPr>
              <a:spLocks noChangeArrowheads="1"/>
            </p:cNvSpPr>
            <p:nvPr/>
          </p:nvSpPr>
          <p:spPr bwMode="auto">
            <a:xfrm>
              <a:off x="1439862" y="3055937"/>
              <a:ext cx="71438" cy="7302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92" name="Oval 188"/>
            <p:cNvSpPr>
              <a:spLocks noChangeArrowheads="1"/>
            </p:cNvSpPr>
            <p:nvPr/>
          </p:nvSpPr>
          <p:spPr bwMode="auto">
            <a:xfrm>
              <a:off x="1055687" y="2941637"/>
              <a:ext cx="71438" cy="7302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93" name="Oval 189"/>
            <p:cNvSpPr>
              <a:spLocks noChangeArrowheads="1"/>
            </p:cNvSpPr>
            <p:nvPr/>
          </p:nvSpPr>
          <p:spPr bwMode="auto">
            <a:xfrm>
              <a:off x="1439862" y="3300412"/>
              <a:ext cx="71438" cy="7302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94" name="Oval 190"/>
            <p:cNvSpPr>
              <a:spLocks noChangeArrowheads="1"/>
            </p:cNvSpPr>
            <p:nvPr/>
          </p:nvSpPr>
          <p:spPr bwMode="auto">
            <a:xfrm>
              <a:off x="1295400" y="3157537"/>
              <a:ext cx="71437" cy="7302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95" name="Oval 191"/>
            <p:cNvSpPr>
              <a:spLocks noChangeArrowheads="1"/>
            </p:cNvSpPr>
            <p:nvPr/>
          </p:nvSpPr>
          <p:spPr bwMode="auto">
            <a:xfrm>
              <a:off x="1800225" y="3827462"/>
              <a:ext cx="71437" cy="7302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96" name="Oval 192"/>
            <p:cNvSpPr>
              <a:spLocks noChangeArrowheads="1"/>
            </p:cNvSpPr>
            <p:nvPr/>
          </p:nvSpPr>
          <p:spPr bwMode="auto">
            <a:xfrm>
              <a:off x="1871662" y="3682999"/>
              <a:ext cx="71438" cy="7302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97" name="Oval 193"/>
            <p:cNvSpPr>
              <a:spLocks noChangeArrowheads="1"/>
            </p:cNvSpPr>
            <p:nvPr/>
          </p:nvSpPr>
          <p:spPr bwMode="auto">
            <a:xfrm>
              <a:off x="1628775" y="3827462"/>
              <a:ext cx="71437" cy="7302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98" name="Oval 194"/>
            <p:cNvSpPr>
              <a:spLocks noChangeArrowheads="1"/>
            </p:cNvSpPr>
            <p:nvPr/>
          </p:nvSpPr>
          <p:spPr bwMode="auto">
            <a:xfrm>
              <a:off x="1573212" y="3662362"/>
              <a:ext cx="71438" cy="7302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99" name="Oval 195"/>
            <p:cNvSpPr>
              <a:spLocks noChangeArrowheads="1"/>
            </p:cNvSpPr>
            <p:nvPr/>
          </p:nvSpPr>
          <p:spPr bwMode="auto">
            <a:xfrm>
              <a:off x="1689100" y="3663949"/>
              <a:ext cx="71437" cy="7302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500" name="Oval 196"/>
            <p:cNvSpPr>
              <a:spLocks noChangeArrowheads="1"/>
            </p:cNvSpPr>
            <p:nvPr/>
          </p:nvSpPr>
          <p:spPr bwMode="auto">
            <a:xfrm>
              <a:off x="1143000" y="2697162"/>
              <a:ext cx="71437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501" name="Oval 197"/>
            <p:cNvSpPr>
              <a:spLocks noChangeArrowheads="1"/>
            </p:cNvSpPr>
            <p:nvPr/>
          </p:nvSpPr>
          <p:spPr bwMode="auto">
            <a:xfrm>
              <a:off x="1033462" y="2805112"/>
              <a:ext cx="71438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502" name="Oval 198"/>
            <p:cNvSpPr>
              <a:spLocks noChangeArrowheads="1"/>
            </p:cNvSpPr>
            <p:nvPr/>
          </p:nvSpPr>
          <p:spPr bwMode="auto">
            <a:xfrm>
              <a:off x="792162" y="2725737"/>
              <a:ext cx="71438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503" name="Oval 199"/>
            <p:cNvSpPr>
              <a:spLocks noChangeArrowheads="1"/>
            </p:cNvSpPr>
            <p:nvPr/>
          </p:nvSpPr>
          <p:spPr bwMode="auto">
            <a:xfrm>
              <a:off x="846137" y="2898774"/>
              <a:ext cx="71438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504" name="Oval 200"/>
            <p:cNvSpPr>
              <a:spLocks noChangeArrowheads="1"/>
            </p:cNvSpPr>
            <p:nvPr/>
          </p:nvSpPr>
          <p:spPr bwMode="auto">
            <a:xfrm>
              <a:off x="936625" y="2725737"/>
              <a:ext cx="71437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505" name="Oval 201"/>
            <p:cNvSpPr>
              <a:spLocks noChangeArrowheads="1"/>
            </p:cNvSpPr>
            <p:nvPr/>
          </p:nvSpPr>
          <p:spPr bwMode="auto">
            <a:xfrm>
              <a:off x="865187" y="2581274"/>
              <a:ext cx="71438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506" name="Oval 202"/>
            <p:cNvSpPr>
              <a:spLocks noChangeArrowheads="1"/>
            </p:cNvSpPr>
            <p:nvPr/>
          </p:nvSpPr>
          <p:spPr bwMode="auto">
            <a:xfrm>
              <a:off x="1041400" y="2563812"/>
              <a:ext cx="71437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507" name="Oval 203"/>
            <p:cNvSpPr>
              <a:spLocks noChangeArrowheads="1"/>
            </p:cNvSpPr>
            <p:nvPr/>
          </p:nvSpPr>
          <p:spPr bwMode="auto">
            <a:xfrm>
              <a:off x="1095375" y="2292349"/>
              <a:ext cx="71437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508" name="Oval 204"/>
            <p:cNvSpPr>
              <a:spLocks noChangeArrowheads="1"/>
            </p:cNvSpPr>
            <p:nvPr/>
          </p:nvSpPr>
          <p:spPr bwMode="auto">
            <a:xfrm>
              <a:off x="1095375" y="2436812"/>
              <a:ext cx="71437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509" name="Oval 205"/>
            <p:cNvSpPr>
              <a:spLocks noChangeArrowheads="1"/>
            </p:cNvSpPr>
            <p:nvPr/>
          </p:nvSpPr>
          <p:spPr bwMode="auto">
            <a:xfrm>
              <a:off x="808037" y="2292349"/>
              <a:ext cx="71438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510" name="Oval 206"/>
            <p:cNvSpPr>
              <a:spLocks noChangeArrowheads="1"/>
            </p:cNvSpPr>
            <p:nvPr/>
          </p:nvSpPr>
          <p:spPr bwMode="auto">
            <a:xfrm>
              <a:off x="881062" y="2436812"/>
              <a:ext cx="71438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511" name="Oval 207"/>
            <p:cNvSpPr>
              <a:spLocks noChangeArrowheads="1"/>
            </p:cNvSpPr>
            <p:nvPr/>
          </p:nvSpPr>
          <p:spPr bwMode="auto">
            <a:xfrm>
              <a:off x="952500" y="2292349"/>
              <a:ext cx="71437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512" name="Oval 208"/>
            <p:cNvSpPr>
              <a:spLocks noChangeArrowheads="1"/>
            </p:cNvSpPr>
            <p:nvPr/>
          </p:nvSpPr>
          <p:spPr bwMode="auto">
            <a:xfrm>
              <a:off x="881062" y="2147887"/>
              <a:ext cx="71438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513" name="Oval 209"/>
            <p:cNvSpPr>
              <a:spLocks noChangeArrowheads="1"/>
            </p:cNvSpPr>
            <p:nvPr/>
          </p:nvSpPr>
          <p:spPr bwMode="auto">
            <a:xfrm>
              <a:off x="1439862" y="2222499"/>
              <a:ext cx="71438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514" name="Oval 210"/>
            <p:cNvSpPr>
              <a:spLocks noChangeArrowheads="1"/>
            </p:cNvSpPr>
            <p:nvPr/>
          </p:nvSpPr>
          <p:spPr bwMode="auto">
            <a:xfrm>
              <a:off x="719137" y="2941637"/>
              <a:ext cx="71438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515" name="Oval 211"/>
            <p:cNvSpPr>
              <a:spLocks noChangeArrowheads="1"/>
            </p:cNvSpPr>
            <p:nvPr/>
          </p:nvSpPr>
          <p:spPr bwMode="auto">
            <a:xfrm>
              <a:off x="958850" y="3041649"/>
              <a:ext cx="71437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516" name="Oval 212"/>
            <p:cNvSpPr>
              <a:spLocks noChangeArrowheads="1"/>
            </p:cNvSpPr>
            <p:nvPr/>
          </p:nvSpPr>
          <p:spPr bwMode="auto">
            <a:xfrm>
              <a:off x="647700" y="2797174"/>
              <a:ext cx="71437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517" name="Text Box 213"/>
            <p:cNvSpPr txBox="1">
              <a:spLocks noChangeArrowheads="1"/>
            </p:cNvSpPr>
            <p:nvPr/>
          </p:nvSpPr>
          <p:spPr bwMode="auto">
            <a:xfrm>
              <a:off x="2185987" y="2151062"/>
              <a:ext cx="315913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eaLnBrk="1" hangingPunct="1"/>
              <a:r>
                <a:rPr lang="en-GB" sz="1600" b="1" i="1" smtClean="0">
                  <a:solidFill>
                    <a:srgbClr val="0000FF"/>
                  </a:solidFill>
                  <a:latin typeface="Arial" charset="0"/>
                </a:rPr>
                <a:t>S</a:t>
              </a:r>
              <a:endParaRPr lang="en-GB" sz="1600" b="1" baseline="-25000" smtClean="0">
                <a:solidFill>
                  <a:srgbClr val="0000FF"/>
                </a:solidFill>
                <a:latin typeface="Arial" charset="0"/>
              </a:endParaRPr>
            </a:p>
          </p:txBody>
        </p:sp>
        <p:sp>
          <p:nvSpPr>
            <p:cNvPr id="1890518" name="Text Box 214"/>
            <p:cNvSpPr txBox="1">
              <a:spLocks noChangeArrowheads="1"/>
            </p:cNvSpPr>
            <p:nvPr/>
          </p:nvSpPr>
          <p:spPr bwMode="auto">
            <a:xfrm>
              <a:off x="889000" y="3519487"/>
              <a:ext cx="32702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eaLnBrk="1" hangingPunct="1"/>
              <a:r>
                <a:rPr lang="en-GB" sz="1600" b="1" i="1" smtClean="0">
                  <a:solidFill>
                    <a:srgbClr val="FF0000"/>
                  </a:solidFill>
                  <a:latin typeface="Arial" charset="0"/>
                </a:rPr>
                <a:t>B</a:t>
              </a:r>
              <a:endParaRPr lang="en-GB" sz="1600" b="1" baseline="-25000" smtClean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890519" name="Text Box 215"/>
            <p:cNvSpPr txBox="1">
              <a:spLocks noChangeArrowheads="1"/>
            </p:cNvSpPr>
            <p:nvPr/>
          </p:nvSpPr>
          <p:spPr bwMode="auto">
            <a:xfrm>
              <a:off x="2690019" y="4167187"/>
              <a:ext cx="360363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eaLnBrk="1" hangingPunct="1"/>
              <a:r>
                <a:rPr lang="en-GB" sz="1600" i="1" smtClean="0">
                  <a:solidFill>
                    <a:srgbClr val="000000"/>
                  </a:solidFill>
                  <a:latin typeface="Arial" charset="0"/>
                </a:rPr>
                <a:t>x</a:t>
              </a:r>
              <a:r>
                <a:rPr lang="en-GB" sz="1600" baseline="-25000" smtClean="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1890520" name="Text Box 216"/>
            <p:cNvSpPr txBox="1">
              <a:spLocks noChangeArrowheads="1"/>
            </p:cNvSpPr>
            <p:nvPr/>
          </p:nvSpPr>
          <p:spPr bwMode="auto">
            <a:xfrm>
              <a:off x="0" y="2006599"/>
              <a:ext cx="360362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eaLnBrk="1" hangingPunct="1"/>
              <a:r>
                <a:rPr lang="en-GB" sz="1600" i="1" smtClean="0">
                  <a:solidFill>
                    <a:srgbClr val="000000"/>
                  </a:solidFill>
                  <a:latin typeface="Arial" charset="0"/>
                </a:rPr>
                <a:t>x</a:t>
              </a:r>
              <a:r>
                <a:rPr lang="en-GB" sz="1600" baseline="-25000" smtClean="0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1890521" name="Freeform 217"/>
            <p:cNvSpPr>
              <a:spLocks/>
            </p:cNvSpPr>
            <p:nvPr/>
          </p:nvSpPr>
          <p:spPr bwMode="auto">
            <a:xfrm>
              <a:off x="715962" y="2811462"/>
              <a:ext cx="1327150" cy="1095375"/>
            </a:xfrm>
            <a:custGeom>
              <a:avLst/>
              <a:gdLst>
                <a:gd name="T0" fmla="*/ 0 w 836"/>
                <a:gd name="T1" fmla="*/ 167 h 690"/>
                <a:gd name="T2" fmla="*/ 423 w 836"/>
                <a:gd name="T3" fmla="*/ 14 h 690"/>
                <a:gd name="T4" fmla="*/ 776 w 836"/>
                <a:gd name="T5" fmla="*/ 249 h 690"/>
                <a:gd name="T6" fmla="*/ 782 w 836"/>
                <a:gd name="T7" fmla="*/ 69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6" h="690">
                  <a:moveTo>
                    <a:pt x="0" y="167"/>
                  </a:moveTo>
                  <a:cubicBezTo>
                    <a:pt x="70" y="142"/>
                    <a:pt x="294" y="0"/>
                    <a:pt x="423" y="14"/>
                  </a:cubicBezTo>
                  <a:cubicBezTo>
                    <a:pt x="552" y="28"/>
                    <a:pt x="716" y="136"/>
                    <a:pt x="776" y="249"/>
                  </a:cubicBezTo>
                  <a:cubicBezTo>
                    <a:pt x="836" y="362"/>
                    <a:pt x="781" y="598"/>
                    <a:pt x="782" y="690"/>
                  </a:cubicBezTo>
                </a:path>
              </a:pathLst>
            </a:custGeom>
            <a:noFill/>
            <a:ln w="31750" cap="flat" cmpd="sng">
              <a:solidFill>
                <a:srgbClr val="339966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890522" name="Text Box 218"/>
          <p:cNvSpPr txBox="1">
            <a:spLocks noChangeArrowheads="1"/>
          </p:cNvSpPr>
          <p:nvPr/>
        </p:nvSpPr>
        <p:spPr bwMode="auto">
          <a:xfrm>
            <a:off x="210343" y="607941"/>
            <a:ext cx="8605838" cy="144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3B3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r>
              <a:rPr lang="en-US" sz="1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how to choose ‘meta’ parameters “</a:t>
            </a:r>
            <a:r>
              <a:rPr lang="el-GR" sz="1600" b="1" dirty="0" smtClean="0">
                <a:solidFill>
                  <a:srgbClr val="000000"/>
                </a:solidFill>
                <a:latin typeface="Arial" charset="0"/>
              </a:rPr>
              <a:t>α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” that determine the classifier ‘flexibility’ </a:t>
            </a:r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 e.g. </a:t>
            </a:r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Number of Nodes in Neural network,  number of training cycles,  “size of </a:t>
            </a:r>
            <a:r>
              <a:rPr lang="en-US" sz="1600" b="1" dirty="0" err="1" smtClean="0">
                <a:solidFill>
                  <a:srgbClr val="000000"/>
                </a:solidFill>
                <a:latin typeface="Arial" charset="0"/>
              </a:rPr>
              <a:t>neighbourhood</a:t>
            </a:r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(k)” in nearest </a:t>
            </a:r>
            <a:r>
              <a:rPr lang="en-US" sz="1600" b="1" dirty="0" err="1" smtClean="0">
                <a:solidFill>
                  <a:srgbClr val="000000"/>
                </a:solidFill>
                <a:latin typeface="Arial" charset="0"/>
              </a:rPr>
              <a:t>Neighbour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 algorithms etc…</a:t>
            </a:r>
            <a:endParaRPr lang="en-US" sz="1600" b="1" dirty="0" smtClean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it seems intuitive that this boundary will give better results in another statistically independent data set than that one</a:t>
            </a:r>
          </a:p>
        </p:txBody>
      </p:sp>
      <p:sp>
        <p:nvSpPr>
          <p:cNvPr id="1890523" name="Line 219"/>
          <p:cNvSpPr>
            <a:spLocks noChangeShapeType="1"/>
          </p:cNvSpPr>
          <p:nvPr/>
        </p:nvSpPr>
        <p:spPr bwMode="auto">
          <a:xfrm flipH="1">
            <a:off x="1920875" y="2033959"/>
            <a:ext cx="1355725" cy="2992860"/>
          </a:xfrm>
          <a:prstGeom prst="line">
            <a:avLst/>
          </a:prstGeom>
          <a:noFill/>
          <a:ln w="31750">
            <a:solidFill>
              <a:srgbClr val="3399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90524" name="Line 220"/>
          <p:cNvSpPr>
            <a:spLocks noChangeShapeType="1"/>
          </p:cNvSpPr>
          <p:nvPr/>
        </p:nvSpPr>
        <p:spPr bwMode="auto">
          <a:xfrm flipH="1">
            <a:off x="1849437" y="2005806"/>
            <a:ext cx="739775" cy="928687"/>
          </a:xfrm>
          <a:prstGeom prst="line">
            <a:avLst/>
          </a:prstGeom>
          <a:noFill/>
          <a:ln w="31750">
            <a:solidFill>
              <a:srgbClr val="3399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90526" name="Line 222"/>
          <p:cNvSpPr>
            <a:spLocks noChangeShapeType="1"/>
          </p:cNvSpPr>
          <p:nvPr/>
        </p:nvSpPr>
        <p:spPr bwMode="auto">
          <a:xfrm>
            <a:off x="3595688" y="5140554"/>
            <a:ext cx="2592387" cy="0"/>
          </a:xfrm>
          <a:prstGeom prst="line">
            <a:avLst/>
          </a:prstGeom>
          <a:noFill/>
          <a:ln w="12700">
            <a:solidFill>
              <a:srgbClr val="5F5F5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90527" name="Line 223"/>
          <p:cNvSpPr>
            <a:spLocks noChangeShapeType="1"/>
          </p:cNvSpPr>
          <p:nvPr/>
        </p:nvSpPr>
        <p:spPr bwMode="auto">
          <a:xfrm rot="5400000" flipH="1">
            <a:off x="2781301" y="4324579"/>
            <a:ext cx="2025650" cy="34925"/>
          </a:xfrm>
          <a:prstGeom prst="line">
            <a:avLst/>
          </a:prstGeom>
          <a:noFill/>
          <a:ln w="12700">
            <a:solidFill>
              <a:srgbClr val="5F5F5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90528" name="Text Box 224"/>
          <p:cNvSpPr txBox="1">
            <a:spLocks noChangeArrowheads="1"/>
          </p:cNvSpPr>
          <p:nvPr/>
        </p:nvSpPr>
        <p:spPr bwMode="auto">
          <a:xfrm>
            <a:off x="4848225" y="5138967"/>
            <a:ext cx="1466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1" hangingPunct="1"/>
            <a:r>
              <a:rPr lang="en-GB" sz="1600" i="1" smtClean="0">
                <a:solidFill>
                  <a:srgbClr val="000000"/>
                </a:solidFill>
                <a:latin typeface="Arial" charset="0"/>
              </a:rPr>
              <a:t>training cycles</a:t>
            </a:r>
            <a:endParaRPr lang="en-GB" sz="1600" baseline="-25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90529" name="Text Box 225"/>
          <p:cNvSpPr txBox="1">
            <a:spLocks noChangeArrowheads="1"/>
          </p:cNvSpPr>
          <p:nvPr/>
        </p:nvSpPr>
        <p:spPr bwMode="auto">
          <a:xfrm rot="16200000">
            <a:off x="2688431" y="4065023"/>
            <a:ext cx="1817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eaLnBrk="1" hangingPunct="1"/>
            <a:r>
              <a:rPr lang="en-GB" sz="1600" i="1" smtClean="0">
                <a:solidFill>
                  <a:srgbClr val="000000"/>
                </a:solidFill>
                <a:latin typeface="Arial" charset="0"/>
              </a:rPr>
              <a:t>classificaion error</a:t>
            </a:r>
            <a:endParaRPr lang="en-GB" sz="1600" baseline="-25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90530" name="Freeform 226"/>
          <p:cNvSpPr>
            <a:spLocks/>
          </p:cNvSpPr>
          <p:nvPr/>
        </p:nvSpPr>
        <p:spPr bwMode="auto">
          <a:xfrm>
            <a:off x="3862388" y="3840392"/>
            <a:ext cx="2230437" cy="1230312"/>
          </a:xfrm>
          <a:custGeom>
            <a:avLst/>
            <a:gdLst>
              <a:gd name="T0" fmla="*/ 0 w 1405"/>
              <a:gd name="T1" fmla="*/ 0 h 775"/>
              <a:gd name="T2" fmla="*/ 307 w 1405"/>
              <a:gd name="T3" fmla="*/ 589 h 775"/>
              <a:gd name="T4" fmla="*/ 1405 w 1405"/>
              <a:gd name="T5" fmla="*/ 775 h 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05" h="775">
                <a:moveTo>
                  <a:pt x="0" y="0"/>
                </a:moveTo>
                <a:cubicBezTo>
                  <a:pt x="51" y="97"/>
                  <a:pt x="73" y="460"/>
                  <a:pt x="307" y="589"/>
                </a:cubicBezTo>
                <a:cubicBezTo>
                  <a:pt x="541" y="718"/>
                  <a:pt x="971" y="736"/>
                  <a:pt x="1405" y="775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90531" name="Freeform 227"/>
          <p:cNvSpPr>
            <a:spLocks/>
          </p:cNvSpPr>
          <p:nvPr/>
        </p:nvSpPr>
        <p:spPr bwMode="auto">
          <a:xfrm>
            <a:off x="3881438" y="3803879"/>
            <a:ext cx="2230437" cy="1038225"/>
          </a:xfrm>
          <a:custGeom>
            <a:avLst/>
            <a:gdLst>
              <a:gd name="T0" fmla="*/ 0 w 1405"/>
              <a:gd name="T1" fmla="*/ 0 h 654"/>
              <a:gd name="T2" fmla="*/ 145 w 1405"/>
              <a:gd name="T3" fmla="*/ 391 h 654"/>
              <a:gd name="T4" fmla="*/ 541 w 1405"/>
              <a:gd name="T5" fmla="*/ 622 h 654"/>
              <a:gd name="T6" fmla="*/ 1405 w 1405"/>
              <a:gd name="T7" fmla="*/ 583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05" h="654">
                <a:moveTo>
                  <a:pt x="0" y="0"/>
                </a:moveTo>
                <a:cubicBezTo>
                  <a:pt x="24" y="64"/>
                  <a:pt x="55" y="287"/>
                  <a:pt x="145" y="391"/>
                </a:cubicBezTo>
                <a:cubicBezTo>
                  <a:pt x="235" y="495"/>
                  <a:pt x="331" y="590"/>
                  <a:pt x="541" y="622"/>
                </a:cubicBezTo>
                <a:cubicBezTo>
                  <a:pt x="751" y="654"/>
                  <a:pt x="1225" y="591"/>
                  <a:pt x="1405" y="583"/>
                </a:cubicBezTo>
              </a:path>
            </a:pathLst>
          </a:custGeom>
          <a:noFill/>
          <a:ln w="19050" cap="flat" cmpd="sng">
            <a:solidFill>
              <a:srgbClr val="008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90532" name="Text Box 228"/>
          <p:cNvSpPr txBox="1">
            <a:spLocks noChangeArrowheads="1"/>
          </p:cNvSpPr>
          <p:nvPr/>
        </p:nvSpPr>
        <p:spPr bwMode="auto">
          <a:xfrm>
            <a:off x="6183313" y="4883379"/>
            <a:ext cx="15573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3B3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600" smtClean="0">
                <a:solidFill>
                  <a:srgbClr val="FF0000"/>
                </a:solidFill>
                <a:latin typeface="Arial" charset="0"/>
              </a:rPr>
              <a:t>training sample</a:t>
            </a:r>
          </a:p>
        </p:txBody>
      </p:sp>
      <p:sp>
        <p:nvSpPr>
          <p:cNvPr id="1890533" name="Text Box 229"/>
          <p:cNvSpPr txBox="1">
            <a:spLocks noChangeArrowheads="1"/>
          </p:cNvSpPr>
          <p:nvPr/>
        </p:nvSpPr>
        <p:spPr bwMode="auto">
          <a:xfrm>
            <a:off x="6111875" y="4346276"/>
            <a:ext cx="2232409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3B3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600" dirty="0" smtClean="0">
                <a:solidFill>
                  <a:srgbClr val="008000"/>
                </a:solidFill>
                <a:latin typeface="Arial" charset="0"/>
              </a:rPr>
              <a:t>True </a:t>
            </a:r>
            <a:r>
              <a:rPr lang="en-US" sz="1600" dirty="0" err="1" smtClean="0">
                <a:solidFill>
                  <a:srgbClr val="008000"/>
                </a:solidFill>
                <a:latin typeface="Arial" charset="0"/>
              </a:rPr>
              <a:t>eff</a:t>
            </a:r>
            <a:r>
              <a:rPr lang="en-US" sz="1600" dirty="0" smtClean="0">
                <a:solidFill>
                  <a:srgbClr val="008000"/>
                </a:solidFill>
                <a:latin typeface="Arial" charset="0"/>
              </a:rPr>
              <a:t> (estimated from test sample)</a:t>
            </a:r>
          </a:p>
        </p:txBody>
      </p:sp>
      <p:sp>
        <p:nvSpPr>
          <p:cNvPr id="1890534" name="Text Box 230"/>
          <p:cNvSpPr txBox="1">
            <a:spLocks noChangeArrowheads="1"/>
          </p:cNvSpPr>
          <p:nvPr/>
        </p:nvSpPr>
        <p:spPr bwMode="auto">
          <a:xfrm>
            <a:off x="4397694" y="1782691"/>
            <a:ext cx="4421188" cy="157645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 algn="ctr">
                <a:solidFill>
                  <a:srgbClr val="FF3B3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à"/>
            </a:pPr>
            <a:r>
              <a:rPr lang="en-US" sz="1800" b="1" dirty="0" smtClean="0">
                <a:solidFill>
                  <a:srgbClr val="000000"/>
                </a:solidFill>
                <a:latin typeface="Arial" charset="0"/>
              </a:rPr>
              <a:t>possible overtraining is concern for every “tunable parameter” </a:t>
            </a:r>
            <a:r>
              <a:rPr lang="en-US" sz="1800" b="1" dirty="0" smtClean="0">
                <a:solidFill>
                  <a:srgbClr val="000000"/>
                </a:solidFill>
                <a:latin typeface="Symbol" pitchFamily="18" charset="2"/>
              </a:rPr>
              <a:t>a </a:t>
            </a:r>
            <a:r>
              <a:rPr lang="en-US" sz="1800" b="1" dirty="0" smtClean="0">
                <a:solidFill>
                  <a:srgbClr val="000000"/>
                </a:solidFill>
                <a:latin typeface="Arial" charset="0"/>
              </a:rPr>
              <a:t>of classifiers: Smoothing parameter,   n-nodes…</a:t>
            </a:r>
          </a:p>
          <a:p>
            <a:pPr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à"/>
            </a:pPr>
            <a:r>
              <a:rPr lang="en-US" sz="1800" b="1" dirty="0">
                <a:solidFill>
                  <a:srgbClr val="000000"/>
                </a:solidFill>
                <a:latin typeface="Arial" charset="0"/>
              </a:rPr>
              <a:t>verify on independent “test” </a:t>
            </a:r>
            <a:r>
              <a:rPr lang="en-US" sz="1800" b="1" dirty="0" smtClean="0">
                <a:solidFill>
                  <a:srgbClr val="000000"/>
                </a:solidFill>
                <a:latin typeface="Arial" charset="0"/>
              </a:rPr>
              <a:t>sample</a:t>
            </a:r>
            <a:endParaRPr lang="en-US" sz="18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90535" name="Text Box 231"/>
          <p:cNvSpPr txBox="1">
            <a:spLocks noChangeArrowheads="1"/>
          </p:cNvSpPr>
          <p:nvPr/>
        </p:nvSpPr>
        <p:spPr bwMode="auto">
          <a:xfrm>
            <a:off x="4904852" y="5177183"/>
            <a:ext cx="1377950" cy="33655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algn="r" eaLnBrk="1" hangingPunct="1">
              <a:lnSpc>
                <a:spcPct val="50000"/>
              </a:lnSpc>
            </a:pPr>
            <a:r>
              <a:rPr lang="en-GB" sz="3200" i="1" dirty="0" smtClean="0">
                <a:solidFill>
                  <a:srgbClr val="000000"/>
                </a:solidFill>
                <a:latin typeface="Symbol" pitchFamily="18" charset="2"/>
              </a:rPr>
              <a:t>a</a:t>
            </a:r>
            <a:endParaRPr lang="en-GB" sz="3200" baseline="-25000" dirty="0" smtClean="0">
              <a:solidFill>
                <a:srgbClr val="000000"/>
              </a:solidFill>
              <a:latin typeface="Symbol" pitchFamily="18" charset="2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902819" y="3840392"/>
            <a:ext cx="222408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854576" y="3517226"/>
            <a:ext cx="33409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+mn-lt"/>
              </a:rPr>
              <a:t>Classifier is too flexible</a:t>
            </a:r>
          </a:p>
          <a:p>
            <a:r>
              <a:rPr lang="en-US" dirty="0" smtClean="0">
                <a:solidFill>
                  <a:schemeClr val="bg2"/>
                </a:solidFill>
                <a:latin typeface="+mn-lt"/>
                <a:sym typeface="Wingdings" panose="05000000000000000000" pitchFamily="2" charset="2"/>
              </a:rPr>
              <a:t> overtraining</a:t>
            </a:r>
            <a:endParaRPr lang="en-GB" dirty="0">
              <a:solidFill>
                <a:schemeClr val="bg2"/>
              </a:solidFill>
              <a:latin typeface="+mn-lt"/>
            </a:endParaRPr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>
            <a:off x="4854576" y="3932725"/>
            <a:ext cx="0" cy="12444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52461" y="5177183"/>
                <a:ext cx="1348061" cy="490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𝑜𝑝𝑡𝑖𝑚𝑎𝑙</m:t>
                          </m:r>
                        </m:sub>
                      </m:sSub>
                    </m:oMath>
                  </m:oMathPara>
                </a14:m>
                <a:endParaRPr lang="en-GB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2461" y="5177183"/>
                <a:ext cx="1348061" cy="490199"/>
              </a:xfrm>
              <a:prstGeom prst="rect">
                <a:avLst/>
              </a:prstGeom>
              <a:blipFill rotWithShape="1">
                <a:blip r:embed="rId2"/>
                <a:stretch>
                  <a:fillRect b="-98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>
            <a:off x="5603646" y="4775628"/>
            <a:ext cx="0" cy="253999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Arrow Connector 243"/>
          <p:cNvCxnSpPr/>
          <p:nvPr/>
        </p:nvCxnSpPr>
        <p:spPr>
          <a:xfrm>
            <a:off x="5999774" y="4730211"/>
            <a:ext cx="0" cy="333173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Arrow Connector 244"/>
          <p:cNvCxnSpPr>
            <a:endCxn id="1890530" idx="1"/>
          </p:cNvCxnSpPr>
          <p:nvPr/>
        </p:nvCxnSpPr>
        <p:spPr>
          <a:xfrm flipH="1">
            <a:off x="4349750" y="4651604"/>
            <a:ext cx="27372" cy="123825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367722" y="4906424"/>
            <a:ext cx="533400" cy="10461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890530" idx="1"/>
          </p:cNvCxnSpPr>
          <p:nvPr/>
        </p:nvCxnSpPr>
        <p:spPr>
          <a:xfrm flipH="1" flipV="1">
            <a:off x="4349750" y="4775429"/>
            <a:ext cx="277551" cy="11406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496697" y="5983069"/>
            <a:ext cx="5071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</a:rPr>
              <a:t>Bias if ‘efficiency/performance’ is estimated from the training sample</a:t>
            </a:r>
            <a:endParaRPr lang="en-GB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72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0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0523" grpId="0" animBg="1"/>
      <p:bldP spid="1890524" grpId="0" animBg="1"/>
      <p:bldP spid="1890526" grpId="0" animBg="1"/>
      <p:bldP spid="1890527" grpId="0" animBg="1"/>
      <p:bldP spid="1890528" grpId="0"/>
      <p:bldP spid="1890529" grpId="0"/>
      <p:bldP spid="1890530" grpId="0" animBg="1"/>
      <p:bldP spid="1890530" grpId="1" animBg="1"/>
      <p:bldP spid="1890531" grpId="0" animBg="1"/>
      <p:bldP spid="1890532" grpId="0"/>
      <p:bldP spid="1890533" grpId="0"/>
      <p:bldP spid="1890534" grpId="0" animBg="1"/>
      <p:bldP spid="18905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Cross Validation</a:t>
            </a:r>
            <a:endParaRPr lang="en-US"/>
          </a:p>
        </p:txBody>
      </p:sp>
      <p:sp>
        <p:nvSpPr>
          <p:cNvPr id="1891331" name="Text Box 3"/>
          <p:cNvSpPr txBox="1">
            <a:spLocks noChangeArrowheads="1"/>
          </p:cNvSpPr>
          <p:nvPr/>
        </p:nvSpPr>
        <p:spPr bwMode="auto">
          <a:xfrm>
            <a:off x="366713" y="819150"/>
            <a:ext cx="8651875" cy="2241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3B3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r>
              <a:rPr lang="en-US" sz="1800" b="1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classifiers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have tuning parameters “</a:t>
            </a:r>
            <a:r>
              <a:rPr lang="en-US" sz="1800" b="1" dirty="0" smtClean="0">
                <a:solidFill>
                  <a:srgbClr val="000000"/>
                </a:solidFill>
                <a:latin typeface="Symbol" pitchFamily="18" charset="2"/>
                <a:sym typeface="Wingdings" pitchFamily="2" charset="2"/>
              </a:rPr>
              <a:t>a</a:t>
            </a:r>
            <a:r>
              <a:rPr lang="en-US" sz="1800" b="1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” </a:t>
            </a:r>
            <a:r>
              <a:rPr lang="en-US" sz="1800" b="1" dirty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 choose and control performance</a:t>
            </a:r>
          </a:p>
          <a:p>
            <a:pPr lvl="1"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r>
              <a:rPr lang="en-US" sz="1800" b="1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 #training cycles, #nodes, #layers, </a:t>
            </a:r>
            <a:r>
              <a:rPr lang="en-US" sz="1800" b="1" dirty="0" err="1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regularisation</a:t>
            </a:r>
            <a:r>
              <a:rPr lang="en-US" sz="1800" b="1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 parameter (neural net)</a:t>
            </a:r>
          </a:p>
          <a:p>
            <a:pPr lvl="1"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r>
              <a:rPr lang="en-US" sz="1800" b="1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 smoothing parameter h  (kernel density estimator)</a:t>
            </a:r>
          </a:p>
          <a:p>
            <a:pPr lvl="1"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r>
              <a:rPr lang="en-US" sz="1800" b="1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….</a:t>
            </a:r>
          </a:p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r>
              <a:rPr lang="en-US" sz="1800" b="1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more training data  better training results</a:t>
            </a:r>
          </a:p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r>
              <a:rPr lang="en-US" sz="1800" b="1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division of data set into  “training” and “test” and “validation” sample? </a:t>
            </a:r>
          </a:p>
        </p:txBody>
      </p:sp>
      <p:grpSp>
        <p:nvGrpSpPr>
          <p:cNvPr id="1891332" name="Group 4"/>
          <p:cNvGrpSpPr>
            <a:grpSpLocks/>
          </p:cNvGrpSpPr>
          <p:nvPr/>
        </p:nvGrpSpPr>
        <p:grpSpPr bwMode="auto">
          <a:xfrm>
            <a:off x="977900" y="3884613"/>
            <a:ext cx="7237413" cy="344487"/>
            <a:chOff x="586" y="2725"/>
            <a:chExt cx="4559" cy="217"/>
          </a:xfrm>
        </p:grpSpPr>
        <p:sp>
          <p:nvSpPr>
            <p:cNvPr id="1891333" name="Text Box 5"/>
            <p:cNvSpPr txBox="1">
              <a:spLocks noChangeArrowheads="1"/>
            </p:cNvSpPr>
            <p:nvPr/>
          </p:nvSpPr>
          <p:spPr bwMode="auto">
            <a:xfrm>
              <a:off x="589" y="2729"/>
              <a:ext cx="917" cy="21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0" algn="ctr">
                  <a:solidFill>
                    <a:srgbClr val="FF3B3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177800" indent="-1778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FF0000"/>
                </a:buClr>
                <a:buSzPct val="135000"/>
                <a:buFont typeface="Wingdings" pitchFamily="2" charset="2"/>
                <a:buNone/>
              </a:pPr>
              <a:r>
                <a:rPr lang="en-US" sz="1600" smtClean="0">
                  <a:solidFill>
                    <a:srgbClr val="000000"/>
                  </a:solidFill>
                  <a:latin typeface="Arial" charset="0"/>
                </a:rPr>
                <a:t>Train</a:t>
              </a:r>
            </a:p>
          </p:txBody>
        </p:sp>
        <p:sp>
          <p:nvSpPr>
            <p:cNvPr id="1891334" name="Text Box 6"/>
            <p:cNvSpPr txBox="1">
              <a:spLocks noChangeArrowheads="1"/>
            </p:cNvSpPr>
            <p:nvPr/>
          </p:nvSpPr>
          <p:spPr bwMode="auto">
            <a:xfrm>
              <a:off x="4228" y="2729"/>
              <a:ext cx="917" cy="21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0" algn="ctr">
                  <a:solidFill>
                    <a:srgbClr val="FF3B3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177800" indent="-1778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FF0000"/>
                </a:buClr>
                <a:buSzPct val="135000"/>
                <a:buFont typeface="Wingdings" pitchFamily="2" charset="2"/>
                <a:buNone/>
              </a:pPr>
              <a:r>
                <a:rPr lang="en-US" sz="1600" smtClean="0">
                  <a:solidFill>
                    <a:srgbClr val="000000"/>
                  </a:solidFill>
                  <a:latin typeface="Arial" charset="0"/>
                </a:rPr>
                <a:t>Train</a:t>
              </a:r>
            </a:p>
          </p:txBody>
        </p:sp>
        <p:sp>
          <p:nvSpPr>
            <p:cNvPr id="1891335" name="Text Box 7"/>
            <p:cNvSpPr txBox="1">
              <a:spLocks noChangeArrowheads="1"/>
            </p:cNvSpPr>
            <p:nvPr/>
          </p:nvSpPr>
          <p:spPr bwMode="auto">
            <a:xfrm>
              <a:off x="3318" y="2729"/>
              <a:ext cx="917" cy="21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0" algn="ctr">
                  <a:solidFill>
                    <a:srgbClr val="FF3B3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177800" indent="-1778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FF0000"/>
                </a:buClr>
                <a:buSzPct val="135000"/>
                <a:buFont typeface="Wingdings" pitchFamily="2" charset="2"/>
                <a:buNone/>
              </a:pPr>
              <a:r>
                <a:rPr lang="en-US" sz="1600" smtClean="0">
                  <a:solidFill>
                    <a:srgbClr val="000000"/>
                  </a:solidFill>
                  <a:latin typeface="Arial" charset="0"/>
                </a:rPr>
                <a:t>Train</a:t>
              </a:r>
            </a:p>
          </p:txBody>
        </p:sp>
        <p:sp>
          <p:nvSpPr>
            <p:cNvPr id="1891336" name="Text Box 8"/>
            <p:cNvSpPr txBox="1">
              <a:spLocks noChangeArrowheads="1"/>
            </p:cNvSpPr>
            <p:nvPr/>
          </p:nvSpPr>
          <p:spPr bwMode="auto">
            <a:xfrm>
              <a:off x="1486" y="2729"/>
              <a:ext cx="917" cy="21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0" algn="ctr">
                  <a:solidFill>
                    <a:srgbClr val="FF3B3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177800" indent="-1778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FF0000"/>
                </a:buClr>
                <a:buSzPct val="135000"/>
                <a:buFont typeface="Wingdings" pitchFamily="2" charset="2"/>
                <a:buNone/>
              </a:pPr>
              <a:r>
                <a:rPr lang="en-US" sz="1600" smtClean="0">
                  <a:solidFill>
                    <a:srgbClr val="000000"/>
                  </a:solidFill>
                  <a:latin typeface="Arial" charset="0"/>
                </a:rPr>
                <a:t>Train</a:t>
              </a:r>
            </a:p>
          </p:txBody>
        </p:sp>
        <p:sp>
          <p:nvSpPr>
            <p:cNvPr id="1891337" name="Text Box 9"/>
            <p:cNvSpPr txBox="1">
              <a:spLocks noChangeArrowheads="1"/>
            </p:cNvSpPr>
            <p:nvPr/>
          </p:nvSpPr>
          <p:spPr bwMode="auto">
            <a:xfrm>
              <a:off x="586" y="2725"/>
              <a:ext cx="917" cy="212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0" algn="ctr">
                  <a:solidFill>
                    <a:srgbClr val="FF3B3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177800" indent="-1778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FF0000"/>
                </a:buClr>
                <a:buSzPct val="135000"/>
                <a:buFont typeface="Wingdings" pitchFamily="2" charset="2"/>
                <a:buNone/>
              </a:pPr>
              <a:r>
                <a:rPr lang="en-US" sz="1600" smtClean="0">
                  <a:solidFill>
                    <a:srgbClr val="000000"/>
                  </a:solidFill>
                  <a:latin typeface="Arial" charset="0"/>
                </a:rPr>
                <a:t>Test</a:t>
              </a:r>
            </a:p>
          </p:txBody>
        </p:sp>
        <p:sp>
          <p:nvSpPr>
            <p:cNvPr id="1891338" name="Text Box 10"/>
            <p:cNvSpPr txBox="1">
              <a:spLocks noChangeArrowheads="1"/>
            </p:cNvSpPr>
            <p:nvPr/>
          </p:nvSpPr>
          <p:spPr bwMode="auto">
            <a:xfrm>
              <a:off x="2401" y="2730"/>
              <a:ext cx="917" cy="21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0" algn="ctr">
                  <a:solidFill>
                    <a:srgbClr val="FF3B3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177800" indent="-1778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FF0000"/>
                </a:buClr>
                <a:buSzPct val="135000"/>
                <a:buFont typeface="Wingdings" pitchFamily="2" charset="2"/>
                <a:buNone/>
              </a:pPr>
              <a:r>
                <a:rPr lang="en-US" sz="1600" smtClean="0">
                  <a:solidFill>
                    <a:srgbClr val="000000"/>
                  </a:solidFill>
                  <a:latin typeface="Arial" charset="0"/>
                </a:rPr>
                <a:t>Train</a:t>
              </a:r>
            </a:p>
          </p:txBody>
        </p:sp>
      </p:grpSp>
      <p:sp>
        <p:nvSpPr>
          <p:cNvPr id="1891339" name="Text Box 11"/>
          <p:cNvSpPr txBox="1">
            <a:spLocks noChangeArrowheads="1"/>
          </p:cNvSpPr>
          <p:nvPr/>
        </p:nvSpPr>
        <p:spPr bwMode="auto">
          <a:xfrm>
            <a:off x="366713" y="3503613"/>
            <a:ext cx="6747722" cy="3715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 algn="ctr">
                <a:solidFill>
                  <a:srgbClr val="FF3B3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800" b="1" u="sng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Cross Validation: </a:t>
            </a:r>
            <a:r>
              <a:rPr lang="en-US" sz="1800" b="1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divide the data sample into say 5 sub-sets</a:t>
            </a:r>
            <a:endParaRPr lang="en-US" sz="1800" b="1" dirty="0" smtClean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891340" name="Group 12"/>
          <p:cNvGrpSpPr>
            <a:grpSpLocks/>
          </p:cNvGrpSpPr>
          <p:nvPr/>
        </p:nvGrpSpPr>
        <p:grpSpPr bwMode="auto">
          <a:xfrm>
            <a:off x="979488" y="3884613"/>
            <a:ext cx="7232650" cy="342900"/>
            <a:chOff x="588" y="2407"/>
            <a:chExt cx="4556" cy="216"/>
          </a:xfrm>
        </p:grpSpPr>
        <p:sp>
          <p:nvSpPr>
            <p:cNvPr id="1891341" name="Text Box 13"/>
            <p:cNvSpPr txBox="1">
              <a:spLocks noChangeArrowheads="1"/>
            </p:cNvSpPr>
            <p:nvPr/>
          </p:nvSpPr>
          <p:spPr bwMode="auto">
            <a:xfrm>
              <a:off x="588" y="2411"/>
              <a:ext cx="917" cy="21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0" algn="ctr">
                  <a:solidFill>
                    <a:srgbClr val="FF3B3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177800" indent="-1778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FF0000"/>
                </a:buClr>
                <a:buSzPct val="135000"/>
                <a:buFont typeface="Wingdings" pitchFamily="2" charset="2"/>
                <a:buNone/>
              </a:pPr>
              <a:r>
                <a:rPr lang="en-US" sz="1600" smtClean="0">
                  <a:solidFill>
                    <a:srgbClr val="000000"/>
                  </a:solidFill>
                  <a:latin typeface="Arial" charset="0"/>
                </a:rPr>
                <a:t>Train</a:t>
              </a:r>
            </a:p>
          </p:txBody>
        </p:sp>
        <p:sp>
          <p:nvSpPr>
            <p:cNvPr id="1891342" name="Text Box 14"/>
            <p:cNvSpPr txBox="1">
              <a:spLocks noChangeArrowheads="1"/>
            </p:cNvSpPr>
            <p:nvPr/>
          </p:nvSpPr>
          <p:spPr bwMode="auto">
            <a:xfrm>
              <a:off x="4227" y="2411"/>
              <a:ext cx="917" cy="21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0" algn="ctr">
                  <a:solidFill>
                    <a:srgbClr val="FF3B3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177800" indent="-1778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FF0000"/>
                </a:buClr>
                <a:buSzPct val="135000"/>
                <a:buFont typeface="Wingdings" pitchFamily="2" charset="2"/>
                <a:buNone/>
              </a:pPr>
              <a:r>
                <a:rPr lang="en-US" sz="1600" smtClean="0">
                  <a:solidFill>
                    <a:srgbClr val="000000"/>
                  </a:solidFill>
                  <a:latin typeface="Arial" charset="0"/>
                </a:rPr>
                <a:t>Train</a:t>
              </a:r>
            </a:p>
          </p:txBody>
        </p:sp>
        <p:sp>
          <p:nvSpPr>
            <p:cNvPr id="1891343" name="Text Box 15"/>
            <p:cNvSpPr txBox="1">
              <a:spLocks noChangeArrowheads="1"/>
            </p:cNvSpPr>
            <p:nvPr/>
          </p:nvSpPr>
          <p:spPr bwMode="auto">
            <a:xfrm>
              <a:off x="3317" y="2411"/>
              <a:ext cx="917" cy="21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0" algn="ctr">
                  <a:solidFill>
                    <a:srgbClr val="FF3B3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177800" indent="-1778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FF0000"/>
                </a:buClr>
                <a:buSzPct val="135000"/>
                <a:buFont typeface="Wingdings" pitchFamily="2" charset="2"/>
                <a:buNone/>
              </a:pPr>
              <a:r>
                <a:rPr lang="en-US" sz="1600" smtClean="0">
                  <a:solidFill>
                    <a:srgbClr val="000000"/>
                  </a:solidFill>
                  <a:latin typeface="Arial" charset="0"/>
                </a:rPr>
                <a:t>Train</a:t>
              </a:r>
            </a:p>
          </p:txBody>
        </p:sp>
        <p:sp>
          <p:nvSpPr>
            <p:cNvPr id="1891344" name="Text Box 16"/>
            <p:cNvSpPr txBox="1">
              <a:spLocks noChangeArrowheads="1"/>
            </p:cNvSpPr>
            <p:nvPr/>
          </p:nvSpPr>
          <p:spPr bwMode="auto">
            <a:xfrm>
              <a:off x="1485" y="2411"/>
              <a:ext cx="917" cy="21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0" algn="ctr">
                  <a:solidFill>
                    <a:srgbClr val="FF3B3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177800" indent="-1778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FF0000"/>
                </a:buClr>
                <a:buSzPct val="135000"/>
                <a:buFont typeface="Wingdings" pitchFamily="2" charset="2"/>
                <a:buNone/>
              </a:pPr>
              <a:r>
                <a:rPr lang="en-US" sz="1600" smtClean="0">
                  <a:solidFill>
                    <a:srgbClr val="000000"/>
                  </a:solidFill>
                  <a:latin typeface="Arial" charset="0"/>
                </a:rPr>
                <a:t>Train</a:t>
              </a:r>
            </a:p>
          </p:txBody>
        </p:sp>
        <p:sp>
          <p:nvSpPr>
            <p:cNvPr id="1891345" name="Text Box 17"/>
            <p:cNvSpPr txBox="1">
              <a:spLocks noChangeArrowheads="1"/>
            </p:cNvSpPr>
            <p:nvPr/>
          </p:nvSpPr>
          <p:spPr bwMode="auto">
            <a:xfrm>
              <a:off x="1509" y="2407"/>
              <a:ext cx="917" cy="212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0" algn="ctr">
                  <a:solidFill>
                    <a:srgbClr val="FF3B3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177800" indent="-1778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FF0000"/>
                </a:buClr>
                <a:buSzPct val="135000"/>
                <a:buFont typeface="Wingdings" pitchFamily="2" charset="2"/>
                <a:buNone/>
              </a:pPr>
              <a:r>
                <a:rPr lang="en-US" sz="1600" smtClean="0">
                  <a:solidFill>
                    <a:srgbClr val="000000"/>
                  </a:solidFill>
                  <a:latin typeface="Arial" charset="0"/>
                </a:rPr>
                <a:t>Test</a:t>
              </a:r>
            </a:p>
          </p:txBody>
        </p:sp>
        <p:sp>
          <p:nvSpPr>
            <p:cNvPr id="1891346" name="Text Box 18"/>
            <p:cNvSpPr txBox="1">
              <a:spLocks noChangeArrowheads="1"/>
            </p:cNvSpPr>
            <p:nvPr/>
          </p:nvSpPr>
          <p:spPr bwMode="auto">
            <a:xfrm>
              <a:off x="2400" y="2411"/>
              <a:ext cx="917" cy="21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0" algn="ctr">
                  <a:solidFill>
                    <a:srgbClr val="FF3B3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177800" indent="-1778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FF0000"/>
                </a:buClr>
                <a:buSzPct val="135000"/>
                <a:buFont typeface="Wingdings" pitchFamily="2" charset="2"/>
                <a:buNone/>
              </a:pPr>
              <a:r>
                <a:rPr lang="en-US" sz="1600" smtClean="0">
                  <a:solidFill>
                    <a:srgbClr val="000000"/>
                  </a:solidFill>
                  <a:latin typeface="Arial" charset="0"/>
                </a:rPr>
                <a:t>Train</a:t>
              </a:r>
            </a:p>
          </p:txBody>
        </p:sp>
      </p:grpSp>
      <p:grpSp>
        <p:nvGrpSpPr>
          <p:cNvPr id="1891347" name="Group 19"/>
          <p:cNvGrpSpPr>
            <a:grpSpLocks/>
          </p:cNvGrpSpPr>
          <p:nvPr/>
        </p:nvGrpSpPr>
        <p:grpSpPr bwMode="auto">
          <a:xfrm>
            <a:off x="979488" y="3883025"/>
            <a:ext cx="7232650" cy="461963"/>
            <a:chOff x="605" y="1725"/>
            <a:chExt cx="4556" cy="291"/>
          </a:xfrm>
        </p:grpSpPr>
        <p:sp>
          <p:nvSpPr>
            <p:cNvPr id="1891348" name="Rectangle 20"/>
            <p:cNvSpPr>
              <a:spLocks noChangeArrowheads="1"/>
            </p:cNvSpPr>
            <p:nvPr/>
          </p:nvSpPr>
          <p:spPr bwMode="auto">
            <a:xfrm>
              <a:off x="1052" y="1746"/>
              <a:ext cx="635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rgbClr val="FF3B3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1349" name="Text Box 21"/>
            <p:cNvSpPr txBox="1">
              <a:spLocks noChangeArrowheads="1"/>
            </p:cNvSpPr>
            <p:nvPr/>
          </p:nvSpPr>
          <p:spPr bwMode="auto">
            <a:xfrm>
              <a:off x="605" y="1729"/>
              <a:ext cx="917" cy="21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0" algn="ctr">
                  <a:solidFill>
                    <a:srgbClr val="FF3B3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177800" indent="-1778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FF0000"/>
                </a:buClr>
                <a:buSzPct val="135000"/>
                <a:buFont typeface="Wingdings" pitchFamily="2" charset="2"/>
                <a:buNone/>
              </a:pPr>
              <a:r>
                <a:rPr lang="en-US" sz="1600" smtClean="0">
                  <a:solidFill>
                    <a:srgbClr val="000000"/>
                  </a:solidFill>
                  <a:latin typeface="Arial" charset="0"/>
                </a:rPr>
                <a:t>Train</a:t>
              </a:r>
            </a:p>
          </p:txBody>
        </p:sp>
        <p:sp>
          <p:nvSpPr>
            <p:cNvPr id="1891350" name="Text Box 22"/>
            <p:cNvSpPr txBox="1">
              <a:spLocks noChangeArrowheads="1"/>
            </p:cNvSpPr>
            <p:nvPr/>
          </p:nvSpPr>
          <p:spPr bwMode="auto">
            <a:xfrm>
              <a:off x="4244" y="1729"/>
              <a:ext cx="917" cy="21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0" algn="ctr">
                  <a:solidFill>
                    <a:srgbClr val="FF3B3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177800" indent="-1778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FF0000"/>
                </a:buClr>
                <a:buSzPct val="135000"/>
                <a:buFont typeface="Wingdings" pitchFamily="2" charset="2"/>
                <a:buNone/>
              </a:pPr>
              <a:r>
                <a:rPr lang="en-US" sz="1600" smtClean="0">
                  <a:solidFill>
                    <a:srgbClr val="000000"/>
                  </a:solidFill>
                  <a:latin typeface="Arial" charset="0"/>
                </a:rPr>
                <a:t>Train</a:t>
              </a:r>
            </a:p>
          </p:txBody>
        </p:sp>
        <p:sp>
          <p:nvSpPr>
            <p:cNvPr id="1891351" name="Text Box 23"/>
            <p:cNvSpPr txBox="1">
              <a:spLocks noChangeArrowheads="1"/>
            </p:cNvSpPr>
            <p:nvPr/>
          </p:nvSpPr>
          <p:spPr bwMode="auto">
            <a:xfrm>
              <a:off x="3334" y="1729"/>
              <a:ext cx="917" cy="21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0" algn="ctr">
                  <a:solidFill>
                    <a:srgbClr val="FF3B3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177800" indent="-1778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FF0000"/>
                </a:buClr>
                <a:buSzPct val="135000"/>
                <a:buFont typeface="Wingdings" pitchFamily="2" charset="2"/>
                <a:buNone/>
              </a:pPr>
              <a:r>
                <a:rPr lang="en-US" sz="1600" smtClean="0">
                  <a:solidFill>
                    <a:srgbClr val="000000"/>
                  </a:solidFill>
                  <a:latin typeface="Arial" charset="0"/>
                </a:rPr>
                <a:t>Train</a:t>
              </a:r>
            </a:p>
          </p:txBody>
        </p:sp>
        <p:sp>
          <p:nvSpPr>
            <p:cNvPr id="1891352" name="Text Box 24"/>
            <p:cNvSpPr txBox="1">
              <a:spLocks noChangeArrowheads="1"/>
            </p:cNvSpPr>
            <p:nvPr/>
          </p:nvSpPr>
          <p:spPr bwMode="auto">
            <a:xfrm>
              <a:off x="1502" y="1729"/>
              <a:ext cx="917" cy="21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0" algn="ctr">
                  <a:solidFill>
                    <a:srgbClr val="FF3B3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177800" indent="-1778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FF0000"/>
                </a:buClr>
                <a:buSzPct val="135000"/>
                <a:buFont typeface="Wingdings" pitchFamily="2" charset="2"/>
                <a:buNone/>
              </a:pPr>
              <a:r>
                <a:rPr lang="en-US" sz="1600" smtClean="0">
                  <a:solidFill>
                    <a:srgbClr val="000000"/>
                  </a:solidFill>
                  <a:latin typeface="Arial" charset="0"/>
                </a:rPr>
                <a:t>Train</a:t>
              </a:r>
            </a:p>
          </p:txBody>
        </p:sp>
        <p:sp>
          <p:nvSpPr>
            <p:cNvPr id="1891353" name="Text Box 25"/>
            <p:cNvSpPr txBox="1">
              <a:spLocks noChangeArrowheads="1"/>
            </p:cNvSpPr>
            <p:nvPr/>
          </p:nvSpPr>
          <p:spPr bwMode="auto">
            <a:xfrm>
              <a:off x="2414" y="1725"/>
              <a:ext cx="917" cy="212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0" algn="ctr">
                  <a:solidFill>
                    <a:srgbClr val="FF3B3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177800" indent="-1778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FF0000"/>
                </a:buClr>
                <a:buSzPct val="135000"/>
                <a:buFont typeface="Wingdings" pitchFamily="2" charset="2"/>
                <a:buNone/>
              </a:pPr>
              <a:r>
                <a:rPr lang="en-US" sz="1600" smtClean="0">
                  <a:solidFill>
                    <a:srgbClr val="000000"/>
                  </a:solidFill>
                  <a:latin typeface="Arial" charset="0"/>
                </a:rPr>
                <a:t>Test</a:t>
              </a:r>
            </a:p>
          </p:txBody>
        </p:sp>
      </p:grpSp>
      <p:grpSp>
        <p:nvGrpSpPr>
          <p:cNvPr id="1891354" name="Group 26"/>
          <p:cNvGrpSpPr>
            <a:grpSpLocks/>
          </p:cNvGrpSpPr>
          <p:nvPr/>
        </p:nvGrpSpPr>
        <p:grpSpPr bwMode="auto">
          <a:xfrm>
            <a:off x="952500" y="3881438"/>
            <a:ext cx="7232650" cy="344487"/>
            <a:chOff x="588" y="3271"/>
            <a:chExt cx="4556" cy="217"/>
          </a:xfrm>
        </p:grpSpPr>
        <p:sp>
          <p:nvSpPr>
            <p:cNvPr id="1891355" name="Text Box 27"/>
            <p:cNvSpPr txBox="1">
              <a:spLocks noChangeArrowheads="1"/>
            </p:cNvSpPr>
            <p:nvPr/>
          </p:nvSpPr>
          <p:spPr bwMode="auto">
            <a:xfrm>
              <a:off x="588" y="3275"/>
              <a:ext cx="917" cy="21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0" algn="ctr">
                  <a:solidFill>
                    <a:srgbClr val="FF3B3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177800" indent="-1778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FF0000"/>
                </a:buClr>
                <a:buSzPct val="135000"/>
                <a:buFont typeface="Wingdings" pitchFamily="2" charset="2"/>
                <a:buNone/>
              </a:pPr>
              <a:r>
                <a:rPr lang="en-US" sz="1600" smtClean="0">
                  <a:solidFill>
                    <a:srgbClr val="000000"/>
                  </a:solidFill>
                  <a:latin typeface="Arial" charset="0"/>
                </a:rPr>
                <a:t>Train</a:t>
              </a:r>
            </a:p>
          </p:txBody>
        </p:sp>
        <p:sp>
          <p:nvSpPr>
            <p:cNvPr id="1891356" name="Text Box 28"/>
            <p:cNvSpPr txBox="1">
              <a:spLocks noChangeArrowheads="1"/>
            </p:cNvSpPr>
            <p:nvPr/>
          </p:nvSpPr>
          <p:spPr bwMode="auto">
            <a:xfrm>
              <a:off x="4227" y="3275"/>
              <a:ext cx="917" cy="21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0" algn="ctr">
                  <a:solidFill>
                    <a:srgbClr val="FF3B3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177800" indent="-1778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FF0000"/>
                </a:buClr>
                <a:buSzPct val="135000"/>
                <a:buFont typeface="Wingdings" pitchFamily="2" charset="2"/>
                <a:buNone/>
              </a:pPr>
              <a:r>
                <a:rPr lang="en-US" sz="1600" smtClean="0">
                  <a:solidFill>
                    <a:srgbClr val="000000"/>
                  </a:solidFill>
                  <a:latin typeface="Arial" charset="0"/>
                </a:rPr>
                <a:t>Train</a:t>
              </a:r>
            </a:p>
          </p:txBody>
        </p:sp>
        <p:sp>
          <p:nvSpPr>
            <p:cNvPr id="1891357" name="Text Box 29"/>
            <p:cNvSpPr txBox="1">
              <a:spLocks noChangeArrowheads="1"/>
            </p:cNvSpPr>
            <p:nvPr/>
          </p:nvSpPr>
          <p:spPr bwMode="auto">
            <a:xfrm>
              <a:off x="1485" y="3275"/>
              <a:ext cx="917" cy="21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0" algn="ctr">
                  <a:solidFill>
                    <a:srgbClr val="FF3B3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177800" indent="-1778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FF0000"/>
                </a:buClr>
                <a:buSzPct val="135000"/>
                <a:buFont typeface="Wingdings" pitchFamily="2" charset="2"/>
                <a:buNone/>
              </a:pPr>
              <a:r>
                <a:rPr lang="en-US" sz="1600" smtClean="0">
                  <a:solidFill>
                    <a:srgbClr val="000000"/>
                  </a:solidFill>
                  <a:latin typeface="Arial" charset="0"/>
                </a:rPr>
                <a:t>Train</a:t>
              </a:r>
            </a:p>
          </p:txBody>
        </p:sp>
        <p:sp>
          <p:nvSpPr>
            <p:cNvPr id="1891358" name="Text Box 30"/>
            <p:cNvSpPr txBox="1">
              <a:spLocks noChangeArrowheads="1"/>
            </p:cNvSpPr>
            <p:nvPr/>
          </p:nvSpPr>
          <p:spPr bwMode="auto">
            <a:xfrm>
              <a:off x="3308" y="3271"/>
              <a:ext cx="917" cy="212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0" algn="ctr">
                  <a:solidFill>
                    <a:srgbClr val="FF3B3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177800" indent="-1778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FF0000"/>
                </a:buClr>
                <a:buSzPct val="135000"/>
                <a:buFont typeface="Wingdings" pitchFamily="2" charset="2"/>
                <a:buNone/>
              </a:pPr>
              <a:r>
                <a:rPr lang="en-US" sz="1600" smtClean="0">
                  <a:solidFill>
                    <a:srgbClr val="000000"/>
                  </a:solidFill>
                  <a:latin typeface="Arial" charset="0"/>
                </a:rPr>
                <a:t>Test</a:t>
              </a:r>
            </a:p>
          </p:txBody>
        </p:sp>
        <p:sp>
          <p:nvSpPr>
            <p:cNvPr id="1891359" name="Text Box 31"/>
            <p:cNvSpPr txBox="1">
              <a:spLocks noChangeArrowheads="1"/>
            </p:cNvSpPr>
            <p:nvPr/>
          </p:nvSpPr>
          <p:spPr bwMode="auto">
            <a:xfrm>
              <a:off x="2401" y="3276"/>
              <a:ext cx="917" cy="21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0" algn="ctr">
                  <a:solidFill>
                    <a:srgbClr val="FF3B3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177800" indent="-1778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FF0000"/>
                </a:buClr>
                <a:buSzPct val="135000"/>
                <a:buFont typeface="Wingdings" pitchFamily="2" charset="2"/>
                <a:buNone/>
              </a:pPr>
              <a:r>
                <a:rPr lang="en-US" sz="1600" smtClean="0">
                  <a:solidFill>
                    <a:srgbClr val="000000"/>
                  </a:solidFill>
                  <a:latin typeface="Arial" charset="0"/>
                </a:rPr>
                <a:t>Train</a:t>
              </a:r>
            </a:p>
          </p:txBody>
        </p:sp>
      </p:grpSp>
      <p:grpSp>
        <p:nvGrpSpPr>
          <p:cNvPr id="1891360" name="Group 32"/>
          <p:cNvGrpSpPr>
            <a:grpSpLocks/>
          </p:cNvGrpSpPr>
          <p:nvPr/>
        </p:nvGrpSpPr>
        <p:grpSpPr bwMode="auto">
          <a:xfrm>
            <a:off x="990600" y="3883025"/>
            <a:ext cx="7232650" cy="342900"/>
            <a:chOff x="629" y="3666"/>
            <a:chExt cx="4556" cy="216"/>
          </a:xfrm>
        </p:grpSpPr>
        <p:sp>
          <p:nvSpPr>
            <p:cNvPr id="1891361" name="Text Box 33"/>
            <p:cNvSpPr txBox="1">
              <a:spLocks noChangeArrowheads="1"/>
            </p:cNvSpPr>
            <p:nvPr/>
          </p:nvSpPr>
          <p:spPr bwMode="auto">
            <a:xfrm>
              <a:off x="629" y="3670"/>
              <a:ext cx="917" cy="21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0" algn="ctr">
                  <a:solidFill>
                    <a:srgbClr val="FF3B3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177800" indent="-1778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FF0000"/>
                </a:buClr>
                <a:buSzPct val="135000"/>
                <a:buFont typeface="Wingdings" pitchFamily="2" charset="2"/>
                <a:buNone/>
              </a:pPr>
              <a:r>
                <a:rPr lang="en-US" sz="1600" smtClean="0">
                  <a:solidFill>
                    <a:srgbClr val="000000"/>
                  </a:solidFill>
                  <a:latin typeface="Arial" charset="0"/>
                </a:rPr>
                <a:t>Train</a:t>
              </a:r>
            </a:p>
          </p:txBody>
        </p:sp>
        <p:sp>
          <p:nvSpPr>
            <p:cNvPr id="1891362" name="Text Box 34"/>
            <p:cNvSpPr txBox="1">
              <a:spLocks noChangeArrowheads="1"/>
            </p:cNvSpPr>
            <p:nvPr/>
          </p:nvSpPr>
          <p:spPr bwMode="auto">
            <a:xfrm>
              <a:off x="4268" y="3670"/>
              <a:ext cx="917" cy="21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0" algn="ctr">
                  <a:solidFill>
                    <a:srgbClr val="FF3B3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177800" indent="-1778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FF0000"/>
                </a:buClr>
                <a:buSzPct val="135000"/>
                <a:buFont typeface="Wingdings" pitchFamily="2" charset="2"/>
                <a:buNone/>
              </a:pPr>
              <a:r>
                <a:rPr lang="en-US" sz="1600" smtClean="0">
                  <a:solidFill>
                    <a:srgbClr val="000000"/>
                  </a:solidFill>
                  <a:latin typeface="Arial" charset="0"/>
                </a:rPr>
                <a:t>Train</a:t>
              </a:r>
            </a:p>
          </p:txBody>
        </p:sp>
        <p:sp>
          <p:nvSpPr>
            <p:cNvPr id="1891363" name="Text Box 35"/>
            <p:cNvSpPr txBox="1">
              <a:spLocks noChangeArrowheads="1"/>
            </p:cNvSpPr>
            <p:nvPr/>
          </p:nvSpPr>
          <p:spPr bwMode="auto">
            <a:xfrm>
              <a:off x="3358" y="3670"/>
              <a:ext cx="917" cy="21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0" algn="ctr">
                  <a:solidFill>
                    <a:srgbClr val="FF3B3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177800" indent="-1778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FF0000"/>
                </a:buClr>
                <a:buSzPct val="135000"/>
                <a:buFont typeface="Wingdings" pitchFamily="2" charset="2"/>
                <a:buNone/>
              </a:pPr>
              <a:r>
                <a:rPr lang="en-US" sz="1600" smtClean="0">
                  <a:solidFill>
                    <a:srgbClr val="000000"/>
                  </a:solidFill>
                  <a:latin typeface="Arial" charset="0"/>
                </a:rPr>
                <a:t>Train</a:t>
              </a:r>
            </a:p>
          </p:txBody>
        </p:sp>
        <p:sp>
          <p:nvSpPr>
            <p:cNvPr id="1891364" name="Text Box 36"/>
            <p:cNvSpPr txBox="1">
              <a:spLocks noChangeArrowheads="1"/>
            </p:cNvSpPr>
            <p:nvPr/>
          </p:nvSpPr>
          <p:spPr bwMode="auto">
            <a:xfrm>
              <a:off x="1526" y="3670"/>
              <a:ext cx="917" cy="21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0" algn="ctr">
                  <a:solidFill>
                    <a:srgbClr val="FF3B3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177800" indent="-1778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FF0000"/>
                </a:buClr>
                <a:buSzPct val="135000"/>
                <a:buFont typeface="Wingdings" pitchFamily="2" charset="2"/>
                <a:buNone/>
              </a:pPr>
              <a:r>
                <a:rPr lang="en-US" sz="1600" smtClean="0">
                  <a:solidFill>
                    <a:srgbClr val="000000"/>
                  </a:solidFill>
                  <a:latin typeface="Arial" charset="0"/>
                </a:rPr>
                <a:t>Train</a:t>
              </a:r>
            </a:p>
          </p:txBody>
        </p:sp>
        <p:sp>
          <p:nvSpPr>
            <p:cNvPr id="1891365" name="Text Box 37"/>
            <p:cNvSpPr txBox="1">
              <a:spLocks noChangeArrowheads="1"/>
            </p:cNvSpPr>
            <p:nvPr/>
          </p:nvSpPr>
          <p:spPr bwMode="auto">
            <a:xfrm>
              <a:off x="4249" y="3666"/>
              <a:ext cx="917" cy="212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0" algn="ctr">
                  <a:solidFill>
                    <a:srgbClr val="FF3B3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177800" indent="-1778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FF0000"/>
                </a:buClr>
                <a:buSzPct val="135000"/>
                <a:buFont typeface="Wingdings" pitchFamily="2" charset="2"/>
                <a:buNone/>
              </a:pPr>
              <a:r>
                <a:rPr lang="en-US" sz="1600" smtClean="0">
                  <a:solidFill>
                    <a:srgbClr val="000000"/>
                  </a:solidFill>
                  <a:latin typeface="Arial" charset="0"/>
                </a:rPr>
                <a:t>Test</a:t>
              </a:r>
            </a:p>
          </p:txBody>
        </p:sp>
        <p:sp>
          <p:nvSpPr>
            <p:cNvPr id="1891366" name="Text Box 38"/>
            <p:cNvSpPr txBox="1">
              <a:spLocks noChangeArrowheads="1"/>
            </p:cNvSpPr>
            <p:nvPr/>
          </p:nvSpPr>
          <p:spPr bwMode="auto">
            <a:xfrm>
              <a:off x="2442" y="3669"/>
              <a:ext cx="917" cy="21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0" algn="ctr">
                  <a:solidFill>
                    <a:srgbClr val="FF3B3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177800" indent="-1778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FF0000"/>
                </a:buClr>
                <a:buSzPct val="135000"/>
                <a:buFont typeface="Wingdings" pitchFamily="2" charset="2"/>
                <a:buNone/>
              </a:pPr>
              <a:r>
                <a:rPr lang="en-US" sz="1600" smtClean="0">
                  <a:solidFill>
                    <a:srgbClr val="000000"/>
                  </a:solidFill>
                  <a:latin typeface="Arial" charset="0"/>
                </a:rPr>
                <a:t>Train</a:t>
              </a:r>
            </a:p>
          </p:txBody>
        </p:sp>
      </p:grpSp>
      <p:sp>
        <p:nvSpPr>
          <p:cNvPr id="1891367" name="Text Box 39"/>
          <p:cNvSpPr txBox="1">
            <a:spLocks noChangeArrowheads="1"/>
          </p:cNvSpPr>
          <p:nvPr/>
        </p:nvSpPr>
        <p:spPr bwMode="auto">
          <a:xfrm>
            <a:off x="366713" y="4441825"/>
            <a:ext cx="6231491" cy="745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3B3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r>
              <a:rPr lang="en-US" sz="1800" b="1" dirty="0" smtClean="0">
                <a:solidFill>
                  <a:srgbClr val="000000"/>
                </a:solidFill>
                <a:latin typeface="Arial" charset="0"/>
              </a:rPr>
              <a:t>train 5  classifiers:  </a:t>
            </a:r>
            <a:r>
              <a:rPr lang="en-US" sz="1800" b="1" dirty="0" err="1" smtClean="0">
                <a:solidFill>
                  <a:srgbClr val="000000"/>
                </a:solidFill>
                <a:latin typeface="Arial" charset="0"/>
              </a:rPr>
              <a:t>y</a:t>
            </a:r>
            <a:r>
              <a:rPr lang="en-US" sz="1800" b="1" baseline="-25000" dirty="0" err="1" smtClean="0">
                <a:solidFill>
                  <a:srgbClr val="000000"/>
                </a:solidFill>
                <a:latin typeface="Arial" charset="0"/>
              </a:rPr>
              <a:t>i</a:t>
            </a:r>
            <a:r>
              <a:rPr lang="en-US" sz="1800" b="1" dirty="0" smtClean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sz="1800" b="1" dirty="0" err="1" smtClean="0">
                <a:solidFill>
                  <a:srgbClr val="000000"/>
                </a:solidFill>
                <a:latin typeface="Arial" charset="0"/>
              </a:rPr>
              <a:t>x,</a:t>
            </a:r>
            <a:r>
              <a:rPr lang="en-US" sz="1800" b="1" dirty="0" err="1" smtClean="0">
                <a:solidFill>
                  <a:srgbClr val="000000"/>
                </a:solidFill>
                <a:latin typeface="Symbol" pitchFamily="18" charset="2"/>
              </a:rPr>
              <a:t>a</a:t>
            </a:r>
            <a:r>
              <a:rPr lang="en-US" sz="1800" b="1" dirty="0" smtClean="0">
                <a:solidFill>
                  <a:srgbClr val="000000"/>
                </a:solidFill>
                <a:latin typeface="Arial" charset="0"/>
              </a:rPr>
              <a:t>) : i=1,..5, </a:t>
            </a:r>
          </a:p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r>
              <a:rPr lang="en-US" sz="1800" b="1" dirty="0" smtClean="0">
                <a:solidFill>
                  <a:srgbClr val="000000"/>
                </a:solidFill>
                <a:latin typeface="Arial" charset="0"/>
              </a:rPr>
              <a:t>classifier </a:t>
            </a:r>
            <a:r>
              <a:rPr lang="en-US" sz="1800" b="1" dirty="0" err="1" smtClean="0">
                <a:solidFill>
                  <a:srgbClr val="000000"/>
                </a:solidFill>
                <a:latin typeface="Arial" charset="0"/>
              </a:rPr>
              <a:t>y</a:t>
            </a:r>
            <a:r>
              <a:rPr lang="en-US" sz="1800" b="1" baseline="-25000" dirty="0" err="1" smtClean="0">
                <a:solidFill>
                  <a:srgbClr val="000000"/>
                </a:solidFill>
                <a:latin typeface="Arial" charset="0"/>
              </a:rPr>
              <a:t>i</a:t>
            </a:r>
            <a:r>
              <a:rPr lang="en-US" sz="1800" b="1" dirty="0" smtClean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sz="1800" b="1" dirty="0" err="1" smtClean="0">
                <a:solidFill>
                  <a:srgbClr val="000000"/>
                </a:solidFill>
                <a:latin typeface="Arial" charset="0"/>
              </a:rPr>
              <a:t>x,</a:t>
            </a:r>
            <a:r>
              <a:rPr lang="en-US" sz="1800" b="1" dirty="0" err="1" smtClean="0">
                <a:solidFill>
                  <a:srgbClr val="000000"/>
                </a:solidFill>
                <a:latin typeface="Symbol" pitchFamily="18" charset="2"/>
              </a:rPr>
              <a:t>a</a:t>
            </a:r>
            <a:r>
              <a:rPr lang="en-US" sz="1800" b="1" dirty="0" smtClean="0">
                <a:solidFill>
                  <a:srgbClr val="000000"/>
                </a:solidFill>
                <a:latin typeface="Arial" charset="0"/>
              </a:rPr>
              <a:t>) is trained without the i-</a:t>
            </a:r>
            <a:r>
              <a:rPr lang="en-US" sz="1800" b="1" dirty="0" err="1" smtClean="0">
                <a:solidFill>
                  <a:srgbClr val="000000"/>
                </a:solidFill>
                <a:latin typeface="Arial" charset="0"/>
              </a:rPr>
              <a:t>th</a:t>
            </a:r>
            <a:r>
              <a:rPr lang="en-US" sz="1800" b="1" dirty="0" smtClean="0">
                <a:solidFill>
                  <a:srgbClr val="000000"/>
                </a:solidFill>
                <a:latin typeface="Arial" charset="0"/>
              </a:rPr>
              <a:t> sub sample</a:t>
            </a:r>
          </a:p>
        </p:txBody>
      </p:sp>
      <p:sp>
        <p:nvSpPr>
          <p:cNvPr id="1891368" name="Text Box 40"/>
          <p:cNvSpPr txBox="1">
            <a:spLocks noChangeArrowheads="1"/>
          </p:cNvSpPr>
          <p:nvPr/>
        </p:nvSpPr>
        <p:spPr bwMode="auto">
          <a:xfrm>
            <a:off x="366713" y="5321300"/>
            <a:ext cx="2970983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3B3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Arial" charset="0"/>
              </a:rPr>
              <a:t>calculate the test error:</a:t>
            </a:r>
            <a:endParaRPr lang="en-US" sz="18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891369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7345541"/>
              </p:ext>
            </p:extLst>
          </p:nvPr>
        </p:nvGraphicFramePr>
        <p:xfrm>
          <a:off x="3422650" y="5199063"/>
          <a:ext cx="4648200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3" name="Equation" r:id="rId3" imgW="3213000" imgH="444240" progId="Equation.DSMT4">
                  <p:embed/>
                </p:oleObj>
              </mc:Choice>
              <mc:Fallback>
                <p:oleObj name="Equation" r:id="rId3" imgW="32130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2650" y="5199063"/>
                        <a:ext cx="4648200" cy="64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1370" name="Text Box 42"/>
          <p:cNvSpPr txBox="1">
            <a:spLocks noChangeArrowheads="1"/>
          </p:cNvSpPr>
          <p:nvPr/>
        </p:nvSpPr>
        <p:spPr bwMode="auto">
          <a:xfrm>
            <a:off x="366713" y="5964238"/>
            <a:ext cx="8296275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3B3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r>
              <a:rPr lang="en-US" sz="1800" b="1" dirty="0" smtClean="0">
                <a:solidFill>
                  <a:srgbClr val="000000"/>
                </a:solidFill>
                <a:latin typeface="Arial" charset="0"/>
              </a:rPr>
              <a:t>choose tuning parameter </a:t>
            </a:r>
            <a:r>
              <a:rPr lang="en-US" sz="1800" b="1" dirty="0" smtClean="0">
                <a:solidFill>
                  <a:srgbClr val="000000"/>
                </a:solidFill>
                <a:latin typeface="Symbol" pitchFamily="18" charset="2"/>
              </a:rPr>
              <a:t>a</a:t>
            </a:r>
            <a:r>
              <a:rPr lang="en-US" sz="1800" b="1" dirty="0" smtClean="0">
                <a:solidFill>
                  <a:srgbClr val="000000"/>
                </a:solidFill>
                <a:latin typeface="Arial" charset="0"/>
              </a:rPr>
              <a:t> for which CV(</a:t>
            </a:r>
            <a:r>
              <a:rPr lang="en-US" sz="1800" b="1" dirty="0" smtClean="0">
                <a:solidFill>
                  <a:srgbClr val="000000"/>
                </a:solidFill>
                <a:latin typeface="Symbol" pitchFamily="18" charset="2"/>
              </a:rPr>
              <a:t>a</a:t>
            </a:r>
            <a:r>
              <a:rPr lang="en-US" sz="1800" b="1" dirty="0" smtClean="0">
                <a:solidFill>
                  <a:srgbClr val="000000"/>
                </a:solidFill>
                <a:latin typeface="Arial" charset="0"/>
              </a:rPr>
              <a:t>) is minimum and train the final classifier using all data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2440" y="6597352"/>
            <a:ext cx="611560" cy="260648"/>
          </a:xfrm>
        </p:spPr>
        <p:txBody>
          <a:bodyPr/>
          <a:lstStyle/>
          <a:p>
            <a:fld id="{2A4DA105-8408-472E-ADC5-7BB4EB4EDB54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9038" y="6597352"/>
            <a:ext cx="1086578" cy="260647"/>
          </a:xfrm>
          <a:prstGeom prst="rect">
            <a:avLst/>
          </a:prstGeom>
        </p:spPr>
        <p:txBody>
          <a:bodyPr/>
          <a:lstStyle/>
          <a:p>
            <a:r>
              <a:rPr lang="en-US" sz="1000" smtClean="0">
                <a:latin typeface="+mn-lt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79712" y="6597352"/>
            <a:ext cx="6552728" cy="260648"/>
          </a:xfrm>
          <a:prstGeom prst="rect">
            <a:avLst/>
          </a:prstGeom>
        </p:spPr>
        <p:txBody>
          <a:bodyPr/>
          <a:lstStyle/>
          <a:p>
            <a:r>
              <a:rPr lang="en-US" sz="1000" smtClean="0">
                <a:latin typeface="+mj-lt"/>
              </a:rPr>
              <a:t>Advanced Scientific Computing Workshop ETH 2014</a:t>
            </a:r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8971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1339" grpId="0" animBg="1"/>
      <p:bldP spid="1891367" grpId="0"/>
      <p:bldP spid="1891368" grpId="0"/>
      <p:bldP spid="18913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Kolmogorov Smirnov Test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4DA105-8408-472E-ADC5-7BB4EB4EDB54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smtClean="0">
                <a:latin typeface="Arial" pitchFamily="34" charset="0"/>
              </a:rPr>
              <a:t>Advanced Scientific Computing Workshop ETH 2014</a:t>
            </a:r>
            <a:endParaRPr lang="en-US" sz="10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7457" y="1458687"/>
            <a:ext cx="8382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</a:rPr>
              <a:t>Tests if two sample distributions are compatible with coming from the same parent distribution</a:t>
            </a:r>
          </a:p>
          <a:p>
            <a:endParaRPr lang="en-US" dirty="0" smtClean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/>
              <a:buChar char="à"/>
            </a:pPr>
            <a:r>
              <a:rPr lang="en-US" sz="2000" dirty="0" smtClean="0">
                <a:solidFill>
                  <a:schemeClr val="bg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Statistical test: if they are  indeed random samples of the same parent distribution, then the KS-test gives an uniformly distributed  value between 0 and 1  !!</a:t>
            </a:r>
          </a:p>
          <a:p>
            <a:pPr marL="285750" indent="-285750">
              <a:buFont typeface="Wingdings"/>
              <a:buChar char="à"/>
            </a:pPr>
            <a:endParaRPr lang="en-US" sz="2000" dirty="0">
              <a:solidFill>
                <a:schemeClr val="bg2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/>
              <a:buChar char="à"/>
            </a:pPr>
            <a:r>
              <a:rPr lang="en-US" sz="2000" dirty="0" smtClean="0">
                <a:solidFill>
                  <a:schemeClr val="bg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Note: that means an average value of 0.5  !!</a:t>
            </a:r>
          </a:p>
          <a:p>
            <a:pPr marL="285750" indent="-285750">
              <a:buFont typeface="Wingdings"/>
              <a:buChar char="à"/>
            </a:pPr>
            <a:endParaRPr lang="en-US" sz="2000" dirty="0">
              <a:solidFill>
                <a:schemeClr val="bg2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/>
              <a:buChar char="à"/>
            </a:pPr>
            <a:r>
              <a:rPr lang="en-US" sz="2000" dirty="0" smtClean="0">
                <a:solidFill>
                  <a:schemeClr val="bg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How does that look like for TMVA, where many people use the KS test to  check for “overtraining”</a:t>
            </a:r>
            <a:r>
              <a:rPr lang="en-US" sz="2000" dirty="0">
                <a:solidFill>
                  <a:schemeClr val="bg2"/>
                </a:solidFill>
                <a:latin typeface="Arial" panose="020B0604020202020204" pitchFamily="34" charset="0"/>
              </a:rPr>
              <a:t>	</a:t>
            </a:r>
            <a:endParaRPr lang="en-GB" sz="20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64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n-Screen Presentation 1">
  <a:themeElements>
    <a:clrScheme name="Office Theme 1">
      <a:dk1>
        <a:srgbClr val="2A004E"/>
      </a:dk1>
      <a:lt1>
        <a:srgbClr val="FFFFFF"/>
      </a:lt1>
      <a:dk2>
        <a:srgbClr val="500093"/>
      </a:dk2>
      <a:lt2>
        <a:srgbClr val="00CCCC"/>
      </a:lt2>
      <a:accent1>
        <a:srgbClr val="D60093"/>
      </a:accent1>
      <a:accent2>
        <a:srgbClr val="0000FF"/>
      </a:accent2>
      <a:accent3>
        <a:srgbClr val="B3AAC8"/>
      </a:accent3>
      <a:accent4>
        <a:srgbClr val="DADADA"/>
      </a:accent4>
      <a:accent5>
        <a:srgbClr val="E8AAC8"/>
      </a:accent5>
      <a:accent6>
        <a:srgbClr val="0000E7"/>
      </a:accent6>
      <a:hlink>
        <a:srgbClr val="FFFF00"/>
      </a:hlink>
      <a:folHlink>
        <a:srgbClr val="7500D7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rgbClr val="FF0000"/>
          </a:solidFill>
          <a:prstDash val="solid"/>
          <a:round/>
          <a:headEnd type="none" w="sm" len="sm"/>
          <a:tailEnd type="arrow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buClr>
            <a:srgbClr val="FF0000"/>
          </a:buClr>
          <a:defRPr sz="2000" dirty="0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Office Theme 1">
        <a:dk1>
          <a:srgbClr val="2A004E"/>
        </a:dk1>
        <a:lt1>
          <a:srgbClr val="FFFFFF"/>
        </a:lt1>
        <a:dk2>
          <a:srgbClr val="500093"/>
        </a:dk2>
        <a:lt2>
          <a:srgbClr val="00CCCC"/>
        </a:lt2>
        <a:accent1>
          <a:srgbClr val="D60093"/>
        </a:accent1>
        <a:accent2>
          <a:srgbClr val="0000FF"/>
        </a:accent2>
        <a:accent3>
          <a:srgbClr val="B3AAC8"/>
        </a:accent3>
        <a:accent4>
          <a:srgbClr val="DADADA"/>
        </a:accent4>
        <a:accent5>
          <a:srgbClr val="E8AAC8"/>
        </a:accent5>
        <a:accent6>
          <a:srgbClr val="0000E7"/>
        </a:accent6>
        <a:hlink>
          <a:srgbClr val="FFFF00"/>
        </a:hlink>
        <a:folHlink>
          <a:srgbClr val="7500D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CC99FF"/>
        </a:accent1>
        <a:accent2>
          <a:srgbClr val="3366FF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2D5CE7"/>
        </a:accent6>
        <a:hlink>
          <a:srgbClr val="00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777777"/>
        </a:accent1>
        <a:accent2>
          <a:srgbClr val="CBCBCB"/>
        </a:accent2>
        <a:accent3>
          <a:srgbClr val="FFFFFF"/>
        </a:accent3>
        <a:accent4>
          <a:srgbClr val="000000"/>
        </a:accent4>
        <a:accent5>
          <a:srgbClr val="BDBDBD"/>
        </a:accent5>
        <a:accent6>
          <a:srgbClr val="B8B8B8"/>
        </a:accent6>
        <a:hlink>
          <a:srgbClr val="4D4D4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00CCCC"/>
        </a:lt1>
        <a:dk2>
          <a:srgbClr val="FFFFCC"/>
        </a:dk2>
        <a:lt2>
          <a:srgbClr val="009999"/>
        </a:lt2>
        <a:accent1>
          <a:srgbClr val="CC99FF"/>
        </a:accent1>
        <a:accent2>
          <a:srgbClr val="3366FF"/>
        </a:accent2>
        <a:accent3>
          <a:srgbClr val="AAE2E2"/>
        </a:accent3>
        <a:accent4>
          <a:srgbClr val="000000"/>
        </a:accent4>
        <a:accent5>
          <a:srgbClr val="E2CAFF"/>
        </a:accent5>
        <a:accent6>
          <a:srgbClr val="2D5CE7"/>
        </a:accent6>
        <a:hlink>
          <a:srgbClr val="00CCFF"/>
        </a:hlink>
        <a:folHlink>
          <a:srgbClr val="00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3300"/>
        </a:dk1>
        <a:lt1>
          <a:srgbClr val="FFFFFF"/>
        </a:lt1>
        <a:dk2>
          <a:srgbClr val="669900"/>
        </a:dk2>
        <a:lt2>
          <a:srgbClr val="FFCC66"/>
        </a:lt2>
        <a:accent1>
          <a:srgbClr val="990033"/>
        </a:accent1>
        <a:accent2>
          <a:srgbClr val="FF9933"/>
        </a:accent2>
        <a:accent3>
          <a:srgbClr val="B8CAAA"/>
        </a:accent3>
        <a:accent4>
          <a:srgbClr val="DADADA"/>
        </a:accent4>
        <a:accent5>
          <a:srgbClr val="CAAAAD"/>
        </a:accent5>
        <a:accent6>
          <a:srgbClr val="E78A2D"/>
        </a:accent6>
        <a:hlink>
          <a:srgbClr val="CCCC00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663300"/>
        </a:dk1>
        <a:lt1>
          <a:srgbClr val="FFFFFF"/>
        </a:lt1>
        <a:dk2>
          <a:srgbClr val="CC6600"/>
        </a:dk2>
        <a:lt2>
          <a:srgbClr val="FFCC00"/>
        </a:lt2>
        <a:accent1>
          <a:srgbClr val="990033"/>
        </a:accent1>
        <a:accent2>
          <a:srgbClr val="FF0033"/>
        </a:accent2>
        <a:accent3>
          <a:srgbClr val="E2B8AA"/>
        </a:accent3>
        <a:accent4>
          <a:srgbClr val="DADADA"/>
        </a:accent4>
        <a:accent5>
          <a:srgbClr val="CAAAAD"/>
        </a:accent5>
        <a:accent6>
          <a:srgbClr val="E7002D"/>
        </a:accent6>
        <a:hlink>
          <a:srgbClr val="CC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660033"/>
        </a:dk1>
        <a:lt1>
          <a:srgbClr val="FFFFFF"/>
        </a:lt1>
        <a:dk2>
          <a:srgbClr val="990066"/>
        </a:dk2>
        <a:lt2>
          <a:srgbClr val="FFFF66"/>
        </a:lt2>
        <a:accent1>
          <a:srgbClr val="9933FF"/>
        </a:accent1>
        <a:accent2>
          <a:srgbClr val="00CCCC"/>
        </a:accent2>
        <a:accent3>
          <a:srgbClr val="CAAAB8"/>
        </a:accent3>
        <a:accent4>
          <a:srgbClr val="DADADA"/>
        </a:accent4>
        <a:accent5>
          <a:srgbClr val="CAADFF"/>
        </a:accent5>
        <a:accent6>
          <a:srgbClr val="00B9B9"/>
        </a:accent6>
        <a:hlink>
          <a:srgbClr val="CC66FF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</TotalTime>
  <Words>2282</Words>
  <Application>Microsoft Office PowerPoint</Application>
  <PresentationFormat>On-screen Show (4:3)</PresentationFormat>
  <Paragraphs>432</Paragraphs>
  <Slides>34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On-Screen Presentation 1</vt:lpstr>
      <vt:lpstr>Equation</vt:lpstr>
      <vt:lpstr>PowerPoint Presentation</vt:lpstr>
      <vt:lpstr>Overview</vt:lpstr>
      <vt:lpstr>See some Classifiers at Work</vt:lpstr>
      <vt:lpstr>Decision Boundaries</vt:lpstr>
      <vt:lpstr>General Advice for (MVA) Analyses</vt:lpstr>
      <vt:lpstr>T MVA Categories</vt:lpstr>
      <vt:lpstr>Overtraining</vt:lpstr>
      <vt:lpstr>Cross Validation</vt:lpstr>
      <vt:lpstr>Kolmogorov Smirnov Test</vt:lpstr>
      <vt:lpstr>Kolmogorov Smirnov Test</vt:lpstr>
      <vt:lpstr>BDT performance vs #trees</vt:lpstr>
      <vt:lpstr>PowerPoint Presentation</vt:lpstr>
      <vt:lpstr>PowerPoint Presentation</vt:lpstr>
      <vt:lpstr>And for Cuts ?</vt:lpstr>
      <vt:lpstr>Example distributions </vt:lpstr>
      <vt:lpstr>Example distributions </vt:lpstr>
      <vt:lpstr>Example distributions </vt:lpstr>
      <vt:lpstr>Systematic Errors/Uncertainties</vt:lpstr>
      <vt:lpstr>Some Words about Systematic Errors</vt:lpstr>
      <vt:lpstr>MVA and Systematic Uncertainties</vt:lpstr>
      <vt:lpstr>MVA and Systematic Uncertainties</vt:lpstr>
      <vt:lpstr>Systematic “Error” in Correlations</vt:lpstr>
      <vt:lpstr>Systematic “Error” in Correlations</vt:lpstr>
      <vt:lpstr>Systematic “Error” in Correlations</vt:lpstr>
      <vt:lpstr>(T )MVA and Systematic Uncertainties</vt:lpstr>
      <vt:lpstr>How does this look in 2D?</vt:lpstr>
      <vt:lpstr>Reduce information content</vt:lpstr>
      <vt:lpstr>Reduce information content</vt:lpstr>
      <vt:lpstr>Reminder:</vt:lpstr>
      <vt:lpstr>Another example..</vt:lpstr>
      <vt:lpstr>peak on the edge</vt:lpstr>
      <vt:lpstr>Back to my “complicated” 3D example</vt:lpstr>
      <vt:lpstr>ROC Cuve - Zoom</vt:lpstr>
      <vt:lpstr>Summary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Statistics and Machine Learning</dc:title>
  <dc:creator>hvoss</dc:creator>
  <cp:lastModifiedBy>Helge Voss</cp:lastModifiedBy>
  <cp:revision>136</cp:revision>
  <cp:lastPrinted>2011-06-06T14:00:49Z</cp:lastPrinted>
  <dcterms:created xsi:type="dcterms:W3CDTF">2011-05-27T15:16:00Z</dcterms:created>
  <dcterms:modified xsi:type="dcterms:W3CDTF">2014-07-14T08:15:06Z</dcterms:modified>
</cp:coreProperties>
</file>