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95" r:id="rId3"/>
    <p:sldId id="300" r:id="rId4"/>
    <p:sldId id="302" r:id="rId5"/>
    <p:sldId id="303" r:id="rId6"/>
    <p:sldId id="304" r:id="rId7"/>
    <p:sldId id="306" r:id="rId8"/>
    <p:sldId id="307" r:id="rId9"/>
    <p:sldId id="308" r:id="rId10"/>
    <p:sldId id="382" r:id="rId11"/>
    <p:sldId id="383" r:id="rId12"/>
    <p:sldId id="384" r:id="rId13"/>
    <p:sldId id="387" r:id="rId14"/>
    <p:sldId id="388" r:id="rId15"/>
    <p:sldId id="389" r:id="rId16"/>
    <p:sldId id="390" r:id="rId17"/>
    <p:sldId id="391" r:id="rId18"/>
    <p:sldId id="394" r:id="rId19"/>
  </p:sldIdLst>
  <p:sldSz cx="9144000" cy="6858000" type="screen4x3"/>
  <p:notesSz cx="6662738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7033"/>
    <a:srgbClr val="D1D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3" autoAdjust="0"/>
    <p:restoredTop sz="90929"/>
  </p:normalViewPr>
  <p:slideViewPr>
    <p:cSldViewPr snapToGrid="0">
      <p:cViewPr varScale="1">
        <p:scale>
          <a:sx n="100" d="100"/>
          <a:sy n="100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5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82BB1-B236-4FAA-8B67-15346DAE297A}" type="datetimeFigureOut">
              <a:rPr lang="en-GB" smtClean="0"/>
              <a:t>14/07/2014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E975D-9137-4FB2-B0D7-D6736CA250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7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3336D-9A93-4D6F-A0A6-5133006AE388}" type="datetimeFigureOut">
              <a:rPr lang="en-GB" smtClean="0"/>
              <a:t>14/07/2014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05350"/>
            <a:ext cx="533019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3C4B0-7E41-404B-B8ED-9CD8484F2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71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597352"/>
            <a:ext cx="61156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2A4DA105-8408-472E-ADC5-7BB4EB4EDB5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9038" y="6597352"/>
            <a:ext cx="1086578" cy="2606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z="1000" smtClean="0">
                <a:latin typeface="Arial" pitchFamily="34" charset="0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9712" y="6597352"/>
            <a:ext cx="6552728" cy="2606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8697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7B758D"/>
            </a:gs>
            <a:gs pos="0">
              <a:srgbClr val="0C0030"/>
            </a:gs>
            <a:gs pos="100000">
              <a:schemeClr val="accent4">
                <a:lumMod val="58000"/>
                <a:lumOff val="42000"/>
              </a:schemeClr>
            </a:gs>
            <a:gs pos="2000">
              <a:srgbClr val="BDBAC6"/>
            </a:gs>
            <a:gs pos="100000">
              <a:srgbClr val="0C0030">
                <a:lumMod val="0"/>
                <a:lumOff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2092"/>
            <a:ext cx="8151813" cy="82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29038" y="6597352"/>
            <a:ext cx="1086578" cy="2606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z="1000" smtClean="0">
                <a:latin typeface="Arial" pitchFamily="34" charset="0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712" y="6597352"/>
            <a:ext cx="6552728" cy="2606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z="1000" dirty="0" smtClean="0">
                <a:latin typeface="Arial" pitchFamily="34" charset="0"/>
              </a:rPr>
              <a:t>Advanced Scientific Computing Workshop ETH 2014 </a:t>
            </a:r>
            <a:endParaRPr lang="en-US" sz="1000" dirty="0"/>
          </a:p>
        </p:txBody>
      </p:sp>
      <p:sp>
        <p:nvSpPr>
          <p:cNvPr id="2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440" y="6597352"/>
            <a:ext cx="611560" cy="260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</a:defRPr>
            </a:lvl1pPr>
          </a:lstStyle>
          <a:p>
            <a:fld id="{2A4DA105-8408-472E-ADC5-7BB4EB4EDB5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18" descr="mpiktextbig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813" y="12092"/>
            <a:ext cx="992187" cy="84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baseline="0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q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Tx/>
        <a:buBlip>
          <a:blip r:embed="rId4"/>
        </a:buBlip>
        <a:defRPr sz="2000" b="1">
          <a:solidFill>
            <a:schemeClr val="hlink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80000"/>
        <a:buFont typeface="Wingdings" pitchFamily="2" charset="2"/>
        <a:buChar char="§"/>
        <a:defRPr sz="2000">
          <a:solidFill>
            <a:schemeClr val="hlink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9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01563" y="98824"/>
            <a:ext cx="8156618" cy="1906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baseline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en-US" sz="4400" dirty="0">
                <a:solidFill>
                  <a:srgbClr val="FFFF00"/>
                </a:solidFill>
              </a:rPr>
              <a:t>Multivariate Methods of </a:t>
            </a:r>
          </a:p>
          <a:p>
            <a:r>
              <a:rPr lang="en-US" sz="4400" dirty="0">
                <a:solidFill>
                  <a:srgbClr val="FFFF00"/>
                </a:solidFill>
              </a:rPr>
              <a:t>data analysis  </a:t>
            </a:r>
            <a:endParaRPr lang="en-US" sz="4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001" y="2332817"/>
            <a:ext cx="2843175" cy="214374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477108" y="3589625"/>
            <a:ext cx="31868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4400" b="1" dirty="0" err="1" smtClean="0">
                <a:solidFill>
                  <a:schemeClr val="bg2"/>
                </a:solidFill>
                <a:latin typeface="+mj-lt"/>
              </a:rPr>
              <a:t>Helge</a:t>
            </a:r>
            <a:r>
              <a:rPr lang="en-US" sz="4400" b="1" dirty="0" smtClean="0">
                <a:solidFill>
                  <a:schemeClr val="bg2"/>
                </a:solidFill>
                <a:latin typeface="+mj-lt"/>
              </a:rPr>
              <a:t> Voss</a:t>
            </a:r>
            <a:endParaRPr lang="en-GB" sz="4400" b="1" dirty="0" smtClean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7108" y="4736666"/>
            <a:ext cx="7472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de-DE" sz="2000" dirty="0">
                <a:solidFill>
                  <a:schemeClr val="bg2"/>
                </a:solidFill>
                <a:latin typeface="+mn-lt"/>
              </a:rPr>
              <a:t>MAX-PLANCK-INSTITUT FÜR KERNPHYSIK IN HEIDELBERG</a:t>
            </a:r>
            <a:endParaRPr lang="en-GB" sz="2000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4611" y="2132762"/>
            <a:ext cx="5367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 smtClean="0">
                <a:solidFill>
                  <a:schemeClr val="bg2"/>
                </a:solidFill>
                <a:latin typeface="+mj-lt"/>
              </a:rPr>
              <a:t>Advanced Scientific Computing Workshop</a:t>
            </a:r>
          </a:p>
          <a:p>
            <a:pPr>
              <a:buClr>
                <a:srgbClr val="FF0000"/>
              </a:buClr>
            </a:pPr>
            <a:r>
              <a:rPr lang="en-US" sz="2000" b="1" dirty="0" smtClean="0">
                <a:solidFill>
                  <a:schemeClr val="bg2"/>
                </a:solidFill>
                <a:latin typeface="+mj-lt"/>
              </a:rPr>
              <a:t>ETH   2014</a:t>
            </a:r>
            <a:endParaRPr lang="en-US" sz="2000" b="1" dirty="0">
              <a:solidFill>
                <a:schemeClr val="bg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Naïve Bayesian Classifier </a:t>
            </a:r>
            <a:br>
              <a:rPr lang="en-US" sz="2800" dirty="0"/>
            </a:br>
            <a:r>
              <a:rPr lang="en-US" sz="2800" dirty="0"/>
              <a:t>(projective Likelihood Classifier)</a:t>
            </a:r>
            <a:endParaRPr lang="de-DE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157288"/>
            <a:ext cx="4751388" cy="345598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Where to get the 1-D PDF’s ?</a:t>
            </a:r>
          </a:p>
          <a:p>
            <a:pPr lvl="1"/>
            <a:r>
              <a:rPr lang="en-US" dirty="0" smtClean="0">
                <a:solidFill>
                  <a:schemeClr val="bg2"/>
                </a:solidFill>
              </a:rPr>
              <a:t>Simple histograms  </a:t>
            </a:r>
            <a:endParaRPr lang="de-DE" dirty="0">
              <a:solidFill>
                <a:schemeClr val="bg2"/>
              </a:solidFill>
            </a:endParaRPr>
          </a:p>
        </p:txBody>
      </p:sp>
      <p:pic>
        <p:nvPicPr>
          <p:cNvPr id="7" name="Picture 4" descr="likelihoodrefs_c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" t="7031" r="49982" b="4497"/>
          <a:stretch>
            <a:fillRect/>
          </a:stretch>
        </p:blipFill>
        <p:spPr bwMode="auto">
          <a:xfrm>
            <a:off x="5261982" y="2694736"/>
            <a:ext cx="3240088" cy="307975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variables_c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21" y="2476474"/>
            <a:ext cx="4021899" cy="385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2"/>
          <p:cNvSpPr txBox="1">
            <a:spLocks/>
          </p:cNvSpPr>
          <p:nvPr/>
        </p:nvSpPr>
        <p:spPr>
          <a:xfrm>
            <a:off x="4556067" y="1152204"/>
            <a:ext cx="4441630" cy="3456979"/>
          </a:xfrm>
          <a:prstGeom prst="rect">
            <a:avLst/>
          </a:prstGeom>
        </p:spPr>
        <p:txBody>
          <a:bodyPr/>
          <a:lstStyle>
            <a:lvl1pPr marL="179388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Char char="§"/>
              <a:defRPr sz="2000" b="1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623888" indent="-166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Tx/>
              <a:buBlip>
                <a:blip r:embed="rId4"/>
              </a:buBlip>
              <a:defRPr sz="1800" b="1">
                <a:solidFill>
                  <a:schemeClr val="bg2"/>
                </a:solidFill>
                <a:latin typeface="+mn-lt"/>
              </a:defRPr>
            </a:lvl2pPr>
            <a:lvl3pPr marL="1074738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bg2"/>
                </a:solidFill>
                <a:latin typeface="+mn-lt"/>
              </a:defRPr>
            </a:lvl3pPr>
            <a:lvl4pPr marL="16573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§"/>
              <a:defRPr sz="1800">
                <a:solidFill>
                  <a:schemeClr val="bg2"/>
                </a:solidFill>
                <a:latin typeface="+mn-lt"/>
              </a:defRPr>
            </a:lvl4pPr>
            <a:lvl5pPr marL="1974850" indent="-1460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Wingdings" pitchFamily="2" charset="2"/>
              <a:buChar char="§"/>
              <a:defRPr sz="18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5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kern="0" dirty="0" smtClean="0"/>
          </a:p>
          <a:p>
            <a:pPr lvl="1"/>
            <a:r>
              <a:rPr lang="en-US" kern="0" dirty="0" smtClean="0"/>
              <a:t>Smoothing  (e.g. spline or kernel function)   </a:t>
            </a:r>
            <a:endParaRPr lang="de-DE" kern="0" dirty="0"/>
          </a:p>
        </p:txBody>
      </p:sp>
    </p:spTree>
    <p:extLst>
      <p:ext uri="{BB962C8B-B14F-4D97-AF65-F5344CB8AC3E}">
        <p14:creationId xmlns:p14="http://schemas.microsoft.com/office/powerpoint/2010/main" val="302358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if there are correlations?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j-lt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35715" name="Text Box 3"/>
          <p:cNvSpPr txBox="1">
            <a:spLocks noChangeArrowheads="1"/>
          </p:cNvSpPr>
          <p:nvPr/>
        </p:nvSpPr>
        <p:spPr bwMode="auto">
          <a:xfrm>
            <a:off x="449263" y="790575"/>
            <a:ext cx="8371564" cy="375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Typically correlations are present: 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C</a:t>
            </a:r>
            <a:r>
              <a:rPr lang="en-US" sz="1800" baseline="-25000" dirty="0" err="1" smtClean="0">
                <a:solidFill>
                  <a:srgbClr val="000000"/>
                </a:solidFill>
                <a:latin typeface="Arial" charset="0"/>
              </a:rPr>
              <a:t>ij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=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cov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[ x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, x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</a:rPr>
              <a:t> j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]=E[ x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 sz="1800" baseline="-25000" dirty="0" err="1" smtClean="0">
                <a:solidFill>
                  <a:srgbClr val="000000"/>
                </a:solidFill>
                <a:latin typeface="Arial" charset="0"/>
              </a:rPr>
              <a:t>j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]−E[ x</a:t>
            </a:r>
            <a:r>
              <a:rPr lang="en-US" sz="1800" baseline="-25000" dirty="0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]E[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 sz="1800" baseline="-25000" dirty="0" err="1" smtClean="0">
                <a:solidFill>
                  <a:srgbClr val="000000"/>
                </a:solidFill>
                <a:latin typeface="Arial" charset="0"/>
              </a:rPr>
              <a:t>j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]≠0  (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i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≠j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035716" name="Rectangle 4"/>
          <p:cNvSpPr>
            <a:spLocks noChangeArrowheads="1"/>
          </p:cNvSpPr>
          <p:nvPr/>
        </p:nvSpPr>
        <p:spPr bwMode="auto">
          <a:xfrm>
            <a:off x="438150" y="1203325"/>
            <a:ext cx="8208963" cy="4537075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B7E7F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35717" name="Picture 5" descr="variables_c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412875"/>
            <a:ext cx="4392612" cy="421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5718" name="Picture 6" descr="CorrelationMatrix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1911350"/>
            <a:ext cx="2998788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35719" name="Text Box 7"/>
          <p:cNvSpPr txBox="1">
            <a:spLocks noChangeArrowheads="1"/>
          </p:cNvSpPr>
          <p:nvPr/>
        </p:nvSpPr>
        <p:spPr bwMode="auto">
          <a:xfrm>
            <a:off x="422275" y="5905500"/>
            <a:ext cx="8097838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pre-processing:  choose set of linear transformed input variables for which C</a:t>
            </a:r>
            <a:r>
              <a:rPr lang="en-US" sz="1600" i="1" baseline="-250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ij</a:t>
            </a: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= 0 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(i≠j)</a:t>
            </a:r>
          </a:p>
        </p:txBody>
      </p:sp>
    </p:spTree>
    <p:extLst>
      <p:ext uri="{BB962C8B-B14F-4D97-AF65-F5344CB8AC3E}">
        <p14:creationId xmlns:p14="http://schemas.microsoft.com/office/powerpoint/2010/main" val="36879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De-Correlation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j-lt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36739" name="Rectangle 3"/>
          <p:cNvSpPr>
            <a:spLocks noChangeArrowheads="1"/>
          </p:cNvSpPr>
          <p:nvPr/>
        </p:nvSpPr>
        <p:spPr bwMode="auto">
          <a:xfrm>
            <a:off x="304800" y="2441575"/>
            <a:ext cx="8208963" cy="3232150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B7E7F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36740" name="AutoShape 4"/>
          <p:cNvSpPr>
            <a:spLocks noChangeArrowheads="1"/>
          </p:cNvSpPr>
          <p:nvPr/>
        </p:nvSpPr>
        <p:spPr bwMode="auto">
          <a:xfrm>
            <a:off x="3851275" y="2622550"/>
            <a:ext cx="576263" cy="2808288"/>
          </a:xfrm>
          <a:prstGeom prst="rightArrowCallout">
            <a:avLst>
              <a:gd name="adj1" fmla="val 127292"/>
              <a:gd name="adj2" fmla="val 121832"/>
              <a:gd name="adj3" fmla="val 45389"/>
              <a:gd name="adj4" fmla="val 33046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3176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B7E7F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36741" name="Picture 5" descr="correlationscatter__NoTransform_c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0" y="2970213"/>
            <a:ext cx="4135438" cy="214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6742" name="Picture 6" descr="correlationscatter__DecorrTransform_c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970213"/>
            <a:ext cx="4135437" cy="214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6743" name="Picture 7" descr="variables_c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39988"/>
            <a:ext cx="338455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36744" name="Picture 8" descr="variables_pca_c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39988"/>
            <a:ext cx="3384550" cy="324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36745" name="Text Box 9"/>
          <p:cNvSpPr txBox="1">
            <a:spLocks noChangeArrowheads="1"/>
          </p:cNvSpPr>
          <p:nvPr/>
        </p:nvSpPr>
        <p:spPr bwMode="auto">
          <a:xfrm>
            <a:off x="2344739" y="6107113"/>
            <a:ext cx="4760912" cy="36535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/>
        </p:spPr>
        <p:txBody>
          <a:bodyPr wrap="squar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</a:rPr>
              <a:t>Attention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</a:rPr>
              <a:t>:</a:t>
            </a:r>
            <a:r>
              <a:rPr lang="en-US" sz="1600" b="1" dirty="0" smtClean="0">
                <a:solidFill>
                  <a:srgbClr val="000000"/>
                </a:solidFill>
                <a:latin typeface="Arial" charset="0"/>
              </a:rPr>
              <a:t> eliminates only </a:t>
            </a:r>
            <a:r>
              <a:rPr lang="en-US" sz="1600" b="1" dirty="0" smtClean="0">
                <a:solidFill>
                  <a:schemeClr val="accent6"/>
                </a:solidFill>
                <a:latin typeface="Arial" charset="0"/>
              </a:rPr>
              <a:t>linear</a:t>
            </a:r>
            <a:r>
              <a:rPr lang="en-US" sz="1600" b="1" dirty="0" smtClean="0">
                <a:solidFill>
                  <a:srgbClr val="000000"/>
                </a:solidFill>
                <a:latin typeface="Arial" charset="0"/>
              </a:rPr>
              <a:t> correlations!!</a:t>
            </a:r>
          </a:p>
        </p:txBody>
      </p:sp>
      <p:sp>
        <p:nvSpPr>
          <p:cNvPr id="2036746" name="Text Box 10"/>
          <p:cNvSpPr txBox="1">
            <a:spLocks noChangeArrowheads="1"/>
          </p:cNvSpPr>
          <p:nvPr/>
        </p:nvSpPr>
        <p:spPr bwMode="auto">
          <a:xfrm>
            <a:off x="772318" y="1212848"/>
            <a:ext cx="8081963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10001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000000"/>
                </a:solidFill>
                <a:latin typeface="Arial" charset="0"/>
              </a:rPr>
              <a:t>Determine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GB" sz="1600" i="1" dirty="0" smtClean="0">
                <a:solidFill>
                  <a:srgbClr val="333399"/>
                </a:solidFill>
                <a:latin typeface="Arial" charset="0"/>
              </a:rPr>
              <a:t>square-root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GB" sz="1600" i="1" dirty="0" smtClean="0">
                <a:solidFill>
                  <a:srgbClr val="FF0000"/>
                </a:solidFill>
                <a:latin typeface="Arial" charset="0"/>
              </a:rPr>
              <a:t>C 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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of correlation matrix </a:t>
            </a:r>
            <a:r>
              <a:rPr lang="en-GB" sz="1600" i="1" dirty="0" smtClean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, </a:t>
            </a:r>
            <a:r>
              <a:rPr lang="en-GB" sz="1600" i="1" dirty="0" smtClean="0">
                <a:solidFill>
                  <a:srgbClr val="333399"/>
                </a:solidFill>
                <a:latin typeface="Arial" charset="0"/>
              </a:rPr>
              <a:t>i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.</a:t>
            </a:r>
            <a:r>
              <a:rPr lang="en-GB" sz="1600" i="1" dirty="0" smtClean="0">
                <a:solidFill>
                  <a:srgbClr val="333399"/>
                </a:solidFill>
                <a:latin typeface="Arial" charset="0"/>
              </a:rPr>
              <a:t>e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., </a:t>
            </a:r>
            <a:r>
              <a:rPr lang="en-GB" sz="1600" i="1" dirty="0" smtClean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</a:rPr>
              <a:t> = </a:t>
            </a:r>
            <a:r>
              <a:rPr lang="en-GB" sz="1600" i="1" dirty="0" smtClean="0">
                <a:solidFill>
                  <a:srgbClr val="FF0000"/>
                </a:solidFill>
                <a:latin typeface="Arial" charset="0"/>
              </a:rPr>
              <a:t>C 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</a:t>
            </a:r>
            <a:r>
              <a:rPr lang="en-GB" sz="1600" i="1" dirty="0" smtClean="0">
                <a:solidFill>
                  <a:srgbClr val="FF0000"/>
                </a:solidFill>
                <a:latin typeface="Arial" charset="0"/>
              </a:rPr>
              <a:t>C 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</a:t>
            </a:r>
          </a:p>
          <a:p>
            <a:pPr lvl="1" eaLnBrk="1" hangingPunct="1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000000"/>
                </a:solidFill>
                <a:latin typeface="Arial" charset="0"/>
              </a:rPr>
              <a:t>compute </a:t>
            </a:r>
            <a:r>
              <a:rPr lang="en-GB" sz="1600" i="1" dirty="0" smtClean="0">
                <a:solidFill>
                  <a:srgbClr val="FF0000"/>
                </a:solidFill>
                <a:latin typeface="Arial" charset="0"/>
              </a:rPr>
              <a:t>C 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 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by </a:t>
            </a:r>
            <a:r>
              <a:rPr lang="en-GB" sz="1600" dirty="0" err="1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diagonalising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GB" sz="1600" i="1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C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:</a:t>
            </a:r>
          </a:p>
          <a:p>
            <a:pPr lvl="1" eaLnBrk="1" hangingPunct="1">
              <a:lnSpc>
                <a:spcPct val="120000"/>
              </a:lnSpc>
              <a:spcBef>
                <a:spcPct val="30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</a:rPr>
              <a:t>transformation from original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</a:rPr>
              <a:t>(x)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</a:rPr>
              <a:t>in de-correlated variable space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</a:rPr>
              <a:t>(x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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</a:rPr>
              <a:t>)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000000"/>
                </a:solidFill>
                <a:latin typeface="Arial" charset="0"/>
              </a:rPr>
              <a:t>by:</a:t>
            </a:r>
            <a:r>
              <a:rPr lang="en-GB" sz="1600" dirty="0" smtClean="0">
                <a:solidFill>
                  <a:srgbClr val="333399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</a:rPr>
              <a:t>x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 = </a:t>
            </a:r>
            <a:r>
              <a:rPr lang="en-GB" sz="1600" i="1" dirty="0" smtClean="0">
                <a:solidFill>
                  <a:srgbClr val="FF0000"/>
                </a:solidFill>
                <a:latin typeface="Arial" charset="0"/>
              </a:rPr>
              <a:t>C </a:t>
            </a:r>
            <a:r>
              <a:rPr lang="en-GB" sz="1600" dirty="0" smtClean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1x 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20367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631867"/>
              </p:ext>
            </p:extLst>
          </p:nvPr>
        </p:nvGraphicFramePr>
        <p:xfrm>
          <a:off x="4387850" y="1593849"/>
          <a:ext cx="25590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Equation" r:id="rId7" imgW="1904760" imgH="215640" progId="Equation.DSMT4">
                  <p:embed/>
                </p:oleObj>
              </mc:Choice>
              <mc:Fallback>
                <p:oleObj name="Equation" r:id="rId7" imgW="19047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0" y="1593849"/>
                        <a:ext cx="255905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3098" y="866745"/>
            <a:ext cx="8693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9388" indent="-179388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Find variable transformation that </a:t>
            </a:r>
            <a:r>
              <a:rPr lang="en-US" sz="2000" b="1" dirty="0" err="1" smtClean="0">
                <a:solidFill>
                  <a:schemeClr val="bg2"/>
                </a:solidFill>
                <a:latin typeface="+mn-lt"/>
              </a:rPr>
              <a:t>diagonalises</a:t>
            </a: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 the covariance matrix</a:t>
            </a:r>
            <a:endParaRPr lang="en-GB" sz="2000" b="1" dirty="0" smtClean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044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203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203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203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36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"/>
                                        <p:tgtEl>
                                          <p:spTgt spid="20367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03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"/>
                                        <p:tgtEl>
                                          <p:spTgt spid="203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300"/>
                                        <p:tgtEl>
                                          <p:spTgt spid="20367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03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6739" grpId="0" animBg="1"/>
      <p:bldP spid="2036740" grpId="0" animBg="1"/>
      <p:bldP spid="2036745" grpId="0" animBg="1"/>
      <p:bldP spid="20367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Decorrelation at Work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j-lt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39813" name="Text Box 5"/>
          <p:cNvSpPr txBox="1">
            <a:spLocks noChangeArrowheads="1"/>
          </p:cNvSpPr>
          <p:nvPr/>
        </p:nvSpPr>
        <p:spPr bwMode="auto">
          <a:xfrm>
            <a:off x="190500" y="854075"/>
            <a:ext cx="7693430" cy="1119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Example: linear correlated Gaussians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decorrelation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works to 100%</a:t>
            </a:r>
            <a:endParaRPr lang="en-US" sz="1800" dirty="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1-D Likelihood on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decorrelated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sample give best possible performance</a:t>
            </a: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compare also the effect on the MVA-output variable!</a:t>
            </a:r>
          </a:p>
        </p:txBody>
      </p:sp>
      <p:sp>
        <p:nvSpPr>
          <p:cNvPr id="2039814" name="Text Box 6"/>
          <p:cNvSpPr txBox="1">
            <a:spLocks noChangeArrowheads="1"/>
          </p:cNvSpPr>
          <p:nvPr/>
        </p:nvSpPr>
        <p:spPr bwMode="auto">
          <a:xfrm>
            <a:off x="1016000" y="2187575"/>
            <a:ext cx="6334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correlated variables:                                               after decorrelation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2826925"/>
            <a:ext cx="4325874" cy="32081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870" y="2826925"/>
            <a:ext cx="4325874" cy="320811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0970" y="6017624"/>
            <a:ext cx="8859774" cy="40011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000" b="1" dirty="0">
                <a:solidFill>
                  <a:srgbClr val="FF0000"/>
                </a:solidFill>
                <a:latin typeface="+mn-lt"/>
              </a:rPr>
              <a:t>W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atch out! Things might look very different for non-linear correlations!</a:t>
            </a:r>
            <a:endParaRPr lang="en-GB" sz="2000" b="1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912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Limitations of the Decorrelation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j-lt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40835" name="Text Box 3"/>
          <p:cNvSpPr txBox="1">
            <a:spLocks noChangeArrowheads="1"/>
          </p:cNvSpPr>
          <p:nvPr/>
        </p:nvSpPr>
        <p:spPr bwMode="auto">
          <a:xfrm>
            <a:off x="261938" y="892175"/>
            <a:ext cx="7921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in cases with non-Gaussian distributions and/or nonlinear correlations, the  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decorrelation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needs to be treated with care</a:t>
            </a:r>
          </a:p>
        </p:txBody>
      </p:sp>
      <p:sp>
        <p:nvSpPr>
          <p:cNvPr id="2040836" name="Rectangle 4"/>
          <p:cNvSpPr>
            <a:spLocks noChangeArrowheads="1"/>
          </p:cNvSpPr>
          <p:nvPr/>
        </p:nvSpPr>
        <p:spPr bwMode="auto">
          <a:xfrm>
            <a:off x="2900363" y="1960563"/>
            <a:ext cx="5943600" cy="3314700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0837" name="Text Box 5"/>
          <p:cNvSpPr txBox="1">
            <a:spLocks noChangeArrowheads="1"/>
          </p:cNvSpPr>
          <p:nvPr/>
        </p:nvSpPr>
        <p:spPr bwMode="auto">
          <a:xfrm>
            <a:off x="247650" y="1825625"/>
            <a:ext cx="2592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§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How does linear decorrelation affect  cases where correlations between signal and background differ?</a:t>
            </a:r>
          </a:p>
        </p:txBody>
      </p:sp>
      <p:pic>
        <p:nvPicPr>
          <p:cNvPr id="2040838" name="Picture 6" descr="correlationscatter__NoTransform_c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2166938"/>
            <a:ext cx="5691187" cy="291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0839" name="Text Box 7"/>
          <p:cNvSpPr txBox="1">
            <a:spLocks noChangeArrowheads="1"/>
          </p:cNvSpPr>
          <p:nvPr/>
        </p:nvSpPr>
        <p:spPr bwMode="auto">
          <a:xfrm>
            <a:off x="492125" y="3717925"/>
            <a:ext cx="2016125" cy="339725"/>
          </a:xfrm>
          <a:prstGeom prst="rect">
            <a:avLst/>
          </a:prstGeom>
          <a:noFill/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r" eaLnBrk="1" hangingPunct="1"/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Original correlations</a:t>
            </a:r>
            <a:endParaRPr lang="fr-FR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0840" name="Text Box 8"/>
          <p:cNvSpPr txBox="1">
            <a:spLocks noChangeArrowheads="1"/>
          </p:cNvSpPr>
          <p:nvPr/>
        </p:nvSpPr>
        <p:spPr bwMode="auto">
          <a:xfrm>
            <a:off x="4065588" y="5376863"/>
            <a:ext cx="742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Signal</a:t>
            </a:r>
          </a:p>
        </p:txBody>
      </p:sp>
      <p:sp>
        <p:nvSpPr>
          <p:cNvPr id="2040841" name="Text Box 9"/>
          <p:cNvSpPr txBox="1">
            <a:spLocks noChangeArrowheads="1"/>
          </p:cNvSpPr>
          <p:nvPr/>
        </p:nvSpPr>
        <p:spPr bwMode="auto">
          <a:xfrm>
            <a:off x="6961188" y="5410200"/>
            <a:ext cx="1263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413499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Limitations of the Decorrelation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j-lt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41859" name="Text Box 3"/>
          <p:cNvSpPr txBox="1">
            <a:spLocks noChangeArrowheads="1"/>
          </p:cNvSpPr>
          <p:nvPr/>
        </p:nvSpPr>
        <p:spPr bwMode="auto">
          <a:xfrm>
            <a:off x="261938" y="892175"/>
            <a:ext cx="7921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18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in cases with non-Gaussian distributions and/or nonlinear correlations, the  decorrelation needs to be treated with care</a:t>
            </a:r>
          </a:p>
        </p:txBody>
      </p:sp>
      <p:sp>
        <p:nvSpPr>
          <p:cNvPr id="2041860" name="Rectangle 4"/>
          <p:cNvSpPr>
            <a:spLocks noChangeArrowheads="1"/>
          </p:cNvSpPr>
          <p:nvPr/>
        </p:nvSpPr>
        <p:spPr bwMode="auto">
          <a:xfrm>
            <a:off x="2900363" y="1960563"/>
            <a:ext cx="5943600" cy="3314700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1861" name="Text Box 5"/>
          <p:cNvSpPr txBox="1">
            <a:spLocks noChangeArrowheads="1"/>
          </p:cNvSpPr>
          <p:nvPr/>
        </p:nvSpPr>
        <p:spPr bwMode="auto">
          <a:xfrm>
            <a:off x="247650" y="1825625"/>
            <a:ext cx="2592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§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How does linear decorrelation affect  cases where correlations between signal and background differ?</a:t>
            </a:r>
          </a:p>
        </p:txBody>
      </p:sp>
      <p:pic>
        <p:nvPicPr>
          <p:cNvPr id="2041862" name="Picture 6" descr="correlationscatter__NoTransform_c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2166938"/>
            <a:ext cx="5691187" cy="291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1863" name="Picture 7" descr="correlationscatter__DecorrTransform_c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2166938"/>
            <a:ext cx="5691187" cy="2919412"/>
          </a:xfrm>
          <a:prstGeom prst="rect">
            <a:avLst/>
          </a:prstGeom>
          <a:solidFill>
            <a:srgbClr val="EAEAEA"/>
          </a:solidFill>
        </p:spPr>
      </p:pic>
      <p:sp>
        <p:nvSpPr>
          <p:cNvPr id="2041864" name="Text Box 8"/>
          <p:cNvSpPr txBox="1">
            <a:spLocks noChangeArrowheads="1"/>
          </p:cNvSpPr>
          <p:nvPr/>
        </p:nvSpPr>
        <p:spPr bwMode="auto">
          <a:xfrm>
            <a:off x="492125" y="4149725"/>
            <a:ext cx="2016125" cy="339725"/>
          </a:xfrm>
          <a:prstGeom prst="rect">
            <a:avLst/>
          </a:prstGeom>
          <a:noFill/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r" eaLnBrk="1" hangingPunct="1"/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SQRT decorrelation</a:t>
            </a:r>
            <a:endParaRPr lang="fr-FR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1865" name="Text Box 9"/>
          <p:cNvSpPr txBox="1">
            <a:spLocks noChangeArrowheads="1"/>
          </p:cNvSpPr>
          <p:nvPr/>
        </p:nvSpPr>
        <p:spPr bwMode="auto">
          <a:xfrm>
            <a:off x="4065588" y="5376863"/>
            <a:ext cx="742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Signal</a:t>
            </a:r>
          </a:p>
        </p:txBody>
      </p:sp>
      <p:sp>
        <p:nvSpPr>
          <p:cNvPr id="2041866" name="Text Box 10"/>
          <p:cNvSpPr txBox="1">
            <a:spLocks noChangeArrowheads="1"/>
          </p:cNvSpPr>
          <p:nvPr/>
        </p:nvSpPr>
        <p:spPr bwMode="auto">
          <a:xfrm>
            <a:off x="6961188" y="5410200"/>
            <a:ext cx="1263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173391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Limitations of the Decorrelation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j-lt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42883" name="Text Box 3"/>
          <p:cNvSpPr txBox="1">
            <a:spLocks noChangeArrowheads="1"/>
          </p:cNvSpPr>
          <p:nvPr/>
        </p:nvSpPr>
        <p:spPr bwMode="auto">
          <a:xfrm>
            <a:off x="261938" y="892175"/>
            <a:ext cx="7921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18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in cases with non-Gaussian distributions and/or nonlinear correlations, the  decorrelation needs to be treated with care</a:t>
            </a:r>
          </a:p>
        </p:txBody>
      </p:sp>
      <p:sp>
        <p:nvSpPr>
          <p:cNvPr id="2042884" name="Rectangle 4"/>
          <p:cNvSpPr>
            <a:spLocks noChangeArrowheads="1"/>
          </p:cNvSpPr>
          <p:nvPr/>
        </p:nvSpPr>
        <p:spPr bwMode="auto">
          <a:xfrm>
            <a:off x="2900363" y="1960563"/>
            <a:ext cx="5943600" cy="3314700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2885" name="Text Box 5"/>
          <p:cNvSpPr txBox="1">
            <a:spLocks noChangeArrowheads="1"/>
          </p:cNvSpPr>
          <p:nvPr/>
        </p:nvSpPr>
        <p:spPr bwMode="auto">
          <a:xfrm>
            <a:off x="247650" y="1825625"/>
            <a:ext cx="25923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§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How does linear decorrelation affect strongly nonlinear cases ?</a:t>
            </a:r>
          </a:p>
        </p:txBody>
      </p:sp>
      <p:sp>
        <p:nvSpPr>
          <p:cNvPr id="2042886" name="Text Box 6"/>
          <p:cNvSpPr txBox="1">
            <a:spLocks noChangeArrowheads="1"/>
          </p:cNvSpPr>
          <p:nvPr/>
        </p:nvSpPr>
        <p:spPr bwMode="auto">
          <a:xfrm>
            <a:off x="492125" y="3717925"/>
            <a:ext cx="2016125" cy="339725"/>
          </a:xfrm>
          <a:prstGeom prst="rect">
            <a:avLst/>
          </a:prstGeom>
          <a:noFill/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r" eaLnBrk="1" hangingPunct="1"/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Original correlations</a:t>
            </a:r>
            <a:endParaRPr lang="fr-FR" sz="16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42887" name="Picture 7" descr="correlationscatter__NoTransform_c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13" y="2225675"/>
            <a:ext cx="5583237" cy="286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2888" name="Text Box 8"/>
          <p:cNvSpPr txBox="1">
            <a:spLocks noChangeArrowheads="1"/>
          </p:cNvSpPr>
          <p:nvPr/>
        </p:nvSpPr>
        <p:spPr bwMode="auto">
          <a:xfrm>
            <a:off x="6899275" y="4945063"/>
            <a:ext cx="1263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Background</a:t>
            </a:r>
          </a:p>
        </p:txBody>
      </p:sp>
      <p:sp>
        <p:nvSpPr>
          <p:cNvPr id="2042889" name="Text Box 9"/>
          <p:cNvSpPr txBox="1">
            <a:spLocks noChangeArrowheads="1"/>
          </p:cNvSpPr>
          <p:nvPr/>
        </p:nvSpPr>
        <p:spPr bwMode="auto">
          <a:xfrm>
            <a:off x="4073525" y="4919663"/>
            <a:ext cx="742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Signal</a:t>
            </a:r>
          </a:p>
        </p:txBody>
      </p:sp>
    </p:spTree>
    <p:extLst>
      <p:ext uri="{BB962C8B-B14F-4D97-AF65-F5344CB8AC3E}">
        <p14:creationId xmlns:p14="http://schemas.microsoft.com/office/powerpoint/2010/main" val="425712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Limitations of the Decorrelation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j-lt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43907" name="Text Box 3"/>
          <p:cNvSpPr txBox="1">
            <a:spLocks noChangeArrowheads="1"/>
          </p:cNvSpPr>
          <p:nvPr/>
        </p:nvSpPr>
        <p:spPr bwMode="auto">
          <a:xfrm>
            <a:off x="261938" y="892175"/>
            <a:ext cx="7921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Blip>
                <a:blip r:embed="rId2"/>
              </a:buBlip>
            </a:pPr>
            <a:r>
              <a:rPr lang="en-US" sz="18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in cases with non-Gaussian distributions and/or nonlinear correlations, the  decorrelation needs to be treated with care</a:t>
            </a:r>
          </a:p>
        </p:txBody>
      </p:sp>
      <p:sp>
        <p:nvSpPr>
          <p:cNvPr id="2043908" name="Rectangle 4"/>
          <p:cNvSpPr>
            <a:spLocks noChangeArrowheads="1"/>
          </p:cNvSpPr>
          <p:nvPr/>
        </p:nvSpPr>
        <p:spPr bwMode="auto">
          <a:xfrm>
            <a:off x="2900363" y="1960563"/>
            <a:ext cx="5943600" cy="3314700"/>
          </a:xfrm>
          <a:prstGeom prst="rect">
            <a:avLst/>
          </a:prstGeom>
          <a:solidFill>
            <a:srgbClr val="EAEAEA"/>
          </a:solidFill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3909" name="Text Box 5"/>
          <p:cNvSpPr txBox="1">
            <a:spLocks noChangeArrowheads="1"/>
          </p:cNvSpPr>
          <p:nvPr/>
        </p:nvSpPr>
        <p:spPr bwMode="auto">
          <a:xfrm>
            <a:off x="247650" y="1825625"/>
            <a:ext cx="25923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0000"/>
              </a:buClr>
              <a:buSzPct val="130000"/>
              <a:buFont typeface="Wingdings" pitchFamily="2" charset="2"/>
              <a:buChar char="§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How does linear decorrelation affect strongly nonlinear cases ?</a:t>
            </a:r>
          </a:p>
        </p:txBody>
      </p:sp>
      <p:sp>
        <p:nvSpPr>
          <p:cNvPr id="2043910" name="Text Box 6"/>
          <p:cNvSpPr txBox="1">
            <a:spLocks noChangeArrowheads="1"/>
          </p:cNvSpPr>
          <p:nvPr/>
        </p:nvSpPr>
        <p:spPr bwMode="auto">
          <a:xfrm>
            <a:off x="492125" y="4149725"/>
            <a:ext cx="2016125" cy="339725"/>
          </a:xfrm>
          <a:prstGeom prst="rect">
            <a:avLst/>
          </a:prstGeom>
          <a:noFill/>
          <a:ln w="3175" algn="ctr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r" eaLnBrk="1" hangingPunct="1"/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SQRT decorrelation</a:t>
            </a:r>
            <a:endParaRPr lang="fr-FR" sz="16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43911" name="Picture 7" descr="correlationscatter__NoTransform_c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913" y="2225675"/>
            <a:ext cx="5583237" cy="286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3912" name="Picture 8" descr="correlationscatter__DecorrTransform_c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E9E6DA"/>
              </a:clrFrom>
              <a:clrTo>
                <a:srgbClr val="E9E6D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563" y="2233613"/>
            <a:ext cx="5583237" cy="2862262"/>
          </a:xfrm>
          <a:prstGeom prst="rect">
            <a:avLst/>
          </a:prstGeom>
          <a:solidFill>
            <a:srgbClr val="EAEAEA"/>
          </a:solidFill>
        </p:spPr>
      </p:pic>
      <p:sp>
        <p:nvSpPr>
          <p:cNvPr id="2043913" name="Text Box 9"/>
          <p:cNvSpPr txBox="1">
            <a:spLocks noChangeArrowheads="1"/>
          </p:cNvSpPr>
          <p:nvPr/>
        </p:nvSpPr>
        <p:spPr bwMode="auto">
          <a:xfrm>
            <a:off x="349250" y="5619750"/>
            <a:ext cx="4995863" cy="6667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Watch out before you used decorrelation “blindly”!!</a:t>
            </a: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Perhaps “decorrelate” only a subspace!</a:t>
            </a:r>
          </a:p>
        </p:txBody>
      </p:sp>
      <p:sp>
        <p:nvSpPr>
          <p:cNvPr id="2043914" name="Text Box 10"/>
          <p:cNvSpPr txBox="1">
            <a:spLocks noChangeArrowheads="1"/>
          </p:cNvSpPr>
          <p:nvPr/>
        </p:nvSpPr>
        <p:spPr bwMode="auto">
          <a:xfrm>
            <a:off x="6899275" y="4945063"/>
            <a:ext cx="1263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Background</a:t>
            </a:r>
          </a:p>
        </p:txBody>
      </p:sp>
      <p:sp>
        <p:nvSpPr>
          <p:cNvPr id="2043915" name="Text Box 11"/>
          <p:cNvSpPr txBox="1">
            <a:spLocks noChangeArrowheads="1"/>
          </p:cNvSpPr>
          <p:nvPr/>
        </p:nvSpPr>
        <p:spPr bwMode="auto">
          <a:xfrm>
            <a:off x="4073525" y="4919663"/>
            <a:ext cx="742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Signal</a:t>
            </a:r>
          </a:p>
        </p:txBody>
      </p:sp>
    </p:spTree>
    <p:extLst>
      <p:ext uri="{BB962C8B-B14F-4D97-AF65-F5344CB8AC3E}">
        <p14:creationId xmlns:p14="http://schemas.microsoft.com/office/powerpoint/2010/main" val="175602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39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3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3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3913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12236" y="1295340"/>
            <a:ext cx="826026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Hope you are all convinced that Multivariate </a:t>
            </a:r>
            <a:r>
              <a:rPr lang="en-US" sz="2000" b="1" dirty="0" err="1" smtClean="0">
                <a:solidFill>
                  <a:schemeClr val="bg2"/>
                </a:solidFill>
                <a:latin typeface="+mn-lt"/>
              </a:rPr>
              <a:t>Algorithem</a:t>
            </a: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 are nice and powerful classification techniques</a:t>
            </a:r>
          </a:p>
          <a:p>
            <a:pPr marL="179388" indent="-179388">
              <a:buClr>
                <a:srgbClr val="FF0000"/>
              </a:buClr>
              <a:buFont typeface="Wingdings" pitchFamily="2" charset="2"/>
              <a:buChar char="§"/>
            </a:pPr>
            <a:endParaRPr lang="en-US" sz="2000" b="1" dirty="0">
              <a:solidFill>
                <a:schemeClr val="bg2"/>
              </a:solidFill>
              <a:latin typeface="+mn-lt"/>
            </a:endParaRPr>
          </a:p>
          <a:p>
            <a:pPr marL="636588" lvl="1" indent="-179388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Do not use hard selection criteria (cuts) on each individual observables</a:t>
            </a:r>
          </a:p>
          <a:p>
            <a:pPr marL="636588" lvl="1" indent="-179388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Look at all observables “together” </a:t>
            </a:r>
          </a:p>
          <a:p>
            <a:pPr marL="1257300" lvl="2" indent="-342900">
              <a:buClr>
                <a:srgbClr val="FF0000"/>
              </a:buClr>
              <a:buFont typeface="Wingdings"/>
              <a:buChar char="à"/>
            </a:pPr>
            <a:r>
              <a:rPr lang="en-US" sz="2000" b="1" dirty="0" err="1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eg</a:t>
            </a:r>
            <a:r>
              <a:rPr lang="en-US" sz="2000" b="1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. combing them  into 1 variable </a:t>
            </a: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 </a:t>
            </a:r>
          </a:p>
          <a:p>
            <a:pPr marL="342900" indent="-342900">
              <a:buClr>
                <a:srgbClr val="FF0000"/>
              </a:buClr>
              <a:buFont typeface="Wingdings"/>
              <a:buChar char="à"/>
            </a:pPr>
            <a:endParaRPr lang="en-US" sz="2000" b="1" dirty="0">
              <a:solidFill>
                <a:schemeClr val="bg2"/>
              </a:solidFill>
              <a:latin typeface="+mn-lt"/>
            </a:endParaRPr>
          </a:p>
          <a:p>
            <a:pPr marL="342900" indent="-342900">
              <a:buClr>
                <a:srgbClr val="FF0000"/>
              </a:buClr>
              <a:buFont typeface="Wingdings"/>
              <a:buChar char="à"/>
            </a:pPr>
            <a:r>
              <a:rPr lang="en-US" sz="2000" b="1" dirty="0" err="1" smtClean="0">
                <a:solidFill>
                  <a:schemeClr val="bg2"/>
                </a:solidFill>
                <a:latin typeface="+mn-lt"/>
              </a:rPr>
              <a:t>Mulitdimensinal</a:t>
            </a: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 Likelihood </a:t>
            </a:r>
            <a:r>
              <a:rPr lang="en-US" sz="2000" b="1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 PDF in D-dimensions</a:t>
            </a:r>
          </a:p>
          <a:p>
            <a:pPr marL="342900" indent="-342900">
              <a:buClr>
                <a:srgbClr val="FF0000"/>
              </a:buClr>
              <a:buFont typeface="Wingdings"/>
              <a:buChar char="à"/>
            </a:pPr>
            <a:r>
              <a:rPr lang="en-US" sz="2000" b="1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Projective Likelihood (Naïve Bayesian)  PDF in D times 1 dimension</a:t>
            </a:r>
          </a:p>
          <a:p>
            <a:pPr>
              <a:buClr>
                <a:srgbClr val="FF0000"/>
              </a:buClr>
            </a:pPr>
            <a:endParaRPr lang="en-US" sz="2000" b="1" dirty="0">
              <a:solidFill>
                <a:schemeClr val="bg2"/>
              </a:solidFill>
              <a:latin typeface="+mn-lt"/>
              <a:sym typeface="Wingdings" pitchFamily="2" charset="2"/>
            </a:endParaRPr>
          </a:p>
          <a:p>
            <a:pPr>
              <a:buClr>
                <a:srgbClr val="FF0000"/>
              </a:buClr>
            </a:pPr>
            <a:r>
              <a:rPr lang="en-US" sz="2000" b="1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 Be careful  about  correlations</a:t>
            </a: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 </a:t>
            </a:r>
            <a:endParaRPr lang="en-GB" sz="2000" b="1" dirty="0" smtClean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95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238125" y="883104"/>
            <a:ext cx="86582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Multivariate  classification/regression  algorithms  (MVA)</a:t>
            </a:r>
          </a:p>
          <a:p>
            <a:pPr marL="636588" lvl="1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what they are</a:t>
            </a:r>
          </a:p>
          <a:p>
            <a:pPr marL="636588" lvl="1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how they work</a:t>
            </a:r>
          </a:p>
          <a:p>
            <a:pPr marL="179388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bg2"/>
                </a:solidFill>
                <a:latin typeface="+mn-lt"/>
              </a:rPr>
              <a:t>Overview over some classifiers</a:t>
            </a:r>
          </a:p>
          <a:p>
            <a:pPr marL="636588" lvl="1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bg2"/>
                </a:solidFill>
                <a:latin typeface="+mn-lt"/>
              </a:rPr>
              <a:t>Multidimensional Likelihood </a:t>
            </a:r>
            <a:r>
              <a:rPr lang="en-US" sz="1800" b="1" dirty="0">
                <a:solidFill>
                  <a:schemeClr val="bg2"/>
                </a:solidFill>
                <a:latin typeface="+mn-lt"/>
                <a:sym typeface="Wingdings" pitchFamily="2" charset="2"/>
              </a:rPr>
              <a:t> </a:t>
            </a:r>
            <a:r>
              <a:rPr lang="en-US" sz="1800" b="1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(</a:t>
            </a:r>
            <a:r>
              <a:rPr lang="en-US" sz="1800" b="1" dirty="0" err="1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kNN</a:t>
            </a:r>
            <a:r>
              <a:rPr lang="en-US" sz="1800" b="1" dirty="0">
                <a:solidFill>
                  <a:schemeClr val="bg2"/>
                </a:solidFill>
                <a:latin typeface="+mn-lt"/>
                <a:sym typeface="Wingdings" pitchFamily="2" charset="2"/>
              </a:rPr>
              <a:t> </a:t>
            </a:r>
            <a:r>
              <a:rPr lang="en-US" sz="1800" b="1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: k-Nearest </a:t>
            </a:r>
            <a:r>
              <a:rPr lang="en-US" sz="1800" b="1" dirty="0" err="1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Neighbour</a:t>
            </a:r>
            <a:r>
              <a:rPr lang="en-US" sz="1800" b="1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)</a:t>
            </a:r>
          </a:p>
          <a:p>
            <a:pPr marL="636588" lvl="1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Projective Likelihood (naïve Bayes)	</a:t>
            </a:r>
          </a:p>
          <a:p>
            <a:pPr marL="636588" lvl="1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+mn-lt"/>
                <a:sym typeface="Wingdings" pitchFamily="2" charset="2"/>
              </a:rPr>
              <a:t>Linear Classifier</a:t>
            </a:r>
          </a:p>
          <a:p>
            <a:pPr marL="636588" lvl="1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+mn-lt"/>
                <a:sym typeface="Wingdings" pitchFamily="2" charset="2"/>
              </a:rPr>
              <a:t>Non linear Classifiers</a:t>
            </a:r>
          </a:p>
          <a:p>
            <a:pPr marL="1093788" lvl="2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  <a:latin typeface="+mn-lt"/>
                <a:sym typeface="Wingdings" pitchFamily="2" charset="2"/>
              </a:rPr>
              <a:t>Neural Networks</a:t>
            </a:r>
          </a:p>
          <a:p>
            <a:pPr marL="1093788" lvl="2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b="1" dirty="0">
                <a:solidFill>
                  <a:schemeClr val="tx1">
                    <a:lumMod val="50000"/>
                  </a:schemeClr>
                </a:solidFill>
                <a:latin typeface="Arial"/>
                <a:sym typeface="Wingdings" pitchFamily="2" charset="2"/>
              </a:rPr>
              <a:t>Boosted Decision </a:t>
            </a: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  <a:latin typeface="Arial"/>
                <a:sym typeface="Wingdings" pitchFamily="2" charset="2"/>
              </a:rPr>
              <a:t>Trees</a:t>
            </a:r>
            <a:endParaRPr lang="en-US" sz="1600" b="1" dirty="0" smtClean="0">
              <a:solidFill>
                <a:schemeClr val="tx1">
                  <a:lumMod val="50000"/>
                </a:schemeClr>
              </a:solidFill>
              <a:latin typeface="+mn-lt"/>
              <a:sym typeface="Wingdings" pitchFamily="2" charset="2"/>
            </a:endParaRPr>
          </a:p>
          <a:p>
            <a:pPr marL="1093788" lvl="2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600" b="1" dirty="0" smtClean="0">
                <a:solidFill>
                  <a:schemeClr val="tx1">
                    <a:lumMod val="50000"/>
                  </a:schemeClr>
                </a:solidFill>
                <a:latin typeface="+mn-lt"/>
                <a:sym typeface="Wingdings" pitchFamily="2" charset="2"/>
              </a:rPr>
              <a:t>Support Vector Machines</a:t>
            </a:r>
          </a:p>
          <a:p>
            <a:pPr marL="179388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General comments about:</a:t>
            </a:r>
          </a:p>
          <a:p>
            <a:pPr marL="636588" lvl="1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Overtraining</a:t>
            </a:r>
          </a:p>
          <a:p>
            <a:pPr marL="636588" lvl="1" indent="-179388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b="1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Systematic errors</a:t>
            </a:r>
            <a:endParaRPr lang="en-GB" sz="1800" b="1" dirty="0" smtClean="0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278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 Classification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26499" name="Text Box 3"/>
          <p:cNvSpPr txBox="1">
            <a:spLocks noChangeArrowheads="1"/>
          </p:cNvSpPr>
          <p:nvPr/>
        </p:nvSpPr>
        <p:spPr bwMode="auto">
          <a:xfrm>
            <a:off x="152400" y="984250"/>
            <a:ext cx="8612188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 indent="-1841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Unfortunately, the true probability densities functions are typically unknown: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3333CC"/>
                </a:solidFill>
                <a:latin typeface="Arial" charset="0"/>
                <a:sym typeface="Wingdings" pitchFamily="2" charset="2"/>
              </a:rPr>
              <a:t> Neyman-Pearsons lemma doesn’t really help us directly</a:t>
            </a:r>
            <a:endParaRPr lang="en-US" sz="1600" smtClean="0">
              <a:solidFill>
                <a:srgbClr val="3333CC"/>
              </a:solidFill>
              <a:latin typeface="Arial" charset="0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2026501" name="Text Box 5"/>
          <p:cNvSpPr txBox="1">
            <a:spLocks noChangeArrowheads="1"/>
          </p:cNvSpPr>
          <p:nvPr/>
        </p:nvSpPr>
        <p:spPr bwMode="auto">
          <a:xfrm>
            <a:off x="77788" y="6303963"/>
            <a:ext cx="6451600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200" smtClean="0">
                <a:solidFill>
                  <a:srgbClr val="000000"/>
                </a:solidFill>
                <a:latin typeface="Arial" charset="0"/>
              </a:rPr>
              <a:t>* hyperplane in the strict sense goes through the origin. Here I mean “affine set” to be precise</a:t>
            </a:r>
          </a:p>
        </p:txBody>
      </p:sp>
      <p:sp>
        <p:nvSpPr>
          <p:cNvPr id="2026502" name="Text Box 6"/>
          <p:cNvSpPr txBox="1">
            <a:spLocks noChangeArrowheads="1"/>
          </p:cNvSpPr>
          <p:nvPr/>
        </p:nvSpPr>
        <p:spPr bwMode="auto">
          <a:xfrm>
            <a:off x="152400" y="1871663"/>
            <a:ext cx="8991600" cy="96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 indent="-1841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Monte Carlo simulation or in general cases: set of known (already classified) “events”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US" sz="180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2026503" name="Text Box 7"/>
          <p:cNvSpPr txBox="1">
            <a:spLocks noChangeArrowheads="1"/>
          </p:cNvSpPr>
          <p:nvPr/>
        </p:nvSpPr>
        <p:spPr bwMode="auto">
          <a:xfrm>
            <a:off x="152400" y="2757488"/>
            <a:ext cx="8612188" cy="368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41338" indent="-1841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2 different ways: Use these “training” events to: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800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lvl="1" eaLnBrk="1" hangingPunct="1">
              <a:lnSpc>
                <a:spcPct val="110000"/>
              </a:lnSpc>
              <a:buClr>
                <a:srgbClr val="FFCC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estimate the functional form of p(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x|C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):  </a:t>
            </a:r>
            <a:r>
              <a:rPr lang="en-US" sz="14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(e.g. the differential cross section folded with the detector influences)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from which the likelihood ratio can be obtained</a:t>
            </a:r>
          </a:p>
          <a:p>
            <a:pPr lvl="2"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e.g. D-dimensional histogram, Kernel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densitiy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estimators, …</a:t>
            </a:r>
          </a:p>
          <a:p>
            <a:pPr lvl="2"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(generative algorithms)</a:t>
            </a:r>
          </a:p>
          <a:p>
            <a:pPr lvl="2"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endParaRPr lang="en-US" sz="1600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lvl="1" eaLnBrk="1" hangingPunct="1">
              <a:lnSpc>
                <a:spcPct val="110000"/>
              </a:lnSpc>
              <a:buClr>
                <a:srgbClr val="FFCC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find a “discrimination function” y(x)  and corresponding  decision boundary (i.e.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</a:rPr>
              <a:t>hyperplane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* in the “feature space”: y(x) =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</a:rPr>
              <a:t>const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) that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</a:rPr>
              <a:t>optimially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 separates signal from background  </a:t>
            </a:r>
          </a:p>
          <a:p>
            <a:pPr lvl="2"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e.g. Linear Discriminator, Neural Networks, …</a:t>
            </a:r>
          </a:p>
          <a:p>
            <a:pPr lvl="2"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(discriminative algorithms)</a:t>
            </a:r>
          </a:p>
          <a:p>
            <a:pPr lvl="2"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50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6501" grpId="0"/>
      <p:bldP spid="2026502" grpId="0"/>
      <p:bldP spid="20265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 Nearest </a:t>
            </a:r>
            <a:r>
              <a:rPr lang="en-US" dirty="0" err="1" smtClean="0"/>
              <a:t>Neighbour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27524" name="Text Box 4"/>
          <p:cNvSpPr txBox="1">
            <a:spLocks noChangeArrowheads="1"/>
          </p:cNvSpPr>
          <p:nvPr/>
        </p:nvSpPr>
        <p:spPr bwMode="auto">
          <a:xfrm>
            <a:off x="133350" y="846138"/>
            <a:ext cx="5646738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estimate probability density P(x) in  D-dimensional space: 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The only thing at our disposal is our “training data”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7525" name="Text Box 5"/>
          <p:cNvSpPr txBox="1">
            <a:spLocks noChangeArrowheads="1"/>
          </p:cNvSpPr>
          <p:nvPr/>
        </p:nvSpPr>
        <p:spPr bwMode="auto">
          <a:xfrm>
            <a:off x="8235950" y="3217863"/>
            <a:ext cx="360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eaLnBrk="1" hangingPunct="1"/>
            <a:r>
              <a:rPr lang="en-GB" sz="1600" i="1" smtClean="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GB" sz="1600" baseline="-25000" smtClean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027526" name="Rectangle 6"/>
          <p:cNvSpPr>
            <a:spLocks noChangeArrowheads="1"/>
          </p:cNvSpPr>
          <p:nvPr/>
        </p:nvSpPr>
        <p:spPr bwMode="auto">
          <a:xfrm>
            <a:off x="7618413" y="1779588"/>
            <a:ext cx="746125" cy="7096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027527" name="Group 7"/>
          <p:cNvGrpSpPr>
            <a:grpSpLocks/>
          </p:cNvGrpSpPr>
          <p:nvPr/>
        </p:nvGrpSpPr>
        <p:grpSpPr bwMode="auto">
          <a:xfrm>
            <a:off x="5878513" y="1057275"/>
            <a:ext cx="2736850" cy="2376488"/>
            <a:chOff x="3703" y="666"/>
            <a:chExt cx="1724" cy="1497"/>
          </a:xfrm>
        </p:grpSpPr>
        <p:sp>
          <p:nvSpPr>
            <p:cNvPr id="2027528" name="Line 8"/>
            <p:cNvSpPr>
              <a:spLocks noChangeShapeType="1"/>
            </p:cNvSpPr>
            <p:nvPr/>
          </p:nvSpPr>
          <p:spPr bwMode="auto">
            <a:xfrm>
              <a:off x="3794" y="2028"/>
              <a:ext cx="1633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29" name="Line 9"/>
            <p:cNvSpPr>
              <a:spLocks noChangeShapeType="1"/>
            </p:cNvSpPr>
            <p:nvPr/>
          </p:nvSpPr>
          <p:spPr bwMode="auto">
            <a:xfrm rot="-5400000">
              <a:off x="3182" y="1415"/>
              <a:ext cx="1496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30" name="Text Box 10"/>
            <p:cNvSpPr txBox="1">
              <a:spLocks noChangeArrowheads="1"/>
            </p:cNvSpPr>
            <p:nvPr/>
          </p:nvSpPr>
          <p:spPr bwMode="auto">
            <a:xfrm>
              <a:off x="3703" y="666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/>
              <a:r>
                <a:rPr lang="en-GB" sz="1600" i="1" smtClean="0">
                  <a:solidFill>
                    <a:srgbClr val="000000"/>
                  </a:solidFill>
                  <a:latin typeface="Arial" charset="0"/>
                </a:rPr>
                <a:t>x</a:t>
              </a:r>
              <a:r>
                <a:rPr lang="en-GB" sz="1600" baseline="-2500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2027531" name="Group 11"/>
          <p:cNvGrpSpPr>
            <a:grpSpLocks/>
          </p:cNvGrpSpPr>
          <p:nvPr/>
        </p:nvGrpSpPr>
        <p:grpSpPr bwMode="auto">
          <a:xfrm>
            <a:off x="6356350" y="1255713"/>
            <a:ext cx="2365375" cy="1752600"/>
            <a:chOff x="4004" y="791"/>
            <a:chExt cx="1490" cy="1104"/>
          </a:xfrm>
        </p:grpSpPr>
        <p:sp>
          <p:nvSpPr>
            <p:cNvPr id="2027532" name="Oval 12"/>
            <p:cNvSpPr>
              <a:spLocks noChangeArrowheads="1"/>
            </p:cNvSpPr>
            <p:nvPr/>
          </p:nvSpPr>
          <p:spPr bwMode="auto">
            <a:xfrm>
              <a:off x="4548" y="101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33" name="Oval 13"/>
            <p:cNvSpPr>
              <a:spLocks noChangeArrowheads="1"/>
            </p:cNvSpPr>
            <p:nvPr/>
          </p:nvSpPr>
          <p:spPr bwMode="auto">
            <a:xfrm>
              <a:off x="4548" y="111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34" name="Oval 14"/>
            <p:cNvSpPr>
              <a:spLocks noChangeArrowheads="1"/>
            </p:cNvSpPr>
            <p:nvPr/>
          </p:nvSpPr>
          <p:spPr bwMode="auto">
            <a:xfrm>
              <a:off x="4639" y="120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35" name="Oval 15"/>
            <p:cNvSpPr>
              <a:spLocks noChangeArrowheads="1"/>
            </p:cNvSpPr>
            <p:nvPr/>
          </p:nvSpPr>
          <p:spPr bwMode="auto">
            <a:xfrm>
              <a:off x="4729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36" name="Oval 16"/>
            <p:cNvSpPr>
              <a:spLocks noChangeArrowheads="1"/>
            </p:cNvSpPr>
            <p:nvPr/>
          </p:nvSpPr>
          <p:spPr bwMode="auto">
            <a:xfrm>
              <a:off x="4684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37" name="Oval 17"/>
            <p:cNvSpPr>
              <a:spLocks noChangeArrowheads="1"/>
            </p:cNvSpPr>
            <p:nvPr/>
          </p:nvSpPr>
          <p:spPr bwMode="auto">
            <a:xfrm>
              <a:off x="4821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38" name="Oval 18"/>
            <p:cNvSpPr>
              <a:spLocks noChangeArrowheads="1"/>
            </p:cNvSpPr>
            <p:nvPr/>
          </p:nvSpPr>
          <p:spPr bwMode="auto">
            <a:xfrm>
              <a:off x="5048" y="129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39" name="Oval 19"/>
            <p:cNvSpPr>
              <a:spLocks noChangeArrowheads="1"/>
            </p:cNvSpPr>
            <p:nvPr/>
          </p:nvSpPr>
          <p:spPr bwMode="auto">
            <a:xfrm>
              <a:off x="5093" y="120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0" name="Oval 20"/>
            <p:cNvSpPr>
              <a:spLocks noChangeArrowheads="1"/>
            </p:cNvSpPr>
            <p:nvPr/>
          </p:nvSpPr>
          <p:spPr bwMode="auto">
            <a:xfrm>
              <a:off x="4922" y="122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1" name="Oval 21"/>
            <p:cNvSpPr>
              <a:spLocks noChangeArrowheads="1"/>
            </p:cNvSpPr>
            <p:nvPr/>
          </p:nvSpPr>
          <p:spPr bwMode="auto">
            <a:xfrm>
              <a:off x="4957" y="102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2" name="Oval 22"/>
            <p:cNvSpPr>
              <a:spLocks noChangeArrowheads="1"/>
            </p:cNvSpPr>
            <p:nvPr/>
          </p:nvSpPr>
          <p:spPr bwMode="auto">
            <a:xfrm>
              <a:off x="4911" y="138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3" name="Oval 23"/>
            <p:cNvSpPr>
              <a:spLocks noChangeArrowheads="1"/>
            </p:cNvSpPr>
            <p:nvPr/>
          </p:nvSpPr>
          <p:spPr bwMode="auto">
            <a:xfrm>
              <a:off x="5002" y="15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4" name="Oval 24"/>
            <p:cNvSpPr>
              <a:spLocks noChangeArrowheads="1"/>
            </p:cNvSpPr>
            <p:nvPr/>
          </p:nvSpPr>
          <p:spPr bwMode="auto">
            <a:xfrm>
              <a:off x="5092" y="160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5" name="Oval 25"/>
            <p:cNvSpPr>
              <a:spLocks noChangeArrowheads="1"/>
            </p:cNvSpPr>
            <p:nvPr/>
          </p:nvSpPr>
          <p:spPr bwMode="auto">
            <a:xfrm>
              <a:off x="5138" y="169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6" name="Oval 26"/>
            <p:cNvSpPr>
              <a:spLocks noChangeArrowheads="1"/>
            </p:cNvSpPr>
            <p:nvPr/>
          </p:nvSpPr>
          <p:spPr bwMode="auto">
            <a:xfrm>
              <a:off x="5183" y="160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7" name="Oval 27"/>
            <p:cNvSpPr>
              <a:spLocks noChangeArrowheads="1"/>
            </p:cNvSpPr>
            <p:nvPr/>
          </p:nvSpPr>
          <p:spPr bwMode="auto">
            <a:xfrm>
              <a:off x="5109" y="145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8" name="Oval 28"/>
            <p:cNvSpPr>
              <a:spLocks noChangeArrowheads="1"/>
            </p:cNvSpPr>
            <p:nvPr/>
          </p:nvSpPr>
          <p:spPr bwMode="auto">
            <a:xfrm>
              <a:off x="4866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49" name="Oval 29"/>
            <p:cNvSpPr>
              <a:spLocks noChangeArrowheads="1"/>
            </p:cNvSpPr>
            <p:nvPr/>
          </p:nvSpPr>
          <p:spPr bwMode="auto">
            <a:xfrm>
              <a:off x="491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0" name="Oval 30"/>
            <p:cNvSpPr>
              <a:spLocks noChangeArrowheads="1"/>
            </p:cNvSpPr>
            <p:nvPr/>
          </p:nvSpPr>
          <p:spPr bwMode="auto">
            <a:xfrm>
              <a:off x="4957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1" name="Oval 31"/>
            <p:cNvSpPr>
              <a:spLocks noChangeArrowheads="1"/>
            </p:cNvSpPr>
            <p:nvPr/>
          </p:nvSpPr>
          <p:spPr bwMode="auto">
            <a:xfrm>
              <a:off x="4367" y="101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2" name="Oval 32"/>
            <p:cNvSpPr>
              <a:spLocks noChangeArrowheads="1"/>
            </p:cNvSpPr>
            <p:nvPr/>
          </p:nvSpPr>
          <p:spPr bwMode="auto">
            <a:xfrm>
              <a:off x="4413" y="111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3" name="Oval 33"/>
            <p:cNvSpPr>
              <a:spLocks noChangeArrowheads="1"/>
            </p:cNvSpPr>
            <p:nvPr/>
          </p:nvSpPr>
          <p:spPr bwMode="auto">
            <a:xfrm>
              <a:off x="4413" y="92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4" name="Oval 34"/>
            <p:cNvSpPr>
              <a:spLocks noChangeArrowheads="1"/>
            </p:cNvSpPr>
            <p:nvPr/>
          </p:nvSpPr>
          <p:spPr bwMode="auto">
            <a:xfrm>
              <a:off x="4548" y="92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5" name="Oval 35"/>
            <p:cNvSpPr>
              <a:spLocks noChangeArrowheads="1"/>
            </p:cNvSpPr>
            <p:nvPr/>
          </p:nvSpPr>
          <p:spPr bwMode="auto">
            <a:xfrm>
              <a:off x="4685" y="83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6" name="Oval 36"/>
            <p:cNvSpPr>
              <a:spLocks noChangeArrowheads="1"/>
            </p:cNvSpPr>
            <p:nvPr/>
          </p:nvSpPr>
          <p:spPr bwMode="auto">
            <a:xfrm>
              <a:off x="4685" y="92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7" name="Oval 37"/>
            <p:cNvSpPr>
              <a:spLocks noChangeArrowheads="1"/>
            </p:cNvSpPr>
            <p:nvPr/>
          </p:nvSpPr>
          <p:spPr bwMode="auto">
            <a:xfrm>
              <a:off x="4821" y="88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8" name="Oval 38"/>
            <p:cNvSpPr>
              <a:spLocks noChangeArrowheads="1"/>
            </p:cNvSpPr>
            <p:nvPr/>
          </p:nvSpPr>
          <p:spPr bwMode="auto">
            <a:xfrm>
              <a:off x="4848" y="133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59" name="Oval 39"/>
            <p:cNvSpPr>
              <a:spLocks noChangeArrowheads="1"/>
            </p:cNvSpPr>
            <p:nvPr/>
          </p:nvSpPr>
          <p:spPr bwMode="auto">
            <a:xfrm>
              <a:off x="4984" y="13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0" name="Oval 40"/>
            <p:cNvSpPr>
              <a:spLocks noChangeArrowheads="1"/>
            </p:cNvSpPr>
            <p:nvPr/>
          </p:nvSpPr>
          <p:spPr bwMode="auto">
            <a:xfrm>
              <a:off x="509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1" name="Oval 41"/>
            <p:cNvSpPr>
              <a:spLocks noChangeArrowheads="1"/>
            </p:cNvSpPr>
            <p:nvPr/>
          </p:nvSpPr>
          <p:spPr bwMode="auto">
            <a:xfrm>
              <a:off x="5182" y="17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2" name="Oval 42"/>
            <p:cNvSpPr>
              <a:spLocks noChangeArrowheads="1"/>
            </p:cNvSpPr>
            <p:nvPr/>
          </p:nvSpPr>
          <p:spPr bwMode="auto">
            <a:xfrm>
              <a:off x="5137" y="17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3" name="Oval 43"/>
            <p:cNvSpPr>
              <a:spLocks noChangeArrowheads="1"/>
            </p:cNvSpPr>
            <p:nvPr/>
          </p:nvSpPr>
          <p:spPr bwMode="auto">
            <a:xfrm>
              <a:off x="4865" y="183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4" name="Oval 44"/>
            <p:cNvSpPr>
              <a:spLocks noChangeArrowheads="1"/>
            </p:cNvSpPr>
            <p:nvPr/>
          </p:nvSpPr>
          <p:spPr bwMode="auto">
            <a:xfrm>
              <a:off x="5047" y="183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5" name="Oval 45"/>
            <p:cNvSpPr>
              <a:spLocks noChangeArrowheads="1"/>
            </p:cNvSpPr>
            <p:nvPr/>
          </p:nvSpPr>
          <p:spPr bwMode="auto">
            <a:xfrm>
              <a:off x="500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6" name="Oval 46"/>
            <p:cNvSpPr>
              <a:spLocks noChangeArrowheads="1"/>
            </p:cNvSpPr>
            <p:nvPr/>
          </p:nvSpPr>
          <p:spPr bwMode="auto">
            <a:xfrm>
              <a:off x="4321" y="14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7" name="Oval 47"/>
            <p:cNvSpPr>
              <a:spLocks noChangeArrowheads="1"/>
            </p:cNvSpPr>
            <p:nvPr/>
          </p:nvSpPr>
          <p:spPr bwMode="auto">
            <a:xfrm>
              <a:off x="4413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8" name="Oval 48"/>
            <p:cNvSpPr>
              <a:spLocks noChangeArrowheads="1"/>
            </p:cNvSpPr>
            <p:nvPr/>
          </p:nvSpPr>
          <p:spPr bwMode="auto">
            <a:xfrm>
              <a:off x="4684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69" name="Oval 49"/>
            <p:cNvSpPr>
              <a:spLocks noChangeArrowheads="1"/>
            </p:cNvSpPr>
            <p:nvPr/>
          </p:nvSpPr>
          <p:spPr bwMode="auto">
            <a:xfrm>
              <a:off x="4593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0" name="Oval 50"/>
            <p:cNvSpPr>
              <a:spLocks noChangeArrowheads="1"/>
            </p:cNvSpPr>
            <p:nvPr/>
          </p:nvSpPr>
          <p:spPr bwMode="auto">
            <a:xfrm>
              <a:off x="4729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1" name="Oval 51"/>
            <p:cNvSpPr>
              <a:spLocks noChangeArrowheads="1"/>
            </p:cNvSpPr>
            <p:nvPr/>
          </p:nvSpPr>
          <p:spPr bwMode="auto">
            <a:xfrm>
              <a:off x="4684" y="149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2" name="Oval 52"/>
            <p:cNvSpPr>
              <a:spLocks noChangeArrowheads="1"/>
            </p:cNvSpPr>
            <p:nvPr/>
          </p:nvSpPr>
          <p:spPr bwMode="auto">
            <a:xfrm>
              <a:off x="4344" y="168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3" name="Oval 53"/>
            <p:cNvSpPr>
              <a:spLocks noChangeArrowheads="1"/>
            </p:cNvSpPr>
            <p:nvPr/>
          </p:nvSpPr>
          <p:spPr bwMode="auto">
            <a:xfrm>
              <a:off x="4684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4" name="Oval 54"/>
            <p:cNvSpPr>
              <a:spLocks noChangeArrowheads="1"/>
            </p:cNvSpPr>
            <p:nvPr/>
          </p:nvSpPr>
          <p:spPr bwMode="auto">
            <a:xfrm>
              <a:off x="4440" y="15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5" name="Oval 55"/>
            <p:cNvSpPr>
              <a:spLocks noChangeArrowheads="1"/>
            </p:cNvSpPr>
            <p:nvPr/>
          </p:nvSpPr>
          <p:spPr bwMode="auto">
            <a:xfrm>
              <a:off x="4729" y="15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6" name="Oval 56"/>
            <p:cNvSpPr>
              <a:spLocks noChangeArrowheads="1"/>
            </p:cNvSpPr>
            <p:nvPr/>
          </p:nvSpPr>
          <p:spPr bwMode="auto">
            <a:xfrm>
              <a:off x="4576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7" name="Oval 57"/>
            <p:cNvSpPr>
              <a:spLocks noChangeArrowheads="1"/>
            </p:cNvSpPr>
            <p:nvPr/>
          </p:nvSpPr>
          <p:spPr bwMode="auto">
            <a:xfrm>
              <a:off x="4541" y="155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8" name="Oval 58"/>
            <p:cNvSpPr>
              <a:spLocks noChangeArrowheads="1"/>
            </p:cNvSpPr>
            <p:nvPr/>
          </p:nvSpPr>
          <p:spPr bwMode="auto">
            <a:xfrm>
              <a:off x="4548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79" name="Oval 59"/>
            <p:cNvSpPr>
              <a:spLocks noChangeArrowheads="1"/>
            </p:cNvSpPr>
            <p:nvPr/>
          </p:nvSpPr>
          <p:spPr bwMode="auto">
            <a:xfrm>
              <a:off x="4614" y="155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0" name="Oval 60"/>
            <p:cNvSpPr>
              <a:spLocks noChangeArrowheads="1"/>
            </p:cNvSpPr>
            <p:nvPr/>
          </p:nvSpPr>
          <p:spPr bwMode="auto">
            <a:xfrm>
              <a:off x="4475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1" name="Oval 61"/>
            <p:cNvSpPr>
              <a:spLocks noChangeArrowheads="1"/>
            </p:cNvSpPr>
            <p:nvPr/>
          </p:nvSpPr>
          <p:spPr bwMode="auto">
            <a:xfrm>
              <a:off x="4503" y="13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2" name="Oval 62"/>
            <p:cNvSpPr>
              <a:spLocks noChangeArrowheads="1"/>
            </p:cNvSpPr>
            <p:nvPr/>
          </p:nvSpPr>
          <p:spPr bwMode="auto">
            <a:xfrm>
              <a:off x="4367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3" name="Oval 63"/>
            <p:cNvSpPr>
              <a:spLocks noChangeArrowheads="1"/>
            </p:cNvSpPr>
            <p:nvPr/>
          </p:nvSpPr>
          <p:spPr bwMode="auto">
            <a:xfrm>
              <a:off x="4503" y="151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4" name="Oval 64"/>
            <p:cNvSpPr>
              <a:spLocks noChangeArrowheads="1"/>
            </p:cNvSpPr>
            <p:nvPr/>
          </p:nvSpPr>
          <p:spPr bwMode="auto">
            <a:xfrm>
              <a:off x="4412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5" name="Oval 65"/>
            <p:cNvSpPr>
              <a:spLocks noChangeArrowheads="1"/>
            </p:cNvSpPr>
            <p:nvPr/>
          </p:nvSpPr>
          <p:spPr bwMode="auto">
            <a:xfrm>
              <a:off x="4730" y="184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6" name="Oval 66"/>
            <p:cNvSpPr>
              <a:spLocks noChangeArrowheads="1"/>
            </p:cNvSpPr>
            <p:nvPr/>
          </p:nvSpPr>
          <p:spPr bwMode="auto">
            <a:xfrm>
              <a:off x="4775" y="175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7" name="Oval 67"/>
            <p:cNvSpPr>
              <a:spLocks noChangeArrowheads="1"/>
            </p:cNvSpPr>
            <p:nvPr/>
          </p:nvSpPr>
          <p:spPr bwMode="auto">
            <a:xfrm>
              <a:off x="4622" y="184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8" name="Oval 68"/>
            <p:cNvSpPr>
              <a:spLocks noChangeArrowheads="1"/>
            </p:cNvSpPr>
            <p:nvPr/>
          </p:nvSpPr>
          <p:spPr bwMode="auto">
            <a:xfrm>
              <a:off x="4587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89" name="Oval 69"/>
            <p:cNvSpPr>
              <a:spLocks noChangeArrowheads="1"/>
            </p:cNvSpPr>
            <p:nvPr/>
          </p:nvSpPr>
          <p:spPr bwMode="auto">
            <a:xfrm>
              <a:off x="4660" y="17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0" name="Oval 70"/>
            <p:cNvSpPr>
              <a:spLocks noChangeArrowheads="1"/>
            </p:cNvSpPr>
            <p:nvPr/>
          </p:nvSpPr>
          <p:spPr bwMode="auto">
            <a:xfrm>
              <a:off x="4276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1" name="Oval 71"/>
            <p:cNvSpPr>
              <a:spLocks noChangeArrowheads="1"/>
            </p:cNvSpPr>
            <p:nvPr/>
          </p:nvSpPr>
          <p:spPr bwMode="auto">
            <a:xfrm>
              <a:off x="4276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2" name="Oval 72"/>
            <p:cNvSpPr>
              <a:spLocks noChangeArrowheads="1"/>
            </p:cNvSpPr>
            <p:nvPr/>
          </p:nvSpPr>
          <p:spPr bwMode="auto">
            <a:xfrm>
              <a:off x="4095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3" name="Oval 73"/>
            <p:cNvSpPr>
              <a:spLocks noChangeArrowheads="1"/>
            </p:cNvSpPr>
            <p:nvPr/>
          </p:nvSpPr>
          <p:spPr bwMode="auto">
            <a:xfrm>
              <a:off x="4141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4" name="Oval 74"/>
            <p:cNvSpPr>
              <a:spLocks noChangeArrowheads="1"/>
            </p:cNvSpPr>
            <p:nvPr/>
          </p:nvSpPr>
          <p:spPr bwMode="auto">
            <a:xfrm>
              <a:off x="4186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5" name="Oval 75"/>
            <p:cNvSpPr>
              <a:spLocks noChangeArrowheads="1"/>
            </p:cNvSpPr>
            <p:nvPr/>
          </p:nvSpPr>
          <p:spPr bwMode="auto">
            <a:xfrm>
              <a:off x="4141" y="106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6" name="Oval 76"/>
            <p:cNvSpPr>
              <a:spLocks noChangeArrowheads="1"/>
            </p:cNvSpPr>
            <p:nvPr/>
          </p:nvSpPr>
          <p:spPr bwMode="auto">
            <a:xfrm>
              <a:off x="4276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7" name="Oval 77"/>
            <p:cNvSpPr>
              <a:spLocks noChangeArrowheads="1"/>
            </p:cNvSpPr>
            <p:nvPr/>
          </p:nvSpPr>
          <p:spPr bwMode="auto">
            <a:xfrm>
              <a:off x="4286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8" name="Oval 78"/>
            <p:cNvSpPr>
              <a:spLocks noChangeArrowheads="1"/>
            </p:cNvSpPr>
            <p:nvPr/>
          </p:nvSpPr>
          <p:spPr bwMode="auto">
            <a:xfrm>
              <a:off x="4286" y="9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599" name="Oval 79"/>
            <p:cNvSpPr>
              <a:spLocks noChangeArrowheads="1"/>
            </p:cNvSpPr>
            <p:nvPr/>
          </p:nvSpPr>
          <p:spPr bwMode="auto">
            <a:xfrm>
              <a:off x="4105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0" name="Oval 80"/>
            <p:cNvSpPr>
              <a:spLocks noChangeArrowheads="1"/>
            </p:cNvSpPr>
            <p:nvPr/>
          </p:nvSpPr>
          <p:spPr bwMode="auto">
            <a:xfrm>
              <a:off x="4151" y="9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1" name="Oval 81"/>
            <p:cNvSpPr>
              <a:spLocks noChangeArrowheads="1"/>
            </p:cNvSpPr>
            <p:nvPr/>
          </p:nvSpPr>
          <p:spPr bwMode="auto">
            <a:xfrm>
              <a:off x="4196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2" name="Oval 82"/>
            <p:cNvSpPr>
              <a:spLocks noChangeArrowheads="1"/>
            </p:cNvSpPr>
            <p:nvPr/>
          </p:nvSpPr>
          <p:spPr bwMode="auto">
            <a:xfrm>
              <a:off x="4151" y="7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3" name="Oval 83"/>
            <p:cNvSpPr>
              <a:spLocks noChangeArrowheads="1"/>
            </p:cNvSpPr>
            <p:nvPr/>
          </p:nvSpPr>
          <p:spPr bwMode="auto">
            <a:xfrm>
              <a:off x="4503" y="83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4" name="Oval 84"/>
            <p:cNvSpPr>
              <a:spLocks noChangeArrowheads="1"/>
            </p:cNvSpPr>
            <p:nvPr/>
          </p:nvSpPr>
          <p:spPr bwMode="auto">
            <a:xfrm>
              <a:off x="4049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5" name="Oval 85"/>
            <p:cNvSpPr>
              <a:spLocks noChangeArrowheads="1"/>
            </p:cNvSpPr>
            <p:nvPr/>
          </p:nvSpPr>
          <p:spPr bwMode="auto">
            <a:xfrm>
              <a:off x="4230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6" name="Oval 86"/>
            <p:cNvSpPr>
              <a:spLocks noChangeArrowheads="1"/>
            </p:cNvSpPr>
            <p:nvPr/>
          </p:nvSpPr>
          <p:spPr bwMode="auto">
            <a:xfrm>
              <a:off x="4004" y="120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7" name="Oval 87"/>
            <p:cNvSpPr>
              <a:spLocks noChangeArrowheads="1"/>
            </p:cNvSpPr>
            <p:nvPr/>
          </p:nvSpPr>
          <p:spPr bwMode="auto">
            <a:xfrm>
              <a:off x="4052" y="148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8" name="Oval 88"/>
            <p:cNvSpPr>
              <a:spLocks noChangeArrowheads="1"/>
            </p:cNvSpPr>
            <p:nvPr/>
          </p:nvSpPr>
          <p:spPr bwMode="auto">
            <a:xfrm>
              <a:off x="4198" y="160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09" name="Oval 89"/>
            <p:cNvSpPr>
              <a:spLocks noChangeArrowheads="1"/>
            </p:cNvSpPr>
            <p:nvPr/>
          </p:nvSpPr>
          <p:spPr bwMode="auto">
            <a:xfrm>
              <a:off x="4393" y="180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10" name="Oval 90"/>
            <p:cNvSpPr>
              <a:spLocks noChangeArrowheads="1"/>
            </p:cNvSpPr>
            <p:nvPr/>
          </p:nvSpPr>
          <p:spPr bwMode="auto">
            <a:xfrm>
              <a:off x="4157" y="178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11" name="Oval 91"/>
            <p:cNvSpPr>
              <a:spLocks noChangeArrowheads="1"/>
            </p:cNvSpPr>
            <p:nvPr/>
          </p:nvSpPr>
          <p:spPr bwMode="auto">
            <a:xfrm>
              <a:off x="5184" y="120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12" name="Oval 92"/>
            <p:cNvSpPr>
              <a:spLocks noChangeArrowheads="1"/>
            </p:cNvSpPr>
            <p:nvPr/>
          </p:nvSpPr>
          <p:spPr bwMode="auto">
            <a:xfrm>
              <a:off x="5320" y="136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13" name="Oval 93"/>
            <p:cNvSpPr>
              <a:spLocks noChangeArrowheads="1"/>
            </p:cNvSpPr>
            <p:nvPr/>
          </p:nvSpPr>
          <p:spPr bwMode="auto">
            <a:xfrm>
              <a:off x="5314" y="117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14" name="Oval 94"/>
            <p:cNvSpPr>
              <a:spLocks noChangeArrowheads="1"/>
            </p:cNvSpPr>
            <p:nvPr/>
          </p:nvSpPr>
          <p:spPr bwMode="auto">
            <a:xfrm>
              <a:off x="5179" y="103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15" name="Oval 95"/>
            <p:cNvSpPr>
              <a:spLocks noChangeArrowheads="1"/>
            </p:cNvSpPr>
            <p:nvPr/>
          </p:nvSpPr>
          <p:spPr bwMode="auto">
            <a:xfrm>
              <a:off x="5062" y="90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16" name="Oval 96"/>
            <p:cNvSpPr>
              <a:spLocks noChangeArrowheads="1"/>
            </p:cNvSpPr>
            <p:nvPr/>
          </p:nvSpPr>
          <p:spPr bwMode="auto">
            <a:xfrm>
              <a:off x="5337" y="92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17" name="Oval 97"/>
            <p:cNvSpPr>
              <a:spLocks noChangeArrowheads="1"/>
            </p:cNvSpPr>
            <p:nvPr/>
          </p:nvSpPr>
          <p:spPr bwMode="auto">
            <a:xfrm>
              <a:off x="5449" y="119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27618" name="Text Box 98"/>
          <p:cNvSpPr txBox="1">
            <a:spLocks noChangeArrowheads="1"/>
          </p:cNvSpPr>
          <p:nvPr/>
        </p:nvSpPr>
        <p:spPr bwMode="auto">
          <a:xfrm>
            <a:off x="5662613" y="698500"/>
            <a:ext cx="35036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333399"/>
                </a:solidFill>
                <a:latin typeface="Arial" charset="0"/>
              </a:rPr>
              <a:t>“events” distributed according to P(x)</a:t>
            </a:r>
          </a:p>
        </p:txBody>
      </p:sp>
      <p:sp>
        <p:nvSpPr>
          <p:cNvPr id="2027619" name="Text Box 99"/>
          <p:cNvSpPr txBox="1">
            <a:spLocks noChangeArrowheads="1"/>
          </p:cNvSpPr>
          <p:nvPr/>
        </p:nvSpPr>
        <p:spPr bwMode="auto">
          <a:xfrm>
            <a:off x="8624888" y="2611438"/>
            <a:ext cx="4302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“</a:t>
            </a: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”</a:t>
            </a:r>
          </a:p>
        </p:txBody>
      </p:sp>
      <p:sp>
        <p:nvSpPr>
          <p:cNvPr id="2027620" name="Line 100"/>
          <p:cNvSpPr>
            <a:spLocks noChangeShapeType="1"/>
          </p:cNvSpPr>
          <p:nvPr/>
        </p:nvSpPr>
        <p:spPr bwMode="auto">
          <a:xfrm flipH="1" flipV="1">
            <a:off x="8027988" y="2152650"/>
            <a:ext cx="714375" cy="5238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7621" name="AutoShape 101"/>
          <p:cNvSpPr>
            <a:spLocks noChangeArrowheads="1"/>
          </p:cNvSpPr>
          <p:nvPr/>
        </p:nvSpPr>
        <p:spPr bwMode="auto">
          <a:xfrm>
            <a:off x="7870825" y="2005013"/>
            <a:ext cx="215900" cy="215900"/>
          </a:xfrm>
          <a:prstGeom prst="star5">
            <a:avLst/>
          </a:prstGeom>
          <a:solidFill>
            <a:srgbClr val="00FF00"/>
          </a:solidFill>
          <a:ln w="3175" algn="ctr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027622" name="Group 102"/>
          <p:cNvGrpSpPr>
            <a:grpSpLocks/>
          </p:cNvGrpSpPr>
          <p:nvPr/>
        </p:nvGrpSpPr>
        <p:grpSpPr bwMode="auto">
          <a:xfrm>
            <a:off x="7654925" y="1906588"/>
            <a:ext cx="649288" cy="463550"/>
            <a:chOff x="4750" y="1201"/>
            <a:chExt cx="409" cy="292"/>
          </a:xfrm>
        </p:grpSpPr>
        <p:sp>
          <p:nvSpPr>
            <p:cNvPr id="2027623" name="Oval 103"/>
            <p:cNvSpPr>
              <a:spLocks noChangeArrowheads="1"/>
            </p:cNvSpPr>
            <p:nvPr/>
          </p:nvSpPr>
          <p:spPr bwMode="auto">
            <a:xfrm>
              <a:off x="4750" y="1246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24" name="Oval 104"/>
            <p:cNvSpPr>
              <a:spLocks noChangeArrowheads="1"/>
            </p:cNvSpPr>
            <p:nvPr/>
          </p:nvSpPr>
          <p:spPr bwMode="auto">
            <a:xfrm>
              <a:off x="4978" y="1292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25" name="Oval 105"/>
            <p:cNvSpPr>
              <a:spLocks noChangeArrowheads="1"/>
            </p:cNvSpPr>
            <p:nvPr/>
          </p:nvSpPr>
          <p:spPr bwMode="auto">
            <a:xfrm>
              <a:off x="5023" y="1201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26" name="Oval 106"/>
            <p:cNvSpPr>
              <a:spLocks noChangeArrowheads="1"/>
            </p:cNvSpPr>
            <p:nvPr/>
          </p:nvSpPr>
          <p:spPr bwMode="auto">
            <a:xfrm>
              <a:off x="4841" y="1381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27" name="Oval 107"/>
            <p:cNvSpPr>
              <a:spLocks noChangeArrowheads="1"/>
            </p:cNvSpPr>
            <p:nvPr/>
          </p:nvSpPr>
          <p:spPr bwMode="auto">
            <a:xfrm>
              <a:off x="5027" y="1447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28" name="Oval 108"/>
            <p:cNvSpPr>
              <a:spLocks noChangeArrowheads="1"/>
            </p:cNvSpPr>
            <p:nvPr/>
          </p:nvSpPr>
          <p:spPr bwMode="auto">
            <a:xfrm>
              <a:off x="4778" y="1339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29" name="Oval 109"/>
            <p:cNvSpPr>
              <a:spLocks noChangeArrowheads="1"/>
            </p:cNvSpPr>
            <p:nvPr/>
          </p:nvSpPr>
          <p:spPr bwMode="auto">
            <a:xfrm>
              <a:off x="4914" y="1382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30" name="Oval 110"/>
            <p:cNvSpPr>
              <a:spLocks noChangeArrowheads="1"/>
            </p:cNvSpPr>
            <p:nvPr/>
          </p:nvSpPr>
          <p:spPr bwMode="auto">
            <a:xfrm>
              <a:off x="5114" y="1209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31" name="Oval 111"/>
            <p:cNvSpPr>
              <a:spLocks noChangeArrowheads="1"/>
            </p:cNvSpPr>
            <p:nvPr/>
          </p:nvSpPr>
          <p:spPr bwMode="auto">
            <a:xfrm>
              <a:off x="4846" y="1216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27634" name="Text Box 114"/>
          <p:cNvSpPr txBox="1">
            <a:spLocks noChangeArrowheads="1"/>
          </p:cNvSpPr>
          <p:nvPr/>
        </p:nvSpPr>
        <p:spPr bwMode="auto">
          <a:xfrm>
            <a:off x="133350" y="2897188"/>
            <a:ext cx="5773738" cy="365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count #training events in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 volume V(h) </a:t>
            </a: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027635" name="Group 115"/>
          <p:cNvGrpSpPr>
            <a:grpSpLocks/>
          </p:cNvGrpSpPr>
          <p:nvPr/>
        </p:nvGrpSpPr>
        <p:grpSpPr bwMode="auto">
          <a:xfrm>
            <a:off x="7596188" y="1190625"/>
            <a:ext cx="742950" cy="473075"/>
            <a:chOff x="1323" y="3025"/>
            <a:chExt cx="468" cy="298"/>
          </a:xfrm>
        </p:grpSpPr>
        <p:sp>
          <p:nvSpPr>
            <p:cNvPr id="2027636" name="Text Box 116"/>
            <p:cNvSpPr txBox="1">
              <a:spLocks noChangeArrowheads="1"/>
            </p:cNvSpPr>
            <p:nvPr/>
          </p:nvSpPr>
          <p:spPr bwMode="auto">
            <a:xfrm>
              <a:off x="1471" y="3025"/>
              <a:ext cx="185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1600" i="1" smtClean="0">
                  <a:solidFill>
                    <a:srgbClr val="000000"/>
                  </a:solidFill>
                  <a:latin typeface="Arial" charset="0"/>
                </a:rPr>
                <a:t>h</a:t>
              </a:r>
            </a:p>
          </p:txBody>
        </p:sp>
        <p:sp>
          <p:nvSpPr>
            <p:cNvPr id="2027637" name="AutoShape 117"/>
            <p:cNvSpPr>
              <a:spLocks/>
            </p:cNvSpPr>
            <p:nvPr/>
          </p:nvSpPr>
          <p:spPr bwMode="auto">
            <a:xfrm rot="5400000">
              <a:off x="1499" y="3032"/>
              <a:ext cx="115" cy="468"/>
            </a:xfrm>
            <a:prstGeom prst="leftBrace">
              <a:avLst>
                <a:gd name="adj1" fmla="val 3391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27638" name="Text Box 118"/>
          <p:cNvSpPr txBox="1">
            <a:spLocks noChangeArrowheads="1"/>
          </p:cNvSpPr>
          <p:nvPr/>
        </p:nvSpPr>
        <p:spPr bwMode="auto">
          <a:xfrm>
            <a:off x="133350" y="1790700"/>
            <a:ext cx="4283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Say we want to know P(x) at “this” point “x”</a:t>
            </a:r>
          </a:p>
        </p:txBody>
      </p:sp>
      <p:grpSp>
        <p:nvGrpSpPr>
          <p:cNvPr id="2027639" name="Group 119"/>
          <p:cNvGrpSpPr>
            <a:grpSpLocks/>
          </p:cNvGrpSpPr>
          <p:nvPr/>
        </p:nvGrpSpPr>
        <p:grpSpPr bwMode="auto">
          <a:xfrm>
            <a:off x="133350" y="2182813"/>
            <a:ext cx="5503863" cy="896937"/>
            <a:chOff x="84" y="1237"/>
            <a:chExt cx="3467" cy="565"/>
          </a:xfrm>
        </p:grpSpPr>
        <p:sp>
          <p:nvSpPr>
            <p:cNvPr id="2027640" name="Text Box 120"/>
            <p:cNvSpPr txBox="1">
              <a:spLocks noChangeArrowheads="1"/>
            </p:cNvSpPr>
            <p:nvPr/>
          </p:nvSpPr>
          <p:spPr bwMode="auto">
            <a:xfrm>
              <a:off x="84" y="1237"/>
              <a:ext cx="3467" cy="5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r>
                <a:rPr lang="en-US" sz="1600" smtClean="0">
                  <a:solidFill>
                    <a:srgbClr val="000000"/>
                  </a:solidFill>
                  <a:latin typeface="Arial" charset="0"/>
                </a:rPr>
                <a:t>One expects to find in a volume V around point “</a:t>
              </a:r>
              <a:r>
                <a:rPr lang="en-US" sz="1600" b="1" smtClean="0">
                  <a:solidFill>
                    <a:srgbClr val="000000"/>
                  </a:solidFill>
                  <a:latin typeface="Arial" charset="0"/>
                </a:rPr>
                <a:t>x</a:t>
              </a:r>
              <a:r>
                <a:rPr lang="en-US" sz="1600" smtClean="0">
                  <a:solidFill>
                    <a:srgbClr val="000000"/>
                  </a:solidFill>
                  <a:latin typeface="Arial" charset="0"/>
                </a:rPr>
                <a:t>”  N*∫P(x)dx  events from a dataset with N events</a:t>
              </a: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endParaRPr lang="en-US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41" name="Text Box 121"/>
            <p:cNvSpPr txBox="1">
              <a:spLocks noChangeArrowheads="1"/>
            </p:cNvSpPr>
            <p:nvPr/>
          </p:nvSpPr>
          <p:spPr bwMode="auto">
            <a:xfrm>
              <a:off x="327" y="1575"/>
              <a:ext cx="157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800" smtClean="0">
                  <a:solidFill>
                    <a:srgbClr val="000000"/>
                  </a:solidFill>
                  <a:latin typeface="Arial" charset="0"/>
                </a:rPr>
                <a:t>V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33350" y="3890963"/>
            <a:ext cx="8691563" cy="907044"/>
            <a:chOff x="133350" y="3890963"/>
            <a:chExt cx="8691563" cy="907044"/>
          </a:xfrm>
        </p:grpSpPr>
        <p:sp>
          <p:nvSpPr>
            <p:cNvPr id="2027522" name="Rectangle 2"/>
            <p:cNvSpPr>
              <a:spLocks noChangeArrowheads="1"/>
            </p:cNvSpPr>
            <p:nvPr/>
          </p:nvSpPr>
          <p:spPr bwMode="auto">
            <a:xfrm>
              <a:off x="4416425" y="4133347"/>
              <a:ext cx="1557337" cy="42227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7642" name="Text Box 122"/>
            <p:cNvSpPr txBox="1">
              <a:spLocks noChangeArrowheads="1"/>
            </p:cNvSpPr>
            <p:nvPr/>
          </p:nvSpPr>
          <p:spPr bwMode="auto">
            <a:xfrm>
              <a:off x="133350" y="3890963"/>
              <a:ext cx="8691563" cy="9070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indent="0"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 </a:t>
              </a:r>
            </a:p>
            <a:p>
              <a:pPr marL="0" indent="0"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sym typeface="Wingdings" pitchFamily="2" charset="2"/>
                </a:rPr>
                <a:t>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estimate of average  P(x) in the volume V:   ∫P(x)dx  = K/N </a:t>
              </a: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	</a:t>
              </a:r>
            </a:p>
          </p:txBody>
        </p:sp>
        <p:sp>
          <p:nvSpPr>
            <p:cNvPr id="2027643" name="Text Box 123"/>
            <p:cNvSpPr txBox="1">
              <a:spLocks noChangeArrowheads="1"/>
            </p:cNvSpPr>
            <p:nvPr/>
          </p:nvSpPr>
          <p:spPr bwMode="auto">
            <a:xfrm>
              <a:off x="4385469" y="4383379"/>
              <a:ext cx="249237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800" smtClean="0">
                  <a:solidFill>
                    <a:srgbClr val="000000"/>
                  </a:solidFill>
                  <a:latin typeface="Arial" charset="0"/>
                </a:rPr>
                <a:t>V</a:t>
              </a:r>
            </a:p>
          </p:txBody>
        </p:sp>
      </p:grpSp>
      <p:sp>
        <p:nvSpPr>
          <p:cNvPr id="2027644" name="Text Box 124"/>
          <p:cNvSpPr txBox="1">
            <a:spLocks noChangeArrowheads="1"/>
          </p:cNvSpPr>
          <p:nvPr/>
        </p:nvSpPr>
        <p:spPr bwMode="auto">
          <a:xfrm>
            <a:off x="144463" y="5300663"/>
            <a:ext cx="8731250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u="sng" smtClean="0">
                <a:solidFill>
                  <a:srgbClr val="000000"/>
                </a:solidFill>
                <a:latin typeface="Arial" charset="0"/>
              </a:rPr>
              <a:t>Classification: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 Determine </a:t>
            </a: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</a:t>
            </a:r>
            <a:r>
              <a:rPr lang="en-US" sz="1600" smtClean="0">
                <a:solidFill>
                  <a:srgbClr val="333399"/>
                </a:solidFill>
                <a:latin typeface="Arial" charset="0"/>
                <a:sym typeface="Wingdings" pitchFamily="2" charset="2"/>
              </a:rPr>
              <a:t>PDF</a:t>
            </a:r>
            <a:r>
              <a:rPr lang="en-US" sz="1600" baseline="-25000" smtClean="0">
                <a:solidFill>
                  <a:srgbClr val="333399"/>
                </a:solidFill>
                <a:latin typeface="Arial" charset="0"/>
                <a:sym typeface="Wingdings" pitchFamily="2" charset="2"/>
              </a:rPr>
              <a:t>S</a:t>
            </a:r>
            <a:r>
              <a:rPr lang="en-US" sz="1600" smtClean="0">
                <a:solidFill>
                  <a:srgbClr val="333399"/>
                </a:solidFill>
                <a:latin typeface="Arial" charset="0"/>
                <a:sym typeface="Wingdings" pitchFamily="2" charset="2"/>
              </a:rPr>
              <a:t>(x)</a:t>
            </a: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and </a:t>
            </a:r>
            <a:r>
              <a:rPr lang="en-US" sz="1600" smtClean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PDF</a:t>
            </a:r>
            <a:r>
              <a:rPr lang="en-US" sz="1600" baseline="-25000" smtClean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B</a:t>
            </a:r>
            <a:r>
              <a:rPr lang="en-US" sz="1600" smtClean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(x)</a:t>
            </a: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</a:t>
            </a: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likelihood ratio as classifier! </a:t>
            </a:r>
          </a:p>
        </p:txBody>
      </p:sp>
      <p:sp>
        <p:nvSpPr>
          <p:cNvPr id="2027645" name="Text Box 125"/>
          <p:cNvSpPr txBox="1">
            <a:spLocks noChangeArrowheads="1"/>
          </p:cNvSpPr>
          <p:nvPr/>
        </p:nvSpPr>
        <p:spPr bwMode="auto">
          <a:xfrm>
            <a:off x="285750" y="3178175"/>
            <a:ext cx="1352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K-events:</a:t>
            </a:r>
          </a:p>
        </p:txBody>
      </p:sp>
      <p:grpSp>
        <p:nvGrpSpPr>
          <p:cNvPr id="2027646" name="Group 126"/>
          <p:cNvGrpSpPr>
            <a:grpSpLocks/>
          </p:cNvGrpSpPr>
          <p:nvPr/>
        </p:nvGrpSpPr>
        <p:grpSpPr bwMode="auto">
          <a:xfrm>
            <a:off x="3881438" y="5043488"/>
            <a:ext cx="5138737" cy="1433512"/>
            <a:chOff x="177" y="3160"/>
            <a:chExt cx="2286" cy="903"/>
          </a:xfrm>
        </p:grpSpPr>
        <p:sp>
          <p:nvSpPr>
            <p:cNvPr id="2027647" name="Text Box 127"/>
            <p:cNvSpPr txBox="1">
              <a:spLocks noChangeArrowheads="1"/>
            </p:cNvSpPr>
            <p:nvPr/>
          </p:nvSpPr>
          <p:spPr bwMode="auto">
            <a:xfrm>
              <a:off x="212" y="3160"/>
              <a:ext cx="2251" cy="903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endPara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endParaRP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endPara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endParaRP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endPara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endParaRP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endPara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endParaRP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1600" smtClean="0">
                  <a:solidFill>
                    <a:srgbClr val="000000"/>
                  </a:solidFill>
                  <a:latin typeface="Arial" charset="0"/>
                  <a:sym typeface="Wingdings" pitchFamily="2" charset="2"/>
                </a:rPr>
                <a:t> Kernel Density estimator of the probability density</a:t>
              </a:r>
              <a:endParaRPr lang="en-US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graphicFrame>
          <p:nvGraphicFramePr>
            <p:cNvPr id="2027648" name="Object 128"/>
            <p:cNvGraphicFramePr>
              <a:graphicFrameLocks noChangeAspect="1"/>
            </p:cNvGraphicFramePr>
            <p:nvPr/>
          </p:nvGraphicFramePr>
          <p:xfrm>
            <a:off x="177" y="3163"/>
            <a:ext cx="2181" cy="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2" name="Equation" r:id="rId3" imgW="1676160" imgH="431640" progId="Equation.DSMT4">
                    <p:embed/>
                  </p:oleObj>
                </mc:Choice>
                <mc:Fallback>
                  <p:oleObj name="Equation" r:id="rId3" imgW="167616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" y="3163"/>
                          <a:ext cx="2181" cy="5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7901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"/>
                                        <p:tgtEl>
                                          <p:spTgt spid="202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26" grpId="0" animBg="1"/>
      <p:bldP spid="2027618" grpId="0"/>
      <p:bldP spid="2027619" grpId="0"/>
      <p:bldP spid="2027620" grpId="0" animBg="1"/>
      <p:bldP spid="2027621" grpId="0" animBg="1"/>
      <p:bldP spid="2027634" grpId="0"/>
      <p:bldP spid="2027638" grpId="0"/>
      <p:bldP spid="2027644" grpId="0"/>
      <p:bldP spid="20276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5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 Nearest </a:t>
            </a:r>
            <a:r>
              <a:rPr lang="en-US" dirty="0" err="1"/>
              <a:t>Neighbour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28546" name="Text Box 2"/>
          <p:cNvSpPr txBox="1">
            <a:spLocks noChangeArrowheads="1"/>
          </p:cNvSpPr>
          <p:nvPr/>
        </p:nvSpPr>
        <p:spPr bwMode="auto">
          <a:xfrm>
            <a:off x="114300" y="5445125"/>
            <a:ext cx="9029700" cy="12414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u="sng" smtClean="0">
                <a:solidFill>
                  <a:srgbClr val="000000"/>
                </a:solidFill>
                <a:latin typeface="Arial" charset="0"/>
              </a:rPr>
              <a:t>Regression: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 If each events with (x</a:t>
            </a:r>
            <a:r>
              <a:rPr lang="en-US" sz="1600" baseline="-25000" smtClean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,x</a:t>
            </a:r>
            <a:r>
              <a:rPr lang="en-US" sz="1600" baseline="-2500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) carries a “function value” f(x</a:t>
            </a:r>
            <a:r>
              <a:rPr lang="en-US" sz="1600" baseline="-25000" smtClean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,x</a:t>
            </a:r>
            <a:r>
              <a:rPr lang="en-US" sz="1600" baseline="-2500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) (e.g. energy of incident particle)  </a:t>
            </a: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 </a:t>
            </a: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US" sz="160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US" sz="160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2028547" name="Rectangle 3"/>
          <p:cNvSpPr>
            <a:spLocks noChangeArrowheads="1"/>
          </p:cNvSpPr>
          <p:nvPr/>
        </p:nvSpPr>
        <p:spPr bwMode="auto">
          <a:xfrm>
            <a:off x="6011863" y="5880100"/>
            <a:ext cx="2949575" cy="336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marL="177800" indent="-177800" algn="ctr"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i.e.: the average function value</a:t>
            </a:r>
          </a:p>
        </p:txBody>
      </p:sp>
      <p:sp>
        <p:nvSpPr>
          <p:cNvPr id="2028549" name="Text Box 5"/>
          <p:cNvSpPr txBox="1">
            <a:spLocks noChangeArrowheads="1"/>
          </p:cNvSpPr>
          <p:nvPr/>
        </p:nvSpPr>
        <p:spPr bwMode="auto">
          <a:xfrm>
            <a:off x="8235950" y="3217863"/>
            <a:ext cx="360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eaLnBrk="1" hangingPunct="1"/>
            <a:r>
              <a:rPr lang="en-GB" sz="1600" i="1" smtClean="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GB" sz="1600" baseline="-25000" smtClean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028550" name="Rectangle 6"/>
          <p:cNvSpPr>
            <a:spLocks noChangeArrowheads="1"/>
          </p:cNvSpPr>
          <p:nvPr/>
        </p:nvSpPr>
        <p:spPr bwMode="auto">
          <a:xfrm>
            <a:off x="7618413" y="1779588"/>
            <a:ext cx="746125" cy="7096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028551" name="Group 7"/>
          <p:cNvGrpSpPr>
            <a:grpSpLocks/>
          </p:cNvGrpSpPr>
          <p:nvPr/>
        </p:nvGrpSpPr>
        <p:grpSpPr bwMode="auto">
          <a:xfrm>
            <a:off x="5878513" y="1057275"/>
            <a:ext cx="2736850" cy="2376488"/>
            <a:chOff x="3703" y="666"/>
            <a:chExt cx="1724" cy="1497"/>
          </a:xfrm>
        </p:grpSpPr>
        <p:sp>
          <p:nvSpPr>
            <p:cNvPr id="2028552" name="Line 8"/>
            <p:cNvSpPr>
              <a:spLocks noChangeShapeType="1"/>
            </p:cNvSpPr>
            <p:nvPr/>
          </p:nvSpPr>
          <p:spPr bwMode="auto">
            <a:xfrm>
              <a:off x="3794" y="2028"/>
              <a:ext cx="1633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53" name="Line 9"/>
            <p:cNvSpPr>
              <a:spLocks noChangeShapeType="1"/>
            </p:cNvSpPr>
            <p:nvPr/>
          </p:nvSpPr>
          <p:spPr bwMode="auto">
            <a:xfrm rot="-5400000">
              <a:off x="3182" y="1415"/>
              <a:ext cx="1496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54" name="Text Box 10"/>
            <p:cNvSpPr txBox="1">
              <a:spLocks noChangeArrowheads="1"/>
            </p:cNvSpPr>
            <p:nvPr/>
          </p:nvSpPr>
          <p:spPr bwMode="auto">
            <a:xfrm>
              <a:off x="3703" y="666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/>
              <a:r>
                <a:rPr lang="en-GB" sz="1600" i="1" smtClean="0">
                  <a:solidFill>
                    <a:srgbClr val="000000"/>
                  </a:solidFill>
                  <a:latin typeface="Arial" charset="0"/>
                </a:rPr>
                <a:t>x</a:t>
              </a:r>
              <a:r>
                <a:rPr lang="en-GB" sz="1600" baseline="-2500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2028555" name="Group 11"/>
          <p:cNvGrpSpPr>
            <a:grpSpLocks/>
          </p:cNvGrpSpPr>
          <p:nvPr/>
        </p:nvGrpSpPr>
        <p:grpSpPr bwMode="auto">
          <a:xfrm>
            <a:off x="6356350" y="1255713"/>
            <a:ext cx="2365375" cy="1752600"/>
            <a:chOff x="4004" y="791"/>
            <a:chExt cx="1490" cy="1104"/>
          </a:xfrm>
        </p:grpSpPr>
        <p:sp>
          <p:nvSpPr>
            <p:cNvPr id="2028556" name="Oval 12"/>
            <p:cNvSpPr>
              <a:spLocks noChangeArrowheads="1"/>
            </p:cNvSpPr>
            <p:nvPr/>
          </p:nvSpPr>
          <p:spPr bwMode="auto">
            <a:xfrm>
              <a:off x="4548" y="101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57" name="Oval 13"/>
            <p:cNvSpPr>
              <a:spLocks noChangeArrowheads="1"/>
            </p:cNvSpPr>
            <p:nvPr/>
          </p:nvSpPr>
          <p:spPr bwMode="auto">
            <a:xfrm>
              <a:off x="4548" y="111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58" name="Oval 14"/>
            <p:cNvSpPr>
              <a:spLocks noChangeArrowheads="1"/>
            </p:cNvSpPr>
            <p:nvPr/>
          </p:nvSpPr>
          <p:spPr bwMode="auto">
            <a:xfrm>
              <a:off x="4639" y="120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59" name="Oval 15"/>
            <p:cNvSpPr>
              <a:spLocks noChangeArrowheads="1"/>
            </p:cNvSpPr>
            <p:nvPr/>
          </p:nvSpPr>
          <p:spPr bwMode="auto">
            <a:xfrm>
              <a:off x="4729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0" name="Oval 16"/>
            <p:cNvSpPr>
              <a:spLocks noChangeArrowheads="1"/>
            </p:cNvSpPr>
            <p:nvPr/>
          </p:nvSpPr>
          <p:spPr bwMode="auto">
            <a:xfrm>
              <a:off x="4684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1" name="Oval 17"/>
            <p:cNvSpPr>
              <a:spLocks noChangeArrowheads="1"/>
            </p:cNvSpPr>
            <p:nvPr/>
          </p:nvSpPr>
          <p:spPr bwMode="auto">
            <a:xfrm>
              <a:off x="4821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2" name="Oval 18"/>
            <p:cNvSpPr>
              <a:spLocks noChangeArrowheads="1"/>
            </p:cNvSpPr>
            <p:nvPr/>
          </p:nvSpPr>
          <p:spPr bwMode="auto">
            <a:xfrm>
              <a:off x="5048" y="129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3" name="Oval 19"/>
            <p:cNvSpPr>
              <a:spLocks noChangeArrowheads="1"/>
            </p:cNvSpPr>
            <p:nvPr/>
          </p:nvSpPr>
          <p:spPr bwMode="auto">
            <a:xfrm>
              <a:off x="5093" y="120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4" name="Oval 20"/>
            <p:cNvSpPr>
              <a:spLocks noChangeArrowheads="1"/>
            </p:cNvSpPr>
            <p:nvPr/>
          </p:nvSpPr>
          <p:spPr bwMode="auto">
            <a:xfrm>
              <a:off x="4922" y="122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5" name="Oval 21"/>
            <p:cNvSpPr>
              <a:spLocks noChangeArrowheads="1"/>
            </p:cNvSpPr>
            <p:nvPr/>
          </p:nvSpPr>
          <p:spPr bwMode="auto">
            <a:xfrm>
              <a:off x="4957" y="102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6" name="Oval 22"/>
            <p:cNvSpPr>
              <a:spLocks noChangeArrowheads="1"/>
            </p:cNvSpPr>
            <p:nvPr/>
          </p:nvSpPr>
          <p:spPr bwMode="auto">
            <a:xfrm>
              <a:off x="4911" y="138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7" name="Oval 23"/>
            <p:cNvSpPr>
              <a:spLocks noChangeArrowheads="1"/>
            </p:cNvSpPr>
            <p:nvPr/>
          </p:nvSpPr>
          <p:spPr bwMode="auto">
            <a:xfrm>
              <a:off x="5002" y="15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8" name="Oval 24"/>
            <p:cNvSpPr>
              <a:spLocks noChangeArrowheads="1"/>
            </p:cNvSpPr>
            <p:nvPr/>
          </p:nvSpPr>
          <p:spPr bwMode="auto">
            <a:xfrm>
              <a:off x="5092" y="160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69" name="Oval 25"/>
            <p:cNvSpPr>
              <a:spLocks noChangeArrowheads="1"/>
            </p:cNvSpPr>
            <p:nvPr/>
          </p:nvSpPr>
          <p:spPr bwMode="auto">
            <a:xfrm>
              <a:off x="5138" y="169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0" name="Oval 26"/>
            <p:cNvSpPr>
              <a:spLocks noChangeArrowheads="1"/>
            </p:cNvSpPr>
            <p:nvPr/>
          </p:nvSpPr>
          <p:spPr bwMode="auto">
            <a:xfrm>
              <a:off x="5183" y="160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1" name="Oval 27"/>
            <p:cNvSpPr>
              <a:spLocks noChangeArrowheads="1"/>
            </p:cNvSpPr>
            <p:nvPr/>
          </p:nvSpPr>
          <p:spPr bwMode="auto">
            <a:xfrm>
              <a:off x="5109" y="145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2" name="Oval 28"/>
            <p:cNvSpPr>
              <a:spLocks noChangeArrowheads="1"/>
            </p:cNvSpPr>
            <p:nvPr/>
          </p:nvSpPr>
          <p:spPr bwMode="auto">
            <a:xfrm>
              <a:off x="4866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3" name="Oval 29"/>
            <p:cNvSpPr>
              <a:spLocks noChangeArrowheads="1"/>
            </p:cNvSpPr>
            <p:nvPr/>
          </p:nvSpPr>
          <p:spPr bwMode="auto">
            <a:xfrm>
              <a:off x="491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4" name="Oval 30"/>
            <p:cNvSpPr>
              <a:spLocks noChangeArrowheads="1"/>
            </p:cNvSpPr>
            <p:nvPr/>
          </p:nvSpPr>
          <p:spPr bwMode="auto">
            <a:xfrm>
              <a:off x="4957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5" name="Oval 31"/>
            <p:cNvSpPr>
              <a:spLocks noChangeArrowheads="1"/>
            </p:cNvSpPr>
            <p:nvPr/>
          </p:nvSpPr>
          <p:spPr bwMode="auto">
            <a:xfrm>
              <a:off x="4367" y="101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6" name="Oval 32"/>
            <p:cNvSpPr>
              <a:spLocks noChangeArrowheads="1"/>
            </p:cNvSpPr>
            <p:nvPr/>
          </p:nvSpPr>
          <p:spPr bwMode="auto">
            <a:xfrm>
              <a:off x="4413" y="111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7" name="Oval 33"/>
            <p:cNvSpPr>
              <a:spLocks noChangeArrowheads="1"/>
            </p:cNvSpPr>
            <p:nvPr/>
          </p:nvSpPr>
          <p:spPr bwMode="auto">
            <a:xfrm>
              <a:off x="4413" y="92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8" name="Oval 34"/>
            <p:cNvSpPr>
              <a:spLocks noChangeArrowheads="1"/>
            </p:cNvSpPr>
            <p:nvPr/>
          </p:nvSpPr>
          <p:spPr bwMode="auto">
            <a:xfrm>
              <a:off x="4548" y="92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79" name="Oval 35"/>
            <p:cNvSpPr>
              <a:spLocks noChangeArrowheads="1"/>
            </p:cNvSpPr>
            <p:nvPr/>
          </p:nvSpPr>
          <p:spPr bwMode="auto">
            <a:xfrm>
              <a:off x="4685" y="83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0" name="Oval 36"/>
            <p:cNvSpPr>
              <a:spLocks noChangeArrowheads="1"/>
            </p:cNvSpPr>
            <p:nvPr/>
          </p:nvSpPr>
          <p:spPr bwMode="auto">
            <a:xfrm>
              <a:off x="4685" y="92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1" name="Oval 37"/>
            <p:cNvSpPr>
              <a:spLocks noChangeArrowheads="1"/>
            </p:cNvSpPr>
            <p:nvPr/>
          </p:nvSpPr>
          <p:spPr bwMode="auto">
            <a:xfrm>
              <a:off x="4821" y="88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2" name="Oval 38"/>
            <p:cNvSpPr>
              <a:spLocks noChangeArrowheads="1"/>
            </p:cNvSpPr>
            <p:nvPr/>
          </p:nvSpPr>
          <p:spPr bwMode="auto">
            <a:xfrm>
              <a:off x="4848" y="133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3" name="Oval 39"/>
            <p:cNvSpPr>
              <a:spLocks noChangeArrowheads="1"/>
            </p:cNvSpPr>
            <p:nvPr/>
          </p:nvSpPr>
          <p:spPr bwMode="auto">
            <a:xfrm>
              <a:off x="4984" y="13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4" name="Oval 40"/>
            <p:cNvSpPr>
              <a:spLocks noChangeArrowheads="1"/>
            </p:cNvSpPr>
            <p:nvPr/>
          </p:nvSpPr>
          <p:spPr bwMode="auto">
            <a:xfrm>
              <a:off x="509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5" name="Oval 41"/>
            <p:cNvSpPr>
              <a:spLocks noChangeArrowheads="1"/>
            </p:cNvSpPr>
            <p:nvPr/>
          </p:nvSpPr>
          <p:spPr bwMode="auto">
            <a:xfrm>
              <a:off x="5182" y="17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6" name="Oval 42"/>
            <p:cNvSpPr>
              <a:spLocks noChangeArrowheads="1"/>
            </p:cNvSpPr>
            <p:nvPr/>
          </p:nvSpPr>
          <p:spPr bwMode="auto">
            <a:xfrm>
              <a:off x="5137" y="17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7" name="Oval 43"/>
            <p:cNvSpPr>
              <a:spLocks noChangeArrowheads="1"/>
            </p:cNvSpPr>
            <p:nvPr/>
          </p:nvSpPr>
          <p:spPr bwMode="auto">
            <a:xfrm>
              <a:off x="4865" y="183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8" name="Oval 44"/>
            <p:cNvSpPr>
              <a:spLocks noChangeArrowheads="1"/>
            </p:cNvSpPr>
            <p:nvPr/>
          </p:nvSpPr>
          <p:spPr bwMode="auto">
            <a:xfrm>
              <a:off x="5047" y="183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89" name="Oval 45"/>
            <p:cNvSpPr>
              <a:spLocks noChangeArrowheads="1"/>
            </p:cNvSpPr>
            <p:nvPr/>
          </p:nvSpPr>
          <p:spPr bwMode="auto">
            <a:xfrm>
              <a:off x="500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0" name="Oval 46"/>
            <p:cNvSpPr>
              <a:spLocks noChangeArrowheads="1"/>
            </p:cNvSpPr>
            <p:nvPr/>
          </p:nvSpPr>
          <p:spPr bwMode="auto">
            <a:xfrm>
              <a:off x="4321" y="14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1" name="Oval 47"/>
            <p:cNvSpPr>
              <a:spLocks noChangeArrowheads="1"/>
            </p:cNvSpPr>
            <p:nvPr/>
          </p:nvSpPr>
          <p:spPr bwMode="auto">
            <a:xfrm>
              <a:off x="4413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2" name="Oval 48"/>
            <p:cNvSpPr>
              <a:spLocks noChangeArrowheads="1"/>
            </p:cNvSpPr>
            <p:nvPr/>
          </p:nvSpPr>
          <p:spPr bwMode="auto">
            <a:xfrm>
              <a:off x="4684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3" name="Oval 49"/>
            <p:cNvSpPr>
              <a:spLocks noChangeArrowheads="1"/>
            </p:cNvSpPr>
            <p:nvPr/>
          </p:nvSpPr>
          <p:spPr bwMode="auto">
            <a:xfrm>
              <a:off x="4593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4" name="Oval 50"/>
            <p:cNvSpPr>
              <a:spLocks noChangeArrowheads="1"/>
            </p:cNvSpPr>
            <p:nvPr/>
          </p:nvSpPr>
          <p:spPr bwMode="auto">
            <a:xfrm>
              <a:off x="4729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5" name="Oval 51"/>
            <p:cNvSpPr>
              <a:spLocks noChangeArrowheads="1"/>
            </p:cNvSpPr>
            <p:nvPr/>
          </p:nvSpPr>
          <p:spPr bwMode="auto">
            <a:xfrm>
              <a:off x="4684" y="149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6" name="Oval 52"/>
            <p:cNvSpPr>
              <a:spLocks noChangeArrowheads="1"/>
            </p:cNvSpPr>
            <p:nvPr/>
          </p:nvSpPr>
          <p:spPr bwMode="auto">
            <a:xfrm>
              <a:off x="4344" y="168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7" name="Oval 53"/>
            <p:cNvSpPr>
              <a:spLocks noChangeArrowheads="1"/>
            </p:cNvSpPr>
            <p:nvPr/>
          </p:nvSpPr>
          <p:spPr bwMode="auto">
            <a:xfrm>
              <a:off x="4684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8" name="Oval 54"/>
            <p:cNvSpPr>
              <a:spLocks noChangeArrowheads="1"/>
            </p:cNvSpPr>
            <p:nvPr/>
          </p:nvSpPr>
          <p:spPr bwMode="auto">
            <a:xfrm>
              <a:off x="4440" y="15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599" name="Oval 55"/>
            <p:cNvSpPr>
              <a:spLocks noChangeArrowheads="1"/>
            </p:cNvSpPr>
            <p:nvPr/>
          </p:nvSpPr>
          <p:spPr bwMode="auto">
            <a:xfrm>
              <a:off x="4729" y="15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0" name="Oval 56"/>
            <p:cNvSpPr>
              <a:spLocks noChangeArrowheads="1"/>
            </p:cNvSpPr>
            <p:nvPr/>
          </p:nvSpPr>
          <p:spPr bwMode="auto">
            <a:xfrm>
              <a:off x="4576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1" name="Oval 57"/>
            <p:cNvSpPr>
              <a:spLocks noChangeArrowheads="1"/>
            </p:cNvSpPr>
            <p:nvPr/>
          </p:nvSpPr>
          <p:spPr bwMode="auto">
            <a:xfrm>
              <a:off x="4541" y="155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2" name="Oval 58"/>
            <p:cNvSpPr>
              <a:spLocks noChangeArrowheads="1"/>
            </p:cNvSpPr>
            <p:nvPr/>
          </p:nvSpPr>
          <p:spPr bwMode="auto">
            <a:xfrm>
              <a:off x="4548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3" name="Oval 59"/>
            <p:cNvSpPr>
              <a:spLocks noChangeArrowheads="1"/>
            </p:cNvSpPr>
            <p:nvPr/>
          </p:nvSpPr>
          <p:spPr bwMode="auto">
            <a:xfrm>
              <a:off x="4614" y="155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4" name="Oval 60"/>
            <p:cNvSpPr>
              <a:spLocks noChangeArrowheads="1"/>
            </p:cNvSpPr>
            <p:nvPr/>
          </p:nvSpPr>
          <p:spPr bwMode="auto">
            <a:xfrm>
              <a:off x="4475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5" name="Oval 61"/>
            <p:cNvSpPr>
              <a:spLocks noChangeArrowheads="1"/>
            </p:cNvSpPr>
            <p:nvPr/>
          </p:nvSpPr>
          <p:spPr bwMode="auto">
            <a:xfrm>
              <a:off x="4503" y="13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6" name="Oval 62"/>
            <p:cNvSpPr>
              <a:spLocks noChangeArrowheads="1"/>
            </p:cNvSpPr>
            <p:nvPr/>
          </p:nvSpPr>
          <p:spPr bwMode="auto">
            <a:xfrm>
              <a:off x="4367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7" name="Oval 63"/>
            <p:cNvSpPr>
              <a:spLocks noChangeArrowheads="1"/>
            </p:cNvSpPr>
            <p:nvPr/>
          </p:nvSpPr>
          <p:spPr bwMode="auto">
            <a:xfrm>
              <a:off x="4503" y="151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8" name="Oval 64"/>
            <p:cNvSpPr>
              <a:spLocks noChangeArrowheads="1"/>
            </p:cNvSpPr>
            <p:nvPr/>
          </p:nvSpPr>
          <p:spPr bwMode="auto">
            <a:xfrm>
              <a:off x="4412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09" name="Oval 65"/>
            <p:cNvSpPr>
              <a:spLocks noChangeArrowheads="1"/>
            </p:cNvSpPr>
            <p:nvPr/>
          </p:nvSpPr>
          <p:spPr bwMode="auto">
            <a:xfrm>
              <a:off x="4730" y="184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0" name="Oval 66"/>
            <p:cNvSpPr>
              <a:spLocks noChangeArrowheads="1"/>
            </p:cNvSpPr>
            <p:nvPr/>
          </p:nvSpPr>
          <p:spPr bwMode="auto">
            <a:xfrm>
              <a:off x="4775" y="175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1" name="Oval 67"/>
            <p:cNvSpPr>
              <a:spLocks noChangeArrowheads="1"/>
            </p:cNvSpPr>
            <p:nvPr/>
          </p:nvSpPr>
          <p:spPr bwMode="auto">
            <a:xfrm>
              <a:off x="4622" y="184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2" name="Oval 68"/>
            <p:cNvSpPr>
              <a:spLocks noChangeArrowheads="1"/>
            </p:cNvSpPr>
            <p:nvPr/>
          </p:nvSpPr>
          <p:spPr bwMode="auto">
            <a:xfrm>
              <a:off x="4587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3" name="Oval 69"/>
            <p:cNvSpPr>
              <a:spLocks noChangeArrowheads="1"/>
            </p:cNvSpPr>
            <p:nvPr/>
          </p:nvSpPr>
          <p:spPr bwMode="auto">
            <a:xfrm>
              <a:off x="4660" y="17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4" name="Oval 70"/>
            <p:cNvSpPr>
              <a:spLocks noChangeArrowheads="1"/>
            </p:cNvSpPr>
            <p:nvPr/>
          </p:nvSpPr>
          <p:spPr bwMode="auto">
            <a:xfrm>
              <a:off x="4276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5" name="Oval 71"/>
            <p:cNvSpPr>
              <a:spLocks noChangeArrowheads="1"/>
            </p:cNvSpPr>
            <p:nvPr/>
          </p:nvSpPr>
          <p:spPr bwMode="auto">
            <a:xfrm>
              <a:off x="4276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6" name="Oval 72"/>
            <p:cNvSpPr>
              <a:spLocks noChangeArrowheads="1"/>
            </p:cNvSpPr>
            <p:nvPr/>
          </p:nvSpPr>
          <p:spPr bwMode="auto">
            <a:xfrm>
              <a:off x="4095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7" name="Oval 73"/>
            <p:cNvSpPr>
              <a:spLocks noChangeArrowheads="1"/>
            </p:cNvSpPr>
            <p:nvPr/>
          </p:nvSpPr>
          <p:spPr bwMode="auto">
            <a:xfrm>
              <a:off x="4141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8" name="Oval 74"/>
            <p:cNvSpPr>
              <a:spLocks noChangeArrowheads="1"/>
            </p:cNvSpPr>
            <p:nvPr/>
          </p:nvSpPr>
          <p:spPr bwMode="auto">
            <a:xfrm>
              <a:off x="4186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19" name="Oval 75"/>
            <p:cNvSpPr>
              <a:spLocks noChangeArrowheads="1"/>
            </p:cNvSpPr>
            <p:nvPr/>
          </p:nvSpPr>
          <p:spPr bwMode="auto">
            <a:xfrm>
              <a:off x="4141" y="106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0" name="Oval 76"/>
            <p:cNvSpPr>
              <a:spLocks noChangeArrowheads="1"/>
            </p:cNvSpPr>
            <p:nvPr/>
          </p:nvSpPr>
          <p:spPr bwMode="auto">
            <a:xfrm>
              <a:off x="4276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1" name="Oval 77"/>
            <p:cNvSpPr>
              <a:spLocks noChangeArrowheads="1"/>
            </p:cNvSpPr>
            <p:nvPr/>
          </p:nvSpPr>
          <p:spPr bwMode="auto">
            <a:xfrm>
              <a:off x="4286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2" name="Oval 78"/>
            <p:cNvSpPr>
              <a:spLocks noChangeArrowheads="1"/>
            </p:cNvSpPr>
            <p:nvPr/>
          </p:nvSpPr>
          <p:spPr bwMode="auto">
            <a:xfrm>
              <a:off x="4286" y="9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3" name="Oval 79"/>
            <p:cNvSpPr>
              <a:spLocks noChangeArrowheads="1"/>
            </p:cNvSpPr>
            <p:nvPr/>
          </p:nvSpPr>
          <p:spPr bwMode="auto">
            <a:xfrm>
              <a:off x="4105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4" name="Oval 80"/>
            <p:cNvSpPr>
              <a:spLocks noChangeArrowheads="1"/>
            </p:cNvSpPr>
            <p:nvPr/>
          </p:nvSpPr>
          <p:spPr bwMode="auto">
            <a:xfrm>
              <a:off x="4151" y="9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5" name="Oval 81"/>
            <p:cNvSpPr>
              <a:spLocks noChangeArrowheads="1"/>
            </p:cNvSpPr>
            <p:nvPr/>
          </p:nvSpPr>
          <p:spPr bwMode="auto">
            <a:xfrm>
              <a:off x="4196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6" name="Oval 82"/>
            <p:cNvSpPr>
              <a:spLocks noChangeArrowheads="1"/>
            </p:cNvSpPr>
            <p:nvPr/>
          </p:nvSpPr>
          <p:spPr bwMode="auto">
            <a:xfrm>
              <a:off x="4151" y="7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7" name="Oval 83"/>
            <p:cNvSpPr>
              <a:spLocks noChangeArrowheads="1"/>
            </p:cNvSpPr>
            <p:nvPr/>
          </p:nvSpPr>
          <p:spPr bwMode="auto">
            <a:xfrm>
              <a:off x="4503" y="83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8" name="Oval 84"/>
            <p:cNvSpPr>
              <a:spLocks noChangeArrowheads="1"/>
            </p:cNvSpPr>
            <p:nvPr/>
          </p:nvSpPr>
          <p:spPr bwMode="auto">
            <a:xfrm>
              <a:off x="4049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29" name="Oval 85"/>
            <p:cNvSpPr>
              <a:spLocks noChangeArrowheads="1"/>
            </p:cNvSpPr>
            <p:nvPr/>
          </p:nvSpPr>
          <p:spPr bwMode="auto">
            <a:xfrm>
              <a:off x="4230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0" name="Oval 86"/>
            <p:cNvSpPr>
              <a:spLocks noChangeArrowheads="1"/>
            </p:cNvSpPr>
            <p:nvPr/>
          </p:nvSpPr>
          <p:spPr bwMode="auto">
            <a:xfrm>
              <a:off x="4004" y="120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1" name="Oval 87"/>
            <p:cNvSpPr>
              <a:spLocks noChangeArrowheads="1"/>
            </p:cNvSpPr>
            <p:nvPr/>
          </p:nvSpPr>
          <p:spPr bwMode="auto">
            <a:xfrm>
              <a:off x="4052" y="148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2" name="Oval 88"/>
            <p:cNvSpPr>
              <a:spLocks noChangeArrowheads="1"/>
            </p:cNvSpPr>
            <p:nvPr/>
          </p:nvSpPr>
          <p:spPr bwMode="auto">
            <a:xfrm>
              <a:off x="4198" y="160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3" name="Oval 89"/>
            <p:cNvSpPr>
              <a:spLocks noChangeArrowheads="1"/>
            </p:cNvSpPr>
            <p:nvPr/>
          </p:nvSpPr>
          <p:spPr bwMode="auto">
            <a:xfrm>
              <a:off x="4393" y="180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4" name="Oval 90"/>
            <p:cNvSpPr>
              <a:spLocks noChangeArrowheads="1"/>
            </p:cNvSpPr>
            <p:nvPr/>
          </p:nvSpPr>
          <p:spPr bwMode="auto">
            <a:xfrm>
              <a:off x="4157" y="178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5" name="Oval 91"/>
            <p:cNvSpPr>
              <a:spLocks noChangeArrowheads="1"/>
            </p:cNvSpPr>
            <p:nvPr/>
          </p:nvSpPr>
          <p:spPr bwMode="auto">
            <a:xfrm>
              <a:off x="5184" y="120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6" name="Oval 92"/>
            <p:cNvSpPr>
              <a:spLocks noChangeArrowheads="1"/>
            </p:cNvSpPr>
            <p:nvPr/>
          </p:nvSpPr>
          <p:spPr bwMode="auto">
            <a:xfrm>
              <a:off x="5320" y="136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7" name="Oval 93"/>
            <p:cNvSpPr>
              <a:spLocks noChangeArrowheads="1"/>
            </p:cNvSpPr>
            <p:nvPr/>
          </p:nvSpPr>
          <p:spPr bwMode="auto">
            <a:xfrm>
              <a:off x="5314" y="117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8" name="Oval 94"/>
            <p:cNvSpPr>
              <a:spLocks noChangeArrowheads="1"/>
            </p:cNvSpPr>
            <p:nvPr/>
          </p:nvSpPr>
          <p:spPr bwMode="auto">
            <a:xfrm>
              <a:off x="5179" y="103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39" name="Oval 95"/>
            <p:cNvSpPr>
              <a:spLocks noChangeArrowheads="1"/>
            </p:cNvSpPr>
            <p:nvPr/>
          </p:nvSpPr>
          <p:spPr bwMode="auto">
            <a:xfrm>
              <a:off x="5062" y="90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40" name="Oval 96"/>
            <p:cNvSpPr>
              <a:spLocks noChangeArrowheads="1"/>
            </p:cNvSpPr>
            <p:nvPr/>
          </p:nvSpPr>
          <p:spPr bwMode="auto">
            <a:xfrm>
              <a:off x="5337" y="92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41" name="Oval 97"/>
            <p:cNvSpPr>
              <a:spLocks noChangeArrowheads="1"/>
            </p:cNvSpPr>
            <p:nvPr/>
          </p:nvSpPr>
          <p:spPr bwMode="auto">
            <a:xfrm>
              <a:off x="5449" y="119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28642" name="Text Box 98"/>
          <p:cNvSpPr txBox="1">
            <a:spLocks noChangeArrowheads="1"/>
          </p:cNvSpPr>
          <p:nvPr/>
        </p:nvSpPr>
        <p:spPr bwMode="auto">
          <a:xfrm>
            <a:off x="5662613" y="821191"/>
            <a:ext cx="35036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“events” distributed according to P(x)</a:t>
            </a:r>
          </a:p>
        </p:txBody>
      </p:sp>
      <p:sp>
        <p:nvSpPr>
          <p:cNvPr id="2028643" name="Text Box 99"/>
          <p:cNvSpPr txBox="1">
            <a:spLocks noChangeArrowheads="1"/>
          </p:cNvSpPr>
          <p:nvPr/>
        </p:nvSpPr>
        <p:spPr bwMode="auto">
          <a:xfrm>
            <a:off x="8624888" y="2611438"/>
            <a:ext cx="4302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“</a:t>
            </a: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”</a:t>
            </a:r>
          </a:p>
        </p:txBody>
      </p:sp>
      <p:sp>
        <p:nvSpPr>
          <p:cNvPr id="2028644" name="Line 100"/>
          <p:cNvSpPr>
            <a:spLocks noChangeShapeType="1"/>
          </p:cNvSpPr>
          <p:nvPr/>
        </p:nvSpPr>
        <p:spPr bwMode="auto">
          <a:xfrm flipH="1" flipV="1">
            <a:off x="8027988" y="2152650"/>
            <a:ext cx="714375" cy="5238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8645" name="AutoShape 101"/>
          <p:cNvSpPr>
            <a:spLocks noChangeArrowheads="1"/>
          </p:cNvSpPr>
          <p:nvPr/>
        </p:nvSpPr>
        <p:spPr bwMode="auto">
          <a:xfrm>
            <a:off x="7870825" y="2005013"/>
            <a:ext cx="215900" cy="215900"/>
          </a:xfrm>
          <a:prstGeom prst="star5">
            <a:avLst/>
          </a:prstGeom>
          <a:solidFill>
            <a:srgbClr val="00FF00"/>
          </a:solidFill>
          <a:ln w="3175" algn="ctr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028646" name="Group 102"/>
          <p:cNvGrpSpPr>
            <a:grpSpLocks/>
          </p:cNvGrpSpPr>
          <p:nvPr/>
        </p:nvGrpSpPr>
        <p:grpSpPr bwMode="auto">
          <a:xfrm>
            <a:off x="7654925" y="1906588"/>
            <a:ext cx="649288" cy="463550"/>
            <a:chOff x="4750" y="1201"/>
            <a:chExt cx="409" cy="292"/>
          </a:xfrm>
        </p:grpSpPr>
        <p:sp>
          <p:nvSpPr>
            <p:cNvPr id="2028647" name="Oval 103"/>
            <p:cNvSpPr>
              <a:spLocks noChangeArrowheads="1"/>
            </p:cNvSpPr>
            <p:nvPr/>
          </p:nvSpPr>
          <p:spPr bwMode="auto">
            <a:xfrm>
              <a:off x="4750" y="1246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48" name="Oval 104"/>
            <p:cNvSpPr>
              <a:spLocks noChangeArrowheads="1"/>
            </p:cNvSpPr>
            <p:nvPr/>
          </p:nvSpPr>
          <p:spPr bwMode="auto">
            <a:xfrm>
              <a:off x="4978" y="1292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49" name="Oval 105"/>
            <p:cNvSpPr>
              <a:spLocks noChangeArrowheads="1"/>
            </p:cNvSpPr>
            <p:nvPr/>
          </p:nvSpPr>
          <p:spPr bwMode="auto">
            <a:xfrm>
              <a:off x="5023" y="1201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50" name="Oval 106"/>
            <p:cNvSpPr>
              <a:spLocks noChangeArrowheads="1"/>
            </p:cNvSpPr>
            <p:nvPr/>
          </p:nvSpPr>
          <p:spPr bwMode="auto">
            <a:xfrm>
              <a:off x="4841" y="1381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51" name="Oval 107"/>
            <p:cNvSpPr>
              <a:spLocks noChangeArrowheads="1"/>
            </p:cNvSpPr>
            <p:nvPr/>
          </p:nvSpPr>
          <p:spPr bwMode="auto">
            <a:xfrm>
              <a:off x="5027" y="1447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52" name="Oval 108"/>
            <p:cNvSpPr>
              <a:spLocks noChangeArrowheads="1"/>
            </p:cNvSpPr>
            <p:nvPr/>
          </p:nvSpPr>
          <p:spPr bwMode="auto">
            <a:xfrm>
              <a:off x="4778" y="1339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53" name="Oval 109"/>
            <p:cNvSpPr>
              <a:spLocks noChangeArrowheads="1"/>
            </p:cNvSpPr>
            <p:nvPr/>
          </p:nvSpPr>
          <p:spPr bwMode="auto">
            <a:xfrm>
              <a:off x="4914" y="1382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54" name="Oval 110"/>
            <p:cNvSpPr>
              <a:spLocks noChangeArrowheads="1"/>
            </p:cNvSpPr>
            <p:nvPr/>
          </p:nvSpPr>
          <p:spPr bwMode="auto">
            <a:xfrm>
              <a:off x="5114" y="1209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8655" name="Oval 111"/>
            <p:cNvSpPr>
              <a:spLocks noChangeArrowheads="1"/>
            </p:cNvSpPr>
            <p:nvPr/>
          </p:nvSpPr>
          <p:spPr bwMode="auto">
            <a:xfrm>
              <a:off x="4846" y="1216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028658" name="Group 114"/>
          <p:cNvGrpSpPr>
            <a:grpSpLocks/>
          </p:cNvGrpSpPr>
          <p:nvPr/>
        </p:nvGrpSpPr>
        <p:grpSpPr bwMode="auto">
          <a:xfrm>
            <a:off x="7596188" y="1190625"/>
            <a:ext cx="742950" cy="473075"/>
            <a:chOff x="1323" y="3025"/>
            <a:chExt cx="468" cy="298"/>
          </a:xfrm>
        </p:grpSpPr>
        <p:sp>
          <p:nvSpPr>
            <p:cNvPr id="2028659" name="Text Box 115"/>
            <p:cNvSpPr txBox="1">
              <a:spLocks noChangeArrowheads="1"/>
            </p:cNvSpPr>
            <p:nvPr/>
          </p:nvSpPr>
          <p:spPr bwMode="auto">
            <a:xfrm>
              <a:off x="1471" y="3025"/>
              <a:ext cx="185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1600" i="1" smtClean="0">
                  <a:solidFill>
                    <a:srgbClr val="000000"/>
                  </a:solidFill>
                  <a:latin typeface="Arial" charset="0"/>
                </a:rPr>
                <a:t>h</a:t>
              </a:r>
            </a:p>
          </p:txBody>
        </p:sp>
        <p:sp>
          <p:nvSpPr>
            <p:cNvPr id="2028660" name="AutoShape 116"/>
            <p:cNvSpPr>
              <a:spLocks/>
            </p:cNvSpPr>
            <p:nvPr/>
          </p:nvSpPr>
          <p:spPr bwMode="auto">
            <a:xfrm rot="5400000">
              <a:off x="1499" y="3032"/>
              <a:ext cx="115" cy="468"/>
            </a:xfrm>
            <a:prstGeom prst="leftBrace">
              <a:avLst>
                <a:gd name="adj1" fmla="val 3391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aphicFrame>
        <p:nvGraphicFramePr>
          <p:cNvPr id="2028661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36030"/>
              </p:ext>
            </p:extLst>
          </p:nvPr>
        </p:nvGraphicFramePr>
        <p:xfrm>
          <a:off x="2382838" y="5734050"/>
          <a:ext cx="3300412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Equation" r:id="rId3" imgW="2095200" imgH="444240" progId="Equation.DSMT4">
                  <p:embed/>
                </p:oleObj>
              </mc:Choice>
              <mc:Fallback>
                <p:oleObj name="Equation" r:id="rId3" imgW="20952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2838" y="5734050"/>
                        <a:ext cx="3300412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" name="Text Box 4"/>
          <p:cNvSpPr txBox="1">
            <a:spLocks noChangeArrowheads="1"/>
          </p:cNvSpPr>
          <p:nvPr/>
        </p:nvSpPr>
        <p:spPr bwMode="auto">
          <a:xfrm>
            <a:off x="133350" y="846138"/>
            <a:ext cx="5646738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estimate probability density P(x) in  D-dimensional space: 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The only thing at our disposal is our “training data”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2" name="Text Box 114"/>
          <p:cNvSpPr txBox="1">
            <a:spLocks noChangeArrowheads="1"/>
          </p:cNvSpPr>
          <p:nvPr/>
        </p:nvSpPr>
        <p:spPr bwMode="auto">
          <a:xfrm>
            <a:off x="133350" y="2897188"/>
            <a:ext cx="5773738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Arial" charset="0"/>
              </a:rPr>
              <a:t>count #training events in volume V(h) </a:t>
            </a:r>
          </a:p>
        </p:txBody>
      </p:sp>
      <p:sp>
        <p:nvSpPr>
          <p:cNvPr id="133" name="Text Box 118"/>
          <p:cNvSpPr txBox="1">
            <a:spLocks noChangeArrowheads="1"/>
          </p:cNvSpPr>
          <p:nvPr/>
        </p:nvSpPr>
        <p:spPr bwMode="auto">
          <a:xfrm>
            <a:off x="133350" y="1790700"/>
            <a:ext cx="4283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Say we want to know P(x) at “this” point “x”</a:t>
            </a:r>
          </a:p>
        </p:txBody>
      </p:sp>
      <p:grpSp>
        <p:nvGrpSpPr>
          <p:cNvPr id="134" name="Group 119"/>
          <p:cNvGrpSpPr>
            <a:grpSpLocks/>
          </p:cNvGrpSpPr>
          <p:nvPr/>
        </p:nvGrpSpPr>
        <p:grpSpPr bwMode="auto">
          <a:xfrm>
            <a:off x="133350" y="2182813"/>
            <a:ext cx="5503863" cy="896937"/>
            <a:chOff x="84" y="1237"/>
            <a:chExt cx="3467" cy="565"/>
          </a:xfrm>
        </p:grpSpPr>
        <p:sp>
          <p:nvSpPr>
            <p:cNvPr id="135" name="Text Box 120"/>
            <p:cNvSpPr txBox="1">
              <a:spLocks noChangeArrowheads="1"/>
            </p:cNvSpPr>
            <p:nvPr/>
          </p:nvSpPr>
          <p:spPr bwMode="auto">
            <a:xfrm>
              <a:off x="84" y="1237"/>
              <a:ext cx="3467" cy="5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r>
                <a:rPr lang="en-US" sz="1600" smtClean="0">
                  <a:solidFill>
                    <a:srgbClr val="000000"/>
                  </a:solidFill>
                  <a:latin typeface="Arial" charset="0"/>
                </a:rPr>
                <a:t>One expects to find in a volume V around point “</a:t>
              </a:r>
              <a:r>
                <a:rPr lang="en-US" sz="1600" b="1" smtClean="0">
                  <a:solidFill>
                    <a:srgbClr val="000000"/>
                  </a:solidFill>
                  <a:latin typeface="Arial" charset="0"/>
                </a:rPr>
                <a:t>x</a:t>
              </a:r>
              <a:r>
                <a:rPr lang="en-US" sz="1600" smtClean="0">
                  <a:solidFill>
                    <a:srgbClr val="000000"/>
                  </a:solidFill>
                  <a:latin typeface="Arial" charset="0"/>
                </a:rPr>
                <a:t>”  N*∫P(x)dx  events from a dataset with N events</a:t>
              </a: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endParaRPr lang="en-US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6" name="Text Box 121"/>
            <p:cNvSpPr txBox="1">
              <a:spLocks noChangeArrowheads="1"/>
            </p:cNvSpPr>
            <p:nvPr/>
          </p:nvSpPr>
          <p:spPr bwMode="auto">
            <a:xfrm>
              <a:off x="327" y="1575"/>
              <a:ext cx="157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800" smtClean="0">
                  <a:solidFill>
                    <a:srgbClr val="000000"/>
                  </a:solidFill>
                  <a:latin typeface="Arial" charset="0"/>
                </a:rPr>
                <a:t>V</a:t>
              </a:r>
            </a:p>
          </p:txBody>
        </p:sp>
      </p:grpSp>
      <p:sp>
        <p:nvSpPr>
          <p:cNvPr id="137" name="Text Box 125"/>
          <p:cNvSpPr txBox="1">
            <a:spLocks noChangeArrowheads="1"/>
          </p:cNvSpPr>
          <p:nvPr/>
        </p:nvSpPr>
        <p:spPr bwMode="auto">
          <a:xfrm>
            <a:off x="285750" y="3178175"/>
            <a:ext cx="1352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K-events: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133350" y="3890963"/>
            <a:ext cx="8691563" cy="907044"/>
            <a:chOff x="133350" y="3890963"/>
            <a:chExt cx="8691563" cy="907044"/>
          </a:xfrm>
        </p:grpSpPr>
        <p:sp>
          <p:nvSpPr>
            <p:cNvPr id="139" name="Rectangle 2"/>
            <p:cNvSpPr>
              <a:spLocks noChangeArrowheads="1"/>
            </p:cNvSpPr>
            <p:nvPr/>
          </p:nvSpPr>
          <p:spPr bwMode="auto">
            <a:xfrm>
              <a:off x="4416425" y="4133347"/>
              <a:ext cx="1557337" cy="422275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40" name="Text Box 122"/>
            <p:cNvSpPr txBox="1">
              <a:spLocks noChangeArrowheads="1"/>
            </p:cNvSpPr>
            <p:nvPr/>
          </p:nvSpPr>
          <p:spPr bwMode="auto">
            <a:xfrm>
              <a:off x="133350" y="3890963"/>
              <a:ext cx="8691563" cy="9070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indent="0"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 </a:t>
              </a:r>
            </a:p>
            <a:p>
              <a:pPr marL="0" indent="0"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sym typeface="Wingdings" pitchFamily="2" charset="2"/>
                </a:rPr>
                <a:t>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estimate of average  P(x) in the volume V:   ∫P(x)dx  = K/N </a:t>
              </a: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</a:rPr>
                <a:t>	</a:t>
              </a:r>
            </a:p>
          </p:txBody>
        </p:sp>
        <p:sp>
          <p:nvSpPr>
            <p:cNvPr id="141" name="Text Box 123"/>
            <p:cNvSpPr txBox="1">
              <a:spLocks noChangeArrowheads="1"/>
            </p:cNvSpPr>
            <p:nvPr/>
          </p:nvSpPr>
          <p:spPr bwMode="auto">
            <a:xfrm>
              <a:off x="4385469" y="4383379"/>
              <a:ext cx="249237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800" smtClean="0">
                  <a:solidFill>
                    <a:srgbClr val="000000"/>
                  </a:solidFill>
                  <a:latin typeface="Arial" charset="0"/>
                </a:rPr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460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85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 Nearest </a:t>
            </a:r>
            <a:r>
              <a:rPr lang="en-US" dirty="0" err="1"/>
              <a:t>Neighbour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29571" name="Text Box 3"/>
          <p:cNvSpPr txBox="1">
            <a:spLocks noChangeArrowheads="1"/>
          </p:cNvSpPr>
          <p:nvPr/>
        </p:nvSpPr>
        <p:spPr bwMode="auto">
          <a:xfrm>
            <a:off x="8235950" y="3217863"/>
            <a:ext cx="360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eaLnBrk="1" hangingPunct="1"/>
            <a:r>
              <a:rPr lang="en-GB" sz="1600" i="1" smtClean="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GB" sz="1600" baseline="-25000" smtClean="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029572" name="Rectangle 4"/>
          <p:cNvSpPr>
            <a:spLocks noChangeArrowheads="1"/>
          </p:cNvSpPr>
          <p:nvPr/>
        </p:nvSpPr>
        <p:spPr bwMode="auto">
          <a:xfrm>
            <a:off x="7618413" y="1779588"/>
            <a:ext cx="746125" cy="7096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029573" name="Group 5"/>
          <p:cNvGrpSpPr>
            <a:grpSpLocks/>
          </p:cNvGrpSpPr>
          <p:nvPr/>
        </p:nvGrpSpPr>
        <p:grpSpPr bwMode="auto">
          <a:xfrm>
            <a:off x="5878513" y="1057275"/>
            <a:ext cx="2736850" cy="2376488"/>
            <a:chOff x="3703" y="666"/>
            <a:chExt cx="1724" cy="1497"/>
          </a:xfrm>
        </p:grpSpPr>
        <p:sp>
          <p:nvSpPr>
            <p:cNvPr id="2029574" name="Line 6"/>
            <p:cNvSpPr>
              <a:spLocks noChangeShapeType="1"/>
            </p:cNvSpPr>
            <p:nvPr/>
          </p:nvSpPr>
          <p:spPr bwMode="auto">
            <a:xfrm>
              <a:off x="3794" y="2028"/>
              <a:ext cx="1633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75" name="Line 7"/>
            <p:cNvSpPr>
              <a:spLocks noChangeShapeType="1"/>
            </p:cNvSpPr>
            <p:nvPr/>
          </p:nvSpPr>
          <p:spPr bwMode="auto">
            <a:xfrm rot="-5400000">
              <a:off x="3182" y="1415"/>
              <a:ext cx="1496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76" name="Text Box 8"/>
            <p:cNvSpPr txBox="1">
              <a:spLocks noChangeArrowheads="1"/>
            </p:cNvSpPr>
            <p:nvPr/>
          </p:nvSpPr>
          <p:spPr bwMode="auto">
            <a:xfrm>
              <a:off x="3703" y="666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/>
              <a:r>
                <a:rPr lang="en-GB" sz="1600" i="1" smtClean="0">
                  <a:solidFill>
                    <a:srgbClr val="000000"/>
                  </a:solidFill>
                  <a:latin typeface="Arial" charset="0"/>
                </a:rPr>
                <a:t>x</a:t>
              </a:r>
              <a:r>
                <a:rPr lang="en-GB" sz="1600" baseline="-2500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2029577" name="Group 9"/>
          <p:cNvGrpSpPr>
            <a:grpSpLocks/>
          </p:cNvGrpSpPr>
          <p:nvPr/>
        </p:nvGrpSpPr>
        <p:grpSpPr bwMode="auto">
          <a:xfrm>
            <a:off x="6356350" y="1255713"/>
            <a:ext cx="2365375" cy="1752600"/>
            <a:chOff x="4004" y="791"/>
            <a:chExt cx="1490" cy="1104"/>
          </a:xfrm>
        </p:grpSpPr>
        <p:sp>
          <p:nvSpPr>
            <p:cNvPr id="2029578" name="Oval 10"/>
            <p:cNvSpPr>
              <a:spLocks noChangeArrowheads="1"/>
            </p:cNvSpPr>
            <p:nvPr/>
          </p:nvSpPr>
          <p:spPr bwMode="auto">
            <a:xfrm>
              <a:off x="4548" y="101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79" name="Oval 11"/>
            <p:cNvSpPr>
              <a:spLocks noChangeArrowheads="1"/>
            </p:cNvSpPr>
            <p:nvPr/>
          </p:nvSpPr>
          <p:spPr bwMode="auto">
            <a:xfrm>
              <a:off x="4548" y="111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0" name="Oval 12"/>
            <p:cNvSpPr>
              <a:spLocks noChangeArrowheads="1"/>
            </p:cNvSpPr>
            <p:nvPr/>
          </p:nvSpPr>
          <p:spPr bwMode="auto">
            <a:xfrm>
              <a:off x="4639" y="120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1" name="Oval 13"/>
            <p:cNvSpPr>
              <a:spLocks noChangeArrowheads="1"/>
            </p:cNvSpPr>
            <p:nvPr/>
          </p:nvSpPr>
          <p:spPr bwMode="auto">
            <a:xfrm>
              <a:off x="4729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2" name="Oval 14"/>
            <p:cNvSpPr>
              <a:spLocks noChangeArrowheads="1"/>
            </p:cNvSpPr>
            <p:nvPr/>
          </p:nvSpPr>
          <p:spPr bwMode="auto">
            <a:xfrm>
              <a:off x="4684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3" name="Oval 15"/>
            <p:cNvSpPr>
              <a:spLocks noChangeArrowheads="1"/>
            </p:cNvSpPr>
            <p:nvPr/>
          </p:nvSpPr>
          <p:spPr bwMode="auto">
            <a:xfrm>
              <a:off x="4821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4" name="Oval 16"/>
            <p:cNvSpPr>
              <a:spLocks noChangeArrowheads="1"/>
            </p:cNvSpPr>
            <p:nvPr/>
          </p:nvSpPr>
          <p:spPr bwMode="auto">
            <a:xfrm>
              <a:off x="5048" y="129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5" name="Oval 17"/>
            <p:cNvSpPr>
              <a:spLocks noChangeArrowheads="1"/>
            </p:cNvSpPr>
            <p:nvPr/>
          </p:nvSpPr>
          <p:spPr bwMode="auto">
            <a:xfrm>
              <a:off x="5093" y="120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6" name="Oval 18"/>
            <p:cNvSpPr>
              <a:spLocks noChangeArrowheads="1"/>
            </p:cNvSpPr>
            <p:nvPr/>
          </p:nvSpPr>
          <p:spPr bwMode="auto">
            <a:xfrm>
              <a:off x="4922" y="122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7" name="Oval 19"/>
            <p:cNvSpPr>
              <a:spLocks noChangeArrowheads="1"/>
            </p:cNvSpPr>
            <p:nvPr/>
          </p:nvSpPr>
          <p:spPr bwMode="auto">
            <a:xfrm>
              <a:off x="4957" y="102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8" name="Oval 20"/>
            <p:cNvSpPr>
              <a:spLocks noChangeArrowheads="1"/>
            </p:cNvSpPr>
            <p:nvPr/>
          </p:nvSpPr>
          <p:spPr bwMode="auto">
            <a:xfrm>
              <a:off x="4911" y="138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89" name="Oval 21"/>
            <p:cNvSpPr>
              <a:spLocks noChangeArrowheads="1"/>
            </p:cNvSpPr>
            <p:nvPr/>
          </p:nvSpPr>
          <p:spPr bwMode="auto">
            <a:xfrm>
              <a:off x="5002" y="15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0" name="Oval 22"/>
            <p:cNvSpPr>
              <a:spLocks noChangeArrowheads="1"/>
            </p:cNvSpPr>
            <p:nvPr/>
          </p:nvSpPr>
          <p:spPr bwMode="auto">
            <a:xfrm>
              <a:off x="5092" y="160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1" name="Oval 23"/>
            <p:cNvSpPr>
              <a:spLocks noChangeArrowheads="1"/>
            </p:cNvSpPr>
            <p:nvPr/>
          </p:nvSpPr>
          <p:spPr bwMode="auto">
            <a:xfrm>
              <a:off x="5138" y="169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2" name="Oval 24"/>
            <p:cNvSpPr>
              <a:spLocks noChangeArrowheads="1"/>
            </p:cNvSpPr>
            <p:nvPr/>
          </p:nvSpPr>
          <p:spPr bwMode="auto">
            <a:xfrm>
              <a:off x="5183" y="160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3" name="Oval 25"/>
            <p:cNvSpPr>
              <a:spLocks noChangeArrowheads="1"/>
            </p:cNvSpPr>
            <p:nvPr/>
          </p:nvSpPr>
          <p:spPr bwMode="auto">
            <a:xfrm>
              <a:off x="5109" y="145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4" name="Oval 26"/>
            <p:cNvSpPr>
              <a:spLocks noChangeArrowheads="1"/>
            </p:cNvSpPr>
            <p:nvPr/>
          </p:nvSpPr>
          <p:spPr bwMode="auto">
            <a:xfrm>
              <a:off x="4866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5" name="Oval 27"/>
            <p:cNvSpPr>
              <a:spLocks noChangeArrowheads="1"/>
            </p:cNvSpPr>
            <p:nvPr/>
          </p:nvSpPr>
          <p:spPr bwMode="auto">
            <a:xfrm>
              <a:off x="491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6" name="Oval 28"/>
            <p:cNvSpPr>
              <a:spLocks noChangeArrowheads="1"/>
            </p:cNvSpPr>
            <p:nvPr/>
          </p:nvSpPr>
          <p:spPr bwMode="auto">
            <a:xfrm>
              <a:off x="4957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7" name="Oval 29"/>
            <p:cNvSpPr>
              <a:spLocks noChangeArrowheads="1"/>
            </p:cNvSpPr>
            <p:nvPr/>
          </p:nvSpPr>
          <p:spPr bwMode="auto">
            <a:xfrm>
              <a:off x="4367" y="101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8" name="Oval 30"/>
            <p:cNvSpPr>
              <a:spLocks noChangeArrowheads="1"/>
            </p:cNvSpPr>
            <p:nvPr/>
          </p:nvSpPr>
          <p:spPr bwMode="auto">
            <a:xfrm>
              <a:off x="4413" y="111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599" name="Oval 31"/>
            <p:cNvSpPr>
              <a:spLocks noChangeArrowheads="1"/>
            </p:cNvSpPr>
            <p:nvPr/>
          </p:nvSpPr>
          <p:spPr bwMode="auto">
            <a:xfrm>
              <a:off x="4413" y="92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0" name="Oval 32"/>
            <p:cNvSpPr>
              <a:spLocks noChangeArrowheads="1"/>
            </p:cNvSpPr>
            <p:nvPr/>
          </p:nvSpPr>
          <p:spPr bwMode="auto">
            <a:xfrm>
              <a:off x="4548" y="92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1" name="Oval 33"/>
            <p:cNvSpPr>
              <a:spLocks noChangeArrowheads="1"/>
            </p:cNvSpPr>
            <p:nvPr/>
          </p:nvSpPr>
          <p:spPr bwMode="auto">
            <a:xfrm>
              <a:off x="4685" y="83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2" name="Oval 34"/>
            <p:cNvSpPr>
              <a:spLocks noChangeArrowheads="1"/>
            </p:cNvSpPr>
            <p:nvPr/>
          </p:nvSpPr>
          <p:spPr bwMode="auto">
            <a:xfrm>
              <a:off x="4685" y="92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3" name="Oval 35"/>
            <p:cNvSpPr>
              <a:spLocks noChangeArrowheads="1"/>
            </p:cNvSpPr>
            <p:nvPr/>
          </p:nvSpPr>
          <p:spPr bwMode="auto">
            <a:xfrm>
              <a:off x="4821" y="88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4" name="Oval 36"/>
            <p:cNvSpPr>
              <a:spLocks noChangeArrowheads="1"/>
            </p:cNvSpPr>
            <p:nvPr/>
          </p:nvSpPr>
          <p:spPr bwMode="auto">
            <a:xfrm>
              <a:off x="4848" y="133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5" name="Oval 37"/>
            <p:cNvSpPr>
              <a:spLocks noChangeArrowheads="1"/>
            </p:cNvSpPr>
            <p:nvPr/>
          </p:nvSpPr>
          <p:spPr bwMode="auto">
            <a:xfrm>
              <a:off x="4984" y="13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6" name="Oval 38"/>
            <p:cNvSpPr>
              <a:spLocks noChangeArrowheads="1"/>
            </p:cNvSpPr>
            <p:nvPr/>
          </p:nvSpPr>
          <p:spPr bwMode="auto">
            <a:xfrm>
              <a:off x="509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7" name="Oval 39"/>
            <p:cNvSpPr>
              <a:spLocks noChangeArrowheads="1"/>
            </p:cNvSpPr>
            <p:nvPr/>
          </p:nvSpPr>
          <p:spPr bwMode="auto">
            <a:xfrm>
              <a:off x="5182" y="17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8" name="Oval 40"/>
            <p:cNvSpPr>
              <a:spLocks noChangeArrowheads="1"/>
            </p:cNvSpPr>
            <p:nvPr/>
          </p:nvSpPr>
          <p:spPr bwMode="auto">
            <a:xfrm>
              <a:off x="5137" y="17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09" name="Oval 41"/>
            <p:cNvSpPr>
              <a:spLocks noChangeArrowheads="1"/>
            </p:cNvSpPr>
            <p:nvPr/>
          </p:nvSpPr>
          <p:spPr bwMode="auto">
            <a:xfrm>
              <a:off x="4865" y="183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0" name="Oval 42"/>
            <p:cNvSpPr>
              <a:spLocks noChangeArrowheads="1"/>
            </p:cNvSpPr>
            <p:nvPr/>
          </p:nvSpPr>
          <p:spPr bwMode="auto">
            <a:xfrm>
              <a:off x="5047" y="183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1" name="Oval 43"/>
            <p:cNvSpPr>
              <a:spLocks noChangeArrowheads="1"/>
            </p:cNvSpPr>
            <p:nvPr/>
          </p:nvSpPr>
          <p:spPr bwMode="auto">
            <a:xfrm>
              <a:off x="500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2" name="Oval 44"/>
            <p:cNvSpPr>
              <a:spLocks noChangeArrowheads="1"/>
            </p:cNvSpPr>
            <p:nvPr/>
          </p:nvSpPr>
          <p:spPr bwMode="auto">
            <a:xfrm>
              <a:off x="4321" y="14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3" name="Oval 45"/>
            <p:cNvSpPr>
              <a:spLocks noChangeArrowheads="1"/>
            </p:cNvSpPr>
            <p:nvPr/>
          </p:nvSpPr>
          <p:spPr bwMode="auto">
            <a:xfrm>
              <a:off x="4413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4" name="Oval 46"/>
            <p:cNvSpPr>
              <a:spLocks noChangeArrowheads="1"/>
            </p:cNvSpPr>
            <p:nvPr/>
          </p:nvSpPr>
          <p:spPr bwMode="auto">
            <a:xfrm>
              <a:off x="4684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5" name="Oval 47"/>
            <p:cNvSpPr>
              <a:spLocks noChangeArrowheads="1"/>
            </p:cNvSpPr>
            <p:nvPr/>
          </p:nvSpPr>
          <p:spPr bwMode="auto">
            <a:xfrm>
              <a:off x="4593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6" name="Oval 48"/>
            <p:cNvSpPr>
              <a:spLocks noChangeArrowheads="1"/>
            </p:cNvSpPr>
            <p:nvPr/>
          </p:nvSpPr>
          <p:spPr bwMode="auto">
            <a:xfrm>
              <a:off x="4729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7" name="Oval 49"/>
            <p:cNvSpPr>
              <a:spLocks noChangeArrowheads="1"/>
            </p:cNvSpPr>
            <p:nvPr/>
          </p:nvSpPr>
          <p:spPr bwMode="auto">
            <a:xfrm>
              <a:off x="4684" y="149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8" name="Oval 50"/>
            <p:cNvSpPr>
              <a:spLocks noChangeArrowheads="1"/>
            </p:cNvSpPr>
            <p:nvPr/>
          </p:nvSpPr>
          <p:spPr bwMode="auto">
            <a:xfrm>
              <a:off x="4344" y="168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19" name="Oval 51"/>
            <p:cNvSpPr>
              <a:spLocks noChangeArrowheads="1"/>
            </p:cNvSpPr>
            <p:nvPr/>
          </p:nvSpPr>
          <p:spPr bwMode="auto">
            <a:xfrm>
              <a:off x="4684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0" name="Oval 52"/>
            <p:cNvSpPr>
              <a:spLocks noChangeArrowheads="1"/>
            </p:cNvSpPr>
            <p:nvPr/>
          </p:nvSpPr>
          <p:spPr bwMode="auto">
            <a:xfrm>
              <a:off x="4440" y="15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1" name="Oval 53"/>
            <p:cNvSpPr>
              <a:spLocks noChangeArrowheads="1"/>
            </p:cNvSpPr>
            <p:nvPr/>
          </p:nvSpPr>
          <p:spPr bwMode="auto">
            <a:xfrm>
              <a:off x="4729" y="15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2" name="Oval 54"/>
            <p:cNvSpPr>
              <a:spLocks noChangeArrowheads="1"/>
            </p:cNvSpPr>
            <p:nvPr/>
          </p:nvSpPr>
          <p:spPr bwMode="auto">
            <a:xfrm>
              <a:off x="4576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3" name="Oval 55"/>
            <p:cNvSpPr>
              <a:spLocks noChangeArrowheads="1"/>
            </p:cNvSpPr>
            <p:nvPr/>
          </p:nvSpPr>
          <p:spPr bwMode="auto">
            <a:xfrm>
              <a:off x="4541" y="155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4" name="Oval 56"/>
            <p:cNvSpPr>
              <a:spLocks noChangeArrowheads="1"/>
            </p:cNvSpPr>
            <p:nvPr/>
          </p:nvSpPr>
          <p:spPr bwMode="auto">
            <a:xfrm>
              <a:off x="4548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5" name="Oval 57"/>
            <p:cNvSpPr>
              <a:spLocks noChangeArrowheads="1"/>
            </p:cNvSpPr>
            <p:nvPr/>
          </p:nvSpPr>
          <p:spPr bwMode="auto">
            <a:xfrm>
              <a:off x="4614" y="155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6" name="Oval 58"/>
            <p:cNvSpPr>
              <a:spLocks noChangeArrowheads="1"/>
            </p:cNvSpPr>
            <p:nvPr/>
          </p:nvSpPr>
          <p:spPr bwMode="auto">
            <a:xfrm>
              <a:off x="4475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7" name="Oval 59"/>
            <p:cNvSpPr>
              <a:spLocks noChangeArrowheads="1"/>
            </p:cNvSpPr>
            <p:nvPr/>
          </p:nvSpPr>
          <p:spPr bwMode="auto">
            <a:xfrm>
              <a:off x="4503" y="13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8" name="Oval 60"/>
            <p:cNvSpPr>
              <a:spLocks noChangeArrowheads="1"/>
            </p:cNvSpPr>
            <p:nvPr/>
          </p:nvSpPr>
          <p:spPr bwMode="auto">
            <a:xfrm>
              <a:off x="4367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29" name="Oval 61"/>
            <p:cNvSpPr>
              <a:spLocks noChangeArrowheads="1"/>
            </p:cNvSpPr>
            <p:nvPr/>
          </p:nvSpPr>
          <p:spPr bwMode="auto">
            <a:xfrm>
              <a:off x="4503" y="151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0" name="Oval 62"/>
            <p:cNvSpPr>
              <a:spLocks noChangeArrowheads="1"/>
            </p:cNvSpPr>
            <p:nvPr/>
          </p:nvSpPr>
          <p:spPr bwMode="auto">
            <a:xfrm>
              <a:off x="4412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1" name="Oval 63"/>
            <p:cNvSpPr>
              <a:spLocks noChangeArrowheads="1"/>
            </p:cNvSpPr>
            <p:nvPr/>
          </p:nvSpPr>
          <p:spPr bwMode="auto">
            <a:xfrm>
              <a:off x="4730" y="184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2" name="Oval 64"/>
            <p:cNvSpPr>
              <a:spLocks noChangeArrowheads="1"/>
            </p:cNvSpPr>
            <p:nvPr/>
          </p:nvSpPr>
          <p:spPr bwMode="auto">
            <a:xfrm>
              <a:off x="4775" y="175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3" name="Oval 65"/>
            <p:cNvSpPr>
              <a:spLocks noChangeArrowheads="1"/>
            </p:cNvSpPr>
            <p:nvPr/>
          </p:nvSpPr>
          <p:spPr bwMode="auto">
            <a:xfrm>
              <a:off x="4622" y="184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4" name="Oval 66"/>
            <p:cNvSpPr>
              <a:spLocks noChangeArrowheads="1"/>
            </p:cNvSpPr>
            <p:nvPr/>
          </p:nvSpPr>
          <p:spPr bwMode="auto">
            <a:xfrm>
              <a:off x="4587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5" name="Oval 67"/>
            <p:cNvSpPr>
              <a:spLocks noChangeArrowheads="1"/>
            </p:cNvSpPr>
            <p:nvPr/>
          </p:nvSpPr>
          <p:spPr bwMode="auto">
            <a:xfrm>
              <a:off x="4660" y="17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6" name="Oval 68"/>
            <p:cNvSpPr>
              <a:spLocks noChangeArrowheads="1"/>
            </p:cNvSpPr>
            <p:nvPr/>
          </p:nvSpPr>
          <p:spPr bwMode="auto">
            <a:xfrm>
              <a:off x="4276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7" name="Oval 69"/>
            <p:cNvSpPr>
              <a:spLocks noChangeArrowheads="1"/>
            </p:cNvSpPr>
            <p:nvPr/>
          </p:nvSpPr>
          <p:spPr bwMode="auto">
            <a:xfrm>
              <a:off x="4276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8" name="Oval 70"/>
            <p:cNvSpPr>
              <a:spLocks noChangeArrowheads="1"/>
            </p:cNvSpPr>
            <p:nvPr/>
          </p:nvSpPr>
          <p:spPr bwMode="auto">
            <a:xfrm>
              <a:off x="4095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39" name="Oval 71"/>
            <p:cNvSpPr>
              <a:spLocks noChangeArrowheads="1"/>
            </p:cNvSpPr>
            <p:nvPr/>
          </p:nvSpPr>
          <p:spPr bwMode="auto">
            <a:xfrm>
              <a:off x="4141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0" name="Oval 72"/>
            <p:cNvSpPr>
              <a:spLocks noChangeArrowheads="1"/>
            </p:cNvSpPr>
            <p:nvPr/>
          </p:nvSpPr>
          <p:spPr bwMode="auto">
            <a:xfrm>
              <a:off x="4186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1" name="Oval 73"/>
            <p:cNvSpPr>
              <a:spLocks noChangeArrowheads="1"/>
            </p:cNvSpPr>
            <p:nvPr/>
          </p:nvSpPr>
          <p:spPr bwMode="auto">
            <a:xfrm>
              <a:off x="4141" y="106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2" name="Oval 74"/>
            <p:cNvSpPr>
              <a:spLocks noChangeArrowheads="1"/>
            </p:cNvSpPr>
            <p:nvPr/>
          </p:nvSpPr>
          <p:spPr bwMode="auto">
            <a:xfrm>
              <a:off x="4276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3" name="Oval 75"/>
            <p:cNvSpPr>
              <a:spLocks noChangeArrowheads="1"/>
            </p:cNvSpPr>
            <p:nvPr/>
          </p:nvSpPr>
          <p:spPr bwMode="auto">
            <a:xfrm>
              <a:off x="4286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4" name="Oval 76"/>
            <p:cNvSpPr>
              <a:spLocks noChangeArrowheads="1"/>
            </p:cNvSpPr>
            <p:nvPr/>
          </p:nvSpPr>
          <p:spPr bwMode="auto">
            <a:xfrm>
              <a:off x="4286" y="9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5" name="Oval 77"/>
            <p:cNvSpPr>
              <a:spLocks noChangeArrowheads="1"/>
            </p:cNvSpPr>
            <p:nvPr/>
          </p:nvSpPr>
          <p:spPr bwMode="auto">
            <a:xfrm>
              <a:off x="4105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6" name="Oval 78"/>
            <p:cNvSpPr>
              <a:spLocks noChangeArrowheads="1"/>
            </p:cNvSpPr>
            <p:nvPr/>
          </p:nvSpPr>
          <p:spPr bwMode="auto">
            <a:xfrm>
              <a:off x="4151" y="9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7" name="Oval 79"/>
            <p:cNvSpPr>
              <a:spLocks noChangeArrowheads="1"/>
            </p:cNvSpPr>
            <p:nvPr/>
          </p:nvSpPr>
          <p:spPr bwMode="auto">
            <a:xfrm>
              <a:off x="4196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8" name="Oval 80"/>
            <p:cNvSpPr>
              <a:spLocks noChangeArrowheads="1"/>
            </p:cNvSpPr>
            <p:nvPr/>
          </p:nvSpPr>
          <p:spPr bwMode="auto">
            <a:xfrm>
              <a:off x="4151" y="7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49" name="Oval 81"/>
            <p:cNvSpPr>
              <a:spLocks noChangeArrowheads="1"/>
            </p:cNvSpPr>
            <p:nvPr/>
          </p:nvSpPr>
          <p:spPr bwMode="auto">
            <a:xfrm>
              <a:off x="4503" y="83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0" name="Oval 82"/>
            <p:cNvSpPr>
              <a:spLocks noChangeArrowheads="1"/>
            </p:cNvSpPr>
            <p:nvPr/>
          </p:nvSpPr>
          <p:spPr bwMode="auto">
            <a:xfrm>
              <a:off x="4049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1" name="Oval 83"/>
            <p:cNvSpPr>
              <a:spLocks noChangeArrowheads="1"/>
            </p:cNvSpPr>
            <p:nvPr/>
          </p:nvSpPr>
          <p:spPr bwMode="auto">
            <a:xfrm>
              <a:off x="4230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2" name="Oval 84"/>
            <p:cNvSpPr>
              <a:spLocks noChangeArrowheads="1"/>
            </p:cNvSpPr>
            <p:nvPr/>
          </p:nvSpPr>
          <p:spPr bwMode="auto">
            <a:xfrm>
              <a:off x="4004" y="120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3" name="Oval 85"/>
            <p:cNvSpPr>
              <a:spLocks noChangeArrowheads="1"/>
            </p:cNvSpPr>
            <p:nvPr/>
          </p:nvSpPr>
          <p:spPr bwMode="auto">
            <a:xfrm>
              <a:off x="4052" y="148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4" name="Oval 86"/>
            <p:cNvSpPr>
              <a:spLocks noChangeArrowheads="1"/>
            </p:cNvSpPr>
            <p:nvPr/>
          </p:nvSpPr>
          <p:spPr bwMode="auto">
            <a:xfrm>
              <a:off x="4198" y="160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5" name="Oval 87"/>
            <p:cNvSpPr>
              <a:spLocks noChangeArrowheads="1"/>
            </p:cNvSpPr>
            <p:nvPr/>
          </p:nvSpPr>
          <p:spPr bwMode="auto">
            <a:xfrm>
              <a:off x="4393" y="180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6" name="Oval 88"/>
            <p:cNvSpPr>
              <a:spLocks noChangeArrowheads="1"/>
            </p:cNvSpPr>
            <p:nvPr/>
          </p:nvSpPr>
          <p:spPr bwMode="auto">
            <a:xfrm>
              <a:off x="4157" y="178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7" name="Oval 89"/>
            <p:cNvSpPr>
              <a:spLocks noChangeArrowheads="1"/>
            </p:cNvSpPr>
            <p:nvPr/>
          </p:nvSpPr>
          <p:spPr bwMode="auto">
            <a:xfrm>
              <a:off x="5184" y="120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8" name="Oval 90"/>
            <p:cNvSpPr>
              <a:spLocks noChangeArrowheads="1"/>
            </p:cNvSpPr>
            <p:nvPr/>
          </p:nvSpPr>
          <p:spPr bwMode="auto">
            <a:xfrm>
              <a:off x="5320" y="136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59" name="Oval 91"/>
            <p:cNvSpPr>
              <a:spLocks noChangeArrowheads="1"/>
            </p:cNvSpPr>
            <p:nvPr/>
          </p:nvSpPr>
          <p:spPr bwMode="auto">
            <a:xfrm>
              <a:off x="5314" y="117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60" name="Oval 92"/>
            <p:cNvSpPr>
              <a:spLocks noChangeArrowheads="1"/>
            </p:cNvSpPr>
            <p:nvPr/>
          </p:nvSpPr>
          <p:spPr bwMode="auto">
            <a:xfrm>
              <a:off x="5179" y="103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61" name="Oval 93"/>
            <p:cNvSpPr>
              <a:spLocks noChangeArrowheads="1"/>
            </p:cNvSpPr>
            <p:nvPr/>
          </p:nvSpPr>
          <p:spPr bwMode="auto">
            <a:xfrm>
              <a:off x="5062" y="90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62" name="Oval 94"/>
            <p:cNvSpPr>
              <a:spLocks noChangeArrowheads="1"/>
            </p:cNvSpPr>
            <p:nvPr/>
          </p:nvSpPr>
          <p:spPr bwMode="auto">
            <a:xfrm>
              <a:off x="5337" y="92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63" name="Oval 95"/>
            <p:cNvSpPr>
              <a:spLocks noChangeArrowheads="1"/>
            </p:cNvSpPr>
            <p:nvPr/>
          </p:nvSpPr>
          <p:spPr bwMode="auto">
            <a:xfrm>
              <a:off x="5449" y="119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29665" name="Text Box 97"/>
          <p:cNvSpPr txBox="1">
            <a:spLocks noChangeArrowheads="1"/>
          </p:cNvSpPr>
          <p:nvPr/>
        </p:nvSpPr>
        <p:spPr bwMode="auto">
          <a:xfrm>
            <a:off x="8624888" y="2611438"/>
            <a:ext cx="4302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“</a:t>
            </a: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x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”</a:t>
            </a:r>
          </a:p>
        </p:txBody>
      </p:sp>
      <p:sp>
        <p:nvSpPr>
          <p:cNvPr id="2029666" name="Line 98"/>
          <p:cNvSpPr>
            <a:spLocks noChangeShapeType="1"/>
          </p:cNvSpPr>
          <p:nvPr/>
        </p:nvSpPr>
        <p:spPr bwMode="auto">
          <a:xfrm flipH="1" flipV="1">
            <a:off x="8027988" y="2152650"/>
            <a:ext cx="714375" cy="5238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9667" name="AutoShape 99"/>
          <p:cNvSpPr>
            <a:spLocks noChangeArrowheads="1"/>
          </p:cNvSpPr>
          <p:nvPr/>
        </p:nvSpPr>
        <p:spPr bwMode="auto">
          <a:xfrm>
            <a:off x="7870825" y="2005013"/>
            <a:ext cx="215900" cy="215900"/>
          </a:xfrm>
          <a:prstGeom prst="star5">
            <a:avLst/>
          </a:prstGeom>
          <a:solidFill>
            <a:srgbClr val="00FF00"/>
          </a:solidFill>
          <a:ln w="3175" algn="ctr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029668" name="Group 100"/>
          <p:cNvGrpSpPr>
            <a:grpSpLocks/>
          </p:cNvGrpSpPr>
          <p:nvPr/>
        </p:nvGrpSpPr>
        <p:grpSpPr bwMode="auto">
          <a:xfrm>
            <a:off x="7654925" y="1906588"/>
            <a:ext cx="649288" cy="463550"/>
            <a:chOff x="4750" y="1201"/>
            <a:chExt cx="409" cy="292"/>
          </a:xfrm>
        </p:grpSpPr>
        <p:sp>
          <p:nvSpPr>
            <p:cNvPr id="2029669" name="Oval 101"/>
            <p:cNvSpPr>
              <a:spLocks noChangeArrowheads="1"/>
            </p:cNvSpPr>
            <p:nvPr/>
          </p:nvSpPr>
          <p:spPr bwMode="auto">
            <a:xfrm>
              <a:off x="4750" y="1246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70" name="Oval 102"/>
            <p:cNvSpPr>
              <a:spLocks noChangeArrowheads="1"/>
            </p:cNvSpPr>
            <p:nvPr/>
          </p:nvSpPr>
          <p:spPr bwMode="auto">
            <a:xfrm>
              <a:off x="4978" y="1292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71" name="Oval 103"/>
            <p:cNvSpPr>
              <a:spLocks noChangeArrowheads="1"/>
            </p:cNvSpPr>
            <p:nvPr/>
          </p:nvSpPr>
          <p:spPr bwMode="auto">
            <a:xfrm>
              <a:off x="5023" y="1201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72" name="Oval 104"/>
            <p:cNvSpPr>
              <a:spLocks noChangeArrowheads="1"/>
            </p:cNvSpPr>
            <p:nvPr/>
          </p:nvSpPr>
          <p:spPr bwMode="auto">
            <a:xfrm>
              <a:off x="4841" y="1381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73" name="Oval 105"/>
            <p:cNvSpPr>
              <a:spLocks noChangeArrowheads="1"/>
            </p:cNvSpPr>
            <p:nvPr/>
          </p:nvSpPr>
          <p:spPr bwMode="auto">
            <a:xfrm>
              <a:off x="5027" y="1447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74" name="Oval 106"/>
            <p:cNvSpPr>
              <a:spLocks noChangeArrowheads="1"/>
            </p:cNvSpPr>
            <p:nvPr/>
          </p:nvSpPr>
          <p:spPr bwMode="auto">
            <a:xfrm>
              <a:off x="4778" y="1339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75" name="Oval 107"/>
            <p:cNvSpPr>
              <a:spLocks noChangeArrowheads="1"/>
            </p:cNvSpPr>
            <p:nvPr/>
          </p:nvSpPr>
          <p:spPr bwMode="auto">
            <a:xfrm>
              <a:off x="4914" y="1382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76" name="Oval 108"/>
            <p:cNvSpPr>
              <a:spLocks noChangeArrowheads="1"/>
            </p:cNvSpPr>
            <p:nvPr/>
          </p:nvSpPr>
          <p:spPr bwMode="auto">
            <a:xfrm>
              <a:off x="5114" y="1209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77" name="Oval 109"/>
            <p:cNvSpPr>
              <a:spLocks noChangeArrowheads="1"/>
            </p:cNvSpPr>
            <p:nvPr/>
          </p:nvSpPr>
          <p:spPr bwMode="auto">
            <a:xfrm>
              <a:off x="4846" y="1216"/>
              <a:ext cx="45" cy="46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029679" name="Group 111"/>
          <p:cNvGrpSpPr>
            <a:grpSpLocks/>
          </p:cNvGrpSpPr>
          <p:nvPr/>
        </p:nvGrpSpPr>
        <p:grpSpPr bwMode="auto">
          <a:xfrm>
            <a:off x="7596188" y="1190625"/>
            <a:ext cx="742950" cy="473075"/>
            <a:chOff x="1323" y="3025"/>
            <a:chExt cx="468" cy="298"/>
          </a:xfrm>
        </p:grpSpPr>
        <p:sp>
          <p:nvSpPr>
            <p:cNvPr id="2029680" name="Text Box 112"/>
            <p:cNvSpPr txBox="1">
              <a:spLocks noChangeArrowheads="1"/>
            </p:cNvSpPr>
            <p:nvPr/>
          </p:nvSpPr>
          <p:spPr bwMode="auto">
            <a:xfrm>
              <a:off x="1471" y="3025"/>
              <a:ext cx="185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1600" i="1" smtClean="0">
                  <a:solidFill>
                    <a:srgbClr val="000000"/>
                  </a:solidFill>
                  <a:latin typeface="Arial" charset="0"/>
                </a:rPr>
                <a:t>h</a:t>
              </a:r>
            </a:p>
          </p:txBody>
        </p:sp>
        <p:sp>
          <p:nvSpPr>
            <p:cNvPr id="2029681" name="AutoShape 113"/>
            <p:cNvSpPr>
              <a:spLocks/>
            </p:cNvSpPr>
            <p:nvPr/>
          </p:nvSpPr>
          <p:spPr bwMode="auto">
            <a:xfrm rot="5400000">
              <a:off x="1499" y="3032"/>
              <a:ext cx="115" cy="468"/>
            </a:xfrm>
            <a:prstGeom prst="leftBrace">
              <a:avLst>
                <a:gd name="adj1" fmla="val 3391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29682" name="Text Box 114"/>
          <p:cNvSpPr txBox="1">
            <a:spLocks noChangeArrowheads="1"/>
          </p:cNvSpPr>
          <p:nvPr/>
        </p:nvSpPr>
        <p:spPr bwMode="auto">
          <a:xfrm>
            <a:off x="141287" y="3715544"/>
            <a:ext cx="5711825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determine K from the “training data” with signal and background mixed together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	</a:t>
            </a:r>
          </a:p>
        </p:txBody>
      </p:sp>
      <p:grpSp>
        <p:nvGrpSpPr>
          <p:cNvPr id="2029683" name="Group 115"/>
          <p:cNvGrpSpPr>
            <a:grpSpLocks/>
          </p:cNvGrpSpPr>
          <p:nvPr/>
        </p:nvGrpSpPr>
        <p:grpSpPr bwMode="auto">
          <a:xfrm>
            <a:off x="5886450" y="4111625"/>
            <a:ext cx="2736850" cy="2497138"/>
            <a:chOff x="3710" y="2412"/>
            <a:chExt cx="1724" cy="1573"/>
          </a:xfrm>
        </p:grpSpPr>
        <p:sp>
          <p:nvSpPr>
            <p:cNvPr id="2029684" name="Text Box 116"/>
            <p:cNvSpPr txBox="1">
              <a:spLocks noChangeArrowheads="1"/>
            </p:cNvSpPr>
            <p:nvPr/>
          </p:nvSpPr>
          <p:spPr bwMode="auto">
            <a:xfrm>
              <a:off x="5195" y="3773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/>
              <a:r>
                <a:rPr lang="en-GB" sz="1600" i="1" smtClean="0">
                  <a:solidFill>
                    <a:srgbClr val="000000"/>
                  </a:solidFill>
                  <a:latin typeface="Arial" charset="0"/>
                </a:rPr>
                <a:t>x</a:t>
              </a:r>
              <a:r>
                <a:rPr lang="en-GB" sz="1600" baseline="-25000" smtClean="0">
                  <a:solidFill>
                    <a:srgbClr val="000000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2029685" name="Line 117"/>
            <p:cNvSpPr>
              <a:spLocks noChangeShapeType="1"/>
            </p:cNvSpPr>
            <p:nvPr/>
          </p:nvSpPr>
          <p:spPr bwMode="auto">
            <a:xfrm>
              <a:off x="3801" y="3774"/>
              <a:ext cx="1633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86" name="Line 118"/>
            <p:cNvSpPr>
              <a:spLocks noChangeShapeType="1"/>
            </p:cNvSpPr>
            <p:nvPr/>
          </p:nvSpPr>
          <p:spPr bwMode="auto">
            <a:xfrm rot="-5400000">
              <a:off x="3189" y="3161"/>
              <a:ext cx="1496" cy="0"/>
            </a:xfrm>
            <a:prstGeom prst="line">
              <a:avLst/>
            </a:prstGeom>
            <a:noFill/>
            <a:ln w="12700">
              <a:solidFill>
                <a:srgbClr val="5F5F5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87" name="Text Box 119"/>
            <p:cNvSpPr txBox="1">
              <a:spLocks noChangeArrowheads="1"/>
            </p:cNvSpPr>
            <p:nvPr/>
          </p:nvSpPr>
          <p:spPr bwMode="auto">
            <a:xfrm>
              <a:off x="3710" y="2412"/>
              <a:ext cx="2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/>
              <a:r>
                <a:rPr lang="en-GB" sz="1600" i="1" smtClean="0">
                  <a:solidFill>
                    <a:srgbClr val="000000"/>
                  </a:solidFill>
                  <a:latin typeface="Arial" charset="0"/>
                </a:rPr>
                <a:t>x</a:t>
              </a:r>
              <a:r>
                <a:rPr lang="en-GB" sz="1600" baseline="-25000" smtClean="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</p:grpSp>
      <p:grpSp>
        <p:nvGrpSpPr>
          <p:cNvPr id="2029688" name="Group 120"/>
          <p:cNvGrpSpPr>
            <a:grpSpLocks/>
          </p:cNvGrpSpPr>
          <p:nvPr/>
        </p:nvGrpSpPr>
        <p:grpSpPr bwMode="auto">
          <a:xfrm>
            <a:off x="6364288" y="4310063"/>
            <a:ext cx="2365375" cy="1752600"/>
            <a:chOff x="4004" y="791"/>
            <a:chExt cx="1490" cy="1104"/>
          </a:xfrm>
        </p:grpSpPr>
        <p:sp>
          <p:nvSpPr>
            <p:cNvPr id="2029689" name="Oval 121"/>
            <p:cNvSpPr>
              <a:spLocks noChangeArrowheads="1"/>
            </p:cNvSpPr>
            <p:nvPr/>
          </p:nvSpPr>
          <p:spPr bwMode="auto">
            <a:xfrm>
              <a:off x="4548" y="101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0" name="Oval 122"/>
            <p:cNvSpPr>
              <a:spLocks noChangeArrowheads="1"/>
            </p:cNvSpPr>
            <p:nvPr/>
          </p:nvSpPr>
          <p:spPr bwMode="auto">
            <a:xfrm>
              <a:off x="4548" y="111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1" name="Oval 123"/>
            <p:cNvSpPr>
              <a:spLocks noChangeArrowheads="1"/>
            </p:cNvSpPr>
            <p:nvPr/>
          </p:nvSpPr>
          <p:spPr bwMode="auto">
            <a:xfrm>
              <a:off x="4639" y="120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2" name="Oval 124"/>
            <p:cNvSpPr>
              <a:spLocks noChangeArrowheads="1"/>
            </p:cNvSpPr>
            <p:nvPr/>
          </p:nvSpPr>
          <p:spPr bwMode="auto">
            <a:xfrm>
              <a:off x="4729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3" name="Oval 125"/>
            <p:cNvSpPr>
              <a:spLocks noChangeArrowheads="1"/>
            </p:cNvSpPr>
            <p:nvPr/>
          </p:nvSpPr>
          <p:spPr bwMode="auto">
            <a:xfrm>
              <a:off x="4684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4" name="Oval 126"/>
            <p:cNvSpPr>
              <a:spLocks noChangeArrowheads="1"/>
            </p:cNvSpPr>
            <p:nvPr/>
          </p:nvSpPr>
          <p:spPr bwMode="auto">
            <a:xfrm>
              <a:off x="4821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5" name="Oval 127"/>
            <p:cNvSpPr>
              <a:spLocks noChangeArrowheads="1"/>
            </p:cNvSpPr>
            <p:nvPr/>
          </p:nvSpPr>
          <p:spPr bwMode="auto">
            <a:xfrm>
              <a:off x="5048" y="129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6" name="Oval 128"/>
            <p:cNvSpPr>
              <a:spLocks noChangeArrowheads="1"/>
            </p:cNvSpPr>
            <p:nvPr/>
          </p:nvSpPr>
          <p:spPr bwMode="auto">
            <a:xfrm>
              <a:off x="5093" y="120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7" name="Oval 129"/>
            <p:cNvSpPr>
              <a:spLocks noChangeArrowheads="1"/>
            </p:cNvSpPr>
            <p:nvPr/>
          </p:nvSpPr>
          <p:spPr bwMode="auto">
            <a:xfrm>
              <a:off x="4922" y="122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8" name="Oval 130"/>
            <p:cNvSpPr>
              <a:spLocks noChangeArrowheads="1"/>
            </p:cNvSpPr>
            <p:nvPr/>
          </p:nvSpPr>
          <p:spPr bwMode="auto">
            <a:xfrm>
              <a:off x="4957" y="102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699" name="Oval 131"/>
            <p:cNvSpPr>
              <a:spLocks noChangeArrowheads="1"/>
            </p:cNvSpPr>
            <p:nvPr/>
          </p:nvSpPr>
          <p:spPr bwMode="auto">
            <a:xfrm>
              <a:off x="4911" y="138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0" name="Oval 132"/>
            <p:cNvSpPr>
              <a:spLocks noChangeArrowheads="1"/>
            </p:cNvSpPr>
            <p:nvPr/>
          </p:nvSpPr>
          <p:spPr bwMode="auto">
            <a:xfrm>
              <a:off x="5002" y="15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1" name="Oval 133"/>
            <p:cNvSpPr>
              <a:spLocks noChangeArrowheads="1"/>
            </p:cNvSpPr>
            <p:nvPr/>
          </p:nvSpPr>
          <p:spPr bwMode="auto">
            <a:xfrm>
              <a:off x="5092" y="160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2" name="Oval 134"/>
            <p:cNvSpPr>
              <a:spLocks noChangeArrowheads="1"/>
            </p:cNvSpPr>
            <p:nvPr/>
          </p:nvSpPr>
          <p:spPr bwMode="auto">
            <a:xfrm>
              <a:off x="5138" y="169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3" name="Oval 135"/>
            <p:cNvSpPr>
              <a:spLocks noChangeArrowheads="1"/>
            </p:cNvSpPr>
            <p:nvPr/>
          </p:nvSpPr>
          <p:spPr bwMode="auto">
            <a:xfrm>
              <a:off x="5183" y="160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4" name="Oval 136"/>
            <p:cNvSpPr>
              <a:spLocks noChangeArrowheads="1"/>
            </p:cNvSpPr>
            <p:nvPr/>
          </p:nvSpPr>
          <p:spPr bwMode="auto">
            <a:xfrm>
              <a:off x="5109" y="145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5" name="Oval 137"/>
            <p:cNvSpPr>
              <a:spLocks noChangeArrowheads="1"/>
            </p:cNvSpPr>
            <p:nvPr/>
          </p:nvSpPr>
          <p:spPr bwMode="auto">
            <a:xfrm>
              <a:off x="4866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6" name="Oval 138"/>
            <p:cNvSpPr>
              <a:spLocks noChangeArrowheads="1"/>
            </p:cNvSpPr>
            <p:nvPr/>
          </p:nvSpPr>
          <p:spPr bwMode="auto">
            <a:xfrm>
              <a:off x="491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7" name="Oval 139"/>
            <p:cNvSpPr>
              <a:spLocks noChangeArrowheads="1"/>
            </p:cNvSpPr>
            <p:nvPr/>
          </p:nvSpPr>
          <p:spPr bwMode="auto">
            <a:xfrm>
              <a:off x="4957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8" name="Oval 140"/>
            <p:cNvSpPr>
              <a:spLocks noChangeArrowheads="1"/>
            </p:cNvSpPr>
            <p:nvPr/>
          </p:nvSpPr>
          <p:spPr bwMode="auto">
            <a:xfrm>
              <a:off x="4367" y="101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09" name="Oval 141"/>
            <p:cNvSpPr>
              <a:spLocks noChangeArrowheads="1"/>
            </p:cNvSpPr>
            <p:nvPr/>
          </p:nvSpPr>
          <p:spPr bwMode="auto">
            <a:xfrm>
              <a:off x="4413" y="111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0" name="Oval 142"/>
            <p:cNvSpPr>
              <a:spLocks noChangeArrowheads="1"/>
            </p:cNvSpPr>
            <p:nvPr/>
          </p:nvSpPr>
          <p:spPr bwMode="auto">
            <a:xfrm>
              <a:off x="4413" y="92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1" name="Oval 143"/>
            <p:cNvSpPr>
              <a:spLocks noChangeArrowheads="1"/>
            </p:cNvSpPr>
            <p:nvPr/>
          </p:nvSpPr>
          <p:spPr bwMode="auto">
            <a:xfrm>
              <a:off x="4548" y="92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2" name="Oval 144"/>
            <p:cNvSpPr>
              <a:spLocks noChangeArrowheads="1"/>
            </p:cNvSpPr>
            <p:nvPr/>
          </p:nvSpPr>
          <p:spPr bwMode="auto">
            <a:xfrm>
              <a:off x="4685" y="83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3" name="Oval 145"/>
            <p:cNvSpPr>
              <a:spLocks noChangeArrowheads="1"/>
            </p:cNvSpPr>
            <p:nvPr/>
          </p:nvSpPr>
          <p:spPr bwMode="auto">
            <a:xfrm>
              <a:off x="4685" y="92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4" name="Oval 146"/>
            <p:cNvSpPr>
              <a:spLocks noChangeArrowheads="1"/>
            </p:cNvSpPr>
            <p:nvPr/>
          </p:nvSpPr>
          <p:spPr bwMode="auto">
            <a:xfrm>
              <a:off x="4821" y="88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5" name="Oval 147"/>
            <p:cNvSpPr>
              <a:spLocks noChangeArrowheads="1"/>
            </p:cNvSpPr>
            <p:nvPr/>
          </p:nvSpPr>
          <p:spPr bwMode="auto">
            <a:xfrm>
              <a:off x="4848" y="133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6" name="Oval 148"/>
            <p:cNvSpPr>
              <a:spLocks noChangeArrowheads="1"/>
            </p:cNvSpPr>
            <p:nvPr/>
          </p:nvSpPr>
          <p:spPr bwMode="auto">
            <a:xfrm>
              <a:off x="4984" y="13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7" name="Oval 149"/>
            <p:cNvSpPr>
              <a:spLocks noChangeArrowheads="1"/>
            </p:cNvSpPr>
            <p:nvPr/>
          </p:nvSpPr>
          <p:spPr bwMode="auto">
            <a:xfrm>
              <a:off x="509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8" name="Oval 150"/>
            <p:cNvSpPr>
              <a:spLocks noChangeArrowheads="1"/>
            </p:cNvSpPr>
            <p:nvPr/>
          </p:nvSpPr>
          <p:spPr bwMode="auto">
            <a:xfrm>
              <a:off x="5182" y="17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19" name="Oval 151"/>
            <p:cNvSpPr>
              <a:spLocks noChangeArrowheads="1"/>
            </p:cNvSpPr>
            <p:nvPr/>
          </p:nvSpPr>
          <p:spPr bwMode="auto">
            <a:xfrm>
              <a:off x="5137" y="17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0" name="Oval 152"/>
            <p:cNvSpPr>
              <a:spLocks noChangeArrowheads="1"/>
            </p:cNvSpPr>
            <p:nvPr/>
          </p:nvSpPr>
          <p:spPr bwMode="auto">
            <a:xfrm>
              <a:off x="4865" y="183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1" name="Oval 153"/>
            <p:cNvSpPr>
              <a:spLocks noChangeArrowheads="1"/>
            </p:cNvSpPr>
            <p:nvPr/>
          </p:nvSpPr>
          <p:spPr bwMode="auto">
            <a:xfrm>
              <a:off x="5047" y="183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2" name="Oval 154"/>
            <p:cNvSpPr>
              <a:spLocks noChangeArrowheads="1"/>
            </p:cNvSpPr>
            <p:nvPr/>
          </p:nvSpPr>
          <p:spPr bwMode="auto">
            <a:xfrm>
              <a:off x="5002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3" name="Oval 155"/>
            <p:cNvSpPr>
              <a:spLocks noChangeArrowheads="1"/>
            </p:cNvSpPr>
            <p:nvPr/>
          </p:nvSpPr>
          <p:spPr bwMode="auto">
            <a:xfrm>
              <a:off x="4321" y="14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4" name="Oval 156"/>
            <p:cNvSpPr>
              <a:spLocks noChangeArrowheads="1"/>
            </p:cNvSpPr>
            <p:nvPr/>
          </p:nvSpPr>
          <p:spPr bwMode="auto">
            <a:xfrm>
              <a:off x="4413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5" name="Oval 157"/>
            <p:cNvSpPr>
              <a:spLocks noChangeArrowheads="1"/>
            </p:cNvSpPr>
            <p:nvPr/>
          </p:nvSpPr>
          <p:spPr bwMode="auto">
            <a:xfrm>
              <a:off x="4684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6" name="Oval 158"/>
            <p:cNvSpPr>
              <a:spLocks noChangeArrowheads="1"/>
            </p:cNvSpPr>
            <p:nvPr/>
          </p:nvSpPr>
          <p:spPr bwMode="auto">
            <a:xfrm>
              <a:off x="4593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7" name="Oval 159"/>
            <p:cNvSpPr>
              <a:spLocks noChangeArrowheads="1"/>
            </p:cNvSpPr>
            <p:nvPr/>
          </p:nvSpPr>
          <p:spPr bwMode="auto">
            <a:xfrm>
              <a:off x="4729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8" name="Oval 160"/>
            <p:cNvSpPr>
              <a:spLocks noChangeArrowheads="1"/>
            </p:cNvSpPr>
            <p:nvPr/>
          </p:nvSpPr>
          <p:spPr bwMode="auto">
            <a:xfrm>
              <a:off x="4684" y="149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29" name="Oval 161"/>
            <p:cNvSpPr>
              <a:spLocks noChangeArrowheads="1"/>
            </p:cNvSpPr>
            <p:nvPr/>
          </p:nvSpPr>
          <p:spPr bwMode="auto">
            <a:xfrm>
              <a:off x="4344" y="168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0" name="Oval 162"/>
            <p:cNvSpPr>
              <a:spLocks noChangeArrowheads="1"/>
            </p:cNvSpPr>
            <p:nvPr/>
          </p:nvSpPr>
          <p:spPr bwMode="auto">
            <a:xfrm>
              <a:off x="4684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1" name="Oval 163"/>
            <p:cNvSpPr>
              <a:spLocks noChangeArrowheads="1"/>
            </p:cNvSpPr>
            <p:nvPr/>
          </p:nvSpPr>
          <p:spPr bwMode="auto">
            <a:xfrm>
              <a:off x="4440" y="159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2" name="Oval 164"/>
            <p:cNvSpPr>
              <a:spLocks noChangeArrowheads="1"/>
            </p:cNvSpPr>
            <p:nvPr/>
          </p:nvSpPr>
          <p:spPr bwMode="auto">
            <a:xfrm>
              <a:off x="4729" y="15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3" name="Oval 165"/>
            <p:cNvSpPr>
              <a:spLocks noChangeArrowheads="1"/>
            </p:cNvSpPr>
            <p:nvPr/>
          </p:nvSpPr>
          <p:spPr bwMode="auto">
            <a:xfrm>
              <a:off x="4576" y="165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4" name="Oval 166"/>
            <p:cNvSpPr>
              <a:spLocks noChangeArrowheads="1"/>
            </p:cNvSpPr>
            <p:nvPr/>
          </p:nvSpPr>
          <p:spPr bwMode="auto">
            <a:xfrm>
              <a:off x="4541" y="155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5" name="Oval 167"/>
            <p:cNvSpPr>
              <a:spLocks noChangeArrowheads="1"/>
            </p:cNvSpPr>
            <p:nvPr/>
          </p:nvSpPr>
          <p:spPr bwMode="auto">
            <a:xfrm>
              <a:off x="4548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6" name="Oval 168"/>
            <p:cNvSpPr>
              <a:spLocks noChangeArrowheads="1"/>
            </p:cNvSpPr>
            <p:nvPr/>
          </p:nvSpPr>
          <p:spPr bwMode="auto">
            <a:xfrm>
              <a:off x="4614" y="155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7" name="Oval 169"/>
            <p:cNvSpPr>
              <a:spLocks noChangeArrowheads="1"/>
            </p:cNvSpPr>
            <p:nvPr/>
          </p:nvSpPr>
          <p:spPr bwMode="auto">
            <a:xfrm>
              <a:off x="4475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8" name="Oval 170"/>
            <p:cNvSpPr>
              <a:spLocks noChangeArrowheads="1"/>
            </p:cNvSpPr>
            <p:nvPr/>
          </p:nvSpPr>
          <p:spPr bwMode="auto">
            <a:xfrm>
              <a:off x="4503" y="136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39" name="Oval 171"/>
            <p:cNvSpPr>
              <a:spLocks noChangeArrowheads="1"/>
            </p:cNvSpPr>
            <p:nvPr/>
          </p:nvSpPr>
          <p:spPr bwMode="auto">
            <a:xfrm>
              <a:off x="4367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0" name="Oval 172"/>
            <p:cNvSpPr>
              <a:spLocks noChangeArrowheads="1"/>
            </p:cNvSpPr>
            <p:nvPr/>
          </p:nvSpPr>
          <p:spPr bwMode="auto">
            <a:xfrm>
              <a:off x="4503" y="151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1" name="Oval 173"/>
            <p:cNvSpPr>
              <a:spLocks noChangeArrowheads="1"/>
            </p:cNvSpPr>
            <p:nvPr/>
          </p:nvSpPr>
          <p:spPr bwMode="auto">
            <a:xfrm>
              <a:off x="4412" y="142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2" name="Oval 174"/>
            <p:cNvSpPr>
              <a:spLocks noChangeArrowheads="1"/>
            </p:cNvSpPr>
            <p:nvPr/>
          </p:nvSpPr>
          <p:spPr bwMode="auto">
            <a:xfrm>
              <a:off x="4730" y="184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3" name="Oval 175"/>
            <p:cNvSpPr>
              <a:spLocks noChangeArrowheads="1"/>
            </p:cNvSpPr>
            <p:nvPr/>
          </p:nvSpPr>
          <p:spPr bwMode="auto">
            <a:xfrm>
              <a:off x="4775" y="175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4" name="Oval 176"/>
            <p:cNvSpPr>
              <a:spLocks noChangeArrowheads="1"/>
            </p:cNvSpPr>
            <p:nvPr/>
          </p:nvSpPr>
          <p:spPr bwMode="auto">
            <a:xfrm>
              <a:off x="4622" y="184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5" name="Oval 177"/>
            <p:cNvSpPr>
              <a:spLocks noChangeArrowheads="1"/>
            </p:cNvSpPr>
            <p:nvPr/>
          </p:nvSpPr>
          <p:spPr bwMode="auto">
            <a:xfrm>
              <a:off x="4587" y="174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6" name="Oval 178"/>
            <p:cNvSpPr>
              <a:spLocks noChangeArrowheads="1"/>
            </p:cNvSpPr>
            <p:nvPr/>
          </p:nvSpPr>
          <p:spPr bwMode="auto">
            <a:xfrm>
              <a:off x="4660" y="17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7" name="Oval 179"/>
            <p:cNvSpPr>
              <a:spLocks noChangeArrowheads="1"/>
            </p:cNvSpPr>
            <p:nvPr/>
          </p:nvSpPr>
          <p:spPr bwMode="auto">
            <a:xfrm>
              <a:off x="4276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8" name="Oval 180"/>
            <p:cNvSpPr>
              <a:spLocks noChangeArrowheads="1"/>
            </p:cNvSpPr>
            <p:nvPr/>
          </p:nvSpPr>
          <p:spPr bwMode="auto">
            <a:xfrm>
              <a:off x="4276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49" name="Oval 181"/>
            <p:cNvSpPr>
              <a:spLocks noChangeArrowheads="1"/>
            </p:cNvSpPr>
            <p:nvPr/>
          </p:nvSpPr>
          <p:spPr bwMode="auto">
            <a:xfrm>
              <a:off x="4095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0" name="Oval 182"/>
            <p:cNvSpPr>
              <a:spLocks noChangeArrowheads="1"/>
            </p:cNvSpPr>
            <p:nvPr/>
          </p:nvSpPr>
          <p:spPr bwMode="auto">
            <a:xfrm>
              <a:off x="4141" y="124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1" name="Oval 183"/>
            <p:cNvSpPr>
              <a:spLocks noChangeArrowheads="1"/>
            </p:cNvSpPr>
            <p:nvPr/>
          </p:nvSpPr>
          <p:spPr bwMode="auto">
            <a:xfrm>
              <a:off x="4186" y="115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2" name="Oval 184"/>
            <p:cNvSpPr>
              <a:spLocks noChangeArrowheads="1"/>
            </p:cNvSpPr>
            <p:nvPr/>
          </p:nvSpPr>
          <p:spPr bwMode="auto">
            <a:xfrm>
              <a:off x="4141" y="1064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3" name="Oval 185"/>
            <p:cNvSpPr>
              <a:spLocks noChangeArrowheads="1"/>
            </p:cNvSpPr>
            <p:nvPr/>
          </p:nvSpPr>
          <p:spPr bwMode="auto">
            <a:xfrm>
              <a:off x="4276" y="106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4" name="Oval 186"/>
            <p:cNvSpPr>
              <a:spLocks noChangeArrowheads="1"/>
            </p:cNvSpPr>
            <p:nvPr/>
          </p:nvSpPr>
          <p:spPr bwMode="auto">
            <a:xfrm>
              <a:off x="4286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5" name="Oval 187"/>
            <p:cNvSpPr>
              <a:spLocks noChangeArrowheads="1"/>
            </p:cNvSpPr>
            <p:nvPr/>
          </p:nvSpPr>
          <p:spPr bwMode="auto">
            <a:xfrm>
              <a:off x="4286" y="9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6" name="Oval 188"/>
            <p:cNvSpPr>
              <a:spLocks noChangeArrowheads="1"/>
            </p:cNvSpPr>
            <p:nvPr/>
          </p:nvSpPr>
          <p:spPr bwMode="auto">
            <a:xfrm>
              <a:off x="4105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7" name="Oval 189"/>
            <p:cNvSpPr>
              <a:spLocks noChangeArrowheads="1"/>
            </p:cNvSpPr>
            <p:nvPr/>
          </p:nvSpPr>
          <p:spPr bwMode="auto">
            <a:xfrm>
              <a:off x="4151" y="97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8" name="Oval 190"/>
            <p:cNvSpPr>
              <a:spLocks noChangeArrowheads="1"/>
            </p:cNvSpPr>
            <p:nvPr/>
          </p:nvSpPr>
          <p:spPr bwMode="auto">
            <a:xfrm>
              <a:off x="4196" y="882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59" name="Oval 191"/>
            <p:cNvSpPr>
              <a:spLocks noChangeArrowheads="1"/>
            </p:cNvSpPr>
            <p:nvPr/>
          </p:nvSpPr>
          <p:spPr bwMode="auto">
            <a:xfrm>
              <a:off x="4151" y="7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0" name="Oval 192"/>
            <p:cNvSpPr>
              <a:spLocks noChangeArrowheads="1"/>
            </p:cNvSpPr>
            <p:nvPr/>
          </p:nvSpPr>
          <p:spPr bwMode="auto">
            <a:xfrm>
              <a:off x="4503" y="83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1" name="Oval 193"/>
            <p:cNvSpPr>
              <a:spLocks noChangeArrowheads="1"/>
            </p:cNvSpPr>
            <p:nvPr/>
          </p:nvSpPr>
          <p:spPr bwMode="auto">
            <a:xfrm>
              <a:off x="4049" y="129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2" name="Oval 194"/>
            <p:cNvSpPr>
              <a:spLocks noChangeArrowheads="1"/>
            </p:cNvSpPr>
            <p:nvPr/>
          </p:nvSpPr>
          <p:spPr bwMode="auto">
            <a:xfrm>
              <a:off x="4230" y="133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3" name="Oval 195"/>
            <p:cNvSpPr>
              <a:spLocks noChangeArrowheads="1"/>
            </p:cNvSpPr>
            <p:nvPr/>
          </p:nvSpPr>
          <p:spPr bwMode="auto">
            <a:xfrm>
              <a:off x="4004" y="1200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4" name="Oval 196"/>
            <p:cNvSpPr>
              <a:spLocks noChangeArrowheads="1"/>
            </p:cNvSpPr>
            <p:nvPr/>
          </p:nvSpPr>
          <p:spPr bwMode="auto">
            <a:xfrm>
              <a:off x="4052" y="1486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5" name="Oval 197"/>
            <p:cNvSpPr>
              <a:spLocks noChangeArrowheads="1"/>
            </p:cNvSpPr>
            <p:nvPr/>
          </p:nvSpPr>
          <p:spPr bwMode="auto">
            <a:xfrm>
              <a:off x="4198" y="160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6" name="Oval 198"/>
            <p:cNvSpPr>
              <a:spLocks noChangeArrowheads="1"/>
            </p:cNvSpPr>
            <p:nvPr/>
          </p:nvSpPr>
          <p:spPr bwMode="auto">
            <a:xfrm>
              <a:off x="4393" y="180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7" name="Oval 199"/>
            <p:cNvSpPr>
              <a:spLocks noChangeArrowheads="1"/>
            </p:cNvSpPr>
            <p:nvPr/>
          </p:nvSpPr>
          <p:spPr bwMode="auto">
            <a:xfrm>
              <a:off x="4157" y="178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FF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8" name="Oval 200"/>
            <p:cNvSpPr>
              <a:spLocks noChangeArrowheads="1"/>
            </p:cNvSpPr>
            <p:nvPr/>
          </p:nvSpPr>
          <p:spPr bwMode="auto">
            <a:xfrm>
              <a:off x="5184" y="1209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69" name="Oval 201"/>
            <p:cNvSpPr>
              <a:spLocks noChangeArrowheads="1"/>
            </p:cNvSpPr>
            <p:nvPr/>
          </p:nvSpPr>
          <p:spPr bwMode="auto">
            <a:xfrm>
              <a:off x="5320" y="1368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70" name="Oval 202"/>
            <p:cNvSpPr>
              <a:spLocks noChangeArrowheads="1"/>
            </p:cNvSpPr>
            <p:nvPr/>
          </p:nvSpPr>
          <p:spPr bwMode="auto">
            <a:xfrm>
              <a:off x="5314" y="1175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71" name="Oval 203"/>
            <p:cNvSpPr>
              <a:spLocks noChangeArrowheads="1"/>
            </p:cNvSpPr>
            <p:nvPr/>
          </p:nvSpPr>
          <p:spPr bwMode="auto">
            <a:xfrm>
              <a:off x="5179" y="103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72" name="Oval 204"/>
            <p:cNvSpPr>
              <a:spLocks noChangeArrowheads="1"/>
            </p:cNvSpPr>
            <p:nvPr/>
          </p:nvSpPr>
          <p:spPr bwMode="auto">
            <a:xfrm>
              <a:off x="5062" y="903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73" name="Oval 205"/>
            <p:cNvSpPr>
              <a:spLocks noChangeArrowheads="1"/>
            </p:cNvSpPr>
            <p:nvPr/>
          </p:nvSpPr>
          <p:spPr bwMode="auto">
            <a:xfrm>
              <a:off x="5337" y="921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74" name="Oval 206"/>
            <p:cNvSpPr>
              <a:spLocks noChangeArrowheads="1"/>
            </p:cNvSpPr>
            <p:nvPr/>
          </p:nvSpPr>
          <p:spPr bwMode="auto">
            <a:xfrm>
              <a:off x="5449" y="1197"/>
              <a:ext cx="45" cy="46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algn="ctr">
                  <a:solidFill>
                    <a:srgbClr val="0000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029775" name="Group 207"/>
          <p:cNvGrpSpPr>
            <a:grpSpLocks/>
          </p:cNvGrpSpPr>
          <p:nvPr/>
        </p:nvGrpSpPr>
        <p:grpSpPr bwMode="auto">
          <a:xfrm>
            <a:off x="7610475" y="4164013"/>
            <a:ext cx="1238250" cy="1222375"/>
            <a:chOff x="4796" y="2445"/>
            <a:chExt cx="780" cy="770"/>
          </a:xfrm>
        </p:grpSpPr>
        <p:sp>
          <p:nvSpPr>
            <p:cNvPr id="2029776" name="Oval 208"/>
            <p:cNvSpPr>
              <a:spLocks noChangeArrowheads="1"/>
            </p:cNvSpPr>
            <p:nvPr/>
          </p:nvSpPr>
          <p:spPr bwMode="auto">
            <a:xfrm>
              <a:off x="4962" y="2507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77" name="Oval 209"/>
            <p:cNvSpPr>
              <a:spLocks noChangeArrowheads="1"/>
            </p:cNvSpPr>
            <p:nvPr/>
          </p:nvSpPr>
          <p:spPr bwMode="auto">
            <a:xfrm>
              <a:off x="5098" y="2643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78" name="Oval 210"/>
            <p:cNvSpPr>
              <a:spLocks noChangeArrowheads="1"/>
            </p:cNvSpPr>
            <p:nvPr/>
          </p:nvSpPr>
          <p:spPr bwMode="auto">
            <a:xfrm>
              <a:off x="5234" y="2779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79" name="Oval 211"/>
            <p:cNvSpPr>
              <a:spLocks noChangeArrowheads="1"/>
            </p:cNvSpPr>
            <p:nvPr/>
          </p:nvSpPr>
          <p:spPr bwMode="auto">
            <a:xfrm>
              <a:off x="5258" y="2639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0" name="Oval 212"/>
            <p:cNvSpPr>
              <a:spLocks noChangeArrowheads="1"/>
            </p:cNvSpPr>
            <p:nvPr/>
          </p:nvSpPr>
          <p:spPr bwMode="auto">
            <a:xfrm>
              <a:off x="5441" y="2839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1" name="Oval 213"/>
            <p:cNvSpPr>
              <a:spLocks noChangeArrowheads="1"/>
            </p:cNvSpPr>
            <p:nvPr/>
          </p:nvSpPr>
          <p:spPr bwMode="auto">
            <a:xfrm>
              <a:off x="5234" y="3169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2" name="Oval 214"/>
            <p:cNvSpPr>
              <a:spLocks noChangeArrowheads="1"/>
            </p:cNvSpPr>
            <p:nvPr/>
          </p:nvSpPr>
          <p:spPr bwMode="auto">
            <a:xfrm>
              <a:off x="5524" y="2658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3" name="Oval 215"/>
            <p:cNvSpPr>
              <a:spLocks noChangeArrowheads="1"/>
            </p:cNvSpPr>
            <p:nvPr/>
          </p:nvSpPr>
          <p:spPr bwMode="auto">
            <a:xfrm>
              <a:off x="5059" y="2827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4" name="Oval 216"/>
            <p:cNvSpPr>
              <a:spLocks noChangeArrowheads="1"/>
            </p:cNvSpPr>
            <p:nvPr/>
          </p:nvSpPr>
          <p:spPr bwMode="auto">
            <a:xfrm>
              <a:off x="5147" y="3051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5" name="Oval 217"/>
            <p:cNvSpPr>
              <a:spLocks noChangeArrowheads="1"/>
            </p:cNvSpPr>
            <p:nvPr/>
          </p:nvSpPr>
          <p:spPr bwMode="auto">
            <a:xfrm>
              <a:off x="5241" y="2445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6" name="Oval 218"/>
            <p:cNvSpPr>
              <a:spLocks noChangeArrowheads="1"/>
            </p:cNvSpPr>
            <p:nvPr/>
          </p:nvSpPr>
          <p:spPr bwMode="auto">
            <a:xfrm>
              <a:off x="5370" y="2915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7" name="Oval 219"/>
            <p:cNvSpPr>
              <a:spLocks noChangeArrowheads="1"/>
            </p:cNvSpPr>
            <p:nvPr/>
          </p:nvSpPr>
          <p:spPr bwMode="auto">
            <a:xfrm>
              <a:off x="5329" y="2791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8" name="Oval 220"/>
            <p:cNvSpPr>
              <a:spLocks noChangeArrowheads="1"/>
            </p:cNvSpPr>
            <p:nvPr/>
          </p:nvSpPr>
          <p:spPr bwMode="auto">
            <a:xfrm>
              <a:off x="5506" y="3051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89" name="Oval 221"/>
            <p:cNvSpPr>
              <a:spLocks noChangeArrowheads="1"/>
            </p:cNvSpPr>
            <p:nvPr/>
          </p:nvSpPr>
          <p:spPr bwMode="auto">
            <a:xfrm>
              <a:off x="4930" y="2675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90" name="Oval 222"/>
            <p:cNvSpPr>
              <a:spLocks noChangeArrowheads="1"/>
            </p:cNvSpPr>
            <p:nvPr/>
          </p:nvSpPr>
          <p:spPr bwMode="auto">
            <a:xfrm>
              <a:off x="4796" y="2746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91" name="Oval 223"/>
            <p:cNvSpPr>
              <a:spLocks noChangeArrowheads="1"/>
            </p:cNvSpPr>
            <p:nvPr/>
          </p:nvSpPr>
          <p:spPr bwMode="auto">
            <a:xfrm>
              <a:off x="5142" y="2587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92" name="Oval 224"/>
            <p:cNvSpPr>
              <a:spLocks noChangeArrowheads="1"/>
            </p:cNvSpPr>
            <p:nvPr/>
          </p:nvSpPr>
          <p:spPr bwMode="auto">
            <a:xfrm>
              <a:off x="5418" y="2746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93" name="Oval 225"/>
            <p:cNvSpPr>
              <a:spLocks noChangeArrowheads="1"/>
            </p:cNvSpPr>
            <p:nvPr/>
          </p:nvSpPr>
          <p:spPr bwMode="auto">
            <a:xfrm>
              <a:off x="5190" y="2688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94" name="Oval 226"/>
            <p:cNvSpPr>
              <a:spLocks noChangeArrowheads="1"/>
            </p:cNvSpPr>
            <p:nvPr/>
          </p:nvSpPr>
          <p:spPr bwMode="auto">
            <a:xfrm>
              <a:off x="5001" y="2740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95" name="Oval 227"/>
            <p:cNvSpPr>
              <a:spLocks noChangeArrowheads="1"/>
            </p:cNvSpPr>
            <p:nvPr/>
          </p:nvSpPr>
          <p:spPr bwMode="auto">
            <a:xfrm>
              <a:off x="5389" y="2629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96" name="Oval 228"/>
            <p:cNvSpPr>
              <a:spLocks noChangeArrowheads="1"/>
            </p:cNvSpPr>
            <p:nvPr/>
          </p:nvSpPr>
          <p:spPr bwMode="auto">
            <a:xfrm>
              <a:off x="5284" y="2876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29797" name="Oval 229"/>
            <p:cNvSpPr>
              <a:spLocks noChangeArrowheads="1"/>
            </p:cNvSpPr>
            <p:nvPr/>
          </p:nvSpPr>
          <p:spPr bwMode="auto">
            <a:xfrm>
              <a:off x="5531" y="2782"/>
              <a:ext cx="45" cy="46"/>
            </a:xfrm>
            <a:prstGeom prst="ellipse">
              <a:avLst/>
            </a:prstGeom>
            <a:solidFill>
              <a:srgbClr val="FF0000"/>
            </a:solidFill>
            <a:ln w="317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29798" name="Rectangle 230"/>
          <p:cNvSpPr>
            <a:spLocks noChangeArrowheads="1"/>
          </p:cNvSpPr>
          <p:nvPr/>
        </p:nvSpPr>
        <p:spPr bwMode="auto">
          <a:xfrm>
            <a:off x="7616825" y="4824413"/>
            <a:ext cx="746125" cy="70961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9799" name="AutoShape 231"/>
          <p:cNvSpPr>
            <a:spLocks noChangeArrowheads="1"/>
          </p:cNvSpPr>
          <p:nvPr/>
        </p:nvSpPr>
        <p:spPr bwMode="auto">
          <a:xfrm>
            <a:off x="7888288" y="5078413"/>
            <a:ext cx="215900" cy="215900"/>
          </a:xfrm>
          <a:prstGeom prst="star5">
            <a:avLst/>
          </a:prstGeom>
          <a:solidFill>
            <a:srgbClr val="00FF00"/>
          </a:solidFill>
          <a:ln w="3175" algn="ctr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9800" name="Rectangle 232"/>
          <p:cNvSpPr>
            <a:spLocks noChangeArrowheads="1"/>
          </p:cNvSpPr>
          <p:nvPr/>
        </p:nvSpPr>
        <p:spPr bwMode="auto">
          <a:xfrm>
            <a:off x="4351336" y="4542950"/>
            <a:ext cx="1501775" cy="90328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9801" name="Text Box 233"/>
          <p:cNvSpPr txBox="1">
            <a:spLocks noChangeArrowheads="1"/>
          </p:cNvSpPr>
          <p:nvPr/>
        </p:nvSpPr>
        <p:spPr bwMode="auto">
          <a:xfrm>
            <a:off x="128588" y="4550661"/>
            <a:ext cx="4222750" cy="8969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5718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dirty="0" err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kNN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 : k-Nearest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Neighbours</a:t>
            </a:r>
            <a:endParaRPr lang="en-US" sz="1600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	relative number events of the various classes amongst the k-nearest </a:t>
            </a:r>
            <a:r>
              <a:rPr lang="en-US" sz="1600" dirty="0" err="1" smtClean="0">
                <a:solidFill>
                  <a:srgbClr val="000000"/>
                </a:solidFill>
                <a:latin typeface="Arial" charset="0"/>
              </a:rPr>
              <a:t>neighbours</a:t>
            </a: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2029802" name="Object 2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603410"/>
              </p:ext>
            </p:extLst>
          </p:nvPr>
        </p:nvGraphicFramePr>
        <p:xfrm>
          <a:off x="4529138" y="4755449"/>
          <a:ext cx="11557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Equation" r:id="rId3" imgW="660240" imgH="406080" progId="Equation.DSMT4">
                  <p:embed/>
                </p:oleObj>
              </mc:Choice>
              <mc:Fallback>
                <p:oleObj name="Equation" r:id="rId3" imgW="660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9138" y="4755449"/>
                        <a:ext cx="11557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9809" name="Oval 241"/>
          <p:cNvSpPr>
            <a:spLocks noChangeArrowheads="1"/>
          </p:cNvSpPr>
          <p:nvPr/>
        </p:nvSpPr>
        <p:spPr bwMode="auto">
          <a:xfrm>
            <a:off x="7605713" y="4833938"/>
            <a:ext cx="747712" cy="695325"/>
          </a:xfrm>
          <a:prstGeom prst="ellipse">
            <a:avLst/>
          </a:prstGeom>
          <a:noFill/>
          <a:ln w="22225" algn="ctr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9810" name="Oval 242"/>
          <p:cNvSpPr>
            <a:spLocks noChangeArrowheads="1"/>
          </p:cNvSpPr>
          <p:nvPr/>
        </p:nvSpPr>
        <p:spPr bwMode="auto">
          <a:xfrm>
            <a:off x="7539038" y="4770438"/>
            <a:ext cx="889000" cy="809625"/>
          </a:xfrm>
          <a:prstGeom prst="ellipse">
            <a:avLst/>
          </a:prstGeom>
          <a:noFill/>
          <a:ln w="22225" algn="ctr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9811" name="Oval 243"/>
          <p:cNvSpPr>
            <a:spLocks noChangeArrowheads="1"/>
          </p:cNvSpPr>
          <p:nvPr/>
        </p:nvSpPr>
        <p:spPr bwMode="auto">
          <a:xfrm>
            <a:off x="7354888" y="4602163"/>
            <a:ext cx="1214437" cy="1143000"/>
          </a:xfrm>
          <a:prstGeom prst="ellipse">
            <a:avLst/>
          </a:prstGeom>
          <a:noFill/>
          <a:ln w="22225" algn="ctr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29812" name="Oval 244"/>
          <p:cNvSpPr>
            <a:spLocks noChangeArrowheads="1"/>
          </p:cNvSpPr>
          <p:nvPr/>
        </p:nvSpPr>
        <p:spPr bwMode="auto">
          <a:xfrm>
            <a:off x="7232650" y="4435475"/>
            <a:ext cx="1468438" cy="1433513"/>
          </a:xfrm>
          <a:prstGeom prst="ellipse">
            <a:avLst/>
          </a:prstGeom>
          <a:noFill/>
          <a:ln w="22225" algn="ctr">
            <a:solidFill>
              <a:srgbClr val="3333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9" name="Text Box 98"/>
          <p:cNvSpPr txBox="1">
            <a:spLocks noChangeArrowheads="1"/>
          </p:cNvSpPr>
          <p:nvPr/>
        </p:nvSpPr>
        <p:spPr bwMode="auto">
          <a:xfrm>
            <a:off x="5662613" y="698500"/>
            <a:ext cx="350361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“events” distributed according to P(x)</a:t>
            </a:r>
          </a:p>
        </p:txBody>
      </p:sp>
      <p:sp>
        <p:nvSpPr>
          <p:cNvPr id="250" name="Text Box 4"/>
          <p:cNvSpPr txBox="1">
            <a:spLocks noChangeArrowheads="1"/>
          </p:cNvSpPr>
          <p:nvPr/>
        </p:nvSpPr>
        <p:spPr bwMode="auto">
          <a:xfrm>
            <a:off x="133350" y="846138"/>
            <a:ext cx="5646738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estimate probability density P(x) in  D-dimensional space: 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The only thing at our disposal is our “training data”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1" name="Text Box 114"/>
          <p:cNvSpPr txBox="1">
            <a:spLocks noChangeArrowheads="1"/>
          </p:cNvSpPr>
          <p:nvPr/>
        </p:nvSpPr>
        <p:spPr bwMode="auto">
          <a:xfrm>
            <a:off x="133350" y="2897188"/>
            <a:ext cx="5773738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latin typeface="Arial" charset="0"/>
              </a:rPr>
              <a:t>count #training events in volume V(h) </a:t>
            </a:r>
          </a:p>
        </p:txBody>
      </p:sp>
      <p:sp>
        <p:nvSpPr>
          <p:cNvPr id="252" name="Text Box 118"/>
          <p:cNvSpPr txBox="1">
            <a:spLocks noChangeArrowheads="1"/>
          </p:cNvSpPr>
          <p:nvPr/>
        </p:nvSpPr>
        <p:spPr bwMode="auto">
          <a:xfrm>
            <a:off x="133350" y="1790700"/>
            <a:ext cx="4283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Say we want to know P(x) at “this” point “x”</a:t>
            </a:r>
          </a:p>
        </p:txBody>
      </p:sp>
      <p:grpSp>
        <p:nvGrpSpPr>
          <p:cNvPr id="253" name="Group 119"/>
          <p:cNvGrpSpPr>
            <a:grpSpLocks/>
          </p:cNvGrpSpPr>
          <p:nvPr/>
        </p:nvGrpSpPr>
        <p:grpSpPr bwMode="auto">
          <a:xfrm>
            <a:off x="133350" y="2182813"/>
            <a:ext cx="5503863" cy="896937"/>
            <a:chOff x="84" y="1237"/>
            <a:chExt cx="3467" cy="565"/>
          </a:xfrm>
        </p:grpSpPr>
        <p:sp>
          <p:nvSpPr>
            <p:cNvPr id="254" name="Text Box 120"/>
            <p:cNvSpPr txBox="1">
              <a:spLocks noChangeArrowheads="1"/>
            </p:cNvSpPr>
            <p:nvPr/>
          </p:nvSpPr>
          <p:spPr bwMode="auto">
            <a:xfrm>
              <a:off x="84" y="1237"/>
              <a:ext cx="3467" cy="5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31750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r>
                <a:rPr lang="en-US" sz="1600" smtClean="0">
                  <a:solidFill>
                    <a:srgbClr val="000000"/>
                  </a:solidFill>
                  <a:latin typeface="Arial" charset="0"/>
                </a:rPr>
                <a:t>One expects to find in a volume V around point “</a:t>
              </a:r>
              <a:r>
                <a:rPr lang="en-US" sz="1600" b="1" smtClean="0">
                  <a:solidFill>
                    <a:srgbClr val="000000"/>
                  </a:solidFill>
                  <a:latin typeface="Arial" charset="0"/>
                </a:rPr>
                <a:t>x</a:t>
              </a:r>
              <a:r>
                <a:rPr lang="en-US" sz="1600" smtClean="0">
                  <a:solidFill>
                    <a:srgbClr val="000000"/>
                  </a:solidFill>
                  <a:latin typeface="Arial" charset="0"/>
                </a:rPr>
                <a:t>”  N*∫P(x)dx  events from a dataset with N events</a:t>
              </a:r>
            </a:p>
            <a:p>
              <a:pPr eaLnBrk="1" hangingPunct="1">
                <a:lnSpc>
                  <a:spcPct val="110000"/>
                </a:lnSpc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endParaRPr lang="en-US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5" name="Text Box 121"/>
            <p:cNvSpPr txBox="1">
              <a:spLocks noChangeArrowheads="1"/>
            </p:cNvSpPr>
            <p:nvPr/>
          </p:nvSpPr>
          <p:spPr bwMode="auto">
            <a:xfrm>
              <a:off x="327" y="1575"/>
              <a:ext cx="157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77800" indent="-1778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None/>
              </a:pPr>
              <a:r>
                <a:rPr lang="en-US" sz="800" smtClean="0">
                  <a:solidFill>
                    <a:srgbClr val="000000"/>
                  </a:solidFill>
                  <a:latin typeface="Arial" charset="0"/>
                </a:rPr>
                <a:t>V</a:t>
              </a:r>
            </a:p>
          </p:txBody>
        </p:sp>
      </p:grpSp>
      <p:sp>
        <p:nvSpPr>
          <p:cNvPr id="256" name="Text Box 125"/>
          <p:cNvSpPr txBox="1">
            <a:spLocks noChangeArrowheads="1"/>
          </p:cNvSpPr>
          <p:nvPr/>
        </p:nvSpPr>
        <p:spPr bwMode="auto">
          <a:xfrm>
            <a:off x="285750" y="3178175"/>
            <a:ext cx="1352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60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K-events:</a:t>
            </a:r>
          </a:p>
        </p:txBody>
      </p:sp>
      <p:sp>
        <p:nvSpPr>
          <p:cNvPr id="257" name="Text Box 114"/>
          <p:cNvSpPr txBox="1">
            <a:spLocks noChangeArrowheads="1"/>
          </p:cNvSpPr>
          <p:nvPr/>
        </p:nvSpPr>
        <p:spPr bwMode="auto">
          <a:xfrm>
            <a:off x="141287" y="5544911"/>
            <a:ext cx="5765801" cy="1177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Kernel Density Estimator: replace “window” by “smooth” kernel function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weight events by distance (e.g. via </a:t>
            </a:r>
            <a:r>
              <a:rPr lang="en-US" sz="1600" dirty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G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aussian)</a:t>
            </a: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3670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202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029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029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2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29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2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029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9682" grpId="0"/>
      <p:bldP spid="2029798" grpId="0" animBg="1"/>
      <p:bldP spid="2029798" grpId="1" animBg="1"/>
      <p:bldP spid="2029799" grpId="0" animBg="1"/>
      <p:bldP spid="2029800" grpId="0" animBg="1"/>
      <p:bldP spid="2029801" grpId="0" animBg="1"/>
      <p:bldP spid="2029809" grpId="0" animBg="1"/>
      <p:bldP spid="2029809" grpId="1" animBg="1"/>
      <p:bldP spid="2029810" grpId="0" animBg="1"/>
      <p:bldP spid="2029810" grpId="1" animBg="1"/>
      <p:bldP spid="2029811" grpId="0" animBg="1"/>
      <p:bldP spid="2029811" grpId="1" animBg="1"/>
      <p:bldP spid="2029812" grpId="0" animBg="1"/>
      <p:bldP spid="2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Kernel Density Estimator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31620" name="Text Box 4"/>
          <p:cNvSpPr txBox="1">
            <a:spLocks noChangeArrowheads="1"/>
          </p:cNvSpPr>
          <p:nvPr/>
        </p:nvSpPr>
        <p:spPr bwMode="auto">
          <a:xfrm>
            <a:off x="303213" y="1739900"/>
            <a:ext cx="5275262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h: “size” of the Kernel     “smoothing parameter”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US" sz="1600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chosen size of the “smoothing-parameter”  more important than kernel function</a:t>
            </a:r>
          </a:p>
        </p:txBody>
      </p:sp>
      <p:sp>
        <p:nvSpPr>
          <p:cNvPr id="2031621" name="Text Box 5"/>
          <p:cNvSpPr txBox="1">
            <a:spLocks noChangeArrowheads="1"/>
          </p:cNvSpPr>
          <p:nvPr/>
        </p:nvSpPr>
        <p:spPr bwMode="auto">
          <a:xfrm>
            <a:off x="7531100" y="4640263"/>
            <a:ext cx="148272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000" smtClean="0">
                <a:solidFill>
                  <a:srgbClr val="000000"/>
                </a:solidFill>
                <a:latin typeface="Arial" charset="0"/>
              </a:rPr>
              <a:t>(Christopher M.Bishop)</a:t>
            </a:r>
          </a:p>
        </p:txBody>
      </p:sp>
      <p:sp>
        <p:nvSpPr>
          <p:cNvPr id="2031622" name="Text Box 6"/>
          <p:cNvSpPr txBox="1">
            <a:spLocks noChangeArrowheads="1"/>
          </p:cNvSpPr>
          <p:nvPr/>
        </p:nvSpPr>
        <p:spPr bwMode="auto">
          <a:xfrm>
            <a:off x="290513" y="3063875"/>
            <a:ext cx="43402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h too small:  overtraining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h too large:  not sensitive to features in P(x) </a:t>
            </a:r>
          </a:p>
        </p:txBody>
      </p:sp>
      <p:sp>
        <p:nvSpPr>
          <p:cNvPr id="2031623" name="Text Box 7"/>
          <p:cNvSpPr txBox="1">
            <a:spLocks noChangeArrowheads="1"/>
          </p:cNvSpPr>
          <p:nvPr/>
        </p:nvSpPr>
        <p:spPr bwMode="auto">
          <a:xfrm>
            <a:off x="290513" y="5346701"/>
            <a:ext cx="8651577" cy="90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a drawback of Kernel density estimators: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Evaluation for any test events involves ALL TRAINING DATA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typically very time consuming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</p:txBody>
      </p:sp>
      <p:graphicFrame>
        <p:nvGraphicFramePr>
          <p:cNvPr id="2031624" name="Object 8"/>
          <p:cNvGraphicFramePr>
            <a:graphicFrameLocks noChangeAspect="1"/>
          </p:cNvGraphicFramePr>
          <p:nvPr/>
        </p:nvGraphicFramePr>
        <p:xfrm>
          <a:off x="327025" y="779463"/>
          <a:ext cx="3309938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8" name="Equation" r:id="rId3" imgW="1460160" imgH="431640" progId="Equation.DSMT4">
                  <p:embed/>
                </p:oleObj>
              </mc:Choice>
              <mc:Fallback>
                <p:oleObj name="Equation" r:id="rId3" imgW="1460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779463"/>
                        <a:ext cx="3309938" cy="890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1625" name="Text Box 9"/>
          <p:cNvSpPr txBox="1">
            <a:spLocks noChangeArrowheads="1"/>
          </p:cNvSpPr>
          <p:nvPr/>
        </p:nvSpPr>
        <p:spPr bwMode="auto">
          <a:xfrm>
            <a:off x="3865563" y="979488"/>
            <a:ext cx="51165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:  a general probability density estimator using kernel K</a:t>
            </a:r>
          </a:p>
        </p:txBody>
      </p:sp>
      <p:sp>
        <p:nvSpPr>
          <p:cNvPr id="2031626" name="Text Box 10"/>
          <p:cNvSpPr txBox="1">
            <a:spLocks noChangeArrowheads="1"/>
          </p:cNvSpPr>
          <p:nvPr/>
        </p:nvSpPr>
        <p:spPr bwMode="auto">
          <a:xfrm>
            <a:off x="330200" y="4268788"/>
            <a:ext cx="18097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31627" name="Picture 11" descr="Figure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1704975"/>
            <a:ext cx="3548062" cy="291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0514" y="3962400"/>
            <a:ext cx="52879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31000"/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bg2"/>
                </a:solidFill>
                <a:latin typeface="+mn-lt"/>
              </a:rPr>
              <a:t>which metric for the Kernel (window)?</a:t>
            </a:r>
          </a:p>
          <a:p>
            <a:pPr marL="742950" lvl="1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 err="1" smtClean="0">
                <a:solidFill>
                  <a:schemeClr val="bg2"/>
                </a:solidFill>
                <a:latin typeface="+mn-lt"/>
              </a:rPr>
              <a:t>normalise</a:t>
            </a:r>
            <a:r>
              <a:rPr lang="en-US" sz="1800" dirty="0" smtClean="0">
                <a:solidFill>
                  <a:schemeClr val="bg2"/>
                </a:solidFill>
                <a:latin typeface="+mn-lt"/>
              </a:rPr>
              <a:t> all variables to same range</a:t>
            </a:r>
          </a:p>
          <a:p>
            <a:pPr marL="742950" lvl="1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bg2"/>
                </a:solidFill>
                <a:latin typeface="+mn-lt"/>
              </a:rPr>
              <a:t>include correlations ? </a:t>
            </a:r>
          </a:p>
          <a:p>
            <a:pPr marL="1200150" lvl="2" indent="-2857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 err="1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Mahalanobis</a:t>
            </a:r>
            <a:r>
              <a:rPr lang="en-US" sz="1800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 Metric:  </a:t>
            </a:r>
            <a:r>
              <a:rPr lang="en-US" sz="1800" dirty="0" smtClean="0">
                <a:solidFill>
                  <a:schemeClr val="bg2"/>
                </a:solidFill>
                <a:latin typeface="+mn-lt"/>
              </a:rPr>
              <a:t> x*x </a:t>
            </a:r>
            <a:r>
              <a:rPr lang="en-US" sz="1800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 xV</a:t>
            </a:r>
            <a:r>
              <a:rPr lang="en-US" sz="1800" baseline="30000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-1</a:t>
            </a:r>
            <a:r>
              <a:rPr lang="en-US" sz="1800" dirty="0" smtClean="0">
                <a:solidFill>
                  <a:schemeClr val="bg2"/>
                </a:solidFill>
                <a:latin typeface="+mn-lt"/>
                <a:sym typeface="Wingdings" pitchFamily="2" charset="2"/>
              </a:rPr>
              <a:t>x</a:t>
            </a:r>
          </a:p>
          <a:p>
            <a:pPr marL="1200150" lvl="2" indent="-285750">
              <a:buClr>
                <a:srgbClr val="FF0000"/>
              </a:buClr>
              <a:buFont typeface="Wingdings" pitchFamily="2" charset="2"/>
              <a:buChar char="§"/>
            </a:pPr>
            <a:endParaRPr lang="en-GB" sz="1800" dirty="0" smtClean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867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1623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“Curse of Dimensionality”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32643" name="Text Box 3"/>
          <p:cNvSpPr txBox="1">
            <a:spLocks noChangeArrowheads="1"/>
          </p:cNvSpPr>
          <p:nvPr/>
        </p:nvSpPr>
        <p:spPr bwMode="auto">
          <a:xfrm>
            <a:off x="7027863" y="0"/>
            <a:ext cx="2116137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93663" indent="-936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</a:rPr>
              <a:t>Bellman, R. (1961), Adaptive Control Processes: A Guided Tour, Princeton University Press.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</p:txBody>
      </p:sp>
      <p:pic>
        <p:nvPicPr>
          <p:cNvPr id="2032644" name="Picture 4" descr="CurseOfDImensional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04" r="7158"/>
          <a:stretch>
            <a:fillRect/>
          </a:stretch>
        </p:blipFill>
        <p:spPr bwMode="auto">
          <a:xfrm>
            <a:off x="5527675" y="1779588"/>
            <a:ext cx="3500438" cy="243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32645" name="Text Box 5"/>
          <p:cNvSpPr txBox="1">
            <a:spLocks noChangeArrowheads="1"/>
          </p:cNvSpPr>
          <p:nvPr/>
        </p:nvSpPr>
        <p:spPr bwMode="auto">
          <a:xfrm>
            <a:off x="171450" y="1782763"/>
            <a:ext cx="4608513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b="1" smtClean="0">
                <a:solidFill>
                  <a:srgbClr val="000000"/>
                </a:solidFill>
                <a:latin typeface="Arial" charset="0"/>
              </a:rPr>
              <a:t>Shortcoming of nearest-neighbour strategies:</a:t>
            </a:r>
          </a:p>
        </p:txBody>
      </p:sp>
      <p:sp>
        <p:nvSpPr>
          <p:cNvPr id="2032646" name="Text Box 6"/>
          <p:cNvSpPr txBox="1">
            <a:spLocks noChangeArrowheads="1"/>
          </p:cNvSpPr>
          <p:nvPr/>
        </p:nvSpPr>
        <p:spPr bwMode="auto">
          <a:xfrm>
            <a:off x="133350" y="2530475"/>
            <a:ext cx="5200650" cy="615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 higher dimensional cases   K-events often are not in a small “vicinity” of the space point anymore:</a:t>
            </a:r>
          </a:p>
        </p:txBody>
      </p:sp>
      <p:graphicFrame>
        <p:nvGraphicFramePr>
          <p:cNvPr id="2032647" name="Object 7"/>
          <p:cNvGraphicFramePr>
            <a:graphicFrameLocks noChangeAspect="1"/>
          </p:cNvGraphicFramePr>
          <p:nvPr/>
        </p:nvGraphicFramePr>
        <p:xfrm>
          <a:off x="276225" y="4665663"/>
          <a:ext cx="49926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4" imgW="2171520" imgH="228600" progId="Equation.DSMT4">
                  <p:embed/>
                </p:oleObj>
              </mc:Choice>
              <mc:Fallback>
                <p:oleObj name="Equation" r:id="rId4" imgW="2171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4665663"/>
                        <a:ext cx="4992688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2648" name="Text Box 8"/>
          <p:cNvSpPr txBox="1">
            <a:spLocks noChangeArrowheads="1"/>
          </p:cNvSpPr>
          <p:nvPr/>
        </p:nvSpPr>
        <p:spPr bwMode="auto">
          <a:xfrm>
            <a:off x="171450" y="3883025"/>
            <a:ext cx="5291138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consider: total phase space volume V=1</a:t>
            </a:r>
            <a:r>
              <a:rPr lang="en-US" sz="1600" baseline="30000" smtClean="0">
                <a:solidFill>
                  <a:srgbClr val="000000"/>
                </a:solidFill>
                <a:latin typeface="Arial" charset="0"/>
              </a:rPr>
              <a:t>D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               for a cube of a particular fraction of the volume:</a:t>
            </a:r>
          </a:p>
        </p:txBody>
      </p:sp>
      <p:sp>
        <p:nvSpPr>
          <p:cNvPr id="2032649" name="Text Box 9"/>
          <p:cNvSpPr txBox="1">
            <a:spLocks noChangeArrowheads="1"/>
          </p:cNvSpPr>
          <p:nvPr/>
        </p:nvSpPr>
        <p:spPr bwMode="auto">
          <a:xfrm>
            <a:off x="171450" y="5310188"/>
            <a:ext cx="9071499" cy="907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10 dimensions:  capture 1% of the phase space</a:t>
            </a:r>
          </a:p>
          <a:p>
            <a:pPr marL="0" indent="0" eaLnBrk="1" hangingPunct="1">
              <a:lnSpc>
                <a:spcPct val="110000"/>
              </a:lnSpc>
              <a:buClr>
                <a:srgbClr val="FF0000"/>
              </a:buClr>
              <a:buSzPct val="135000"/>
            </a:pPr>
            <a:r>
              <a:rPr lang="en-US" sz="1600" dirty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	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63% of range in each variable necessary   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that’s not “local” anymore..</a:t>
            </a: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endParaRPr lang="en-US" sz="16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32650" name="Text Box 10"/>
          <p:cNvSpPr txBox="1">
            <a:spLocks noChangeArrowheads="1"/>
          </p:cNvSpPr>
          <p:nvPr/>
        </p:nvSpPr>
        <p:spPr bwMode="auto">
          <a:xfrm>
            <a:off x="204788" y="727075"/>
            <a:ext cx="8564562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We all know: 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	Filling a D-dimensional histogram to get a mapping of the PDF is typically unfeasable due to lack of Monte Carlo events.</a:t>
            </a:r>
          </a:p>
        </p:txBody>
      </p:sp>
      <p:sp>
        <p:nvSpPr>
          <p:cNvPr id="2032651" name="Text Box 11"/>
          <p:cNvSpPr txBox="1">
            <a:spLocks noChangeArrowheads="1"/>
          </p:cNvSpPr>
          <p:nvPr/>
        </p:nvSpPr>
        <p:spPr bwMode="auto">
          <a:xfrm>
            <a:off x="200025" y="6086475"/>
            <a:ext cx="635492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à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 develop all the alternative classification/regression techniques</a:t>
            </a:r>
          </a:p>
        </p:txBody>
      </p:sp>
    </p:spTree>
    <p:extLst>
      <p:ext uri="{BB962C8B-B14F-4D97-AF65-F5344CB8AC3E}">
        <p14:creationId xmlns:p14="http://schemas.microsoft.com/office/powerpoint/2010/main" val="105835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2645" grpId="0"/>
      <p:bldP spid="2032646" grpId="0"/>
      <p:bldP spid="2032648" grpId="0"/>
      <p:bldP spid="2032649" grpId="0"/>
      <p:bldP spid="20326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Naïve Bayesian Classifier </a:t>
            </a:r>
            <a:br>
              <a:rPr lang="en-US" sz="2800" dirty="0" smtClean="0"/>
            </a:br>
            <a:r>
              <a:rPr lang="en-US" sz="2800" dirty="0" smtClean="0"/>
              <a:t>(projective Likelihood Classifier)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4DA105-8408-472E-ADC5-7BB4EB4EDB5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000" smtClean="0">
                <a:latin typeface="+mn-lt"/>
              </a:rPr>
              <a:t>Helge Voss</a:t>
            </a:r>
            <a:endParaRPr lang="en-US" sz="1000" dirty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 smtClean="0">
                <a:latin typeface="Arial" pitchFamily="34" charset="0"/>
              </a:rPr>
              <a:t>Advanced Scientific Computing Workshop ETH 2014 </a:t>
            </a:r>
            <a:endParaRPr lang="en-US" sz="1000" dirty="0">
              <a:latin typeface="+mj-lt"/>
            </a:endParaRPr>
          </a:p>
        </p:txBody>
      </p:sp>
      <p:sp>
        <p:nvSpPr>
          <p:cNvPr id="2033667" name="Text Box 3"/>
          <p:cNvSpPr txBox="1">
            <a:spLocks noChangeArrowheads="1"/>
          </p:cNvSpPr>
          <p:nvPr/>
        </p:nvSpPr>
        <p:spPr bwMode="auto">
          <a:xfrm>
            <a:off x="292100" y="1019175"/>
            <a:ext cx="8591550" cy="680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Multivariate Likelihood (k-Nearest </a:t>
            </a:r>
            <a:r>
              <a:rPr lang="en-GB" sz="1800" dirty="0" smtClean="0">
                <a:solidFill>
                  <a:srgbClr val="000000"/>
                </a:solidFill>
                <a:latin typeface="Arial" charset="0"/>
              </a:rPr>
              <a:t>Neighbour) </a:t>
            </a:r>
          </a:p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GB" sz="1800" dirty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	</a:t>
            </a:r>
            <a:r>
              <a:rPr lang="en-GB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estimate the full D-dimensional joint probability density</a:t>
            </a:r>
          </a:p>
        </p:txBody>
      </p:sp>
      <p:sp>
        <p:nvSpPr>
          <p:cNvPr id="2033668" name="Text Box 4"/>
          <p:cNvSpPr txBox="1">
            <a:spLocks noChangeArrowheads="1"/>
          </p:cNvSpPr>
          <p:nvPr/>
        </p:nvSpPr>
        <p:spPr bwMode="auto">
          <a:xfrm>
            <a:off x="320675" y="1870075"/>
            <a:ext cx="4844894" cy="375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If correlations between variables are weak: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</a:t>
            </a:r>
            <a:endParaRPr lang="en-US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20336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083569"/>
              </p:ext>
            </p:extLst>
          </p:nvPr>
        </p:nvGraphicFramePr>
        <p:xfrm>
          <a:off x="4994276" y="1740415"/>
          <a:ext cx="147478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6" name="Equation" r:id="rId3" imgW="1002960" imgH="431640" progId="Equation.DSMT4">
                  <p:embed/>
                </p:oleObj>
              </mc:Choice>
              <mc:Fallback>
                <p:oleObj name="Equation" r:id="rId3" imgW="10029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6" y="1740415"/>
                        <a:ext cx="1474787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33670" name="Group 6"/>
          <p:cNvGrpSpPr>
            <a:grpSpLocks/>
          </p:cNvGrpSpPr>
          <p:nvPr/>
        </p:nvGrpSpPr>
        <p:grpSpPr bwMode="auto">
          <a:xfrm>
            <a:off x="425451" y="2367666"/>
            <a:ext cx="7704137" cy="2089150"/>
            <a:chOff x="291" y="1440"/>
            <a:chExt cx="4853" cy="1316"/>
          </a:xfrm>
          <a:solidFill>
            <a:schemeClr val="tx1"/>
          </a:solidFill>
        </p:grpSpPr>
        <p:sp>
          <p:nvSpPr>
            <p:cNvPr id="2033671" name="Rectangle 7"/>
            <p:cNvSpPr>
              <a:spLocks noChangeArrowheads="1"/>
            </p:cNvSpPr>
            <p:nvPr/>
          </p:nvSpPr>
          <p:spPr bwMode="auto">
            <a:xfrm>
              <a:off x="291" y="1440"/>
              <a:ext cx="4853" cy="1316"/>
            </a:xfrm>
            <a:prstGeom prst="rect">
              <a:avLst/>
            </a:prstGeom>
            <a:grpFill/>
            <a:ln w="31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B2B2B2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  <p:graphicFrame>
          <p:nvGraphicFramePr>
            <p:cNvPr id="2033672" name="Object 8"/>
            <p:cNvGraphicFramePr>
              <a:graphicFrameLocks noChangeAspect="1"/>
            </p:cNvGraphicFramePr>
            <p:nvPr/>
          </p:nvGraphicFramePr>
          <p:xfrm>
            <a:off x="1568" y="1803"/>
            <a:ext cx="2472" cy="7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47" name="Equation" r:id="rId5" imgW="2781000" imgH="876240" progId="Equation.DSMT4">
                    <p:embed/>
                  </p:oleObj>
                </mc:Choice>
                <mc:Fallback>
                  <p:oleObj name="Equation" r:id="rId5" imgW="2781000" imgH="8762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8" y="1803"/>
                          <a:ext cx="2472" cy="7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33673" name="Text Box 9"/>
            <p:cNvSpPr txBox="1">
              <a:spLocks noChangeArrowheads="1"/>
            </p:cNvSpPr>
            <p:nvPr/>
          </p:nvSpPr>
          <p:spPr bwMode="auto">
            <a:xfrm>
              <a:off x="3683" y="1531"/>
              <a:ext cx="1316" cy="194"/>
            </a:xfrm>
            <a:prstGeom prst="rect">
              <a:avLst/>
            </a:prstGeom>
            <a:grpFill/>
            <a:ln w="317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smtClean="0">
                  <a:solidFill>
                    <a:srgbClr val="FF0000"/>
                  </a:solidFill>
                  <a:latin typeface="Arial" charset="0"/>
                </a:rPr>
                <a:t>discriminating variables</a:t>
              </a:r>
            </a:p>
          </p:txBody>
        </p:sp>
        <p:sp>
          <p:nvSpPr>
            <p:cNvPr id="2033674" name="Text Box 10"/>
            <p:cNvSpPr txBox="1">
              <a:spLocks noChangeArrowheads="1"/>
            </p:cNvSpPr>
            <p:nvPr/>
          </p:nvSpPr>
          <p:spPr bwMode="auto">
            <a:xfrm>
              <a:off x="4001" y="2169"/>
              <a:ext cx="998" cy="328"/>
            </a:xfrm>
            <a:prstGeom prst="rect">
              <a:avLst/>
            </a:prstGeom>
            <a:grpFill/>
            <a:ln w="317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smtClean="0">
                  <a:solidFill>
                    <a:srgbClr val="333399"/>
                  </a:solidFill>
                  <a:latin typeface="Arial" charset="0"/>
                </a:rPr>
                <a:t>Classes: signal, background types</a:t>
              </a:r>
            </a:p>
          </p:txBody>
        </p:sp>
        <p:sp>
          <p:nvSpPr>
            <p:cNvPr id="2033675" name="Text Box 11"/>
            <p:cNvSpPr txBox="1">
              <a:spLocks noChangeArrowheads="1"/>
            </p:cNvSpPr>
            <p:nvPr/>
          </p:nvSpPr>
          <p:spPr bwMode="auto">
            <a:xfrm>
              <a:off x="436" y="1974"/>
              <a:ext cx="898" cy="328"/>
            </a:xfrm>
            <a:prstGeom prst="rect">
              <a:avLst/>
            </a:prstGeom>
            <a:grpFill/>
            <a:ln w="3175" algn="ctr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smtClean="0">
                  <a:solidFill>
                    <a:srgbClr val="006600"/>
                  </a:solidFill>
                  <a:latin typeface="Arial" charset="0"/>
                </a:rPr>
                <a:t>Likelihood ratio for event </a:t>
              </a:r>
              <a:r>
                <a:rPr lang="en-US" sz="1400" i="1" smtClean="0">
                  <a:solidFill>
                    <a:srgbClr val="006600"/>
                  </a:solidFill>
                  <a:latin typeface="Arial" charset="0"/>
                </a:rPr>
                <a:t>event</a:t>
              </a:r>
            </a:p>
          </p:txBody>
        </p:sp>
        <p:cxnSp>
          <p:nvCxnSpPr>
            <p:cNvPr id="2033676" name="AutoShape 12"/>
            <p:cNvCxnSpPr>
              <a:cxnSpLocks noChangeShapeType="1"/>
            </p:cNvCxnSpPr>
            <p:nvPr/>
          </p:nvCxnSpPr>
          <p:spPr bwMode="auto">
            <a:xfrm rot="10800000" flipV="1">
              <a:off x="3375" y="1628"/>
              <a:ext cx="308" cy="224"/>
            </a:xfrm>
            <a:prstGeom prst="curvedConnector2">
              <a:avLst/>
            </a:prstGeom>
            <a:grp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33677" name="AutoShape 13"/>
            <p:cNvCxnSpPr>
              <a:cxnSpLocks noChangeShapeType="1"/>
            </p:cNvCxnSpPr>
            <p:nvPr/>
          </p:nvCxnSpPr>
          <p:spPr bwMode="auto">
            <a:xfrm rot="5400000">
              <a:off x="3474" y="1528"/>
              <a:ext cx="57" cy="1995"/>
            </a:xfrm>
            <a:prstGeom prst="curvedConnector3">
              <a:avLst>
                <a:gd name="adj1" fmla="val 364912"/>
              </a:avLst>
            </a:prstGeom>
            <a:grpFill/>
            <a:ln w="127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3678" name="Text Box 14"/>
            <p:cNvSpPr txBox="1">
              <a:spLocks noChangeArrowheads="1"/>
            </p:cNvSpPr>
            <p:nvPr/>
          </p:nvSpPr>
          <p:spPr bwMode="auto">
            <a:xfrm>
              <a:off x="2549" y="1531"/>
              <a:ext cx="454" cy="194"/>
            </a:xfrm>
            <a:prstGeom prst="rect">
              <a:avLst/>
            </a:prstGeom>
            <a:grpFill/>
            <a:ln w="3175" algn="ctr">
              <a:solidFill>
                <a:srgbClr val="4D4D4D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PDFs</a:t>
              </a:r>
            </a:p>
          </p:txBody>
        </p:sp>
        <p:cxnSp>
          <p:nvCxnSpPr>
            <p:cNvPr id="2033679" name="AutoShape 15"/>
            <p:cNvCxnSpPr>
              <a:cxnSpLocks noChangeShapeType="1"/>
              <a:stCxn id="2033678" idx="2"/>
            </p:cNvCxnSpPr>
            <p:nvPr/>
          </p:nvCxnSpPr>
          <p:spPr bwMode="auto">
            <a:xfrm rot="16200000" flipH="1">
              <a:off x="2831" y="1670"/>
              <a:ext cx="127" cy="237"/>
            </a:xfrm>
            <a:prstGeom prst="curvedConnector3">
              <a:avLst>
                <a:gd name="adj1" fmla="val 49606"/>
              </a:avLst>
            </a:prstGeom>
            <a:grpFill/>
            <a:ln w="12700">
              <a:solidFill>
                <a:srgbClr val="4D4D4D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3680" name="Line 16"/>
            <p:cNvSpPr>
              <a:spLocks noChangeShapeType="1"/>
            </p:cNvSpPr>
            <p:nvPr/>
          </p:nvSpPr>
          <p:spPr bwMode="auto">
            <a:xfrm>
              <a:off x="1334" y="2121"/>
              <a:ext cx="199" cy="0"/>
            </a:xfrm>
            <a:prstGeom prst="line">
              <a:avLst/>
            </a:prstGeom>
            <a:grpFill/>
            <a:ln w="12700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spcBef>
                  <a:spcPct val="35000"/>
                </a:spcBef>
                <a:buClr>
                  <a:srgbClr val="FF0000"/>
                </a:buClr>
                <a:buSzPct val="135000"/>
                <a:buFont typeface="Wingdings" pitchFamily="2" charset="2"/>
                <a:buChar char="§"/>
              </a:pPr>
              <a:endParaRPr lang="en-GB" sz="1600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33681" name="Text Box 17"/>
          <p:cNvSpPr txBox="1">
            <a:spLocks noChangeArrowheads="1"/>
          </p:cNvSpPr>
          <p:nvPr/>
        </p:nvSpPr>
        <p:spPr bwMode="auto">
          <a:xfrm>
            <a:off x="171450" y="4551068"/>
            <a:ext cx="7342188" cy="2144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31750" algn="ctr">
                <a:solidFill>
                  <a:srgbClr val="FF3B3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One of the first and still very popular MVA-algorithm in HEP</a:t>
            </a:r>
          </a:p>
          <a:p>
            <a:pPr lvl="1"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No hard cuts  on individual variables, </a:t>
            </a:r>
          </a:p>
          <a:p>
            <a:pPr lvl="1"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a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llow for some “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fuzzyness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”: </a:t>
            </a:r>
            <a:r>
              <a:rPr lang="en-US" sz="1800" dirty="0" smtClean="0">
                <a:solidFill>
                  <a:schemeClr val="accent6"/>
                </a:solidFill>
                <a:latin typeface="Arial" charset="0"/>
              </a:rPr>
              <a:t>one very signal like variable may counterweigh another less signal like variable</a:t>
            </a: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optimal method if correlations == 0  (</a:t>
            </a:r>
            <a:r>
              <a:rPr lang="en-US" sz="1800" dirty="0" err="1" smtClean="0">
                <a:solidFill>
                  <a:srgbClr val="000000"/>
                </a:solidFill>
                <a:latin typeface="Arial" charset="0"/>
              </a:rPr>
              <a:t>Neyman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 Pearson Lemma)</a:t>
            </a:r>
          </a:p>
          <a:p>
            <a:pPr lvl="1"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try to “eliminate” correlations 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 e.g. linear de-correlation </a:t>
            </a:r>
            <a:endParaRPr lang="en-US" sz="1800" dirty="0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33682" name="Picture 18" descr="cut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4665663"/>
            <a:ext cx="1727200" cy="1577975"/>
          </a:xfrm>
          <a:prstGeom prst="rect">
            <a:avLst/>
          </a:prstGeom>
          <a:noFill/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DDDDDD">
                <a:alpha val="50000"/>
              </a:srgbClr>
            </a:outerShdw>
          </a:effectLst>
        </p:spPr>
      </p:pic>
      <p:sp>
        <p:nvSpPr>
          <p:cNvPr id="2033683" name="Rectangle 19"/>
          <p:cNvSpPr>
            <a:spLocks noChangeArrowheads="1"/>
          </p:cNvSpPr>
          <p:nvPr/>
        </p:nvSpPr>
        <p:spPr bwMode="auto">
          <a:xfrm>
            <a:off x="7513638" y="5048250"/>
            <a:ext cx="1408112" cy="242888"/>
          </a:xfrm>
          <a:prstGeom prst="rect">
            <a:avLst/>
          </a:prstGeom>
          <a:pattFill prst="wdUpDiag">
            <a:fgClr>
              <a:schemeClr val="hlink">
                <a:alpha val="58000"/>
              </a:schemeClr>
            </a:fgClr>
            <a:bgClr>
              <a:schemeClr val="bg1">
                <a:alpha val="58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33684" name="Rectangle 20"/>
          <p:cNvSpPr>
            <a:spLocks noChangeArrowheads="1"/>
          </p:cNvSpPr>
          <p:nvPr/>
        </p:nvSpPr>
        <p:spPr bwMode="auto">
          <a:xfrm rot="16200000">
            <a:off x="7872412" y="5273676"/>
            <a:ext cx="1298575" cy="222250"/>
          </a:xfrm>
          <a:prstGeom prst="rect">
            <a:avLst/>
          </a:prstGeom>
          <a:pattFill prst="wdUpDiag">
            <a:fgClr>
              <a:schemeClr val="hlink">
                <a:alpha val="58000"/>
              </a:schemeClr>
            </a:fgClr>
            <a:bgClr>
              <a:schemeClr val="bg1">
                <a:alpha val="58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Char char="§"/>
            </a:pPr>
            <a:endParaRPr lang="en-GB" sz="16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33685" name="Text Box 21"/>
          <p:cNvSpPr txBox="1">
            <a:spLocks noChangeArrowheads="1"/>
          </p:cNvSpPr>
          <p:nvPr/>
        </p:nvSpPr>
        <p:spPr bwMode="auto">
          <a:xfrm>
            <a:off x="7154863" y="6321425"/>
            <a:ext cx="198913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 eaLnBrk="1" hangingPunct="1"/>
            <a:r>
              <a:rPr lang="en-GB" sz="1200" smtClean="0">
                <a:solidFill>
                  <a:srgbClr val="000000"/>
                </a:solidFill>
                <a:latin typeface="Arial" charset="0"/>
              </a:rPr>
              <a:t>PDE introduces fuzzy logic</a:t>
            </a:r>
          </a:p>
        </p:txBody>
      </p:sp>
      <p:sp>
        <p:nvSpPr>
          <p:cNvPr id="2033686" name="Text Box 22"/>
          <p:cNvSpPr txBox="1">
            <a:spLocks noChangeArrowheads="1"/>
          </p:cNvSpPr>
          <p:nvPr/>
        </p:nvSpPr>
        <p:spPr bwMode="auto">
          <a:xfrm>
            <a:off x="6659562" y="1699555"/>
            <a:ext cx="2484437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77800" indent="-1778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dirty="0" smtClean="0">
                <a:solidFill>
                  <a:srgbClr val="333399"/>
                </a:solidFill>
                <a:latin typeface="Arial" charset="0"/>
              </a:rPr>
              <a:t>product of marginal PDFs</a:t>
            </a:r>
          </a:p>
          <a:p>
            <a:pPr eaLnBrk="1" hangingPunct="1">
              <a:spcBef>
                <a:spcPct val="35000"/>
              </a:spcBef>
              <a:buClr>
                <a:srgbClr val="FF0000"/>
              </a:buClr>
              <a:buSzPct val="135000"/>
              <a:buFont typeface="Wingdings" pitchFamily="2" charset="2"/>
              <a:buNone/>
            </a:pPr>
            <a:r>
              <a:rPr lang="en-US" sz="1600" dirty="0" smtClean="0">
                <a:solidFill>
                  <a:srgbClr val="333399"/>
                </a:solidFill>
                <a:latin typeface="Arial" charset="0"/>
              </a:rPr>
              <a:t>(1-dim “histograms”)</a:t>
            </a:r>
          </a:p>
        </p:txBody>
      </p:sp>
    </p:spTree>
    <p:extLst>
      <p:ext uri="{BB962C8B-B14F-4D97-AF65-F5344CB8AC3E}">
        <p14:creationId xmlns:p14="http://schemas.microsoft.com/office/powerpoint/2010/main" val="3139977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"/>
                                        <p:tgtEl>
                                          <p:spTgt spid="2033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2033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"/>
                                        <p:tgtEl>
                                          <p:spTgt spid="2033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"/>
                                        <p:tgtEl>
                                          <p:spTgt spid="2033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36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3668" grpId="0"/>
      <p:bldP spid="2033683" grpId="0" animBg="1"/>
      <p:bldP spid="2033684" grpId="0" animBg="1"/>
      <p:bldP spid="2033685" grpId="0"/>
      <p:bldP spid="2033686" grpId="0"/>
    </p:bldLst>
  </p:timing>
</p:sld>
</file>

<file path=ppt/theme/theme1.xml><?xml version="1.0" encoding="utf-8"?>
<a:theme xmlns:a="http://schemas.openxmlformats.org/drawingml/2006/main" name="On-Screen Presentation 1">
  <a:themeElements>
    <a:clrScheme name="Office Theme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rgbClr val="FF0000"/>
          </a:solidFill>
          <a:prstDash val="solid"/>
          <a:round/>
          <a:headEnd type="none" w="sm" len="sm"/>
          <a:tailEnd type="arrow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>
          <a:buClr>
            <a:srgbClr val="FF0000"/>
          </a:buClr>
          <a:defRPr sz="2000" dirty="0" smtClean="0">
            <a:solidFill>
              <a:schemeClr val="bg2"/>
            </a:solidFill>
            <a:latin typeface="+mn-lt"/>
          </a:defRPr>
        </a:defPPr>
      </a:lstStyle>
    </a:txDef>
  </a:objectDefaults>
  <a:extraClrSchemeLst>
    <a:extraClrScheme>
      <a:clrScheme name="Office Theme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1497</Words>
  <Application>Microsoft Office PowerPoint</Application>
  <PresentationFormat>On-screen Show (4:3)</PresentationFormat>
  <Paragraphs>256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On-Screen Presentation 1</vt:lpstr>
      <vt:lpstr>Equation</vt:lpstr>
      <vt:lpstr>PowerPoint Presentation</vt:lpstr>
      <vt:lpstr>Overview</vt:lpstr>
      <vt:lpstr>Event Classification</vt:lpstr>
      <vt:lpstr>K- Nearest Neighbour</vt:lpstr>
      <vt:lpstr>K- Nearest Neighbour</vt:lpstr>
      <vt:lpstr>K- Nearest Neighbour</vt:lpstr>
      <vt:lpstr>Kernel Density Estimator</vt:lpstr>
      <vt:lpstr>“Curse of Dimensionality”</vt:lpstr>
      <vt:lpstr>Naïve Bayesian Classifier  (projective Likelihood Classifier)</vt:lpstr>
      <vt:lpstr>Naïve Bayesian Classifier  (projective Likelihood Classifier)</vt:lpstr>
      <vt:lpstr>What if there are correlations?</vt:lpstr>
      <vt:lpstr>De-Correlation</vt:lpstr>
      <vt:lpstr>Decorrelation at Work</vt:lpstr>
      <vt:lpstr>Limitations of the Decorrelation</vt:lpstr>
      <vt:lpstr>Limitations of the Decorrelation</vt:lpstr>
      <vt:lpstr>Limitations of the Decorrelation</vt:lpstr>
      <vt:lpstr>Limitations of the Decorrelation</vt:lpstr>
      <vt:lpstr>Summary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Statistics and Machine Learning</dc:title>
  <dc:creator>hvoss</dc:creator>
  <cp:lastModifiedBy>Helge Voss</cp:lastModifiedBy>
  <cp:revision>132</cp:revision>
  <cp:lastPrinted>2011-06-06T14:00:49Z</cp:lastPrinted>
  <dcterms:created xsi:type="dcterms:W3CDTF">2011-05-27T15:16:00Z</dcterms:created>
  <dcterms:modified xsi:type="dcterms:W3CDTF">2014-07-14T07:38:10Z</dcterms:modified>
</cp:coreProperties>
</file>