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64" r:id="rId2"/>
    <p:sldId id="299" r:id="rId3"/>
    <p:sldId id="293" r:id="rId4"/>
    <p:sldId id="256" r:id="rId5"/>
    <p:sldId id="265" r:id="rId6"/>
    <p:sldId id="266" r:id="rId7"/>
    <p:sldId id="261" r:id="rId8"/>
    <p:sldId id="267" r:id="rId9"/>
    <p:sldId id="300" r:id="rId10"/>
    <p:sldId id="297" r:id="rId11"/>
    <p:sldId id="268" r:id="rId12"/>
    <p:sldId id="269" r:id="rId13"/>
    <p:sldId id="257" r:id="rId14"/>
    <p:sldId id="258" r:id="rId15"/>
    <p:sldId id="270" r:id="rId16"/>
    <p:sldId id="296" r:id="rId17"/>
    <p:sldId id="271" r:id="rId18"/>
    <p:sldId id="301" r:id="rId19"/>
    <p:sldId id="272" r:id="rId20"/>
    <p:sldId id="273" r:id="rId21"/>
    <p:sldId id="288" r:id="rId22"/>
    <p:sldId id="286" r:id="rId23"/>
    <p:sldId id="287" r:id="rId24"/>
    <p:sldId id="292" r:id="rId25"/>
    <p:sldId id="291" r:id="rId26"/>
    <p:sldId id="295" r:id="rId27"/>
    <p:sldId id="294" r:id="rId28"/>
    <p:sldId id="298" r:id="rId29"/>
    <p:sldId id="289" r:id="rId30"/>
    <p:sldId id="290" r:id="rId31"/>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8B67"/>
    <a:srgbClr val="73D285"/>
    <a:srgbClr val="43ADB0"/>
    <a:srgbClr val="A746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96" autoAdjust="0"/>
    <p:restoredTop sz="94673"/>
  </p:normalViewPr>
  <p:slideViewPr>
    <p:cSldViewPr snapToGrid="0" showGuides="1">
      <p:cViewPr varScale="1">
        <p:scale>
          <a:sx n="82" d="100"/>
          <a:sy n="82" d="100"/>
        </p:scale>
        <p:origin x="259"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93BA4-37DC-4046-B25A-54E25E03465E}" type="datetimeFigureOut">
              <a:rPr lang="en-CH" smtClean="0"/>
              <a:t>16/10/2023</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21FD-CACF-4863-8E38-BDA00D5BB6AE}" type="slidenum">
              <a:rPr lang="en-CH" smtClean="0"/>
              <a:t>‹#›</a:t>
            </a:fld>
            <a:endParaRPr lang="en-CH"/>
          </a:p>
        </p:txBody>
      </p:sp>
    </p:spTree>
    <p:extLst>
      <p:ext uri="{BB962C8B-B14F-4D97-AF65-F5344CB8AC3E}">
        <p14:creationId xmlns:p14="http://schemas.microsoft.com/office/powerpoint/2010/main" val="327720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6D4021FD-CACF-4863-8E38-BDA00D5BB6AE}" type="slidenum">
              <a:rPr lang="en-CH" smtClean="0"/>
              <a:t>9</a:t>
            </a:fld>
            <a:endParaRPr lang="en-CH"/>
          </a:p>
        </p:txBody>
      </p:sp>
    </p:spTree>
    <p:extLst>
      <p:ext uri="{BB962C8B-B14F-4D97-AF65-F5344CB8AC3E}">
        <p14:creationId xmlns:p14="http://schemas.microsoft.com/office/powerpoint/2010/main" val="1507309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 would like to present you a muCool, so a novel technique for muon cooling at Paul Scherrer Institute. We use a technique of buffer gas cooling to achieve 3D compression and momentum reduction. The cooling of muons to eV energies is achieved by collissions with cryogenic helium and compression of the muon beam is obtained by varying the collissional frequency.</a:t>
            </a:r>
          </a:p>
        </p:txBody>
      </p:sp>
      <p:sp>
        <p:nvSpPr>
          <p:cNvPr id="4" name="Slide Number Placeholder 3"/>
          <p:cNvSpPr>
            <a:spLocks noGrp="1"/>
          </p:cNvSpPr>
          <p:nvPr>
            <p:ph type="sldNum" sz="quarter" idx="5"/>
          </p:nvPr>
        </p:nvSpPr>
        <p:spPr/>
        <p:txBody>
          <a:bodyPr/>
          <a:lstStyle/>
          <a:p>
            <a:fld id="{61BA71A7-DEA6-B74C-AAB6-DD6853CC62C6}" type="slidenum">
              <a:rPr lang="en-CH" smtClean="0"/>
              <a:t>10</a:t>
            </a:fld>
            <a:endParaRPr lang="en-CH"/>
          </a:p>
        </p:txBody>
      </p:sp>
    </p:spTree>
    <p:extLst>
      <p:ext uri="{BB962C8B-B14F-4D97-AF65-F5344CB8AC3E}">
        <p14:creationId xmlns:p14="http://schemas.microsoft.com/office/powerpoint/2010/main" val="3885613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6D4021FD-CACF-4863-8E38-BDA00D5BB6AE}" type="slidenum">
              <a:rPr lang="en-CH" smtClean="0"/>
              <a:t>15</a:t>
            </a:fld>
            <a:endParaRPr lang="en-CH"/>
          </a:p>
        </p:txBody>
      </p:sp>
    </p:spTree>
    <p:extLst>
      <p:ext uri="{BB962C8B-B14F-4D97-AF65-F5344CB8AC3E}">
        <p14:creationId xmlns:p14="http://schemas.microsoft.com/office/powerpoint/2010/main" val="984464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EC9E5DD6-BE4B-4747-8519-7D17284EDDA1}" type="slidenum">
              <a:rPr lang="en-CH" smtClean="0"/>
              <a:t>17</a:t>
            </a:fld>
            <a:endParaRPr lang="en-CH"/>
          </a:p>
        </p:txBody>
      </p:sp>
    </p:spTree>
    <p:extLst>
      <p:ext uri="{BB962C8B-B14F-4D97-AF65-F5344CB8AC3E}">
        <p14:creationId xmlns:p14="http://schemas.microsoft.com/office/powerpoint/2010/main" val="4109782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4D041D1E-6E30-4B40-9CC6-9A7BF622FEC2}" type="slidenum">
              <a:rPr lang="en-GB" smtClean="0"/>
              <a:t>21</a:t>
            </a:fld>
            <a:endParaRPr lang="en-GB"/>
          </a:p>
        </p:txBody>
      </p:sp>
    </p:spTree>
    <p:extLst>
      <p:ext uri="{BB962C8B-B14F-4D97-AF65-F5344CB8AC3E}">
        <p14:creationId xmlns:p14="http://schemas.microsoft.com/office/powerpoint/2010/main" val="1796542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6D4021FD-CACF-4863-8E38-BDA00D5BB6AE}" type="slidenum">
              <a:rPr lang="en-CH" smtClean="0"/>
              <a:t>23</a:t>
            </a:fld>
            <a:endParaRPr lang="en-CH"/>
          </a:p>
        </p:txBody>
      </p:sp>
    </p:spTree>
    <p:extLst>
      <p:ext uri="{BB962C8B-B14F-4D97-AF65-F5344CB8AC3E}">
        <p14:creationId xmlns:p14="http://schemas.microsoft.com/office/powerpoint/2010/main" val="1621169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0736197-1FCE-4F33-A9E7-B108CCED0122}" type="slidenum">
              <a:rPr lang="zh-CN" altLang="en-US" smtClean="0"/>
              <a:t>24</a:t>
            </a:fld>
            <a:endParaRPr lang="zh-CN" altLang="en-US"/>
          </a:p>
        </p:txBody>
      </p:sp>
    </p:spTree>
    <p:extLst>
      <p:ext uri="{BB962C8B-B14F-4D97-AF65-F5344CB8AC3E}">
        <p14:creationId xmlns:p14="http://schemas.microsoft.com/office/powerpoint/2010/main" val="2523563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78D4-A5C4-577C-39DC-E95246A0916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7D4DCB0-CF37-FDAD-775A-9C46734E37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EB01021-DB3F-8673-E804-9B0CADDF143B}"/>
              </a:ext>
            </a:extLst>
          </p:cNvPr>
          <p:cNvSpPr>
            <a:spLocks noGrp="1"/>
          </p:cNvSpPr>
          <p:nvPr>
            <p:ph type="dt" sz="half" idx="10"/>
          </p:nvPr>
        </p:nvSpPr>
        <p:spPr/>
        <p:txBody>
          <a:bodyPr/>
          <a:lstStyle/>
          <a:p>
            <a:fld id="{10039467-185F-274F-A28B-87A22A223A25}" type="datetimeFigureOut">
              <a:rPr lang="en-GB" smtClean="0"/>
              <a:t>16/10/2023</a:t>
            </a:fld>
            <a:endParaRPr lang="en-GB"/>
          </a:p>
        </p:txBody>
      </p:sp>
      <p:sp>
        <p:nvSpPr>
          <p:cNvPr id="5" name="Footer Placeholder 4">
            <a:extLst>
              <a:ext uri="{FF2B5EF4-FFF2-40B4-BE49-F238E27FC236}">
                <a16:creationId xmlns:a16="http://schemas.microsoft.com/office/drawing/2014/main" id="{0605D742-B981-4FF0-553A-D591602B1F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CDB18F-7F16-0AD1-A7DB-25901AE331FA}"/>
              </a:ext>
            </a:extLst>
          </p:cNvPr>
          <p:cNvSpPr>
            <a:spLocks noGrp="1"/>
          </p:cNvSpPr>
          <p:nvPr>
            <p:ph type="sldNum" sz="quarter" idx="12"/>
          </p:nvPr>
        </p:nvSpPr>
        <p:spPr/>
        <p:txBody>
          <a:bodyPr/>
          <a:lstStyle/>
          <a:p>
            <a:fld id="{3E9E7BF9-E364-7C43-BA7E-0B2639688150}" type="slidenum">
              <a:rPr lang="en-GB" smtClean="0"/>
              <a:t>‹#›</a:t>
            </a:fld>
            <a:endParaRPr lang="en-GB"/>
          </a:p>
        </p:txBody>
      </p:sp>
    </p:spTree>
    <p:extLst>
      <p:ext uri="{BB962C8B-B14F-4D97-AF65-F5344CB8AC3E}">
        <p14:creationId xmlns:p14="http://schemas.microsoft.com/office/powerpoint/2010/main" val="1201524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B0C19-5C3B-B9F2-97E2-46F9EF865FD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13B7582-8791-314D-4765-4EA442EF469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AFCE7D5-149F-7C1B-B1E1-7C91A073DA34}"/>
              </a:ext>
            </a:extLst>
          </p:cNvPr>
          <p:cNvSpPr>
            <a:spLocks noGrp="1"/>
          </p:cNvSpPr>
          <p:nvPr>
            <p:ph type="dt" sz="half" idx="10"/>
          </p:nvPr>
        </p:nvSpPr>
        <p:spPr/>
        <p:txBody>
          <a:bodyPr/>
          <a:lstStyle/>
          <a:p>
            <a:fld id="{10039467-185F-274F-A28B-87A22A223A25}" type="datetimeFigureOut">
              <a:rPr lang="en-GB" smtClean="0"/>
              <a:t>16/10/2023</a:t>
            </a:fld>
            <a:endParaRPr lang="en-GB"/>
          </a:p>
        </p:txBody>
      </p:sp>
      <p:sp>
        <p:nvSpPr>
          <p:cNvPr id="5" name="Footer Placeholder 4">
            <a:extLst>
              <a:ext uri="{FF2B5EF4-FFF2-40B4-BE49-F238E27FC236}">
                <a16:creationId xmlns:a16="http://schemas.microsoft.com/office/drawing/2014/main" id="{DB76E40E-B31A-8897-7185-68EAC63749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319047-ECDE-AEA3-FF28-F662097C09C3}"/>
              </a:ext>
            </a:extLst>
          </p:cNvPr>
          <p:cNvSpPr>
            <a:spLocks noGrp="1"/>
          </p:cNvSpPr>
          <p:nvPr>
            <p:ph type="sldNum" sz="quarter" idx="12"/>
          </p:nvPr>
        </p:nvSpPr>
        <p:spPr/>
        <p:txBody>
          <a:bodyPr/>
          <a:lstStyle/>
          <a:p>
            <a:fld id="{3E9E7BF9-E364-7C43-BA7E-0B2639688150}" type="slidenum">
              <a:rPr lang="en-GB" smtClean="0"/>
              <a:t>‹#›</a:t>
            </a:fld>
            <a:endParaRPr lang="en-GB"/>
          </a:p>
        </p:txBody>
      </p:sp>
    </p:spTree>
    <p:extLst>
      <p:ext uri="{BB962C8B-B14F-4D97-AF65-F5344CB8AC3E}">
        <p14:creationId xmlns:p14="http://schemas.microsoft.com/office/powerpoint/2010/main" val="281790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FD58B1-7734-E523-3B0A-FE0CE03F9F0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89A9E3C-093D-DE01-B965-BF26CFC5B5E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8ACAC89-2533-6427-2A1C-BCF29407F573}"/>
              </a:ext>
            </a:extLst>
          </p:cNvPr>
          <p:cNvSpPr>
            <a:spLocks noGrp="1"/>
          </p:cNvSpPr>
          <p:nvPr>
            <p:ph type="dt" sz="half" idx="10"/>
          </p:nvPr>
        </p:nvSpPr>
        <p:spPr/>
        <p:txBody>
          <a:bodyPr/>
          <a:lstStyle/>
          <a:p>
            <a:fld id="{10039467-185F-274F-A28B-87A22A223A25}" type="datetimeFigureOut">
              <a:rPr lang="en-GB" smtClean="0"/>
              <a:t>16/10/2023</a:t>
            </a:fld>
            <a:endParaRPr lang="en-GB"/>
          </a:p>
        </p:txBody>
      </p:sp>
      <p:sp>
        <p:nvSpPr>
          <p:cNvPr id="5" name="Footer Placeholder 4">
            <a:extLst>
              <a:ext uri="{FF2B5EF4-FFF2-40B4-BE49-F238E27FC236}">
                <a16:creationId xmlns:a16="http://schemas.microsoft.com/office/drawing/2014/main" id="{07F52CC3-E7B2-5892-9AB5-5A67E7B6D6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849D19-7A26-584F-BFB5-E418952F18F2}"/>
              </a:ext>
            </a:extLst>
          </p:cNvPr>
          <p:cNvSpPr>
            <a:spLocks noGrp="1"/>
          </p:cNvSpPr>
          <p:nvPr>
            <p:ph type="sldNum" sz="quarter" idx="12"/>
          </p:nvPr>
        </p:nvSpPr>
        <p:spPr/>
        <p:txBody>
          <a:bodyPr/>
          <a:lstStyle/>
          <a:p>
            <a:fld id="{3E9E7BF9-E364-7C43-BA7E-0B2639688150}" type="slidenum">
              <a:rPr lang="en-GB" smtClean="0"/>
              <a:t>‹#›</a:t>
            </a:fld>
            <a:endParaRPr lang="en-GB"/>
          </a:p>
        </p:txBody>
      </p:sp>
    </p:spTree>
    <p:extLst>
      <p:ext uri="{BB962C8B-B14F-4D97-AF65-F5344CB8AC3E}">
        <p14:creationId xmlns:p14="http://schemas.microsoft.com/office/powerpoint/2010/main" val="506428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F345-C020-7F98-6836-DC1D061AC84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A1FCB40-409D-69ED-7D01-2CD18715DD1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F118C9-0876-0D1E-784A-AC4E2C59CB0B}"/>
              </a:ext>
            </a:extLst>
          </p:cNvPr>
          <p:cNvSpPr>
            <a:spLocks noGrp="1"/>
          </p:cNvSpPr>
          <p:nvPr>
            <p:ph type="dt" sz="half" idx="10"/>
          </p:nvPr>
        </p:nvSpPr>
        <p:spPr/>
        <p:txBody>
          <a:bodyPr/>
          <a:lstStyle/>
          <a:p>
            <a:fld id="{10039467-185F-274F-A28B-87A22A223A25}" type="datetimeFigureOut">
              <a:rPr lang="en-GB" smtClean="0"/>
              <a:t>16/10/2023</a:t>
            </a:fld>
            <a:endParaRPr lang="en-GB"/>
          </a:p>
        </p:txBody>
      </p:sp>
      <p:sp>
        <p:nvSpPr>
          <p:cNvPr id="5" name="Footer Placeholder 4">
            <a:extLst>
              <a:ext uri="{FF2B5EF4-FFF2-40B4-BE49-F238E27FC236}">
                <a16:creationId xmlns:a16="http://schemas.microsoft.com/office/drawing/2014/main" id="{64A90985-9B2D-F90C-D20C-45C5322372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EDF097-F744-1458-5FC6-83755AB2C452}"/>
              </a:ext>
            </a:extLst>
          </p:cNvPr>
          <p:cNvSpPr>
            <a:spLocks noGrp="1"/>
          </p:cNvSpPr>
          <p:nvPr>
            <p:ph type="sldNum" sz="quarter" idx="12"/>
          </p:nvPr>
        </p:nvSpPr>
        <p:spPr/>
        <p:txBody>
          <a:bodyPr/>
          <a:lstStyle/>
          <a:p>
            <a:fld id="{3E9E7BF9-E364-7C43-BA7E-0B2639688150}" type="slidenum">
              <a:rPr lang="en-GB" smtClean="0"/>
              <a:t>‹#›</a:t>
            </a:fld>
            <a:endParaRPr lang="en-GB"/>
          </a:p>
        </p:txBody>
      </p:sp>
    </p:spTree>
    <p:extLst>
      <p:ext uri="{BB962C8B-B14F-4D97-AF65-F5344CB8AC3E}">
        <p14:creationId xmlns:p14="http://schemas.microsoft.com/office/powerpoint/2010/main" val="1222854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EA2AE-CDB6-5415-2EFF-D22880FC76B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5177C57-6519-5F0A-7D29-9C8338E039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200B30C-4296-FA91-303E-B70E613168A3}"/>
              </a:ext>
            </a:extLst>
          </p:cNvPr>
          <p:cNvSpPr>
            <a:spLocks noGrp="1"/>
          </p:cNvSpPr>
          <p:nvPr>
            <p:ph type="dt" sz="half" idx="10"/>
          </p:nvPr>
        </p:nvSpPr>
        <p:spPr/>
        <p:txBody>
          <a:bodyPr/>
          <a:lstStyle/>
          <a:p>
            <a:fld id="{10039467-185F-274F-A28B-87A22A223A25}" type="datetimeFigureOut">
              <a:rPr lang="en-GB" smtClean="0"/>
              <a:t>16/10/2023</a:t>
            </a:fld>
            <a:endParaRPr lang="en-GB"/>
          </a:p>
        </p:txBody>
      </p:sp>
      <p:sp>
        <p:nvSpPr>
          <p:cNvPr id="5" name="Footer Placeholder 4">
            <a:extLst>
              <a:ext uri="{FF2B5EF4-FFF2-40B4-BE49-F238E27FC236}">
                <a16:creationId xmlns:a16="http://schemas.microsoft.com/office/drawing/2014/main" id="{946829A3-7705-8C70-9899-93EEF27CAA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8BC7D6-3171-98FF-BD5A-EB3402E5C95C}"/>
              </a:ext>
            </a:extLst>
          </p:cNvPr>
          <p:cNvSpPr>
            <a:spLocks noGrp="1"/>
          </p:cNvSpPr>
          <p:nvPr>
            <p:ph type="sldNum" sz="quarter" idx="12"/>
          </p:nvPr>
        </p:nvSpPr>
        <p:spPr/>
        <p:txBody>
          <a:bodyPr/>
          <a:lstStyle/>
          <a:p>
            <a:fld id="{3E9E7BF9-E364-7C43-BA7E-0B2639688150}" type="slidenum">
              <a:rPr lang="en-GB" smtClean="0"/>
              <a:t>‹#›</a:t>
            </a:fld>
            <a:endParaRPr lang="en-GB"/>
          </a:p>
        </p:txBody>
      </p:sp>
    </p:spTree>
    <p:extLst>
      <p:ext uri="{BB962C8B-B14F-4D97-AF65-F5344CB8AC3E}">
        <p14:creationId xmlns:p14="http://schemas.microsoft.com/office/powerpoint/2010/main" val="2223304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BD71-0CF7-7F70-ED72-5F6BABF72F0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220F7AB-6922-F2B3-26B7-DD92150C841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0BFC2BC-015F-F6E9-342C-BE055EF4FF1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EEF7912-D52D-5E3D-8C7C-963C52D02099}"/>
              </a:ext>
            </a:extLst>
          </p:cNvPr>
          <p:cNvSpPr>
            <a:spLocks noGrp="1"/>
          </p:cNvSpPr>
          <p:nvPr>
            <p:ph type="dt" sz="half" idx="10"/>
          </p:nvPr>
        </p:nvSpPr>
        <p:spPr/>
        <p:txBody>
          <a:bodyPr/>
          <a:lstStyle/>
          <a:p>
            <a:fld id="{10039467-185F-274F-A28B-87A22A223A25}" type="datetimeFigureOut">
              <a:rPr lang="en-GB" smtClean="0"/>
              <a:t>16/10/2023</a:t>
            </a:fld>
            <a:endParaRPr lang="en-GB"/>
          </a:p>
        </p:txBody>
      </p:sp>
      <p:sp>
        <p:nvSpPr>
          <p:cNvPr id="6" name="Footer Placeholder 5">
            <a:extLst>
              <a:ext uri="{FF2B5EF4-FFF2-40B4-BE49-F238E27FC236}">
                <a16:creationId xmlns:a16="http://schemas.microsoft.com/office/drawing/2014/main" id="{A6981BB7-EAD6-8EAB-C416-DF4C68467F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1847C2-9604-DA8E-BCBD-91C9319A586A}"/>
              </a:ext>
            </a:extLst>
          </p:cNvPr>
          <p:cNvSpPr>
            <a:spLocks noGrp="1"/>
          </p:cNvSpPr>
          <p:nvPr>
            <p:ph type="sldNum" sz="quarter" idx="12"/>
          </p:nvPr>
        </p:nvSpPr>
        <p:spPr/>
        <p:txBody>
          <a:bodyPr/>
          <a:lstStyle/>
          <a:p>
            <a:fld id="{3E9E7BF9-E364-7C43-BA7E-0B2639688150}" type="slidenum">
              <a:rPr lang="en-GB" smtClean="0"/>
              <a:t>‹#›</a:t>
            </a:fld>
            <a:endParaRPr lang="en-GB"/>
          </a:p>
        </p:txBody>
      </p:sp>
    </p:spTree>
    <p:extLst>
      <p:ext uri="{BB962C8B-B14F-4D97-AF65-F5344CB8AC3E}">
        <p14:creationId xmlns:p14="http://schemas.microsoft.com/office/powerpoint/2010/main" val="4200564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9E28-B280-E4BC-7405-6F7DB568052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4BE4E59-7806-1A92-F58D-DF9DD75250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2FC8782-A98B-9A65-0D92-F6C09DB9E03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7BC6A3E-F4B0-83DC-31FC-63F1379BA8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BEEBF07-FF24-6BAF-07BA-74F80876C00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DE0529A-4F46-225C-6108-C9BF5EC07909}"/>
              </a:ext>
            </a:extLst>
          </p:cNvPr>
          <p:cNvSpPr>
            <a:spLocks noGrp="1"/>
          </p:cNvSpPr>
          <p:nvPr>
            <p:ph type="dt" sz="half" idx="10"/>
          </p:nvPr>
        </p:nvSpPr>
        <p:spPr/>
        <p:txBody>
          <a:bodyPr/>
          <a:lstStyle/>
          <a:p>
            <a:fld id="{10039467-185F-274F-A28B-87A22A223A25}" type="datetimeFigureOut">
              <a:rPr lang="en-GB" smtClean="0"/>
              <a:t>16/10/2023</a:t>
            </a:fld>
            <a:endParaRPr lang="en-GB"/>
          </a:p>
        </p:txBody>
      </p:sp>
      <p:sp>
        <p:nvSpPr>
          <p:cNvPr id="8" name="Footer Placeholder 7">
            <a:extLst>
              <a:ext uri="{FF2B5EF4-FFF2-40B4-BE49-F238E27FC236}">
                <a16:creationId xmlns:a16="http://schemas.microsoft.com/office/drawing/2014/main" id="{30781B14-A5CD-98F9-09E7-88AF3B16217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49FCF41-4684-38DB-09B6-CF91E0D62FF4}"/>
              </a:ext>
            </a:extLst>
          </p:cNvPr>
          <p:cNvSpPr>
            <a:spLocks noGrp="1"/>
          </p:cNvSpPr>
          <p:nvPr>
            <p:ph type="sldNum" sz="quarter" idx="12"/>
          </p:nvPr>
        </p:nvSpPr>
        <p:spPr/>
        <p:txBody>
          <a:bodyPr/>
          <a:lstStyle/>
          <a:p>
            <a:fld id="{3E9E7BF9-E364-7C43-BA7E-0B2639688150}" type="slidenum">
              <a:rPr lang="en-GB" smtClean="0"/>
              <a:t>‹#›</a:t>
            </a:fld>
            <a:endParaRPr lang="en-GB"/>
          </a:p>
        </p:txBody>
      </p:sp>
    </p:spTree>
    <p:extLst>
      <p:ext uri="{BB962C8B-B14F-4D97-AF65-F5344CB8AC3E}">
        <p14:creationId xmlns:p14="http://schemas.microsoft.com/office/powerpoint/2010/main" val="3849512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41FD3-306D-106B-0288-1C4FD42D6EE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F88C130-26E0-5658-DFC0-5397C62B4DF3}"/>
              </a:ext>
            </a:extLst>
          </p:cNvPr>
          <p:cNvSpPr>
            <a:spLocks noGrp="1"/>
          </p:cNvSpPr>
          <p:nvPr>
            <p:ph type="dt" sz="half" idx="10"/>
          </p:nvPr>
        </p:nvSpPr>
        <p:spPr/>
        <p:txBody>
          <a:bodyPr/>
          <a:lstStyle/>
          <a:p>
            <a:fld id="{10039467-185F-274F-A28B-87A22A223A25}" type="datetimeFigureOut">
              <a:rPr lang="en-GB" smtClean="0"/>
              <a:t>16/10/2023</a:t>
            </a:fld>
            <a:endParaRPr lang="en-GB"/>
          </a:p>
        </p:txBody>
      </p:sp>
      <p:sp>
        <p:nvSpPr>
          <p:cNvPr id="4" name="Footer Placeholder 3">
            <a:extLst>
              <a:ext uri="{FF2B5EF4-FFF2-40B4-BE49-F238E27FC236}">
                <a16:creationId xmlns:a16="http://schemas.microsoft.com/office/drawing/2014/main" id="{8AC3D305-78F3-A592-7BAD-67B9F299E2C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3CC032-A7EC-D856-2D6E-65814F8107C4}"/>
              </a:ext>
            </a:extLst>
          </p:cNvPr>
          <p:cNvSpPr>
            <a:spLocks noGrp="1"/>
          </p:cNvSpPr>
          <p:nvPr>
            <p:ph type="sldNum" sz="quarter" idx="12"/>
          </p:nvPr>
        </p:nvSpPr>
        <p:spPr/>
        <p:txBody>
          <a:bodyPr/>
          <a:lstStyle/>
          <a:p>
            <a:fld id="{3E9E7BF9-E364-7C43-BA7E-0B2639688150}" type="slidenum">
              <a:rPr lang="en-GB" smtClean="0"/>
              <a:t>‹#›</a:t>
            </a:fld>
            <a:endParaRPr lang="en-GB"/>
          </a:p>
        </p:txBody>
      </p:sp>
    </p:spTree>
    <p:extLst>
      <p:ext uri="{BB962C8B-B14F-4D97-AF65-F5344CB8AC3E}">
        <p14:creationId xmlns:p14="http://schemas.microsoft.com/office/powerpoint/2010/main" val="303264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8B3E59-1D17-6305-5C78-0C9CCD9A00DA}"/>
              </a:ext>
            </a:extLst>
          </p:cNvPr>
          <p:cNvSpPr>
            <a:spLocks noGrp="1"/>
          </p:cNvSpPr>
          <p:nvPr>
            <p:ph type="dt" sz="half" idx="10"/>
          </p:nvPr>
        </p:nvSpPr>
        <p:spPr/>
        <p:txBody>
          <a:bodyPr/>
          <a:lstStyle/>
          <a:p>
            <a:fld id="{10039467-185F-274F-A28B-87A22A223A25}" type="datetimeFigureOut">
              <a:rPr lang="en-GB" smtClean="0"/>
              <a:t>16/10/2023</a:t>
            </a:fld>
            <a:endParaRPr lang="en-GB"/>
          </a:p>
        </p:txBody>
      </p:sp>
      <p:sp>
        <p:nvSpPr>
          <p:cNvPr id="3" name="Footer Placeholder 2">
            <a:extLst>
              <a:ext uri="{FF2B5EF4-FFF2-40B4-BE49-F238E27FC236}">
                <a16:creationId xmlns:a16="http://schemas.microsoft.com/office/drawing/2014/main" id="{146B7DAC-E306-586F-A943-B88C1060804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CBB8F96-5321-1580-00BE-740858490C25}"/>
              </a:ext>
            </a:extLst>
          </p:cNvPr>
          <p:cNvSpPr>
            <a:spLocks noGrp="1"/>
          </p:cNvSpPr>
          <p:nvPr>
            <p:ph type="sldNum" sz="quarter" idx="12"/>
          </p:nvPr>
        </p:nvSpPr>
        <p:spPr/>
        <p:txBody>
          <a:bodyPr/>
          <a:lstStyle/>
          <a:p>
            <a:fld id="{3E9E7BF9-E364-7C43-BA7E-0B2639688150}" type="slidenum">
              <a:rPr lang="en-GB" smtClean="0"/>
              <a:t>‹#›</a:t>
            </a:fld>
            <a:endParaRPr lang="en-GB"/>
          </a:p>
        </p:txBody>
      </p:sp>
    </p:spTree>
    <p:extLst>
      <p:ext uri="{BB962C8B-B14F-4D97-AF65-F5344CB8AC3E}">
        <p14:creationId xmlns:p14="http://schemas.microsoft.com/office/powerpoint/2010/main" val="1686577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4822B-FB0C-29A4-3F47-DDB0584B898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B56D6A2-3084-CD8B-D656-1B0F523E29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4AF7BD2-8E97-20CC-56AE-A8F23498ED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309837-2CE3-1083-251B-B758D3CBA4CE}"/>
              </a:ext>
            </a:extLst>
          </p:cNvPr>
          <p:cNvSpPr>
            <a:spLocks noGrp="1"/>
          </p:cNvSpPr>
          <p:nvPr>
            <p:ph type="dt" sz="half" idx="10"/>
          </p:nvPr>
        </p:nvSpPr>
        <p:spPr/>
        <p:txBody>
          <a:bodyPr/>
          <a:lstStyle/>
          <a:p>
            <a:fld id="{10039467-185F-274F-A28B-87A22A223A25}" type="datetimeFigureOut">
              <a:rPr lang="en-GB" smtClean="0"/>
              <a:t>16/10/2023</a:t>
            </a:fld>
            <a:endParaRPr lang="en-GB"/>
          </a:p>
        </p:txBody>
      </p:sp>
      <p:sp>
        <p:nvSpPr>
          <p:cNvPr id="6" name="Footer Placeholder 5">
            <a:extLst>
              <a:ext uri="{FF2B5EF4-FFF2-40B4-BE49-F238E27FC236}">
                <a16:creationId xmlns:a16="http://schemas.microsoft.com/office/drawing/2014/main" id="{93A45B01-FEAF-20CD-320B-779CDB721E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BCA542-7922-5B8F-AF76-8BE00B4F9D16}"/>
              </a:ext>
            </a:extLst>
          </p:cNvPr>
          <p:cNvSpPr>
            <a:spLocks noGrp="1"/>
          </p:cNvSpPr>
          <p:nvPr>
            <p:ph type="sldNum" sz="quarter" idx="12"/>
          </p:nvPr>
        </p:nvSpPr>
        <p:spPr/>
        <p:txBody>
          <a:bodyPr/>
          <a:lstStyle/>
          <a:p>
            <a:fld id="{3E9E7BF9-E364-7C43-BA7E-0B2639688150}" type="slidenum">
              <a:rPr lang="en-GB" smtClean="0"/>
              <a:t>‹#›</a:t>
            </a:fld>
            <a:endParaRPr lang="en-GB"/>
          </a:p>
        </p:txBody>
      </p:sp>
    </p:spTree>
    <p:extLst>
      <p:ext uri="{BB962C8B-B14F-4D97-AF65-F5344CB8AC3E}">
        <p14:creationId xmlns:p14="http://schemas.microsoft.com/office/powerpoint/2010/main" val="3276423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0C1E7-7A9B-8F37-5B72-AC61B5764E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3BFE1C5-CD5D-7684-29A3-780B7CCDC5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D4151E6-4778-8376-9FF6-6EF124A51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B48055C-029C-5C5C-70BA-FDC76D8ED996}"/>
              </a:ext>
            </a:extLst>
          </p:cNvPr>
          <p:cNvSpPr>
            <a:spLocks noGrp="1"/>
          </p:cNvSpPr>
          <p:nvPr>
            <p:ph type="dt" sz="half" idx="10"/>
          </p:nvPr>
        </p:nvSpPr>
        <p:spPr/>
        <p:txBody>
          <a:bodyPr/>
          <a:lstStyle/>
          <a:p>
            <a:fld id="{10039467-185F-274F-A28B-87A22A223A25}" type="datetimeFigureOut">
              <a:rPr lang="en-GB" smtClean="0"/>
              <a:t>16/10/2023</a:t>
            </a:fld>
            <a:endParaRPr lang="en-GB"/>
          </a:p>
        </p:txBody>
      </p:sp>
      <p:sp>
        <p:nvSpPr>
          <p:cNvPr id="6" name="Footer Placeholder 5">
            <a:extLst>
              <a:ext uri="{FF2B5EF4-FFF2-40B4-BE49-F238E27FC236}">
                <a16:creationId xmlns:a16="http://schemas.microsoft.com/office/drawing/2014/main" id="{0A943C46-ADAA-1796-3BBD-21185C1A15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9FB158-9CBC-3234-738F-7856A870CA6D}"/>
              </a:ext>
            </a:extLst>
          </p:cNvPr>
          <p:cNvSpPr>
            <a:spLocks noGrp="1"/>
          </p:cNvSpPr>
          <p:nvPr>
            <p:ph type="sldNum" sz="quarter" idx="12"/>
          </p:nvPr>
        </p:nvSpPr>
        <p:spPr/>
        <p:txBody>
          <a:bodyPr/>
          <a:lstStyle/>
          <a:p>
            <a:fld id="{3E9E7BF9-E364-7C43-BA7E-0B2639688150}" type="slidenum">
              <a:rPr lang="en-GB" smtClean="0"/>
              <a:t>‹#›</a:t>
            </a:fld>
            <a:endParaRPr lang="en-GB"/>
          </a:p>
        </p:txBody>
      </p:sp>
    </p:spTree>
    <p:extLst>
      <p:ext uri="{BB962C8B-B14F-4D97-AF65-F5344CB8AC3E}">
        <p14:creationId xmlns:p14="http://schemas.microsoft.com/office/powerpoint/2010/main" val="638116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10C19-47CC-7FB9-6F7F-CCEE1AF98C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A7EE2AD-9E04-5DA2-BB6D-52F772F6E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F1EB782-F577-0237-C32F-04CA6C31B8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039467-185F-274F-A28B-87A22A223A25}" type="datetimeFigureOut">
              <a:rPr lang="en-GB" smtClean="0"/>
              <a:t>16/10/2023</a:t>
            </a:fld>
            <a:endParaRPr lang="en-GB"/>
          </a:p>
        </p:txBody>
      </p:sp>
      <p:sp>
        <p:nvSpPr>
          <p:cNvPr id="5" name="Footer Placeholder 4">
            <a:extLst>
              <a:ext uri="{FF2B5EF4-FFF2-40B4-BE49-F238E27FC236}">
                <a16:creationId xmlns:a16="http://schemas.microsoft.com/office/drawing/2014/main" id="{E3F3C875-ADD2-AC9B-10C5-A8AE9A3C10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B6B816-6A25-A0BA-30CB-EBA1D65E84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E7BF9-E364-7C43-BA7E-0B2639688150}" type="slidenum">
              <a:rPr lang="en-GB" smtClean="0"/>
              <a:t>‹#›</a:t>
            </a:fld>
            <a:endParaRPr lang="en-GB"/>
          </a:p>
        </p:txBody>
      </p:sp>
    </p:spTree>
    <p:extLst>
      <p:ext uri="{BB962C8B-B14F-4D97-AF65-F5344CB8AC3E}">
        <p14:creationId xmlns:p14="http://schemas.microsoft.com/office/powerpoint/2010/main" val="2732768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00.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00.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4.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1.wdp"/><Relationship Id="rId7" Type="http://schemas.openxmlformats.org/officeDocument/2006/relationships/image" Target="../media/image510.pn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8.jpg"/><Relationship Id="rId3" Type="http://schemas.openxmlformats.org/officeDocument/2006/relationships/image" Target="../media/image80.gif"/><Relationship Id="rId7" Type="http://schemas.openxmlformats.org/officeDocument/2006/relationships/image" Target="../media/image83.png"/><Relationship Id="rId12" Type="http://schemas.openxmlformats.org/officeDocument/2006/relationships/image" Target="../media/image87.png"/><Relationship Id="rId17" Type="http://schemas.openxmlformats.org/officeDocument/2006/relationships/image" Target="../media/image150.png"/><Relationship Id="rId2" Type="http://schemas.openxmlformats.org/officeDocument/2006/relationships/notesSlide" Target="../notesSlides/notesSlide5.xml"/><Relationship Id="rId16" Type="http://schemas.openxmlformats.org/officeDocument/2006/relationships/image" Target="../media/image140.png"/><Relationship Id="rId1" Type="http://schemas.openxmlformats.org/officeDocument/2006/relationships/slideLayout" Target="../slideLayouts/slideLayout4.xml"/><Relationship Id="rId6" Type="http://schemas.openxmlformats.org/officeDocument/2006/relationships/image" Target="../media/image82.jpeg"/><Relationship Id="rId11" Type="http://schemas.openxmlformats.org/officeDocument/2006/relationships/image" Target="../media/image86.jpeg"/><Relationship Id="rId5" Type="http://schemas.microsoft.com/office/2007/relationships/hdphoto" Target="../media/hdphoto2.wdp"/><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image" Target="../media/image720.png"/><Relationship Id="rId1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JPG"/></Relationships>
</file>

<file path=ppt/slides/_rels/slide2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220.png"/><Relationship Id="rId7" Type="http://schemas.openxmlformats.org/officeDocument/2006/relationships/image" Target="../media/image102.pn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jpg"/><Relationship Id="rId4" Type="http://schemas.openxmlformats.org/officeDocument/2006/relationships/image" Target="../media/image99.png"/><Relationship Id="rId9" Type="http://schemas.openxmlformats.org/officeDocument/2006/relationships/image" Target="../media/image104.png"/></Relationships>
</file>

<file path=ppt/slides/_rels/slide2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29.xml.rels><?xml version="1.0" encoding="UTF-8" standalone="yes"?>
<Relationships xmlns="http://schemas.openxmlformats.org/package/2006/relationships"><Relationship Id="rId8" Type="http://schemas.openxmlformats.org/officeDocument/2006/relationships/image" Target="../media/image117.jpg"/><Relationship Id="rId13" Type="http://schemas.openxmlformats.org/officeDocument/2006/relationships/image" Target="../media/image122.png"/><Relationship Id="rId3" Type="http://schemas.openxmlformats.org/officeDocument/2006/relationships/image" Target="../media/image112.jpeg"/><Relationship Id="rId7" Type="http://schemas.openxmlformats.org/officeDocument/2006/relationships/image" Target="../media/image116.png"/><Relationship Id="rId12" Type="http://schemas.openxmlformats.org/officeDocument/2006/relationships/image" Target="../media/image121.jpg"/><Relationship Id="rId2"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15.jpeg"/><Relationship Id="rId11" Type="http://schemas.openxmlformats.org/officeDocument/2006/relationships/image" Target="../media/image120.jpeg"/><Relationship Id="rId5" Type="http://schemas.openxmlformats.org/officeDocument/2006/relationships/image" Target="../media/image114.jpg"/><Relationship Id="rId15" Type="http://schemas.openxmlformats.org/officeDocument/2006/relationships/image" Target="../media/image12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g"/><Relationship Id="rId14" Type="http://schemas.openxmlformats.org/officeDocument/2006/relationships/image" Target="../media/image123.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4EDBDE-B257-C841-9613-86B9D5D1D0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974"/>
          </a:xfrm>
          <a:prstGeom prst="rect">
            <a:avLst/>
          </a:prstGeom>
          <a:ln>
            <a:noFill/>
          </a:ln>
        </p:spPr>
      </p:pic>
      <p:pic>
        <p:nvPicPr>
          <p:cNvPr id="2" name="Picture 1" descr="Wheat plants grid test.">
            <a:extLst>
              <a:ext uri="{FF2B5EF4-FFF2-40B4-BE49-F238E27FC236}">
                <a16:creationId xmlns:a16="http://schemas.microsoft.com/office/drawing/2014/main" id="{DF0AB9F5-6451-213F-3FED-1563B63C0436}"/>
              </a:ext>
            </a:extLst>
          </p:cNvPr>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49356" y="-70378"/>
            <a:ext cx="7902100" cy="3704914"/>
          </a:xfrm>
          <a:prstGeom prst="rect">
            <a:avLst/>
          </a:prstGeom>
          <a:noFill/>
          <a:effectLst>
            <a:reflection endPos="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3" name="Picture 2" descr="Wheat plants grid test.">
            <a:extLst>
              <a:ext uri="{FF2B5EF4-FFF2-40B4-BE49-F238E27FC236}">
                <a16:creationId xmlns:a16="http://schemas.microsoft.com/office/drawing/2014/main" id="{5026FE8B-DB9F-2C50-7BA6-9A0D72C4B789}"/>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478157" y="-70379"/>
            <a:ext cx="2636813" cy="3704913"/>
          </a:xfrm>
          <a:prstGeom prst="rect">
            <a:avLst/>
          </a:prstGeom>
          <a:noFill/>
          <a:effectLst>
            <a:reflection stA="34000" endPos="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5" name="Picture 4" descr="Wheat plants grid test.">
            <a:extLst>
              <a:ext uri="{FF2B5EF4-FFF2-40B4-BE49-F238E27FC236}">
                <a16:creationId xmlns:a16="http://schemas.microsoft.com/office/drawing/2014/main" id="{EFD47A4F-668A-CEA8-4AAC-CC53645F15C5}"/>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094446" y="-93826"/>
            <a:ext cx="2636813" cy="3704913"/>
          </a:xfrm>
          <a:prstGeom prst="rect">
            <a:avLst/>
          </a:prstGeom>
          <a:noFill/>
          <a:effectLst>
            <a:reflection stA="34000" endPos="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11" name="Freeform 10">
            <a:extLst>
              <a:ext uri="{FF2B5EF4-FFF2-40B4-BE49-F238E27FC236}">
                <a16:creationId xmlns:a16="http://schemas.microsoft.com/office/drawing/2014/main" id="{13B5832E-E64D-0627-055E-91B5C1C6ECAF}"/>
              </a:ext>
            </a:extLst>
          </p:cNvPr>
          <p:cNvSpPr/>
          <p:nvPr/>
        </p:nvSpPr>
        <p:spPr>
          <a:xfrm rot="709131">
            <a:off x="1565718" y="4747446"/>
            <a:ext cx="1224263" cy="332656"/>
          </a:xfrm>
          <a:custGeom>
            <a:avLst/>
            <a:gdLst>
              <a:gd name="connsiteX0" fmla="*/ 85041 w 776725"/>
              <a:gd name="connsiteY0" fmla="*/ 244643 h 252253"/>
              <a:gd name="connsiteX1" fmla="*/ 62181 w 776725"/>
              <a:gd name="connsiteY1" fmla="*/ 230356 h 252253"/>
              <a:gd name="connsiteX2" fmla="*/ 945 w 776725"/>
              <a:gd name="connsiteY2" fmla="*/ 126190 h 252253"/>
              <a:gd name="connsiteX3" fmla="*/ 3702 w 776725"/>
              <a:gd name="connsiteY3" fmla="*/ 116261 h 252253"/>
              <a:gd name="connsiteX4" fmla="*/ 5783 w 776725"/>
              <a:gd name="connsiteY4" fmla="*/ 115475 h 252253"/>
              <a:gd name="connsiteX5" fmla="*/ 28282 w 776725"/>
              <a:gd name="connsiteY5" fmla="*/ 110712 h 252253"/>
              <a:gd name="connsiteX6" fmla="*/ 46998 w 776725"/>
              <a:gd name="connsiteY6" fmla="*/ 115475 h 252253"/>
              <a:gd name="connsiteX7" fmla="*/ 129580 w 776725"/>
              <a:gd name="connsiteY7" fmla="*/ 186207 h 252253"/>
              <a:gd name="connsiteX8" fmla="*/ 286457 w 776725"/>
              <a:gd name="connsiteY8" fmla="*/ 153289 h 252253"/>
              <a:gd name="connsiteX9" fmla="*/ 126675 w 776725"/>
              <a:gd name="connsiteY9" fmla="*/ 20291 h 252253"/>
              <a:gd name="connsiteX10" fmla="*/ 125759 w 776725"/>
              <a:gd name="connsiteY10" fmla="*/ 10014 h 252253"/>
              <a:gd name="connsiteX11" fmla="*/ 129847 w 776725"/>
              <a:gd name="connsiteY11" fmla="*/ 7556 h 252253"/>
              <a:gd name="connsiteX12" fmla="*/ 162879 w 776725"/>
              <a:gd name="connsiteY12" fmla="*/ 632 h 252253"/>
              <a:gd name="connsiteX13" fmla="*/ 180796 w 776725"/>
              <a:gd name="connsiteY13" fmla="*/ 2537 h 252253"/>
              <a:gd name="connsiteX14" fmla="*/ 443324 w 776725"/>
              <a:gd name="connsiteY14" fmla="*/ 120437 h 252253"/>
              <a:gd name="connsiteX15" fmla="*/ 664380 w 776725"/>
              <a:gd name="connsiteY15" fmla="*/ 74098 h 252253"/>
              <a:gd name="connsiteX16" fmla="*/ 776175 w 776725"/>
              <a:gd name="connsiteY16" fmla="*/ 110188 h 252253"/>
              <a:gd name="connsiteX17" fmla="*/ 712358 w 776725"/>
              <a:gd name="connsiteY17" fmla="*/ 160804 h 252253"/>
              <a:gd name="connsiteX18" fmla="*/ 343169 w 776725"/>
              <a:gd name="connsiteY18" fmla="*/ 238280 h 252253"/>
              <a:gd name="connsiteX19" fmla="*/ 158107 w 776725"/>
              <a:gd name="connsiteY19" fmla="*/ 250310 h 25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6725" h="252253">
                <a:moveTo>
                  <a:pt x="85041" y="244643"/>
                </a:moveTo>
                <a:cubicBezTo>
                  <a:pt x="75546" y="243899"/>
                  <a:pt x="67011" y="238565"/>
                  <a:pt x="62181" y="230356"/>
                </a:cubicBezTo>
                <a:lnTo>
                  <a:pt x="945" y="126190"/>
                </a:lnTo>
                <a:cubicBezTo>
                  <a:pt x="-1036" y="122687"/>
                  <a:pt x="199" y="118242"/>
                  <a:pt x="3702" y="116261"/>
                </a:cubicBezTo>
                <a:cubicBezTo>
                  <a:pt x="4351" y="115894"/>
                  <a:pt x="5053" y="115629"/>
                  <a:pt x="5783" y="115475"/>
                </a:cubicBezTo>
                <a:lnTo>
                  <a:pt x="28282" y="110712"/>
                </a:lnTo>
                <a:cubicBezTo>
                  <a:pt x="34921" y="109316"/>
                  <a:pt x="41834" y="111074"/>
                  <a:pt x="46998" y="115475"/>
                </a:cubicBezTo>
                <a:lnTo>
                  <a:pt x="129580" y="186207"/>
                </a:lnTo>
                <a:lnTo>
                  <a:pt x="286457" y="153289"/>
                </a:lnTo>
                <a:lnTo>
                  <a:pt x="126675" y="20291"/>
                </a:lnTo>
                <a:cubicBezTo>
                  <a:pt x="123584" y="17706"/>
                  <a:pt x="123174" y="13105"/>
                  <a:pt x="125759" y="10014"/>
                </a:cubicBezTo>
                <a:cubicBezTo>
                  <a:pt x="126808" y="8759"/>
                  <a:pt x="128247" y="7894"/>
                  <a:pt x="129847" y="7556"/>
                </a:cubicBezTo>
                <a:lnTo>
                  <a:pt x="162879" y="632"/>
                </a:lnTo>
                <a:cubicBezTo>
                  <a:pt x="168903" y="-644"/>
                  <a:pt x="175175" y="23"/>
                  <a:pt x="180796" y="2537"/>
                </a:cubicBezTo>
                <a:lnTo>
                  <a:pt x="443324" y="120437"/>
                </a:lnTo>
                <a:lnTo>
                  <a:pt x="664380" y="74098"/>
                </a:lnTo>
                <a:cubicBezTo>
                  <a:pt x="692898" y="68107"/>
                  <a:pt x="771689" y="88795"/>
                  <a:pt x="776175" y="110188"/>
                </a:cubicBezTo>
                <a:cubicBezTo>
                  <a:pt x="783662" y="145840"/>
                  <a:pt x="712358" y="160804"/>
                  <a:pt x="712358" y="160804"/>
                </a:cubicBezTo>
                <a:lnTo>
                  <a:pt x="343169" y="238280"/>
                </a:lnTo>
                <a:cubicBezTo>
                  <a:pt x="282364" y="251041"/>
                  <a:pt x="220053" y="255091"/>
                  <a:pt x="158107" y="250310"/>
                </a:cubicBezTo>
                <a:close/>
              </a:path>
            </a:pathLst>
          </a:custGeom>
          <a:solidFill>
            <a:schemeClr val="tx1"/>
          </a:solidFill>
          <a:ln w="19050" cap="flat">
            <a:solidFill>
              <a:schemeClr val="tx1"/>
            </a:solidFill>
            <a:prstDash val="solid"/>
            <a:miter/>
          </a:ln>
        </p:spPr>
        <p:txBody>
          <a:bodyPr rtlCol="0" anchor="ctr"/>
          <a:lstStyle/>
          <a:p>
            <a:endParaRPr lang="en-GB"/>
          </a:p>
        </p:txBody>
      </p:sp>
      <p:sp>
        <p:nvSpPr>
          <p:cNvPr id="13" name="TextBox 12">
            <a:extLst>
              <a:ext uri="{FF2B5EF4-FFF2-40B4-BE49-F238E27FC236}">
                <a16:creationId xmlns:a16="http://schemas.microsoft.com/office/drawing/2014/main" id="{F2FE8EC0-76B0-0374-8FF9-AF114FF38FF6}"/>
              </a:ext>
            </a:extLst>
          </p:cNvPr>
          <p:cNvSpPr txBox="1"/>
          <p:nvPr/>
        </p:nvSpPr>
        <p:spPr>
          <a:xfrm>
            <a:off x="11312769" y="5551196"/>
            <a:ext cx="633048" cy="1107996"/>
          </a:xfrm>
          <a:custGeom>
            <a:avLst/>
            <a:gdLst>
              <a:gd name="connsiteX0" fmla="*/ 0 w 633048"/>
              <a:gd name="connsiteY0" fmla="*/ 0 h 1107996"/>
              <a:gd name="connsiteX1" fmla="*/ 329185 w 633048"/>
              <a:gd name="connsiteY1" fmla="*/ 0 h 1107996"/>
              <a:gd name="connsiteX2" fmla="*/ 633048 w 633048"/>
              <a:gd name="connsiteY2" fmla="*/ 0 h 1107996"/>
              <a:gd name="connsiteX3" fmla="*/ 633048 w 633048"/>
              <a:gd name="connsiteY3" fmla="*/ 520758 h 1107996"/>
              <a:gd name="connsiteX4" fmla="*/ 633048 w 633048"/>
              <a:gd name="connsiteY4" fmla="*/ 1107996 h 1107996"/>
              <a:gd name="connsiteX5" fmla="*/ 329185 w 633048"/>
              <a:gd name="connsiteY5" fmla="*/ 1107996 h 1107996"/>
              <a:gd name="connsiteX6" fmla="*/ 0 w 633048"/>
              <a:gd name="connsiteY6" fmla="*/ 1107996 h 1107996"/>
              <a:gd name="connsiteX7" fmla="*/ 0 w 633048"/>
              <a:gd name="connsiteY7" fmla="*/ 565078 h 1107996"/>
              <a:gd name="connsiteX8" fmla="*/ 0 w 633048"/>
              <a:gd name="connsiteY8" fmla="*/ 0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048" h="1107996" fill="none" extrusionOk="0">
                <a:moveTo>
                  <a:pt x="0" y="0"/>
                </a:moveTo>
                <a:cubicBezTo>
                  <a:pt x="73345" y="-8691"/>
                  <a:pt x="241421" y="25543"/>
                  <a:pt x="329185" y="0"/>
                </a:cubicBezTo>
                <a:cubicBezTo>
                  <a:pt x="416949" y="-25543"/>
                  <a:pt x="530645" y="19052"/>
                  <a:pt x="633048" y="0"/>
                </a:cubicBezTo>
                <a:cubicBezTo>
                  <a:pt x="644428" y="210219"/>
                  <a:pt x="571531" y="336198"/>
                  <a:pt x="633048" y="520758"/>
                </a:cubicBezTo>
                <a:cubicBezTo>
                  <a:pt x="694565" y="705318"/>
                  <a:pt x="593770" y="926892"/>
                  <a:pt x="633048" y="1107996"/>
                </a:cubicBezTo>
                <a:cubicBezTo>
                  <a:pt x="568642" y="1143824"/>
                  <a:pt x="449121" y="1097240"/>
                  <a:pt x="329185" y="1107996"/>
                </a:cubicBezTo>
                <a:cubicBezTo>
                  <a:pt x="209249" y="1118752"/>
                  <a:pt x="128178" y="1099109"/>
                  <a:pt x="0" y="1107996"/>
                </a:cubicBezTo>
                <a:cubicBezTo>
                  <a:pt x="-9433" y="991613"/>
                  <a:pt x="26244" y="718600"/>
                  <a:pt x="0" y="565078"/>
                </a:cubicBezTo>
                <a:cubicBezTo>
                  <a:pt x="-26244" y="411556"/>
                  <a:pt x="31457" y="199800"/>
                  <a:pt x="0" y="0"/>
                </a:cubicBezTo>
                <a:close/>
              </a:path>
              <a:path w="633048" h="1107996" stroke="0" extrusionOk="0">
                <a:moveTo>
                  <a:pt x="0" y="0"/>
                </a:moveTo>
                <a:cubicBezTo>
                  <a:pt x="72930" y="-11727"/>
                  <a:pt x="201621" y="11611"/>
                  <a:pt x="310194" y="0"/>
                </a:cubicBezTo>
                <a:cubicBezTo>
                  <a:pt x="418767" y="-11611"/>
                  <a:pt x="495276" y="30367"/>
                  <a:pt x="633048" y="0"/>
                </a:cubicBezTo>
                <a:cubicBezTo>
                  <a:pt x="672119" y="258050"/>
                  <a:pt x="620551" y="435398"/>
                  <a:pt x="633048" y="576158"/>
                </a:cubicBezTo>
                <a:cubicBezTo>
                  <a:pt x="645545" y="716918"/>
                  <a:pt x="575950" y="940398"/>
                  <a:pt x="633048" y="1107996"/>
                </a:cubicBezTo>
                <a:cubicBezTo>
                  <a:pt x="514245" y="1122692"/>
                  <a:pt x="434954" y="1077342"/>
                  <a:pt x="329185" y="1107996"/>
                </a:cubicBezTo>
                <a:cubicBezTo>
                  <a:pt x="223416" y="1138650"/>
                  <a:pt x="163808" y="1101824"/>
                  <a:pt x="0" y="1107996"/>
                </a:cubicBezTo>
                <a:cubicBezTo>
                  <a:pt x="-60560" y="899107"/>
                  <a:pt x="32989" y="806070"/>
                  <a:pt x="0" y="576158"/>
                </a:cubicBezTo>
                <a:cubicBezTo>
                  <a:pt x="-32989" y="346246"/>
                  <a:pt x="53321" y="267276"/>
                  <a:pt x="0" y="0"/>
                </a:cubicBezTo>
                <a:close/>
              </a:path>
            </a:pathLst>
          </a:custGeom>
          <a:solidFill>
            <a:srgbClr val="73D285"/>
          </a:solidFill>
          <a:ln w="22225">
            <a:solidFill>
              <a:schemeClr val="tx1"/>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r"/>
            <a:r>
              <a:rPr lang="en-GB" sz="6600" dirty="0"/>
              <a:t>1</a:t>
            </a:r>
          </a:p>
        </p:txBody>
      </p:sp>
      <p:pic>
        <p:nvPicPr>
          <p:cNvPr id="15" name="Picture 14">
            <a:extLst>
              <a:ext uri="{FF2B5EF4-FFF2-40B4-BE49-F238E27FC236}">
                <a16:creationId xmlns:a16="http://schemas.microsoft.com/office/drawing/2014/main" id="{3F634C37-9145-46FB-392F-99AAEF12EA07}"/>
              </a:ext>
            </a:extLst>
          </p:cNvPr>
          <p:cNvPicPr>
            <a:picLocks noChangeAspect="1"/>
          </p:cNvPicPr>
          <p:nvPr/>
        </p:nvPicPr>
        <p:blipFill rotWithShape="1">
          <a:blip r:embed="rId6" cstate="screen">
            <a:alphaModFix amt="72000"/>
            <a:extLst>
              <a:ext uri="{28A0092B-C50C-407E-A947-70E740481C1C}">
                <a14:useLocalDpi xmlns:a14="http://schemas.microsoft.com/office/drawing/2010/main"/>
              </a:ext>
            </a:extLst>
          </a:blip>
          <a:srcRect l="29324" t="40560"/>
          <a:stretch/>
        </p:blipFill>
        <p:spPr>
          <a:xfrm>
            <a:off x="2648524" y="5077859"/>
            <a:ext cx="2099677" cy="1232632"/>
          </a:xfrm>
          <a:custGeom>
            <a:avLst/>
            <a:gdLst>
              <a:gd name="connsiteX0" fmla="*/ 0 w 2099677"/>
              <a:gd name="connsiteY0" fmla="*/ 1232632 h 1232632"/>
              <a:gd name="connsiteX1" fmla="*/ 0 w 2099677"/>
              <a:gd name="connsiteY1" fmla="*/ 797102 h 1232632"/>
              <a:gd name="connsiteX2" fmla="*/ 0 w 2099677"/>
              <a:gd name="connsiteY2" fmla="*/ 361572 h 1232632"/>
              <a:gd name="connsiteX3" fmla="*/ 0 w 2099677"/>
              <a:gd name="connsiteY3" fmla="*/ 0 h 1232632"/>
              <a:gd name="connsiteX4" fmla="*/ 419935 w 2099677"/>
              <a:gd name="connsiteY4" fmla="*/ 246526 h 1232632"/>
              <a:gd name="connsiteX5" fmla="*/ 860868 w 2099677"/>
              <a:gd name="connsiteY5" fmla="*/ 505379 h 1232632"/>
              <a:gd name="connsiteX6" fmla="*/ 1217813 w 2099677"/>
              <a:gd name="connsiteY6" fmla="*/ 714927 h 1232632"/>
              <a:gd name="connsiteX7" fmla="*/ 1595755 w 2099677"/>
              <a:gd name="connsiteY7" fmla="*/ 936800 h 1232632"/>
              <a:gd name="connsiteX8" fmla="*/ 2099677 w 2099677"/>
              <a:gd name="connsiteY8" fmla="*/ 1232632 h 1232632"/>
              <a:gd name="connsiteX9" fmla="*/ 1595755 w 2099677"/>
              <a:gd name="connsiteY9" fmla="*/ 1232632 h 1232632"/>
              <a:gd name="connsiteX10" fmla="*/ 1070835 w 2099677"/>
              <a:gd name="connsiteY10" fmla="*/ 1232632 h 1232632"/>
              <a:gd name="connsiteX11" fmla="*/ 608906 w 2099677"/>
              <a:gd name="connsiteY11" fmla="*/ 1232632 h 1232632"/>
              <a:gd name="connsiteX12" fmla="*/ 0 w 2099677"/>
              <a:gd name="connsiteY12" fmla="*/ 1232632 h 123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9677" h="1232632" fill="none" extrusionOk="0">
                <a:moveTo>
                  <a:pt x="0" y="1232632"/>
                </a:moveTo>
                <a:cubicBezTo>
                  <a:pt x="-25806" y="1115301"/>
                  <a:pt x="6616" y="894428"/>
                  <a:pt x="0" y="797102"/>
                </a:cubicBezTo>
                <a:cubicBezTo>
                  <a:pt x="-6616" y="699776"/>
                  <a:pt x="18244" y="555110"/>
                  <a:pt x="0" y="361572"/>
                </a:cubicBezTo>
                <a:cubicBezTo>
                  <a:pt x="-18244" y="168034"/>
                  <a:pt x="802" y="104143"/>
                  <a:pt x="0" y="0"/>
                </a:cubicBezTo>
                <a:cubicBezTo>
                  <a:pt x="187187" y="76091"/>
                  <a:pt x="205771" y="186773"/>
                  <a:pt x="419935" y="246526"/>
                </a:cubicBezTo>
                <a:cubicBezTo>
                  <a:pt x="634099" y="306279"/>
                  <a:pt x="647482" y="430478"/>
                  <a:pt x="860868" y="505379"/>
                </a:cubicBezTo>
                <a:cubicBezTo>
                  <a:pt x="1074254" y="580281"/>
                  <a:pt x="1104751" y="683630"/>
                  <a:pt x="1217813" y="714927"/>
                </a:cubicBezTo>
                <a:cubicBezTo>
                  <a:pt x="1330875" y="746223"/>
                  <a:pt x="1478486" y="907893"/>
                  <a:pt x="1595755" y="936800"/>
                </a:cubicBezTo>
                <a:cubicBezTo>
                  <a:pt x="1713024" y="965708"/>
                  <a:pt x="1963178" y="1205188"/>
                  <a:pt x="2099677" y="1232632"/>
                </a:cubicBezTo>
                <a:cubicBezTo>
                  <a:pt x="1949605" y="1247240"/>
                  <a:pt x="1841941" y="1194981"/>
                  <a:pt x="1595755" y="1232632"/>
                </a:cubicBezTo>
                <a:cubicBezTo>
                  <a:pt x="1349569" y="1270283"/>
                  <a:pt x="1226670" y="1185638"/>
                  <a:pt x="1070835" y="1232632"/>
                </a:cubicBezTo>
                <a:cubicBezTo>
                  <a:pt x="915000" y="1279626"/>
                  <a:pt x="794760" y="1183156"/>
                  <a:pt x="608906" y="1232632"/>
                </a:cubicBezTo>
                <a:cubicBezTo>
                  <a:pt x="423052" y="1282108"/>
                  <a:pt x="230651" y="1165392"/>
                  <a:pt x="0" y="1232632"/>
                </a:cubicBezTo>
                <a:close/>
              </a:path>
              <a:path w="2099677" h="1232632" stroke="0" extrusionOk="0">
                <a:moveTo>
                  <a:pt x="0" y="1232632"/>
                </a:moveTo>
                <a:cubicBezTo>
                  <a:pt x="-10096" y="1078617"/>
                  <a:pt x="41230" y="1017215"/>
                  <a:pt x="0" y="834081"/>
                </a:cubicBezTo>
                <a:cubicBezTo>
                  <a:pt x="-41230" y="650947"/>
                  <a:pt x="25102" y="565953"/>
                  <a:pt x="0" y="460183"/>
                </a:cubicBezTo>
                <a:cubicBezTo>
                  <a:pt x="-25102" y="354413"/>
                  <a:pt x="24764" y="140455"/>
                  <a:pt x="0" y="0"/>
                </a:cubicBezTo>
                <a:cubicBezTo>
                  <a:pt x="196832" y="87625"/>
                  <a:pt x="290600" y="175912"/>
                  <a:pt x="398939" y="234200"/>
                </a:cubicBezTo>
                <a:cubicBezTo>
                  <a:pt x="507278" y="292488"/>
                  <a:pt x="646523" y="438951"/>
                  <a:pt x="776880" y="456074"/>
                </a:cubicBezTo>
                <a:cubicBezTo>
                  <a:pt x="907237" y="473197"/>
                  <a:pt x="1051334" y="621582"/>
                  <a:pt x="1154822" y="677948"/>
                </a:cubicBezTo>
                <a:cubicBezTo>
                  <a:pt x="1258310" y="734314"/>
                  <a:pt x="1439733" y="878094"/>
                  <a:pt x="1574758" y="924474"/>
                </a:cubicBezTo>
                <a:cubicBezTo>
                  <a:pt x="1709782" y="970854"/>
                  <a:pt x="1943162" y="1197144"/>
                  <a:pt x="2099677" y="1232632"/>
                </a:cubicBezTo>
                <a:cubicBezTo>
                  <a:pt x="1920495" y="1240028"/>
                  <a:pt x="1714187" y="1216849"/>
                  <a:pt x="1616751" y="1232632"/>
                </a:cubicBezTo>
                <a:cubicBezTo>
                  <a:pt x="1519315" y="1248415"/>
                  <a:pt x="1244408" y="1209178"/>
                  <a:pt x="1091832" y="1232632"/>
                </a:cubicBezTo>
                <a:cubicBezTo>
                  <a:pt x="939256" y="1256086"/>
                  <a:pt x="757528" y="1197408"/>
                  <a:pt x="566913" y="1232632"/>
                </a:cubicBezTo>
                <a:cubicBezTo>
                  <a:pt x="376298" y="1267856"/>
                  <a:pt x="186511" y="1172615"/>
                  <a:pt x="0" y="1232632"/>
                </a:cubicBezTo>
                <a:close/>
              </a:path>
            </a:pathLst>
          </a:custGeom>
          <a:ln w="22225">
            <a:solidFill>
              <a:schemeClr val="tx1"/>
            </a:solidFill>
            <a:prstDash val="sysDash"/>
            <a:extLst>
              <a:ext uri="{C807C97D-BFC1-408E-A445-0C87EB9F89A2}">
                <ask:lineSketchStyleProps xmlns:ask="http://schemas.microsoft.com/office/drawing/2018/sketchyshapes" sd="1219033472">
                  <a:prstGeom prst="rtTriangle">
                    <a:avLst/>
                  </a:prstGeom>
                  <ask:type>
                    <ask:lineSketchScribble/>
                  </ask:type>
                </ask:lineSketchStyleProps>
              </a:ext>
            </a:extLst>
          </a:ln>
        </p:spPr>
      </p:pic>
      <p:pic>
        <p:nvPicPr>
          <p:cNvPr id="7" name="Picture 6" descr="A person in a field&#10;&#10;Description automatically generated">
            <a:extLst>
              <a:ext uri="{FF2B5EF4-FFF2-40B4-BE49-F238E27FC236}">
                <a16:creationId xmlns:a16="http://schemas.microsoft.com/office/drawing/2014/main" id="{06BC5463-FB9A-61F4-146F-C0FA39F7254E}"/>
              </a:ext>
            </a:extLst>
          </p:cNvPr>
          <p:cNvPicPr>
            <a:picLocks noChangeAspect="1"/>
          </p:cNvPicPr>
          <p:nvPr/>
        </p:nvPicPr>
        <p:blipFill>
          <a:blip r:embed="rId7"/>
          <a:stretch>
            <a:fillRect/>
          </a:stretch>
        </p:blipFill>
        <p:spPr>
          <a:xfrm>
            <a:off x="8408276" y="2494107"/>
            <a:ext cx="4270466" cy="2414580"/>
          </a:xfrm>
          <a:prstGeom prst="wedgeEllipseCallout">
            <a:avLst>
              <a:gd name="adj1" fmla="val -34406"/>
              <a:gd name="adj2" fmla="val 61492"/>
            </a:avLst>
          </a:prstGeom>
          <a:ln w="25400">
            <a:solidFill>
              <a:schemeClr val="bg1"/>
            </a:solidFill>
          </a:ln>
        </p:spPr>
      </p:pic>
    </p:spTree>
    <p:extLst>
      <p:ext uri="{BB962C8B-B14F-4D97-AF65-F5344CB8AC3E}">
        <p14:creationId xmlns:p14="http://schemas.microsoft.com/office/powerpoint/2010/main" val="2212589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75FD66-AEEF-FE8A-E71F-AEA1D98D4173}"/>
              </a:ext>
            </a:extLst>
          </p:cNvPr>
          <p:cNvPicPr>
            <a:picLocks noChangeAspect="1"/>
          </p:cNvPicPr>
          <p:nvPr/>
        </p:nvPicPr>
        <p:blipFill>
          <a:blip r:embed="rId3"/>
          <a:stretch>
            <a:fillRect/>
          </a:stretch>
        </p:blipFill>
        <p:spPr>
          <a:xfrm>
            <a:off x="1974195" y="1609062"/>
            <a:ext cx="8243609" cy="4849182"/>
          </a:xfrm>
          <a:prstGeom prst="rect">
            <a:avLst/>
          </a:prstGeom>
        </p:spPr>
      </p:pic>
      <p:sp>
        <p:nvSpPr>
          <p:cNvPr id="34" name="Rectangle 33">
            <a:extLst>
              <a:ext uri="{FF2B5EF4-FFF2-40B4-BE49-F238E27FC236}">
                <a16:creationId xmlns:a16="http://schemas.microsoft.com/office/drawing/2014/main" id="{A8457074-B98F-F2D6-7132-B2C8302F8CA5}"/>
              </a:ext>
            </a:extLst>
          </p:cNvPr>
          <p:cNvSpPr/>
          <p:nvPr/>
        </p:nvSpPr>
        <p:spPr>
          <a:xfrm>
            <a:off x="1171575" y="1157713"/>
            <a:ext cx="9801225" cy="894172"/>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5">
                  <a:lumMod val="60000"/>
                  <a:lumOff val="40000"/>
                </a:schemeClr>
              </a:solidFill>
            </a:endParaRPr>
          </a:p>
        </p:txBody>
      </p:sp>
      <p:sp>
        <p:nvSpPr>
          <p:cNvPr id="5" name="Fußzeilenplatzhalter 4">
            <a:extLst>
              <a:ext uri="{FF2B5EF4-FFF2-40B4-BE49-F238E27FC236}">
                <a16:creationId xmlns:a16="http://schemas.microsoft.com/office/drawing/2014/main" id="{BA0F5B26-2070-09F8-DFE2-4FFB8D89AA1D}"/>
              </a:ext>
            </a:extLst>
          </p:cNvPr>
          <p:cNvSpPr txBox="1">
            <a:spLocks/>
          </p:cNvSpPr>
          <p:nvPr/>
        </p:nvSpPr>
        <p:spPr>
          <a:xfrm>
            <a:off x="8382004" y="6356350"/>
            <a:ext cx="4114800" cy="365125"/>
          </a:xfrm>
          <a:prstGeom prst="rect">
            <a:avLst/>
          </a:prstGeom>
        </p:spPr>
        <p:txBody>
          <a:bodyPr vert="horz" lIns="91440" tIns="45720" rIns="91440" bIns="45720" rtlCol="0" anchor="ctr"/>
          <a:lstStyle>
            <a:defPPr>
              <a:defRPr lang="en-CH"/>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noProof="0" dirty="0"/>
              <a:t>16/10/2023</a:t>
            </a:r>
            <a:endParaRPr lang="de-CH" dirty="0"/>
          </a:p>
        </p:txBody>
      </p:sp>
      <p:pic>
        <p:nvPicPr>
          <p:cNvPr id="6" name="Picture 5">
            <a:extLst>
              <a:ext uri="{FF2B5EF4-FFF2-40B4-BE49-F238E27FC236}">
                <a16:creationId xmlns:a16="http://schemas.microsoft.com/office/drawing/2014/main" id="{E0449DF3-20DD-7C7C-40E5-B10EEE8721E5}"/>
              </a:ext>
            </a:extLst>
          </p:cNvPr>
          <p:cNvPicPr>
            <a:picLocks noChangeAspect="1"/>
          </p:cNvPicPr>
          <p:nvPr/>
        </p:nvPicPr>
        <p:blipFill>
          <a:blip r:embed="rId4"/>
          <a:stretch>
            <a:fillRect/>
          </a:stretch>
        </p:blipFill>
        <p:spPr>
          <a:xfrm>
            <a:off x="163285" y="107837"/>
            <a:ext cx="2334986" cy="862353"/>
          </a:xfrm>
          <a:prstGeom prst="rect">
            <a:avLst/>
          </a:prstGeom>
        </p:spPr>
      </p:pic>
      <p:pic>
        <p:nvPicPr>
          <p:cNvPr id="7" name="Picture 6">
            <a:extLst>
              <a:ext uri="{FF2B5EF4-FFF2-40B4-BE49-F238E27FC236}">
                <a16:creationId xmlns:a16="http://schemas.microsoft.com/office/drawing/2014/main" id="{45E3AD1A-7EC9-63E6-8690-2FBB4666E5A0}"/>
              </a:ext>
            </a:extLst>
          </p:cNvPr>
          <p:cNvPicPr>
            <a:picLocks noChangeAspect="1"/>
          </p:cNvPicPr>
          <p:nvPr/>
        </p:nvPicPr>
        <p:blipFill>
          <a:blip r:embed="rId5"/>
          <a:stretch>
            <a:fillRect/>
          </a:stretch>
        </p:blipFill>
        <p:spPr>
          <a:xfrm>
            <a:off x="10168959" y="136525"/>
            <a:ext cx="1859756" cy="663575"/>
          </a:xfrm>
          <a:prstGeom prst="rect">
            <a:avLst/>
          </a:prstGeom>
        </p:spPr>
      </p:pic>
      <p:sp>
        <p:nvSpPr>
          <p:cNvPr id="8" name="Fußzeilenplatzhalter 4">
            <a:extLst>
              <a:ext uri="{FF2B5EF4-FFF2-40B4-BE49-F238E27FC236}">
                <a16:creationId xmlns:a16="http://schemas.microsoft.com/office/drawing/2014/main" id="{C6FDE963-094E-6DE6-C2DD-9B9C866AF2F9}"/>
              </a:ext>
            </a:extLst>
          </p:cNvPr>
          <p:cNvSpPr txBox="1">
            <a:spLocks/>
          </p:cNvSpPr>
          <p:nvPr/>
        </p:nvSpPr>
        <p:spPr>
          <a:xfrm>
            <a:off x="-726622" y="6356349"/>
            <a:ext cx="4114800" cy="365125"/>
          </a:xfrm>
          <a:prstGeom prst="rect">
            <a:avLst/>
          </a:prstGeom>
        </p:spPr>
        <p:txBody>
          <a:bodyPr vert="horz" lIns="91440" tIns="45720" rIns="91440" bIns="45720" rtlCol="0" anchor="ctr"/>
          <a:lstStyle>
            <a:defPPr>
              <a:defRPr lang="en-CH"/>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noProof="0" dirty="0"/>
              <a:t>Joanna </a:t>
            </a:r>
            <a:r>
              <a:rPr lang="de-DE" noProof="0" dirty="0" err="1"/>
              <a:t>Peszka</a:t>
            </a:r>
            <a:endParaRPr lang="de-CH" dirty="0"/>
          </a:p>
        </p:txBody>
      </p:sp>
      <p:sp>
        <p:nvSpPr>
          <p:cNvPr id="4" name="Fußzeilenplatzhalter 4">
            <a:extLst>
              <a:ext uri="{FF2B5EF4-FFF2-40B4-BE49-F238E27FC236}">
                <a16:creationId xmlns:a16="http://schemas.microsoft.com/office/drawing/2014/main" id="{9BAC335A-2E68-AC13-6357-D2DD3045BA00}"/>
              </a:ext>
            </a:extLst>
          </p:cNvPr>
          <p:cNvSpPr>
            <a:spLocks noGrp="1"/>
          </p:cNvSpPr>
          <p:nvPr>
            <p:ph type="ftr" sz="quarter" idx="11"/>
          </p:nvPr>
        </p:nvSpPr>
        <p:spPr>
          <a:xfrm>
            <a:off x="3810002" y="6356349"/>
            <a:ext cx="4114800" cy="365125"/>
          </a:xfrm>
        </p:spPr>
        <p:txBody>
          <a:bodyPr/>
          <a:lstStyle/>
          <a:p>
            <a:r>
              <a:rPr lang="de-DE" noProof="0" dirty="0"/>
              <a:t>Tokyo-</a:t>
            </a:r>
            <a:r>
              <a:rPr lang="de-DE" noProof="0" dirty="0" err="1"/>
              <a:t>Zurich</a:t>
            </a:r>
            <a:r>
              <a:rPr lang="de-DE" noProof="0" dirty="0"/>
              <a:t> Symposium</a:t>
            </a:r>
            <a:endParaRPr lang="de-CH" noProof="0" dirty="0"/>
          </a:p>
        </p:txBody>
      </p:sp>
      <p:sp>
        <p:nvSpPr>
          <p:cNvPr id="32" name="TextBox 31">
            <a:extLst>
              <a:ext uri="{FF2B5EF4-FFF2-40B4-BE49-F238E27FC236}">
                <a16:creationId xmlns:a16="http://schemas.microsoft.com/office/drawing/2014/main" id="{6ADCD65B-5968-7BC3-E877-40BC79B32F75}"/>
              </a:ext>
            </a:extLst>
          </p:cNvPr>
          <p:cNvSpPr txBox="1"/>
          <p:nvPr/>
        </p:nvSpPr>
        <p:spPr>
          <a:xfrm>
            <a:off x="9219515" y="3060180"/>
            <a:ext cx="2907300" cy="1200329"/>
          </a:xfrm>
          <a:prstGeom prst="rect">
            <a:avLst/>
          </a:prstGeom>
          <a:noFill/>
        </p:spPr>
        <p:txBody>
          <a:bodyPr wrap="square">
            <a:spAutoFit/>
          </a:bodyPr>
          <a:lstStyle/>
          <a:p>
            <a:pPr>
              <a:buFont typeface="Arial" panose="020B0604020202020204" pitchFamily="34" charset="0"/>
              <a:buChar char="•"/>
            </a:pPr>
            <a:r>
              <a:rPr lang="en-GB" b="1" dirty="0">
                <a:solidFill>
                  <a:srgbClr val="D4C302"/>
                </a:solidFill>
                <a:effectLst/>
                <a:latin typeface="Helvetica Light" panose="020B0403020202020204" pitchFamily="34" charset="0"/>
              </a:rPr>
              <a:t>  ∆E = 10 keV</a:t>
            </a:r>
          </a:p>
          <a:p>
            <a:pPr>
              <a:buFont typeface="Arial" panose="020B0604020202020204" pitchFamily="34" charset="0"/>
              <a:buChar char="•"/>
            </a:pPr>
            <a:r>
              <a:rPr lang="en-GB" b="1" dirty="0">
                <a:solidFill>
                  <a:srgbClr val="D4C302"/>
                </a:solidFill>
                <a:effectLst/>
                <a:latin typeface="Helvetica Light" panose="020B0403020202020204" pitchFamily="34" charset="0"/>
              </a:rPr>
              <a:t>  E &lt; 100 eV </a:t>
            </a:r>
          </a:p>
          <a:p>
            <a:pPr>
              <a:buFont typeface="Arial" panose="020B0604020202020204" pitchFamily="34" charset="0"/>
              <a:buChar char="•"/>
            </a:pPr>
            <a:r>
              <a:rPr lang="en-GB" b="1" dirty="0">
                <a:solidFill>
                  <a:srgbClr val="D4C302"/>
                </a:solidFill>
                <a:effectLst/>
                <a:latin typeface="Helvetica Light" panose="020B0403020202020204" pitchFamily="34" charset="0"/>
              </a:rPr>
              <a:t> diameter &lt; 20 mm</a:t>
            </a:r>
          </a:p>
          <a:p>
            <a:pPr>
              <a:buFont typeface="Arial" panose="020B0604020202020204" pitchFamily="34" charset="0"/>
              <a:buChar char="•"/>
            </a:pPr>
            <a:r>
              <a:rPr lang="en-GB" b="1" dirty="0">
                <a:solidFill>
                  <a:srgbClr val="D4C302"/>
                </a:solidFill>
                <a:effectLst/>
                <a:latin typeface="Helvetica Light" panose="020B0403020202020204" pitchFamily="34" charset="0"/>
              </a:rPr>
              <a:t> divergence &lt; 2 </a:t>
            </a:r>
            <a:r>
              <a:rPr lang="en-GB" b="1" dirty="0" err="1">
                <a:solidFill>
                  <a:srgbClr val="D4C302"/>
                </a:solidFill>
                <a:effectLst/>
                <a:latin typeface="Helvetica Light" panose="020B0403020202020204" pitchFamily="34" charset="0"/>
              </a:rPr>
              <a:t>mrad</a:t>
            </a:r>
            <a:endParaRPr lang="en-GB" b="1" dirty="0">
              <a:solidFill>
                <a:srgbClr val="D4C302"/>
              </a:solidFill>
              <a:effectLst/>
              <a:latin typeface="Helvetica Light" panose="020B0403020202020204" pitchFamily="34" charset="0"/>
            </a:endParaRPr>
          </a:p>
        </p:txBody>
      </p:sp>
      <p:sp>
        <p:nvSpPr>
          <p:cNvPr id="19" name="Title 18">
            <a:extLst>
              <a:ext uri="{FF2B5EF4-FFF2-40B4-BE49-F238E27FC236}">
                <a16:creationId xmlns:a16="http://schemas.microsoft.com/office/drawing/2014/main" id="{E70F5F96-AC82-FBDA-4A5E-6F879F8F2212}"/>
              </a:ext>
            </a:extLst>
          </p:cNvPr>
          <p:cNvSpPr txBox="1">
            <a:spLocks/>
          </p:cNvSpPr>
          <p:nvPr/>
        </p:nvSpPr>
        <p:spPr>
          <a:xfrm>
            <a:off x="838200" y="654459"/>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4600" b="1" i="1" dirty="0" err="1"/>
              <a:t>muCool</a:t>
            </a:r>
            <a:r>
              <a:rPr lang="de-DE" sz="4600" b="1" i="1" dirty="0"/>
              <a:t>: </a:t>
            </a:r>
            <a:r>
              <a:rPr lang="de-DE" sz="4600" b="1" i="1" dirty="0" err="1"/>
              <a:t>Towards</a:t>
            </a:r>
            <a:r>
              <a:rPr lang="de-DE" sz="4600" b="1" i="1" dirty="0"/>
              <a:t> </a:t>
            </a:r>
            <a:r>
              <a:rPr lang="de-DE" sz="4600" b="1" i="1" dirty="0" err="1"/>
              <a:t>muon</a:t>
            </a:r>
            <a:r>
              <a:rPr lang="de-DE" sz="4600" b="1" i="1" dirty="0"/>
              <a:t> </a:t>
            </a:r>
            <a:r>
              <a:rPr lang="de-DE" sz="4600" b="1" i="1" dirty="0" err="1"/>
              <a:t>cooling</a:t>
            </a:r>
            <a:r>
              <a:rPr lang="de-DE" sz="4600" b="1" i="1" dirty="0"/>
              <a:t> at PSI</a:t>
            </a:r>
            <a:endParaRPr lang="en-CH" sz="4600" b="1" i="1" dirty="0"/>
          </a:p>
        </p:txBody>
      </p:sp>
      <p:sp>
        <p:nvSpPr>
          <p:cNvPr id="26" name="TextBox 25">
            <a:extLst>
              <a:ext uri="{FF2B5EF4-FFF2-40B4-BE49-F238E27FC236}">
                <a16:creationId xmlns:a16="http://schemas.microsoft.com/office/drawing/2014/main" id="{BCF7A7AA-50BC-1D17-29CB-D2121981CD2A}"/>
              </a:ext>
            </a:extLst>
          </p:cNvPr>
          <p:cNvSpPr txBox="1"/>
          <p:nvPr/>
        </p:nvSpPr>
        <p:spPr>
          <a:xfrm>
            <a:off x="499384" y="4467874"/>
            <a:ext cx="6621236" cy="1200329"/>
          </a:xfrm>
          <a:prstGeom prst="rect">
            <a:avLst/>
          </a:prstGeom>
          <a:noFill/>
        </p:spPr>
        <p:txBody>
          <a:bodyPr wrap="square">
            <a:spAutoFit/>
          </a:bodyPr>
          <a:lstStyle/>
          <a:p>
            <a:pPr>
              <a:buFont typeface="Arial" panose="020B0604020202020204" pitchFamily="34" charset="0"/>
              <a:buChar char="•"/>
            </a:pPr>
            <a:r>
              <a:rPr lang="en-GB" b="1" dirty="0">
                <a:solidFill>
                  <a:srgbClr val="1A091E"/>
                </a:solidFill>
                <a:effectLst/>
                <a:latin typeface="Helvetica Light" panose="020B0403020202020204" pitchFamily="34" charset="0"/>
              </a:rPr>
              <a:t> E = 4 MeV</a:t>
            </a:r>
          </a:p>
          <a:p>
            <a:pPr>
              <a:buFont typeface="Arial" panose="020B0604020202020204" pitchFamily="34" charset="0"/>
              <a:buChar char="•"/>
            </a:pPr>
            <a:r>
              <a:rPr lang="en-GB" b="1" dirty="0">
                <a:solidFill>
                  <a:srgbClr val="1A091E"/>
                </a:solidFill>
                <a:effectLst/>
                <a:latin typeface="Helvetica Light" panose="020B0403020202020204" pitchFamily="34" charset="0"/>
              </a:rPr>
              <a:t> ∆E = 800 keV </a:t>
            </a:r>
          </a:p>
          <a:p>
            <a:pPr>
              <a:buFont typeface="Arial" panose="020B0604020202020204" pitchFamily="34" charset="0"/>
              <a:buChar char="•"/>
            </a:pPr>
            <a:r>
              <a:rPr lang="en-GB" b="1" dirty="0">
                <a:solidFill>
                  <a:srgbClr val="1A091E"/>
                </a:solidFill>
                <a:effectLst/>
                <a:latin typeface="Helvetica Light" panose="020B0403020202020204" pitchFamily="34" charset="0"/>
              </a:rPr>
              <a:t> diameter = 70 mm</a:t>
            </a:r>
          </a:p>
          <a:p>
            <a:pPr>
              <a:buFont typeface="Arial" panose="020B0604020202020204" pitchFamily="34" charset="0"/>
              <a:buChar char="•"/>
            </a:pPr>
            <a:r>
              <a:rPr lang="en-GB" b="1" dirty="0">
                <a:solidFill>
                  <a:srgbClr val="1A091E"/>
                </a:solidFill>
                <a:effectLst/>
                <a:latin typeface="Helvetica Light" panose="020B0403020202020204" pitchFamily="34" charset="0"/>
              </a:rPr>
              <a:t> divergence = 200 </a:t>
            </a:r>
            <a:r>
              <a:rPr lang="en-GB" b="1" dirty="0" err="1">
                <a:solidFill>
                  <a:srgbClr val="1A091E"/>
                </a:solidFill>
                <a:effectLst/>
                <a:latin typeface="Helvetica Light" panose="020B0403020202020204" pitchFamily="34" charset="0"/>
              </a:rPr>
              <a:t>mrad</a:t>
            </a:r>
            <a:endParaRPr lang="en-GB" b="1" dirty="0">
              <a:solidFill>
                <a:srgbClr val="1A091E"/>
              </a:solidFill>
              <a:effectLst/>
              <a:latin typeface="Helvetica Light" panose="020B0403020202020204" pitchFamily="34" charset="0"/>
            </a:endParaRPr>
          </a:p>
        </p:txBody>
      </p:sp>
      <p:sp>
        <p:nvSpPr>
          <p:cNvPr id="36" name="Oval 35">
            <a:extLst>
              <a:ext uri="{FF2B5EF4-FFF2-40B4-BE49-F238E27FC236}">
                <a16:creationId xmlns:a16="http://schemas.microsoft.com/office/drawing/2014/main" id="{434C7C95-F6CF-6ED3-69DF-D0B53E0BE4E2}"/>
              </a:ext>
            </a:extLst>
          </p:cNvPr>
          <p:cNvSpPr/>
          <p:nvPr/>
        </p:nvSpPr>
        <p:spPr>
          <a:xfrm>
            <a:off x="5783151" y="4652212"/>
            <a:ext cx="1432411" cy="104807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5" name="TextBox 34">
            <a:extLst>
              <a:ext uri="{FF2B5EF4-FFF2-40B4-BE49-F238E27FC236}">
                <a16:creationId xmlns:a16="http://schemas.microsoft.com/office/drawing/2014/main" id="{BE117E6C-0554-E9AA-3546-D5BFDF5A22DD}"/>
              </a:ext>
            </a:extLst>
          </p:cNvPr>
          <p:cNvSpPr txBox="1"/>
          <p:nvPr/>
        </p:nvSpPr>
        <p:spPr>
          <a:xfrm>
            <a:off x="5474704" y="4701724"/>
            <a:ext cx="2907300" cy="646331"/>
          </a:xfrm>
          <a:prstGeom prst="rect">
            <a:avLst/>
          </a:prstGeom>
          <a:noFill/>
        </p:spPr>
        <p:txBody>
          <a:bodyPr wrap="square">
            <a:spAutoFit/>
          </a:bodyPr>
          <a:lstStyle/>
          <a:p>
            <a:pPr>
              <a:buFont typeface="Arial" panose="020B0604020202020204" pitchFamily="34" charset="0"/>
              <a:buChar char="•"/>
            </a:pPr>
            <a:r>
              <a:rPr lang="en-GB" b="1" dirty="0">
                <a:solidFill>
                  <a:srgbClr val="D4C302"/>
                </a:solidFill>
                <a:effectLst/>
                <a:latin typeface="Helvetica Light" panose="020B0403020202020204" pitchFamily="34" charset="0"/>
              </a:rPr>
              <a:t> E = 10 eV </a:t>
            </a:r>
          </a:p>
          <a:p>
            <a:pPr>
              <a:buFont typeface="Arial" panose="020B0604020202020204" pitchFamily="34" charset="0"/>
              <a:buChar char="•"/>
            </a:pPr>
            <a:r>
              <a:rPr lang="en-GB" b="1" dirty="0">
                <a:solidFill>
                  <a:srgbClr val="D4C302"/>
                </a:solidFill>
                <a:effectLst/>
                <a:latin typeface="Helvetica Light" panose="020B0403020202020204" pitchFamily="34" charset="0"/>
              </a:rPr>
              <a:t> diameter &lt; 1 mm</a:t>
            </a:r>
          </a:p>
        </p:txBody>
      </p:sp>
      <p:sp>
        <p:nvSpPr>
          <p:cNvPr id="2" name="TextBox 1">
            <a:extLst>
              <a:ext uri="{FF2B5EF4-FFF2-40B4-BE49-F238E27FC236}">
                <a16:creationId xmlns:a16="http://schemas.microsoft.com/office/drawing/2014/main" id="{F23D0ED9-A765-BFD4-4C88-123F2A80C900}"/>
              </a:ext>
            </a:extLst>
          </p:cNvPr>
          <p:cNvSpPr txBox="1"/>
          <p:nvPr/>
        </p:nvSpPr>
        <p:spPr>
          <a:xfrm>
            <a:off x="-69867" y="-58946"/>
            <a:ext cx="1427155" cy="369332"/>
          </a:xfrm>
          <a:prstGeom prst="rect">
            <a:avLst/>
          </a:prstGeom>
          <a:noFill/>
        </p:spPr>
        <p:txBody>
          <a:bodyPr wrap="square" rtlCol="0">
            <a:spAutoFit/>
          </a:bodyPr>
          <a:lstStyle/>
          <a:p>
            <a:r>
              <a:rPr lang="en-US" dirty="0"/>
              <a:t>Poster No.11</a:t>
            </a:r>
            <a:endParaRPr lang="en-CH" dirty="0"/>
          </a:p>
        </p:txBody>
      </p:sp>
    </p:spTree>
    <p:extLst>
      <p:ext uri="{BB962C8B-B14F-4D97-AF65-F5344CB8AC3E}">
        <p14:creationId xmlns:p14="http://schemas.microsoft.com/office/powerpoint/2010/main" val="960506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19919A3-D3F4-A5E1-E260-8BED249FBAD0}"/>
              </a:ext>
            </a:extLst>
          </p:cNvPr>
          <p:cNvPicPr>
            <a:picLocks noChangeAspect="1"/>
          </p:cNvPicPr>
          <p:nvPr/>
        </p:nvPicPr>
        <p:blipFill>
          <a:blip r:embed="rId4"/>
          <a:stretch>
            <a:fillRect/>
          </a:stretch>
        </p:blipFill>
        <p:spPr>
          <a:xfrm>
            <a:off x="6711916" y="4266685"/>
            <a:ext cx="4268521" cy="2582683"/>
          </a:xfrm>
          <a:prstGeom prst="rect">
            <a:avLst/>
          </a:prstGeom>
        </p:spPr>
      </p:pic>
      <p:sp>
        <p:nvSpPr>
          <p:cNvPr id="2" name="タイトル 1">
            <a:extLst>
              <a:ext uri="{FF2B5EF4-FFF2-40B4-BE49-F238E27FC236}">
                <a16:creationId xmlns:a16="http://schemas.microsoft.com/office/drawing/2014/main" id="{B35A1BDD-9787-4524-D724-C53227E5973A}"/>
              </a:ext>
            </a:extLst>
          </p:cNvPr>
          <p:cNvSpPr>
            <a:spLocks noGrp="1"/>
          </p:cNvSpPr>
          <p:nvPr>
            <p:ph type="ctrTitle"/>
          </p:nvPr>
        </p:nvSpPr>
        <p:spPr>
          <a:xfrm>
            <a:off x="1178718" y="0"/>
            <a:ext cx="9834563" cy="981075"/>
          </a:xfrm>
        </p:spPr>
        <p:txBody>
          <a:bodyPr>
            <a:noAutofit/>
          </a:bodyPr>
          <a:lstStyle/>
          <a:p>
            <a:r>
              <a:rPr lang="en-US" altLang="ja-JP" sz="2800" b="1" dirty="0">
                <a:latin typeface="Arial" panose="020B0604020202020204" pitchFamily="34" charset="0"/>
                <a:cs typeface="Arial" panose="020B0604020202020204" pitchFamily="34" charset="0"/>
              </a:rPr>
              <a:t>Development of GFP-based intracellular </a:t>
            </a:r>
            <a:r>
              <a:rPr lang="en-US" altLang="ja-JP" sz="2400" b="1" dirty="0">
                <a:latin typeface="Arial" panose="020B0604020202020204" pitchFamily="34" charset="0"/>
                <a:cs typeface="Arial" panose="020B0604020202020204" pitchFamily="34" charset="0"/>
              </a:rPr>
              <a:t>L</a:t>
            </a:r>
            <a:r>
              <a:rPr lang="en-US" altLang="ja-JP" sz="2800" b="1" dirty="0">
                <a:latin typeface="Arial" panose="020B0604020202020204" pitchFamily="34" charset="0"/>
                <a:cs typeface="Arial" panose="020B0604020202020204" pitchFamily="34" charset="0"/>
              </a:rPr>
              <a:t>-lactate biosensors and direct observation of </a:t>
            </a:r>
            <a:r>
              <a:rPr lang="en-US" altLang="ja-JP" sz="2400" b="1" dirty="0">
                <a:latin typeface="Arial" panose="020B0604020202020204" pitchFamily="34" charset="0"/>
                <a:cs typeface="Arial" panose="020B0604020202020204" pitchFamily="34" charset="0"/>
              </a:rPr>
              <a:t>L</a:t>
            </a:r>
            <a:r>
              <a:rPr lang="en-US" altLang="ja-JP" sz="2800" b="1" dirty="0">
                <a:latin typeface="Arial" panose="020B0604020202020204" pitchFamily="34" charset="0"/>
                <a:cs typeface="Arial" panose="020B0604020202020204" pitchFamily="34" charset="0"/>
              </a:rPr>
              <a:t>-lactate oscillation</a:t>
            </a:r>
            <a:endParaRPr kumimoji="1" lang="ja-JP" altLang="en-US" sz="2800" b="1"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62F62E04-B73E-5420-0AE7-14B04048601F}"/>
              </a:ext>
            </a:extLst>
          </p:cNvPr>
          <p:cNvSpPr txBox="1"/>
          <p:nvPr/>
        </p:nvSpPr>
        <p:spPr>
          <a:xfrm>
            <a:off x="-261939" y="916568"/>
            <a:ext cx="12715875" cy="369332"/>
          </a:xfrm>
          <a:prstGeom prst="rect">
            <a:avLst/>
          </a:prstGeom>
          <a:noFill/>
        </p:spPr>
        <p:txBody>
          <a:bodyPr wrap="square">
            <a:spAutoFit/>
          </a:bodyPr>
          <a:lstStyle/>
          <a:p>
            <a:pPr algn="ctr"/>
            <a:r>
              <a:rPr lang="en-US" altLang="ja-JP" sz="1800" u="sng" dirty="0"/>
              <a:t>Saaya </a:t>
            </a:r>
            <a:r>
              <a:rPr lang="en-US" altLang="ja-JP" sz="1800" u="sng" dirty="0" err="1"/>
              <a:t>Hario</a:t>
            </a:r>
            <a:r>
              <a:rPr lang="en-US" altLang="ja-JP" sz="1800" dirty="0"/>
              <a:t>, </a:t>
            </a:r>
            <a:r>
              <a:rPr lang="en-US" altLang="ja-JP" sz="1800" dirty="0" err="1"/>
              <a:t>Giang</a:t>
            </a:r>
            <a:r>
              <a:rPr lang="en-US" altLang="ja-JP" sz="1800" dirty="0"/>
              <a:t> N. T. Le, Kei Takahashi-Yamashiro, Takuya Terai, Yusuke </a:t>
            </a:r>
            <a:r>
              <a:rPr lang="en-US" altLang="ja-JP" sz="1800" dirty="0" err="1"/>
              <a:t>Nasu</a:t>
            </a:r>
            <a:r>
              <a:rPr lang="en-US" altLang="ja-JP" sz="1800" dirty="0"/>
              <a:t>, and Robert E. Campbell</a:t>
            </a:r>
          </a:p>
        </p:txBody>
      </p:sp>
      <p:pic>
        <p:nvPicPr>
          <p:cNvPr id="6" name="Picture 2">
            <a:extLst>
              <a:ext uri="{FF2B5EF4-FFF2-40B4-BE49-F238E27FC236}">
                <a16:creationId xmlns:a16="http://schemas.microsoft.com/office/drawing/2014/main" id="{0CF6ED6F-C5C2-E9B8-E05D-0D9BECE8E8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91589" y="121205"/>
            <a:ext cx="1427155"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descr="アイコン&#10;&#10;自動的に生成された説明">
            <a:extLst>
              <a:ext uri="{FF2B5EF4-FFF2-40B4-BE49-F238E27FC236}">
                <a16:creationId xmlns:a16="http://schemas.microsoft.com/office/drawing/2014/main" id="{203817A7-A8DE-78C0-0ECC-7714E5153B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24" y="1880947"/>
            <a:ext cx="4246251" cy="1693814"/>
          </a:xfrm>
          <a:prstGeom prst="rect">
            <a:avLst/>
          </a:prstGeom>
        </p:spPr>
      </p:pic>
      <p:pic>
        <p:nvPicPr>
          <p:cNvPr id="8" name="図 7">
            <a:extLst>
              <a:ext uri="{FF2B5EF4-FFF2-40B4-BE49-F238E27FC236}">
                <a16:creationId xmlns:a16="http://schemas.microsoft.com/office/drawing/2014/main" id="{B18CD283-87AE-25AB-EE7C-42E2DFCCBA71}"/>
              </a:ext>
            </a:extLst>
          </p:cNvPr>
          <p:cNvPicPr>
            <a:picLocks noChangeAspect="1"/>
          </p:cNvPicPr>
          <p:nvPr/>
        </p:nvPicPr>
        <p:blipFill>
          <a:blip r:embed="rId7"/>
          <a:stretch>
            <a:fillRect/>
          </a:stretch>
        </p:blipFill>
        <p:spPr>
          <a:xfrm>
            <a:off x="287624" y="4316827"/>
            <a:ext cx="2445026" cy="1848426"/>
          </a:xfrm>
          <a:prstGeom prst="rect">
            <a:avLst/>
          </a:prstGeom>
        </p:spPr>
      </p:pic>
      <p:pic>
        <p:nvPicPr>
          <p:cNvPr id="9" name="図 8">
            <a:extLst>
              <a:ext uri="{FF2B5EF4-FFF2-40B4-BE49-F238E27FC236}">
                <a16:creationId xmlns:a16="http://schemas.microsoft.com/office/drawing/2014/main" id="{2E6C589A-7178-1CF8-AD49-0DBCC7C39565}"/>
              </a:ext>
            </a:extLst>
          </p:cNvPr>
          <p:cNvPicPr>
            <a:picLocks noChangeAspect="1"/>
          </p:cNvPicPr>
          <p:nvPr/>
        </p:nvPicPr>
        <p:blipFill>
          <a:blip r:embed="rId8"/>
          <a:stretch>
            <a:fillRect/>
          </a:stretch>
        </p:blipFill>
        <p:spPr>
          <a:xfrm>
            <a:off x="360986" y="6233891"/>
            <a:ext cx="2301403" cy="562175"/>
          </a:xfrm>
          <a:prstGeom prst="rect">
            <a:avLst/>
          </a:prstGeom>
        </p:spPr>
      </p:pic>
      <p:sp>
        <p:nvSpPr>
          <p:cNvPr id="12" name="テキスト ボックス 11">
            <a:extLst>
              <a:ext uri="{FF2B5EF4-FFF2-40B4-BE49-F238E27FC236}">
                <a16:creationId xmlns:a16="http://schemas.microsoft.com/office/drawing/2014/main" id="{FEBDFD7B-E2A0-DD09-CB0C-268183BA584E}"/>
              </a:ext>
            </a:extLst>
          </p:cNvPr>
          <p:cNvSpPr txBox="1"/>
          <p:nvPr/>
        </p:nvSpPr>
        <p:spPr>
          <a:xfrm>
            <a:off x="360986" y="1489960"/>
            <a:ext cx="4966636" cy="369332"/>
          </a:xfrm>
          <a:prstGeom prst="rect">
            <a:avLst/>
          </a:prstGeom>
          <a:noFill/>
        </p:spPr>
        <p:txBody>
          <a:bodyPr wrap="square">
            <a:spAutoFit/>
          </a:bodyPr>
          <a:lstStyle/>
          <a:p>
            <a:pPr algn="ctr"/>
            <a:r>
              <a:rPr kumimoji="1" lang="en-US" altLang="ja-JP" b="1" dirty="0"/>
              <a:t>Fluorescent protein (FP)-based biosensors</a:t>
            </a:r>
          </a:p>
        </p:txBody>
      </p:sp>
      <p:cxnSp>
        <p:nvCxnSpPr>
          <p:cNvPr id="13" name="直線コネクタ 12">
            <a:extLst>
              <a:ext uri="{FF2B5EF4-FFF2-40B4-BE49-F238E27FC236}">
                <a16:creationId xmlns:a16="http://schemas.microsoft.com/office/drawing/2014/main" id="{6743C965-21B9-0019-55FB-8FC11640B853}"/>
              </a:ext>
            </a:extLst>
          </p:cNvPr>
          <p:cNvCxnSpPr>
            <a:cxnSpLocks/>
          </p:cNvCxnSpPr>
          <p:nvPr/>
        </p:nvCxnSpPr>
        <p:spPr>
          <a:xfrm flipV="1">
            <a:off x="205703" y="1350407"/>
            <a:ext cx="11813041" cy="11656"/>
          </a:xfrm>
          <a:prstGeom prst="line">
            <a:avLst/>
          </a:prstGeom>
          <a:ln w="38100">
            <a:solidFill>
              <a:srgbClr val="0099CC"/>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415C4208-08E0-AEF2-9035-F13667A30EEE}"/>
              </a:ext>
            </a:extLst>
          </p:cNvPr>
          <p:cNvSpPr txBox="1"/>
          <p:nvPr/>
        </p:nvSpPr>
        <p:spPr>
          <a:xfrm>
            <a:off x="360986" y="3669950"/>
            <a:ext cx="5188017" cy="646331"/>
          </a:xfrm>
          <a:prstGeom prst="rect">
            <a:avLst/>
          </a:prstGeom>
          <a:noFill/>
        </p:spPr>
        <p:txBody>
          <a:bodyPr wrap="square">
            <a:spAutoFit/>
          </a:bodyPr>
          <a:lstStyle/>
          <a:p>
            <a:pPr algn="ctr"/>
            <a:r>
              <a:rPr kumimoji="1" lang="en-US" altLang="ja-JP" b="1" dirty="0" err="1"/>
              <a:t>iLACCO</a:t>
            </a:r>
            <a:r>
              <a:rPr kumimoji="1" lang="en-US" altLang="ja-JP" b="1" dirty="0"/>
              <a:t> series</a:t>
            </a:r>
          </a:p>
          <a:p>
            <a:pPr algn="ctr"/>
            <a:r>
              <a:rPr kumimoji="1" lang="en-US" altLang="ja-JP" b="1" dirty="0"/>
              <a:t>GFP-based intracellular </a:t>
            </a:r>
            <a:r>
              <a:rPr kumimoji="1" lang="en-US" altLang="ja-JP" sz="1600" b="1" dirty="0"/>
              <a:t>L</a:t>
            </a:r>
            <a:r>
              <a:rPr kumimoji="1" lang="en-US" altLang="ja-JP" b="1" dirty="0"/>
              <a:t>-lactate biosensors</a:t>
            </a:r>
          </a:p>
        </p:txBody>
      </p:sp>
      <p:cxnSp>
        <p:nvCxnSpPr>
          <p:cNvPr id="16" name="直線コネクタ 15">
            <a:extLst>
              <a:ext uri="{FF2B5EF4-FFF2-40B4-BE49-F238E27FC236}">
                <a16:creationId xmlns:a16="http://schemas.microsoft.com/office/drawing/2014/main" id="{D9E79E32-DADC-B761-E52F-5F815C1CC121}"/>
              </a:ext>
            </a:extLst>
          </p:cNvPr>
          <p:cNvCxnSpPr>
            <a:cxnSpLocks/>
          </p:cNvCxnSpPr>
          <p:nvPr/>
        </p:nvCxnSpPr>
        <p:spPr>
          <a:xfrm>
            <a:off x="5764795" y="1489960"/>
            <a:ext cx="0" cy="5222332"/>
          </a:xfrm>
          <a:prstGeom prst="line">
            <a:avLst/>
          </a:prstGeom>
          <a:ln w="38100">
            <a:solidFill>
              <a:srgbClr val="0099CC"/>
            </a:solidFill>
            <a:prstDash val="dash"/>
          </a:ln>
        </p:spPr>
        <p:style>
          <a:lnRef idx="1">
            <a:schemeClr val="accent1"/>
          </a:lnRef>
          <a:fillRef idx="0">
            <a:schemeClr val="accent1"/>
          </a:fillRef>
          <a:effectRef idx="0">
            <a:schemeClr val="accent1"/>
          </a:effectRef>
          <a:fontRef idx="minor">
            <a:schemeClr val="tx1"/>
          </a:fontRef>
        </p:style>
      </p:cxnSp>
      <p:pic>
        <p:nvPicPr>
          <p:cNvPr id="19" name="図 18">
            <a:extLst>
              <a:ext uri="{FF2B5EF4-FFF2-40B4-BE49-F238E27FC236}">
                <a16:creationId xmlns:a16="http://schemas.microsoft.com/office/drawing/2014/main" id="{8774B126-865F-4BE6-B735-02BBD41D988F}"/>
              </a:ext>
            </a:extLst>
          </p:cNvPr>
          <p:cNvPicPr>
            <a:picLocks noChangeAspect="1"/>
          </p:cNvPicPr>
          <p:nvPr/>
        </p:nvPicPr>
        <p:blipFill>
          <a:blip r:embed="rId9"/>
          <a:stretch>
            <a:fillRect/>
          </a:stretch>
        </p:blipFill>
        <p:spPr>
          <a:xfrm>
            <a:off x="5933679" y="3363302"/>
            <a:ext cx="3115070" cy="1105347"/>
          </a:xfrm>
          <a:prstGeom prst="rect">
            <a:avLst/>
          </a:prstGeom>
        </p:spPr>
      </p:pic>
      <p:pic>
        <p:nvPicPr>
          <p:cNvPr id="20" name="Picture 7" descr="A picture containing laser, light, hula hoop, colorful&#10;&#10;Description automatically generated">
            <a:extLst>
              <a:ext uri="{FF2B5EF4-FFF2-40B4-BE49-F238E27FC236}">
                <a16:creationId xmlns:a16="http://schemas.microsoft.com/office/drawing/2014/main" id="{5AE8CC9B-AA54-0F4A-9991-091BF63D52C6}"/>
              </a:ext>
            </a:extLst>
          </p:cNvPr>
          <p:cNvPicPr>
            <a:picLocks noChangeAspect="1"/>
          </p:cNvPicPr>
          <p:nvPr/>
        </p:nvPicPr>
        <p:blipFill>
          <a:blip r:embed="rId10"/>
          <a:stretch>
            <a:fillRect/>
          </a:stretch>
        </p:blipFill>
        <p:spPr>
          <a:xfrm>
            <a:off x="2662389" y="4409222"/>
            <a:ext cx="2892740" cy="2176070"/>
          </a:xfrm>
          <a:prstGeom prst="rect">
            <a:avLst/>
          </a:prstGeom>
        </p:spPr>
      </p:pic>
      <p:pic>
        <p:nvPicPr>
          <p:cNvPr id="3" name="20230402_HeLa_7_stav4h_3_current_001">
            <a:hlinkClick r:id="" action="ppaction://media"/>
            <a:extLst>
              <a:ext uri="{FF2B5EF4-FFF2-40B4-BE49-F238E27FC236}">
                <a16:creationId xmlns:a16="http://schemas.microsoft.com/office/drawing/2014/main" id="{CEAFE19A-33EA-200D-42E7-A72F8BDB153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648982" y="2372093"/>
            <a:ext cx="2113813" cy="2113813"/>
          </a:xfrm>
          <a:prstGeom prst="rect">
            <a:avLst/>
          </a:prstGeom>
        </p:spPr>
      </p:pic>
      <p:sp>
        <p:nvSpPr>
          <p:cNvPr id="11" name="テキスト ボックス 10">
            <a:extLst>
              <a:ext uri="{FF2B5EF4-FFF2-40B4-BE49-F238E27FC236}">
                <a16:creationId xmlns:a16="http://schemas.microsoft.com/office/drawing/2014/main" id="{8D8F5DF5-B643-DE33-8FBF-803CCDE237CF}"/>
              </a:ext>
            </a:extLst>
          </p:cNvPr>
          <p:cNvSpPr txBox="1"/>
          <p:nvPr/>
        </p:nvSpPr>
        <p:spPr>
          <a:xfrm>
            <a:off x="6062097" y="1492989"/>
            <a:ext cx="5883217" cy="923330"/>
          </a:xfrm>
          <a:prstGeom prst="rect">
            <a:avLst/>
          </a:prstGeom>
          <a:noFill/>
        </p:spPr>
        <p:txBody>
          <a:bodyPr wrap="square">
            <a:spAutoFit/>
          </a:bodyPr>
          <a:lstStyle/>
          <a:p>
            <a:pPr algn="ctr"/>
            <a:r>
              <a:rPr kumimoji="1" lang="en-US" altLang="ja-JP" b="1" dirty="0" err="1"/>
              <a:t>iLACCO</a:t>
            </a:r>
            <a:r>
              <a:rPr kumimoji="1" lang="en-US" altLang="ja-JP" b="1" dirty="0"/>
              <a:t> series function well in mammalian cells and we observed </a:t>
            </a:r>
            <a:r>
              <a:rPr kumimoji="1" lang="en-US" altLang="ja-JP" sz="1600" b="1" dirty="0"/>
              <a:t>L</a:t>
            </a:r>
            <a:r>
              <a:rPr kumimoji="1" lang="en-US" altLang="ja-JP" b="1" dirty="0"/>
              <a:t>-lactate oscillations in starved cells.</a:t>
            </a:r>
          </a:p>
          <a:p>
            <a:pPr algn="ctr"/>
            <a:endParaRPr kumimoji="1" lang="en-US" altLang="ja-JP" b="1" dirty="0"/>
          </a:p>
        </p:txBody>
      </p:sp>
      <p:sp>
        <p:nvSpPr>
          <p:cNvPr id="23" name="テキスト ボックス 22">
            <a:extLst>
              <a:ext uri="{FF2B5EF4-FFF2-40B4-BE49-F238E27FC236}">
                <a16:creationId xmlns:a16="http://schemas.microsoft.com/office/drawing/2014/main" id="{6DFE33EA-560F-1838-6614-15F0418FC1A9}"/>
              </a:ext>
            </a:extLst>
          </p:cNvPr>
          <p:cNvSpPr txBox="1"/>
          <p:nvPr/>
        </p:nvSpPr>
        <p:spPr>
          <a:xfrm>
            <a:off x="6054728" y="2212727"/>
            <a:ext cx="1222409" cy="369332"/>
          </a:xfrm>
          <a:prstGeom prst="rect">
            <a:avLst/>
          </a:prstGeom>
          <a:noFill/>
        </p:spPr>
        <p:txBody>
          <a:bodyPr wrap="square" rtlCol="0">
            <a:spAutoFit/>
          </a:bodyPr>
          <a:lstStyle/>
          <a:p>
            <a:r>
              <a:rPr kumimoji="1" lang="en-US" altLang="ja-JP" sz="1600" dirty="0"/>
              <a:t>D</a:t>
            </a:r>
            <a:r>
              <a:rPr kumimoji="1" lang="en-US" altLang="ja-JP" dirty="0"/>
              <a:t>-glucose </a:t>
            </a:r>
            <a:endParaRPr kumimoji="1" lang="ja-JP" altLang="en-US" dirty="0"/>
          </a:p>
        </p:txBody>
      </p:sp>
      <p:sp>
        <p:nvSpPr>
          <p:cNvPr id="25" name="テキスト ボックス 24">
            <a:extLst>
              <a:ext uri="{FF2B5EF4-FFF2-40B4-BE49-F238E27FC236}">
                <a16:creationId xmlns:a16="http://schemas.microsoft.com/office/drawing/2014/main" id="{DD619466-7F79-928F-FF6C-C0B67F7A19AA}"/>
              </a:ext>
            </a:extLst>
          </p:cNvPr>
          <p:cNvSpPr txBox="1"/>
          <p:nvPr/>
        </p:nvSpPr>
        <p:spPr>
          <a:xfrm>
            <a:off x="8114139" y="2212727"/>
            <a:ext cx="1384656" cy="369332"/>
          </a:xfrm>
          <a:prstGeom prst="rect">
            <a:avLst/>
          </a:prstGeom>
          <a:noFill/>
        </p:spPr>
        <p:txBody>
          <a:bodyPr wrap="square">
            <a:spAutoFit/>
          </a:bodyPr>
          <a:lstStyle/>
          <a:p>
            <a:r>
              <a:rPr kumimoji="1" lang="en-US" altLang="ja-JP" dirty="0"/>
              <a:t>pyruvate</a:t>
            </a:r>
            <a:endParaRPr lang="ja-JP" altLang="en-US" dirty="0"/>
          </a:p>
        </p:txBody>
      </p:sp>
      <p:sp>
        <p:nvSpPr>
          <p:cNvPr id="26" name="テキスト ボックス 25">
            <a:extLst>
              <a:ext uri="{FF2B5EF4-FFF2-40B4-BE49-F238E27FC236}">
                <a16:creationId xmlns:a16="http://schemas.microsoft.com/office/drawing/2014/main" id="{649A8AD1-1ACB-3AFC-DECD-30EEEFBA2533}"/>
              </a:ext>
            </a:extLst>
          </p:cNvPr>
          <p:cNvSpPr txBox="1"/>
          <p:nvPr/>
        </p:nvSpPr>
        <p:spPr>
          <a:xfrm>
            <a:off x="8114139" y="2966536"/>
            <a:ext cx="1384656" cy="369332"/>
          </a:xfrm>
          <a:prstGeom prst="rect">
            <a:avLst/>
          </a:prstGeom>
          <a:noFill/>
        </p:spPr>
        <p:txBody>
          <a:bodyPr wrap="square">
            <a:spAutoFit/>
          </a:bodyPr>
          <a:lstStyle/>
          <a:p>
            <a:r>
              <a:rPr kumimoji="1" lang="en-US" altLang="ja-JP" sz="1600" dirty="0"/>
              <a:t>L</a:t>
            </a:r>
            <a:r>
              <a:rPr kumimoji="1" lang="en-US" altLang="ja-JP" dirty="0"/>
              <a:t>-lactate</a:t>
            </a:r>
            <a:endParaRPr lang="ja-JP" altLang="en-US" dirty="0"/>
          </a:p>
        </p:txBody>
      </p:sp>
      <p:sp>
        <p:nvSpPr>
          <p:cNvPr id="27" name="矢印: 右 26">
            <a:extLst>
              <a:ext uri="{FF2B5EF4-FFF2-40B4-BE49-F238E27FC236}">
                <a16:creationId xmlns:a16="http://schemas.microsoft.com/office/drawing/2014/main" id="{F6DF5736-EABB-953A-EB53-97311F4CA932}"/>
              </a:ext>
            </a:extLst>
          </p:cNvPr>
          <p:cNvSpPr/>
          <p:nvPr/>
        </p:nvSpPr>
        <p:spPr>
          <a:xfrm>
            <a:off x="7248938" y="2325991"/>
            <a:ext cx="865201" cy="189434"/>
          </a:xfrm>
          <a:prstGeom prst="rightArrow">
            <a:avLst>
              <a:gd name="adj1" fmla="val 43295"/>
              <a:gd name="adj2" fmla="val 101106"/>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5AF15724-2208-83BA-8978-C44439D57430}"/>
              </a:ext>
            </a:extLst>
          </p:cNvPr>
          <p:cNvSpPr/>
          <p:nvPr/>
        </p:nvSpPr>
        <p:spPr>
          <a:xfrm rot="5400000">
            <a:off x="8514174" y="2671182"/>
            <a:ext cx="410780" cy="230953"/>
          </a:xfrm>
          <a:prstGeom prst="rightArrow">
            <a:avLst>
              <a:gd name="adj1" fmla="val 28546"/>
              <a:gd name="adj2" fmla="val 64845"/>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右 28">
            <a:extLst>
              <a:ext uri="{FF2B5EF4-FFF2-40B4-BE49-F238E27FC236}">
                <a16:creationId xmlns:a16="http://schemas.microsoft.com/office/drawing/2014/main" id="{AE0C8CC9-2871-4BB6-0ED6-04B56F324A3A}"/>
              </a:ext>
            </a:extLst>
          </p:cNvPr>
          <p:cNvSpPr/>
          <p:nvPr/>
        </p:nvSpPr>
        <p:spPr>
          <a:xfrm rot="16200000">
            <a:off x="8331656" y="2671181"/>
            <a:ext cx="410782" cy="230952"/>
          </a:xfrm>
          <a:prstGeom prst="rightArrow">
            <a:avLst>
              <a:gd name="adj1" fmla="val 28546"/>
              <a:gd name="adj2" fmla="val 64845"/>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BDA52D99-0CCB-ADC5-1D80-BED885FA8A9C}"/>
              </a:ext>
            </a:extLst>
          </p:cNvPr>
          <p:cNvSpPr txBox="1"/>
          <p:nvPr/>
        </p:nvSpPr>
        <p:spPr>
          <a:xfrm>
            <a:off x="7124069" y="2462242"/>
            <a:ext cx="1114984" cy="338554"/>
          </a:xfrm>
          <a:prstGeom prst="rect">
            <a:avLst/>
          </a:prstGeom>
          <a:noFill/>
        </p:spPr>
        <p:txBody>
          <a:bodyPr wrap="square" rtlCol="0">
            <a:spAutoFit/>
          </a:bodyPr>
          <a:lstStyle/>
          <a:p>
            <a:r>
              <a:rPr kumimoji="1" lang="en-US" altLang="ja-JP" sz="1600" dirty="0"/>
              <a:t>Glycolysis</a:t>
            </a:r>
            <a:endParaRPr kumimoji="1" lang="ja-JP" altLang="en-US" dirty="0"/>
          </a:p>
        </p:txBody>
      </p:sp>
      <p:sp>
        <p:nvSpPr>
          <p:cNvPr id="31" name="四角形: 角を丸くする 30">
            <a:extLst>
              <a:ext uri="{FF2B5EF4-FFF2-40B4-BE49-F238E27FC236}">
                <a16:creationId xmlns:a16="http://schemas.microsoft.com/office/drawing/2014/main" id="{EFA29DCB-B31E-2E15-C5D6-E8FC8C24EC0E}"/>
              </a:ext>
            </a:extLst>
          </p:cNvPr>
          <p:cNvSpPr/>
          <p:nvPr/>
        </p:nvSpPr>
        <p:spPr>
          <a:xfrm>
            <a:off x="6054729" y="2265445"/>
            <a:ext cx="3115070" cy="1042231"/>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TextBox 9">
            <a:extLst>
              <a:ext uri="{FF2B5EF4-FFF2-40B4-BE49-F238E27FC236}">
                <a16:creationId xmlns:a16="http://schemas.microsoft.com/office/drawing/2014/main" id="{DE1EB4F0-B644-42A0-9A8C-4F92B7A0FBC7}"/>
              </a:ext>
            </a:extLst>
          </p:cNvPr>
          <p:cNvSpPr txBox="1"/>
          <p:nvPr/>
        </p:nvSpPr>
        <p:spPr>
          <a:xfrm>
            <a:off x="0" y="30633"/>
            <a:ext cx="1427155" cy="369332"/>
          </a:xfrm>
          <a:prstGeom prst="rect">
            <a:avLst/>
          </a:prstGeom>
          <a:noFill/>
        </p:spPr>
        <p:txBody>
          <a:bodyPr wrap="square" rtlCol="0">
            <a:spAutoFit/>
          </a:bodyPr>
          <a:lstStyle/>
          <a:p>
            <a:r>
              <a:rPr lang="en-US" dirty="0"/>
              <a:t>Poster No.12</a:t>
            </a:r>
            <a:endParaRPr lang="en-CH" dirty="0"/>
          </a:p>
        </p:txBody>
      </p:sp>
    </p:spTree>
    <p:extLst>
      <p:ext uri="{BB962C8B-B14F-4D97-AF65-F5344CB8AC3E}">
        <p14:creationId xmlns:p14="http://schemas.microsoft.com/office/powerpoint/2010/main" val="24532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AC8601-D651-D4DF-BC85-F12685570DD5}"/>
              </a:ext>
            </a:extLst>
          </p:cNvPr>
          <p:cNvPicPr>
            <a:picLocks noChangeAspect="1"/>
          </p:cNvPicPr>
          <p:nvPr/>
        </p:nvPicPr>
        <p:blipFill>
          <a:blip r:embed="rId2"/>
          <a:stretch>
            <a:fillRect/>
          </a:stretch>
        </p:blipFill>
        <p:spPr>
          <a:xfrm>
            <a:off x="1239766" y="0"/>
            <a:ext cx="9712467" cy="6858000"/>
          </a:xfrm>
          <a:prstGeom prst="rect">
            <a:avLst/>
          </a:prstGeom>
        </p:spPr>
      </p:pic>
      <p:pic>
        <p:nvPicPr>
          <p:cNvPr id="7" name="Picture 6">
            <a:extLst>
              <a:ext uri="{FF2B5EF4-FFF2-40B4-BE49-F238E27FC236}">
                <a16:creationId xmlns:a16="http://schemas.microsoft.com/office/drawing/2014/main" id="{EDD490E2-43A1-1543-72ED-28E81147A0EA}"/>
              </a:ext>
            </a:extLst>
          </p:cNvPr>
          <p:cNvPicPr>
            <a:picLocks noChangeAspect="1"/>
          </p:cNvPicPr>
          <p:nvPr/>
        </p:nvPicPr>
        <p:blipFill>
          <a:blip r:embed="rId2"/>
          <a:stretch>
            <a:fillRect/>
          </a:stretch>
        </p:blipFill>
        <p:spPr>
          <a:xfrm>
            <a:off x="1239766" y="0"/>
            <a:ext cx="9712467" cy="6858000"/>
          </a:xfrm>
          <a:prstGeom prst="rect">
            <a:avLst/>
          </a:prstGeom>
        </p:spPr>
      </p:pic>
      <p:pic>
        <p:nvPicPr>
          <p:cNvPr id="9" name="Picture 8">
            <a:extLst>
              <a:ext uri="{FF2B5EF4-FFF2-40B4-BE49-F238E27FC236}">
                <a16:creationId xmlns:a16="http://schemas.microsoft.com/office/drawing/2014/main" id="{6AFBEAEE-E1C8-C94A-D914-12CCF4D2A7CC}"/>
              </a:ext>
            </a:extLst>
          </p:cNvPr>
          <p:cNvPicPr>
            <a:picLocks noChangeAspect="1"/>
          </p:cNvPicPr>
          <p:nvPr/>
        </p:nvPicPr>
        <p:blipFill>
          <a:blip r:embed="rId2"/>
          <a:stretch>
            <a:fillRect/>
          </a:stretch>
        </p:blipFill>
        <p:spPr>
          <a:xfrm>
            <a:off x="1239766" y="0"/>
            <a:ext cx="9712467" cy="6858000"/>
          </a:xfrm>
          <a:prstGeom prst="rect">
            <a:avLst/>
          </a:prstGeom>
        </p:spPr>
      </p:pic>
      <p:pic>
        <p:nvPicPr>
          <p:cNvPr id="11" name="Picture 10">
            <a:extLst>
              <a:ext uri="{FF2B5EF4-FFF2-40B4-BE49-F238E27FC236}">
                <a16:creationId xmlns:a16="http://schemas.microsoft.com/office/drawing/2014/main" id="{6740EB74-0724-E813-E927-0007002F7CB6}"/>
              </a:ext>
            </a:extLst>
          </p:cNvPr>
          <p:cNvPicPr>
            <a:picLocks noChangeAspect="1"/>
          </p:cNvPicPr>
          <p:nvPr/>
        </p:nvPicPr>
        <p:blipFill>
          <a:blip r:embed="rId2"/>
          <a:stretch>
            <a:fillRect/>
          </a:stretch>
        </p:blipFill>
        <p:spPr>
          <a:xfrm>
            <a:off x="1239766" y="0"/>
            <a:ext cx="9712467" cy="6858000"/>
          </a:xfrm>
          <a:prstGeom prst="rect">
            <a:avLst/>
          </a:prstGeom>
        </p:spPr>
      </p:pic>
      <p:pic>
        <p:nvPicPr>
          <p:cNvPr id="13" name="Picture 12">
            <a:extLst>
              <a:ext uri="{FF2B5EF4-FFF2-40B4-BE49-F238E27FC236}">
                <a16:creationId xmlns:a16="http://schemas.microsoft.com/office/drawing/2014/main" id="{5E7EF2BC-1D4A-710C-AA3D-8097EE3E9165}"/>
              </a:ext>
            </a:extLst>
          </p:cNvPr>
          <p:cNvPicPr>
            <a:picLocks noChangeAspect="1"/>
          </p:cNvPicPr>
          <p:nvPr/>
        </p:nvPicPr>
        <p:blipFill>
          <a:blip r:embed="rId2"/>
          <a:stretch>
            <a:fillRect/>
          </a:stretch>
        </p:blipFill>
        <p:spPr>
          <a:xfrm>
            <a:off x="1239766" y="0"/>
            <a:ext cx="9712467" cy="6858000"/>
          </a:xfrm>
          <a:prstGeom prst="rect">
            <a:avLst/>
          </a:prstGeom>
        </p:spPr>
      </p:pic>
    </p:spTree>
    <p:extLst>
      <p:ext uri="{BB962C8B-B14F-4D97-AF65-F5344CB8AC3E}">
        <p14:creationId xmlns:p14="http://schemas.microsoft.com/office/powerpoint/2010/main" val="3193025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正方形/長方形 98">
            <a:extLst>
              <a:ext uri="{FF2B5EF4-FFF2-40B4-BE49-F238E27FC236}">
                <a16:creationId xmlns:a16="http://schemas.microsoft.com/office/drawing/2014/main" id="{4998E59B-4072-413D-A2DA-1B0DE0FDE89E}"/>
              </a:ext>
            </a:extLst>
          </p:cNvPr>
          <p:cNvSpPr/>
          <p:nvPr/>
        </p:nvSpPr>
        <p:spPr>
          <a:xfrm>
            <a:off x="6367079" y="3999924"/>
            <a:ext cx="5767527" cy="2800878"/>
          </a:xfrm>
          <a:prstGeom prst="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98" name="正方形/長方形 97">
            <a:extLst>
              <a:ext uri="{FF2B5EF4-FFF2-40B4-BE49-F238E27FC236}">
                <a16:creationId xmlns:a16="http://schemas.microsoft.com/office/drawing/2014/main" id="{656D76C9-B1AE-7E27-9B37-9A9D6E9901CC}"/>
              </a:ext>
            </a:extLst>
          </p:cNvPr>
          <p:cNvSpPr/>
          <p:nvPr/>
        </p:nvSpPr>
        <p:spPr>
          <a:xfrm>
            <a:off x="6367079" y="988935"/>
            <a:ext cx="5767527" cy="2948909"/>
          </a:xfrm>
          <a:prstGeom prst="rect">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97" name="正方形/長方形 96">
            <a:extLst>
              <a:ext uri="{FF2B5EF4-FFF2-40B4-BE49-F238E27FC236}">
                <a16:creationId xmlns:a16="http://schemas.microsoft.com/office/drawing/2014/main" id="{3EAB6B98-CAA0-1661-99FF-1C3154AED3FF}"/>
              </a:ext>
            </a:extLst>
          </p:cNvPr>
          <p:cNvSpPr/>
          <p:nvPr/>
        </p:nvSpPr>
        <p:spPr>
          <a:xfrm>
            <a:off x="57394" y="988935"/>
            <a:ext cx="6250737" cy="5829494"/>
          </a:xfrm>
          <a:prstGeom prst="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tx1"/>
              </a:solidFill>
            </a:endParaRPr>
          </a:p>
        </p:txBody>
      </p:sp>
      <p:sp>
        <p:nvSpPr>
          <p:cNvPr id="2" name="タイトル 1">
            <a:extLst>
              <a:ext uri="{FF2B5EF4-FFF2-40B4-BE49-F238E27FC236}">
                <a16:creationId xmlns:a16="http://schemas.microsoft.com/office/drawing/2014/main" id="{F11B607E-D5EF-B162-C236-A62883A54B1E}"/>
              </a:ext>
            </a:extLst>
          </p:cNvPr>
          <p:cNvSpPr>
            <a:spLocks noGrp="1"/>
          </p:cNvSpPr>
          <p:nvPr>
            <p:ph type="title"/>
          </p:nvPr>
        </p:nvSpPr>
        <p:spPr>
          <a:xfrm>
            <a:off x="305540" y="118221"/>
            <a:ext cx="9539796" cy="806727"/>
          </a:xfrm>
        </p:spPr>
        <p:txBody>
          <a:bodyPr>
            <a:noAutofit/>
          </a:bodyPr>
          <a:lstStyle/>
          <a:p>
            <a:r>
              <a:rPr kumimoji="1" lang="en-US" altLang="ja-JP" sz="2800" b="1" dirty="0"/>
              <a:t>Present status of high intensity </a:t>
            </a:r>
            <a:r>
              <a:rPr kumimoji="1" lang="en-US" altLang="ja-JP" sz="2800" b="1" dirty="0">
                <a:solidFill>
                  <a:srgbClr val="FF0000"/>
                </a:solidFill>
              </a:rPr>
              <a:t>Fr</a:t>
            </a:r>
            <a:r>
              <a:rPr kumimoji="1" lang="en-US" altLang="ja-JP" sz="2800" b="1" dirty="0"/>
              <a:t> source </a:t>
            </a:r>
            <a:br>
              <a:rPr kumimoji="1" lang="en-US" altLang="ja-JP" sz="2800" b="1" dirty="0"/>
            </a:br>
            <a:r>
              <a:rPr kumimoji="1" lang="en-US" altLang="ja-JP" sz="2800" b="1" dirty="0"/>
              <a:t>development to search for the </a:t>
            </a:r>
            <a:r>
              <a:rPr kumimoji="1" lang="en-US" altLang="ja-JP" sz="2800" b="1" dirty="0">
                <a:solidFill>
                  <a:srgbClr val="FF0000"/>
                </a:solidFill>
              </a:rPr>
              <a:t>EDM</a:t>
            </a:r>
            <a:endParaRPr kumimoji="1" lang="ja-JP" altLang="en-US" sz="2800" b="1" dirty="0">
              <a:solidFill>
                <a:srgbClr val="FF0000"/>
              </a:solidFill>
            </a:endParaRPr>
          </a:p>
        </p:txBody>
      </p:sp>
      <p:sp>
        <p:nvSpPr>
          <p:cNvPr id="4" name="テキスト ボックス 3">
            <a:extLst>
              <a:ext uri="{FF2B5EF4-FFF2-40B4-BE49-F238E27FC236}">
                <a16:creationId xmlns:a16="http://schemas.microsoft.com/office/drawing/2014/main" id="{D248577B-4422-8A0E-F120-9BE28A03A853}"/>
              </a:ext>
            </a:extLst>
          </p:cNvPr>
          <p:cNvSpPr txBox="1"/>
          <p:nvPr/>
        </p:nvSpPr>
        <p:spPr>
          <a:xfrm>
            <a:off x="8353887" y="124991"/>
            <a:ext cx="2982898" cy="830997"/>
          </a:xfrm>
          <a:prstGeom prst="rect">
            <a:avLst/>
          </a:prstGeom>
          <a:noFill/>
        </p:spPr>
        <p:txBody>
          <a:bodyPr wrap="square" rtlCol="0">
            <a:spAutoFit/>
          </a:bodyPr>
          <a:lstStyle/>
          <a:p>
            <a:r>
              <a:rPr kumimoji="1" lang="en-US" altLang="ja-JP" sz="1600" dirty="0"/>
              <a:t>M. </a:t>
            </a:r>
            <a:r>
              <a:rPr kumimoji="1" lang="en-US" altLang="ja-JP" sz="1600" dirty="0" err="1"/>
              <a:t>Fukase</a:t>
            </a:r>
            <a:r>
              <a:rPr kumimoji="1" lang="en-US" altLang="ja-JP" sz="1600" dirty="0"/>
              <a:t> </a:t>
            </a:r>
            <a:r>
              <a:rPr kumimoji="1" lang="en-US" altLang="ja-JP" sz="1600" i="1" dirty="0"/>
              <a:t>et al.</a:t>
            </a:r>
          </a:p>
          <a:p>
            <a:r>
              <a:rPr kumimoji="1" lang="en-US" altLang="ja-JP" sz="1600" dirty="0"/>
              <a:t>Graduate School of Science, University of Tokyo</a:t>
            </a:r>
            <a:endParaRPr kumimoji="1" lang="ja-JP" altLang="en-US" sz="1600" dirty="0"/>
          </a:p>
        </p:txBody>
      </p:sp>
      <p:sp>
        <p:nvSpPr>
          <p:cNvPr id="5" name="テキスト ボックス 5">
            <a:extLst>
              <a:ext uri="{FF2B5EF4-FFF2-40B4-BE49-F238E27FC236}">
                <a16:creationId xmlns:a16="http://schemas.microsoft.com/office/drawing/2014/main" id="{7A52818E-BD7E-EE88-123D-03687B7BF48F}"/>
              </a:ext>
            </a:extLst>
          </p:cNvPr>
          <p:cNvSpPr txBox="1"/>
          <p:nvPr/>
        </p:nvSpPr>
        <p:spPr>
          <a:xfrm>
            <a:off x="6348999" y="1053353"/>
            <a:ext cx="2856366" cy="1015663"/>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400" b="1" baseline="30000" dirty="0"/>
              <a:t>210</a:t>
            </a:r>
            <a:r>
              <a:rPr kumimoji="1" lang="en-US" altLang="ja-JP" sz="2000" b="1" dirty="0"/>
              <a:t>Fr: electron EDM</a:t>
            </a:r>
          </a:p>
          <a:p>
            <a:r>
              <a:rPr kumimoji="1" lang="en-US" altLang="ja-JP" sz="2000" b="1" dirty="0"/>
              <a:t>Fusion reaction</a:t>
            </a:r>
          </a:p>
          <a:p>
            <a:r>
              <a:rPr lang="en-US" altLang="ja-JP" sz="2000" baseline="30000" dirty="0"/>
              <a:t>197</a:t>
            </a:r>
            <a:r>
              <a:rPr lang="en-US" altLang="ja-JP" sz="2000" dirty="0"/>
              <a:t>Au(</a:t>
            </a:r>
            <a:r>
              <a:rPr lang="en-US" altLang="ja-JP" sz="2000" baseline="30000" dirty="0"/>
              <a:t>18</a:t>
            </a:r>
            <a:r>
              <a:rPr lang="en-US" altLang="ja-JP" sz="2000" dirty="0"/>
              <a:t>O, 5n)</a:t>
            </a:r>
            <a:r>
              <a:rPr lang="en-US" altLang="ja-JP" sz="2000" baseline="30000" dirty="0"/>
              <a:t>210</a:t>
            </a:r>
            <a:r>
              <a:rPr lang="en-US" altLang="ja-JP" sz="2000" dirty="0"/>
              <a:t>Fr</a:t>
            </a:r>
          </a:p>
        </p:txBody>
      </p:sp>
      <p:sp>
        <p:nvSpPr>
          <p:cNvPr id="6" name="テキスト ボックス 5">
            <a:extLst>
              <a:ext uri="{FF2B5EF4-FFF2-40B4-BE49-F238E27FC236}">
                <a16:creationId xmlns:a16="http://schemas.microsoft.com/office/drawing/2014/main" id="{20C3DCF6-36B1-675C-8765-99D59C33CE59}"/>
              </a:ext>
            </a:extLst>
          </p:cNvPr>
          <p:cNvSpPr txBox="1"/>
          <p:nvPr/>
        </p:nvSpPr>
        <p:spPr>
          <a:xfrm>
            <a:off x="6425840" y="4059250"/>
            <a:ext cx="5559051" cy="1015663"/>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400" b="1" baseline="30000" dirty="0"/>
              <a:t>221</a:t>
            </a:r>
            <a:r>
              <a:rPr kumimoji="1" lang="en-US" altLang="ja-JP" sz="2000" b="1" dirty="0"/>
              <a:t>Fr:  Schiff moment (+electron EDM)</a:t>
            </a:r>
          </a:p>
          <a:p>
            <a:r>
              <a:rPr kumimoji="1" lang="en-US" altLang="ja-JP" sz="2000" b="1" dirty="0"/>
              <a:t>Alpha decay</a:t>
            </a:r>
          </a:p>
          <a:p>
            <a:r>
              <a:rPr lang="en-US" altLang="ja-JP" sz="2000" baseline="30000" dirty="0">
                <a:latin typeface="Arial" panose="020B0604020202020204" pitchFamily="34" charset="0"/>
                <a:cs typeface="Arial" panose="020B0604020202020204" pitchFamily="34" charset="0"/>
              </a:rPr>
              <a:t>225</a:t>
            </a:r>
            <a:r>
              <a:rPr lang="en-US" altLang="ja-JP" sz="2000" dirty="0">
                <a:latin typeface="Arial" panose="020B0604020202020204" pitchFamily="34" charset="0"/>
                <a:cs typeface="Arial" panose="020B0604020202020204" pitchFamily="34" charset="0"/>
              </a:rPr>
              <a:t>Ac</a:t>
            </a:r>
            <a:r>
              <a:rPr lang="ja-JP" altLang="en-US" sz="2000" dirty="0">
                <a:latin typeface="Arial" panose="020B0604020202020204" pitchFamily="34" charset="0"/>
                <a:cs typeface="Arial" panose="020B0604020202020204" pitchFamily="34" charset="0"/>
              </a:rPr>
              <a:t>        </a:t>
            </a:r>
            <a:r>
              <a:rPr lang="en-US" altLang="ja-JP" sz="2000" baseline="30000" dirty="0">
                <a:latin typeface="Arial" panose="020B0604020202020204" pitchFamily="34" charset="0"/>
                <a:cs typeface="Arial" panose="020B0604020202020204" pitchFamily="34" charset="0"/>
              </a:rPr>
              <a:t>221</a:t>
            </a:r>
            <a:r>
              <a:rPr lang="en-US" altLang="ja-JP" sz="2000" dirty="0">
                <a:latin typeface="Arial" panose="020B0604020202020204" pitchFamily="34" charset="0"/>
                <a:cs typeface="Arial" panose="020B0604020202020204" pitchFamily="34" charset="0"/>
              </a:rPr>
              <a:t>Fr</a:t>
            </a:r>
          </a:p>
        </p:txBody>
      </p:sp>
      <p:pic>
        <p:nvPicPr>
          <p:cNvPr id="32" name="図 31">
            <a:extLst>
              <a:ext uri="{FF2B5EF4-FFF2-40B4-BE49-F238E27FC236}">
                <a16:creationId xmlns:a16="http://schemas.microsoft.com/office/drawing/2014/main" id="{7C691D9A-9851-04C0-012E-437679036D68}"/>
              </a:ext>
            </a:extLst>
          </p:cNvPr>
          <p:cNvPicPr>
            <a:picLocks noChangeAspect="1"/>
          </p:cNvPicPr>
          <p:nvPr/>
        </p:nvPicPr>
        <p:blipFill rotWithShape="1">
          <a:blip r:embed="rId2">
            <a:extLst>
              <a:ext uri="{28A0092B-C50C-407E-A947-70E740481C1C}">
                <a14:useLocalDpi xmlns:a14="http://schemas.microsoft.com/office/drawing/2010/main" val="0"/>
              </a:ext>
            </a:extLst>
          </a:blip>
          <a:srcRect l="225" b="18046"/>
          <a:stretch/>
        </p:blipFill>
        <p:spPr>
          <a:xfrm>
            <a:off x="32046" y="1367984"/>
            <a:ext cx="6228134" cy="2316312"/>
          </a:xfrm>
          <a:prstGeom prst="rect">
            <a:avLst/>
          </a:prstGeom>
        </p:spPr>
      </p:pic>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F289AF19-3BA9-05F8-39D4-B9EBB9CC2B06}"/>
                  </a:ext>
                </a:extLst>
              </p:cNvPr>
              <p:cNvSpPr txBox="1"/>
              <p:nvPr/>
            </p:nvSpPr>
            <p:spPr>
              <a:xfrm>
                <a:off x="210165" y="4063344"/>
                <a:ext cx="6195465" cy="6310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t>𝑑</m:t>
                          </m:r>
                        </m:e>
                        <m:sub>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t>𝑎𝑡𝑜𝑚</m:t>
                          </m:r>
                        </m:sub>
                      </m:sSub>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t>𝐾</m:t>
                      </m:r>
                      <m:sSub>
                        <m:sSubPr>
                          <m:ctrlP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t>𝑑</m:t>
                          </m:r>
                        </m:e>
                        <m:sub>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t>𝑒</m:t>
                          </m:r>
                        </m:sub>
                      </m:sSub>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t>𝑆</m:t>
                      </m:r>
                      <m:sSubSup>
                        <m:sSubSupPr>
                          <m:ctrlP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ctrlPr>
                        </m:sSubSupPr>
                        <m:e>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t>𝐶</m:t>
                          </m:r>
                        </m:e>
                        <m:sub>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t>𝑁</m:t>
                          </m:r>
                        </m:sub>
                        <m:sup>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t>𝑆</m:t>
                          </m:r>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t>𝑃𝑆</m:t>
                          </m:r>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t>(0)</m:t>
                          </m:r>
                        </m:sup>
                      </m:sSubSup>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rPr>
                        <m:t>+(                )</m:t>
                      </m:r>
                    </m:oMath>
                  </m:oMathPara>
                </a14:m>
                <a:endParaRPr lang="ja-JP" altLang="en-US" sz="2800" baseline="30000" dirty="0">
                  <a:latin typeface="+mn-ea"/>
                </a:endParaRPr>
              </a:p>
            </p:txBody>
          </p:sp>
        </mc:Choice>
        <mc:Fallback xmlns="">
          <p:sp>
            <p:nvSpPr>
              <p:cNvPr id="33" name="テキスト ボックス 32">
                <a:extLst>
                  <a:ext uri="{FF2B5EF4-FFF2-40B4-BE49-F238E27FC236}">
                    <a16:creationId xmlns:a16="http://schemas.microsoft.com/office/drawing/2014/main" id="{F289AF19-3BA9-05F8-39D4-B9EBB9CC2B06}"/>
                  </a:ext>
                </a:extLst>
              </p:cNvPr>
              <p:cNvSpPr txBox="1">
                <a:spLocks noRot="1" noChangeAspect="1" noMove="1" noResize="1" noEditPoints="1" noAdjustHandles="1" noChangeArrowheads="1" noChangeShapeType="1" noTextEdit="1"/>
              </p:cNvSpPr>
              <p:nvPr/>
            </p:nvSpPr>
            <p:spPr>
              <a:xfrm>
                <a:off x="210165" y="4063344"/>
                <a:ext cx="6195465" cy="631007"/>
              </a:xfrm>
              <a:prstGeom prst="rect">
                <a:avLst/>
              </a:prstGeom>
              <a:blipFill>
                <a:blip r:embed="rId3"/>
                <a:stretch>
                  <a:fillRect/>
                </a:stretch>
              </a:blipFill>
            </p:spPr>
            <p:txBody>
              <a:bodyPr/>
              <a:lstStyle/>
              <a:p>
                <a:r>
                  <a:rPr lang="ja-JP" altLang="en-US">
                    <a:noFill/>
                  </a:rPr>
                  <a:t> </a:t>
                </a:r>
              </a:p>
            </p:txBody>
          </p:sp>
        </mc:Fallback>
      </mc:AlternateContent>
      <p:pic>
        <p:nvPicPr>
          <p:cNvPr id="34" name="図 33">
            <a:extLst>
              <a:ext uri="{FF2B5EF4-FFF2-40B4-BE49-F238E27FC236}">
                <a16:creationId xmlns:a16="http://schemas.microsoft.com/office/drawing/2014/main" id="{E4689637-F236-806A-AB0E-25E35DD7E72A}"/>
              </a:ext>
            </a:extLst>
          </p:cNvPr>
          <p:cNvPicPr>
            <a:picLocks noChangeAspect="1"/>
          </p:cNvPicPr>
          <p:nvPr/>
        </p:nvPicPr>
        <p:blipFill rotWithShape="1">
          <a:blip r:embed="rId4">
            <a:extLst>
              <a:ext uri="{28A0092B-C50C-407E-A947-70E740481C1C}">
                <a14:useLocalDpi xmlns:a14="http://schemas.microsoft.com/office/drawing/2010/main" val="0"/>
              </a:ext>
            </a:extLst>
          </a:blip>
          <a:srcRect r="2744"/>
          <a:stretch/>
        </p:blipFill>
        <p:spPr>
          <a:xfrm>
            <a:off x="201695" y="5015424"/>
            <a:ext cx="2314531" cy="971128"/>
          </a:xfrm>
          <a:prstGeom prst="rect">
            <a:avLst/>
          </a:prstGeom>
        </p:spPr>
      </p:pic>
      <p:sp>
        <p:nvSpPr>
          <p:cNvPr id="36" name="テキスト ボックス 35">
            <a:extLst>
              <a:ext uri="{FF2B5EF4-FFF2-40B4-BE49-F238E27FC236}">
                <a16:creationId xmlns:a16="http://schemas.microsoft.com/office/drawing/2014/main" id="{63013AD1-F986-11B1-9FF3-5405F52370B1}"/>
              </a:ext>
            </a:extLst>
          </p:cNvPr>
          <p:cNvSpPr txBox="1"/>
          <p:nvPr/>
        </p:nvSpPr>
        <p:spPr>
          <a:xfrm>
            <a:off x="271193" y="3646793"/>
            <a:ext cx="6287208" cy="523220"/>
          </a:xfrm>
          <a:prstGeom prst="rect">
            <a:avLst/>
          </a:prstGeom>
          <a:noFill/>
        </p:spPr>
        <p:txBody>
          <a:bodyPr wrap="square">
            <a:spAutoFit/>
          </a:bodyPr>
          <a:lstStyle/>
          <a:p>
            <a:r>
              <a:rPr lang="en-US" altLang="ja-JP" sz="2800" dirty="0">
                <a:latin typeface="Arial" panose="020B0604020202020204" pitchFamily="34" charset="0"/>
                <a:cs typeface="Arial" panose="020B0604020202020204" pitchFamily="34" charset="0"/>
              </a:rPr>
              <a:t>EDM of paramagnetic atom</a:t>
            </a:r>
            <a:endParaRPr lang="ja-JP" altLang="en-US" sz="2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0B1432A8-F366-3851-040C-A5C402300B08}"/>
                  </a:ext>
                </a:extLst>
              </p:cNvPr>
              <p:cNvSpPr txBox="1"/>
              <p:nvPr/>
            </p:nvSpPr>
            <p:spPr>
              <a:xfrm>
                <a:off x="1824748" y="4711697"/>
                <a:ext cx="103451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𝐾</m:t>
                      </m:r>
                      <m:r>
                        <a:rPr kumimoji="1" lang="en-US" altLang="ja-JP" sz="2400" b="0" i="1" smtClean="0">
                          <a:latin typeface="Cambria Math" panose="02040503050406030204" pitchFamily="18" charset="0"/>
                          <a:ea typeface="Cambria Math" panose="02040503050406030204" pitchFamily="18" charset="0"/>
                        </a:rPr>
                        <m:t>∝</m:t>
                      </m:r>
                      <m:sSup>
                        <m:sSupPr>
                          <m:ctrlPr>
                            <a:rPr kumimoji="1" lang="en-US" altLang="ja-JP" sz="2400" b="0" i="1" smtClean="0">
                              <a:latin typeface="Cambria Math" panose="02040503050406030204" pitchFamily="18" charset="0"/>
                              <a:ea typeface="Cambria Math" panose="02040503050406030204" pitchFamily="18" charset="0"/>
                            </a:rPr>
                          </m:ctrlPr>
                        </m:sSupPr>
                        <m:e>
                          <m:r>
                            <a:rPr kumimoji="1" lang="en-US" altLang="ja-JP" sz="2400" b="0" i="1" smtClean="0">
                              <a:latin typeface="Cambria Math" panose="02040503050406030204" pitchFamily="18" charset="0"/>
                              <a:ea typeface="Cambria Math" panose="02040503050406030204" pitchFamily="18" charset="0"/>
                            </a:rPr>
                            <m:t>𝑍</m:t>
                          </m:r>
                        </m:e>
                        <m:sup>
                          <m:r>
                            <a:rPr kumimoji="1" lang="en-US" altLang="ja-JP" sz="2400" b="0" i="1" smtClean="0">
                              <a:latin typeface="Cambria Math" panose="02040503050406030204" pitchFamily="18" charset="0"/>
                              <a:ea typeface="Cambria Math" panose="02040503050406030204" pitchFamily="18" charset="0"/>
                            </a:rPr>
                            <m:t>3</m:t>
                          </m:r>
                        </m:sup>
                      </m:sSup>
                    </m:oMath>
                  </m:oMathPara>
                </a14:m>
                <a:endParaRPr kumimoji="1" lang="ja-JP" altLang="en-US" sz="2400" dirty="0"/>
              </a:p>
            </p:txBody>
          </p:sp>
        </mc:Choice>
        <mc:Fallback xmlns="">
          <p:sp>
            <p:nvSpPr>
              <p:cNvPr id="37" name="テキスト ボックス 36">
                <a:extLst>
                  <a:ext uri="{FF2B5EF4-FFF2-40B4-BE49-F238E27FC236}">
                    <a16:creationId xmlns:a16="http://schemas.microsoft.com/office/drawing/2014/main" id="{0B1432A8-F366-3851-040C-A5C402300B08}"/>
                  </a:ext>
                </a:extLst>
              </p:cNvPr>
              <p:cNvSpPr txBox="1">
                <a:spLocks noRot="1" noChangeAspect="1" noMove="1" noResize="1" noEditPoints="1" noAdjustHandles="1" noChangeArrowheads="1" noChangeShapeType="1" noTextEdit="1"/>
              </p:cNvSpPr>
              <p:nvPr/>
            </p:nvSpPr>
            <p:spPr>
              <a:xfrm>
                <a:off x="1824748" y="4711697"/>
                <a:ext cx="1034514" cy="369332"/>
              </a:xfrm>
              <a:prstGeom prst="rect">
                <a:avLst/>
              </a:prstGeom>
              <a:blipFill>
                <a:blip r:embed="rId5"/>
                <a:stretch>
                  <a:fillRect l="-5294" r="-1176" b="-8197"/>
                </a:stretch>
              </a:blipFill>
            </p:spPr>
            <p:txBody>
              <a:bodyPr/>
              <a:lstStyle/>
              <a:p>
                <a:r>
                  <a:rPr lang="ja-JP" altLang="en-US">
                    <a:noFill/>
                  </a:rPr>
                  <a:t> </a:t>
                </a:r>
              </a:p>
            </p:txBody>
          </p:sp>
        </mc:Fallback>
      </mc:AlternateContent>
      <p:sp>
        <p:nvSpPr>
          <p:cNvPr id="38" name="テキスト ボックス 37">
            <a:extLst>
              <a:ext uri="{FF2B5EF4-FFF2-40B4-BE49-F238E27FC236}">
                <a16:creationId xmlns:a16="http://schemas.microsoft.com/office/drawing/2014/main" id="{9A54381E-4EAA-007C-5743-58C0162AA132}"/>
              </a:ext>
            </a:extLst>
          </p:cNvPr>
          <p:cNvSpPr txBox="1"/>
          <p:nvPr/>
        </p:nvSpPr>
        <p:spPr>
          <a:xfrm>
            <a:off x="2373361" y="5298280"/>
            <a:ext cx="751729" cy="338554"/>
          </a:xfrm>
          <a:prstGeom prst="rect">
            <a:avLst/>
          </a:prstGeom>
          <a:noFill/>
        </p:spPr>
        <p:txBody>
          <a:bodyPr wrap="square">
            <a:spAutoFit/>
          </a:bodyPr>
          <a:lstStyle/>
          <a:p>
            <a:r>
              <a:rPr kumimoji="1" lang="en-US" altLang="ja-JP" sz="1600" dirty="0">
                <a:latin typeface="Arial" panose="020B0604020202020204" pitchFamily="34" charset="0"/>
                <a:cs typeface="Arial" panose="020B0604020202020204" pitchFamily="34" charset="0"/>
              </a:rPr>
              <a:t>[1,2] </a:t>
            </a:r>
            <a:endParaRPr lang="ja-JP" altLang="en-US" sz="1600" dirty="0">
              <a:latin typeface="Arial" panose="020B0604020202020204" pitchFamily="34" charset="0"/>
              <a:cs typeface="Arial" panose="020B0604020202020204" pitchFamily="34" charset="0"/>
            </a:endParaRPr>
          </a:p>
        </p:txBody>
      </p:sp>
      <p:cxnSp>
        <p:nvCxnSpPr>
          <p:cNvPr id="39" name="直線コネクタ 38">
            <a:extLst>
              <a:ext uri="{FF2B5EF4-FFF2-40B4-BE49-F238E27FC236}">
                <a16:creationId xmlns:a16="http://schemas.microsoft.com/office/drawing/2014/main" id="{75B9B97D-5CE5-E314-79D4-70DD35785782}"/>
              </a:ext>
            </a:extLst>
          </p:cNvPr>
          <p:cNvCxnSpPr>
            <a:cxnSpLocks/>
          </p:cNvCxnSpPr>
          <p:nvPr/>
        </p:nvCxnSpPr>
        <p:spPr>
          <a:xfrm>
            <a:off x="1563221" y="4682276"/>
            <a:ext cx="69544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07CED321-754D-8FCD-C0A9-2FC47632AB72}"/>
              </a:ext>
            </a:extLst>
          </p:cNvPr>
          <p:cNvCxnSpPr>
            <a:cxnSpLocks/>
          </p:cNvCxnSpPr>
          <p:nvPr/>
        </p:nvCxnSpPr>
        <p:spPr>
          <a:xfrm flipV="1">
            <a:off x="1590661" y="4711697"/>
            <a:ext cx="239494" cy="342929"/>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B6EFC2B7-D2A5-38FB-43CC-6CF3C3DCA3FE}"/>
              </a:ext>
            </a:extLst>
          </p:cNvPr>
          <p:cNvSpPr txBox="1"/>
          <p:nvPr/>
        </p:nvSpPr>
        <p:spPr>
          <a:xfrm>
            <a:off x="4717421" y="4060380"/>
            <a:ext cx="1458271" cy="707886"/>
          </a:xfrm>
          <a:prstGeom prst="rect">
            <a:avLst/>
          </a:prstGeom>
          <a:noFill/>
        </p:spPr>
        <p:txBody>
          <a:bodyPr wrap="square" rtlCol="0">
            <a:spAutoFit/>
          </a:bodyPr>
          <a:lstStyle/>
          <a:p>
            <a:pPr algn="ctr"/>
            <a:r>
              <a:rPr kumimoji="1" lang="en-US" altLang="ja-JP" sz="2000" dirty="0">
                <a:latin typeface="Arial" panose="020B0604020202020204" pitchFamily="34" charset="0"/>
                <a:cs typeface="Arial" panose="020B0604020202020204" pitchFamily="34" charset="0"/>
              </a:rPr>
              <a:t>Schiff </a:t>
            </a:r>
          </a:p>
          <a:p>
            <a:pPr algn="ctr"/>
            <a:r>
              <a:rPr kumimoji="1" lang="en-US" altLang="ja-JP" sz="2000" dirty="0">
                <a:latin typeface="Arial" panose="020B0604020202020204" pitchFamily="34" charset="0"/>
                <a:cs typeface="Arial" panose="020B0604020202020204" pitchFamily="34" charset="0"/>
              </a:rPr>
              <a:t>moment</a:t>
            </a:r>
            <a:endParaRPr kumimoji="1" lang="ja-JP" altLang="en-US" sz="2000" dirty="0">
              <a:latin typeface="Arial" panose="020B0604020202020204" pitchFamily="34" charset="0"/>
              <a:cs typeface="Arial" panose="020B0604020202020204" pitchFamily="34" charset="0"/>
            </a:endParaRPr>
          </a:p>
        </p:txBody>
      </p:sp>
      <p:cxnSp>
        <p:nvCxnSpPr>
          <p:cNvPr id="42" name="直線コネクタ 41">
            <a:extLst>
              <a:ext uri="{FF2B5EF4-FFF2-40B4-BE49-F238E27FC236}">
                <a16:creationId xmlns:a16="http://schemas.microsoft.com/office/drawing/2014/main" id="{7A43B70C-3A1E-BEE5-5C07-7C334A01D3C6}"/>
              </a:ext>
            </a:extLst>
          </p:cNvPr>
          <p:cNvCxnSpPr>
            <a:cxnSpLocks/>
          </p:cNvCxnSpPr>
          <p:nvPr/>
        </p:nvCxnSpPr>
        <p:spPr>
          <a:xfrm>
            <a:off x="4628464" y="4815757"/>
            <a:ext cx="146998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8C442CDA-25FA-FFA4-2793-4B6ABADFE8F2}"/>
              </a:ext>
            </a:extLst>
          </p:cNvPr>
          <p:cNvCxnSpPr>
            <a:cxnSpLocks/>
          </p:cNvCxnSpPr>
          <p:nvPr/>
        </p:nvCxnSpPr>
        <p:spPr>
          <a:xfrm flipV="1">
            <a:off x="5149084" y="4865184"/>
            <a:ext cx="61997" cy="41292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3D72637E-48F5-F2FB-56B3-CD9A382C4D8E}"/>
              </a:ext>
            </a:extLst>
          </p:cNvPr>
          <p:cNvSpPr txBox="1"/>
          <p:nvPr/>
        </p:nvSpPr>
        <p:spPr>
          <a:xfrm>
            <a:off x="3428950" y="5310177"/>
            <a:ext cx="3004110" cy="830997"/>
          </a:xfrm>
          <a:prstGeom prst="rect">
            <a:avLst/>
          </a:prstGeom>
          <a:noFill/>
        </p:spPr>
        <p:txBody>
          <a:bodyPr wrap="square" rtlCol="0">
            <a:spAutoFit/>
          </a:bodyPr>
          <a:lstStyle/>
          <a:p>
            <a:pPr algn="ctr"/>
            <a:r>
              <a:rPr kumimoji="1" lang="en-US" altLang="ja-JP" sz="2400" b="1" dirty="0"/>
              <a:t>nuclear octupole </a:t>
            </a:r>
          </a:p>
          <a:p>
            <a:pPr algn="ctr"/>
            <a:r>
              <a:rPr kumimoji="1" lang="en-US" altLang="ja-JP" sz="2400" b="1" dirty="0"/>
              <a:t>deformation</a:t>
            </a:r>
            <a:endParaRPr kumimoji="1" lang="ja-JP" altLang="en-US" sz="2400" b="1" dirty="0"/>
          </a:p>
        </p:txBody>
      </p:sp>
      <p:pic>
        <p:nvPicPr>
          <p:cNvPr id="62" name="図 61">
            <a:extLst>
              <a:ext uri="{FF2B5EF4-FFF2-40B4-BE49-F238E27FC236}">
                <a16:creationId xmlns:a16="http://schemas.microsoft.com/office/drawing/2014/main" id="{56E8FCE2-C509-A29E-81E8-471F3BAE9D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0080" y="1337814"/>
            <a:ext cx="2982898" cy="2513996"/>
          </a:xfrm>
          <a:prstGeom prst="rect">
            <a:avLst/>
          </a:prstGeom>
        </p:spPr>
      </p:pic>
      <p:sp>
        <p:nvSpPr>
          <p:cNvPr id="63" name="テキスト ボックス 62">
            <a:extLst>
              <a:ext uri="{FF2B5EF4-FFF2-40B4-BE49-F238E27FC236}">
                <a16:creationId xmlns:a16="http://schemas.microsoft.com/office/drawing/2014/main" id="{E1A7AB31-B2D1-DDB1-1A12-006286713C83}"/>
              </a:ext>
            </a:extLst>
          </p:cNvPr>
          <p:cNvSpPr txBox="1"/>
          <p:nvPr/>
        </p:nvSpPr>
        <p:spPr>
          <a:xfrm>
            <a:off x="1618519" y="988935"/>
            <a:ext cx="3100125" cy="400110"/>
          </a:xfrm>
          <a:prstGeom prst="rect">
            <a:avLst/>
          </a:prstGeom>
          <a:noFill/>
        </p:spPr>
        <p:txBody>
          <a:bodyPr wrap="square">
            <a:spAutoFit/>
          </a:bodyPr>
          <a:lstStyle/>
          <a:p>
            <a:r>
              <a:rPr lang="en-US" altLang="ja-JP" sz="2000" b="1" dirty="0">
                <a:solidFill>
                  <a:srgbClr val="FF0000"/>
                </a:solidFill>
              </a:rPr>
              <a:t>E</a:t>
            </a:r>
            <a:r>
              <a:rPr lang="en-US" altLang="ja-JP" sz="2000" dirty="0"/>
              <a:t>lectric </a:t>
            </a:r>
            <a:r>
              <a:rPr lang="en-US" altLang="ja-JP" sz="2000" b="1" dirty="0">
                <a:solidFill>
                  <a:srgbClr val="FF0000"/>
                </a:solidFill>
              </a:rPr>
              <a:t>D</a:t>
            </a:r>
            <a:r>
              <a:rPr lang="en-US" altLang="ja-JP" sz="2000" dirty="0"/>
              <a:t>ipole </a:t>
            </a:r>
            <a:r>
              <a:rPr lang="en-US" altLang="ja-JP" sz="2000" b="1" dirty="0">
                <a:solidFill>
                  <a:srgbClr val="FF0000"/>
                </a:solidFill>
              </a:rPr>
              <a:t>M</a:t>
            </a:r>
            <a:r>
              <a:rPr lang="en-US" altLang="ja-JP" sz="2000" dirty="0"/>
              <a:t>oment</a:t>
            </a:r>
            <a:endParaRPr lang="ja-JP" altLang="en-US" sz="2000" dirty="0"/>
          </a:p>
        </p:txBody>
      </p:sp>
      <p:sp>
        <p:nvSpPr>
          <p:cNvPr id="64" name="テキスト ボックス 5">
            <a:extLst>
              <a:ext uri="{FF2B5EF4-FFF2-40B4-BE49-F238E27FC236}">
                <a16:creationId xmlns:a16="http://schemas.microsoft.com/office/drawing/2014/main" id="{4EDB43B0-7908-5242-A246-628E598FC2CE}"/>
              </a:ext>
            </a:extLst>
          </p:cNvPr>
          <p:cNvSpPr txBox="1"/>
          <p:nvPr/>
        </p:nvSpPr>
        <p:spPr>
          <a:xfrm>
            <a:off x="6394476" y="2559130"/>
            <a:ext cx="2856366" cy="95410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800" dirty="0"/>
              <a:t>Improvement of beam purity </a:t>
            </a:r>
          </a:p>
        </p:txBody>
      </p:sp>
      <p:pic>
        <p:nvPicPr>
          <p:cNvPr id="93" name="図 92">
            <a:extLst>
              <a:ext uri="{FF2B5EF4-FFF2-40B4-BE49-F238E27FC236}">
                <a16:creationId xmlns:a16="http://schemas.microsoft.com/office/drawing/2014/main" id="{F5A3C0BA-6C51-0FAF-AD83-40C39CACF7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8866" y="4427958"/>
            <a:ext cx="3127166" cy="2206026"/>
          </a:xfrm>
          <a:prstGeom prst="rect">
            <a:avLst/>
          </a:prstGeom>
        </p:spPr>
      </p:pic>
      <p:sp>
        <p:nvSpPr>
          <p:cNvPr id="95" name="テキスト ボックス 94">
            <a:extLst>
              <a:ext uri="{FF2B5EF4-FFF2-40B4-BE49-F238E27FC236}">
                <a16:creationId xmlns:a16="http://schemas.microsoft.com/office/drawing/2014/main" id="{00C83346-2482-A47D-EF24-44EA2B1333D9}"/>
              </a:ext>
            </a:extLst>
          </p:cNvPr>
          <p:cNvSpPr txBox="1"/>
          <p:nvPr/>
        </p:nvSpPr>
        <p:spPr>
          <a:xfrm>
            <a:off x="6458228" y="5535011"/>
            <a:ext cx="2728861" cy="1200329"/>
          </a:xfrm>
          <a:prstGeom prst="rect">
            <a:avLst/>
          </a:prstGeom>
          <a:noFill/>
        </p:spPr>
        <p:txBody>
          <a:bodyPr wrap="square">
            <a:spAutoFit/>
          </a:bodyPr>
          <a:lstStyle/>
          <a:p>
            <a:r>
              <a:rPr lang="en-US" altLang="ja-JP" sz="2400" dirty="0"/>
              <a:t>Establishment of </a:t>
            </a:r>
          </a:p>
          <a:p>
            <a:r>
              <a:rPr lang="en-US" altLang="ja-JP" sz="2400" dirty="0"/>
              <a:t>electrodeposition treatment</a:t>
            </a:r>
          </a:p>
        </p:txBody>
      </p:sp>
      <p:sp>
        <p:nvSpPr>
          <p:cNvPr id="96" name="テキスト ボックス 95">
            <a:extLst>
              <a:ext uri="{FF2B5EF4-FFF2-40B4-BE49-F238E27FC236}">
                <a16:creationId xmlns:a16="http://schemas.microsoft.com/office/drawing/2014/main" id="{2505B3E3-7998-A3E5-1A66-7F2BC0C15E50}"/>
              </a:ext>
            </a:extLst>
          </p:cNvPr>
          <p:cNvSpPr txBox="1"/>
          <p:nvPr/>
        </p:nvSpPr>
        <p:spPr>
          <a:xfrm>
            <a:off x="642527" y="6277581"/>
            <a:ext cx="5584054" cy="523220"/>
          </a:xfrm>
          <a:prstGeom prst="rect">
            <a:avLst/>
          </a:prstGeom>
          <a:noFill/>
        </p:spPr>
        <p:txBody>
          <a:bodyPr wrap="square" rtlCol="0">
            <a:spAutoFit/>
          </a:bodyPr>
          <a:lstStyle/>
          <a:p>
            <a:r>
              <a:rPr kumimoji="1" lang="en-US" altLang="ja-JP" sz="1400" dirty="0">
                <a:latin typeface="Arial" panose="020B0604020202020204" pitchFamily="34" charset="0"/>
                <a:cs typeface="Arial" panose="020B0604020202020204" pitchFamily="34" charset="0"/>
              </a:rPr>
              <a:t>[</a:t>
            </a:r>
            <a:r>
              <a:rPr lang="en-US" altLang="ja-JP" sz="1400" dirty="0">
                <a:latin typeface="Arial" panose="020B0604020202020204" pitchFamily="34" charset="0"/>
                <a:cs typeface="Arial" panose="020B0604020202020204" pitchFamily="34" charset="0"/>
              </a:rPr>
              <a:t>1</a:t>
            </a:r>
            <a:r>
              <a:rPr kumimoji="1" lang="en-US" altLang="ja-JP" sz="1400" dirty="0">
                <a:latin typeface="Arial" panose="020B0604020202020204" pitchFamily="34" charset="0"/>
                <a:cs typeface="Arial" panose="020B0604020202020204" pitchFamily="34" charset="0"/>
              </a:rPr>
              <a:t>] N. </a:t>
            </a:r>
            <a:r>
              <a:rPr kumimoji="1" lang="en-US" altLang="ja-JP" sz="1400" dirty="0" err="1">
                <a:latin typeface="Arial" panose="020B0604020202020204" pitchFamily="34" charset="0"/>
                <a:cs typeface="Arial" panose="020B0604020202020204" pitchFamily="34" charset="0"/>
              </a:rPr>
              <a:t>Shitara</a:t>
            </a:r>
            <a:r>
              <a:rPr kumimoji="1" lang="en-US" altLang="ja-JP" sz="1400" dirty="0">
                <a:latin typeface="Arial" panose="020B0604020202020204" pitchFamily="34" charset="0"/>
                <a:cs typeface="Arial" panose="020B0604020202020204" pitchFamily="34" charset="0"/>
              </a:rPr>
              <a:t> </a:t>
            </a:r>
            <a:r>
              <a:rPr kumimoji="1" lang="en-US" altLang="ja-JP" sz="1400" i="1" dirty="0">
                <a:latin typeface="Arial" panose="020B0604020202020204" pitchFamily="34" charset="0"/>
                <a:cs typeface="Arial" panose="020B0604020202020204" pitchFamily="34" charset="0"/>
              </a:rPr>
              <a:t>et al.</a:t>
            </a:r>
            <a:r>
              <a:rPr kumimoji="1" lang="en-US" altLang="ja-JP" sz="1400" dirty="0">
                <a:latin typeface="Arial" panose="020B0604020202020204" pitchFamily="34" charset="0"/>
                <a:cs typeface="Arial" panose="020B0604020202020204" pitchFamily="34" charset="0"/>
              </a:rPr>
              <a:t>, J. High </a:t>
            </a:r>
            <a:r>
              <a:rPr kumimoji="1" lang="en-US" altLang="ja-JP" sz="1400" dirty="0" err="1">
                <a:latin typeface="Arial" panose="020B0604020202020204" pitchFamily="34" charset="0"/>
                <a:cs typeface="Arial" panose="020B0604020202020204" pitchFamily="34" charset="0"/>
              </a:rPr>
              <a:t>Energ</a:t>
            </a:r>
            <a:r>
              <a:rPr kumimoji="1" lang="en-US" altLang="ja-JP" sz="1400" dirty="0">
                <a:latin typeface="Arial" panose="020B0604020202020204" pitchFamily="34" charset="0"/>
                <a:cs typeface="Arial" panose="020B0604020202020204" pitchFamily="34" charset="0"/>
              </a:rPr>
              <a:t>. Phys. </a:t>
            </a:r>
            <a:r>
              <a:rPr kumimoji="1" lang="en-US" altLang="ja-JP" sz="1400" b="1" dirty="0">
                <a:latin typeface="Arial" panose="020B0604020202020204" pitchFamily="34" charset="0"/>
                <a:cs typeface="Arial" panose="020B0604020202020204" pitchFamily="34" charset="0"/>
              </a:rPr>
              <a:t>2021</a:t>
            </a:r>
            <a:r>
              <a:rPr kumimoji="1" lang="en-US" altLang="ja-JP" sz="1400" dirty="0">
                <a:latin typeface="Arial" panose="020B0604020202020204" pitchFamily="34" charset="0"/>
                <a:cs typeface="Arial" panose="020B0604020202020204" pitchFamily="34" charset="0"/>
              </a:rPr>
              <a:t>, 124 (2021). </a:t>
            </a:r>
          </a:p>
          <a:p>
            <a:r>
              <a:rPr kumimoji="1" lang="en-US" altLang="ja-JP" sz="1400" dirty="0">
                <a:latin typeface="Arial" panose="020B0604020202020204" pitchFamily="34" charset="0"/>
                <a:cs typeface="Arial" panose="020B0604020202020204" pitchFamily="34" charset="0"/>
              </a:rPr>
              <a:t>[2] </a:t>
            </a:r>
            <a:r>
              <a:rPr lang="pt-BR" altLang="ja-JP" sz="1400" dirty="0">
                <a:latin typeface="Arial" panose="020B0604020202020204" pitchFamily="34" charset="0"/>
                <a:cs typeface="Arial" panose="020B0604020202020204" pitchFamily="34" charset="0"/>
              </a:rPr>
              <a:t>H S Nataraj </a:t>
            </a:r>
            <a:r>
              <a:rPr lang="pt-BR" altLang="ja-JP" sz="1400" i="1" dirty="0">
                <a:latin typeface="Arial" panose="020B0604020202020204" pitchFamily="34" charset="0"/>
                <a:cs typeface="Arial" panose="020B0604020202020204" pitchFamily="34" charset="0"/>
              </a:rPr>
              <a:t>et al.,</a:t>
            </a:r>
            <a:r>
              <a:rPr lang="pt-BR" altLang="ja-JP" sz="1400" dirty="0">
                <a:latin typeface="Arial" panose="020B0604020202020204" pitchFamily="34" charset="0"/>
                <a:cs typeface="Arial" panose="020B0604020202020204" pitchFamily="34" charset="0"/>
              </a:rPr>
              <a:t> J. Phys.: Conf. Ser. </a:t>
            </a:r>
            <a:r>
              <a:rPr lang="pt-BR" altLang="ja-JP" sz="1400" b="1" dirty="0">
                <a:latin typeface="Arial" panose="020B0604020202020204" pitchFamily="34" charset="0"/>
                <a:cs typeface="Arial" panose="020B0604020202020204" pitchFamily="34" charset="0"/>
              </a:rPr>
              <a:t>80</a:t>
            </a:r>
            <a:r>
              <a:rPr lang="pt-BR" altLang="ja-JP" sz="1400" dirty="0">
                <a:latin typeface="Arial" panose="020B0604020202020204" pitchFamily="34" charset="0"/>
                <a:cs typeface="Arial" panose="020B0604020202020204" pitchFamily="34" charset="0"/>
              </a:rPr>
              <a:t>, 012050 (2007).</a:t>
            </a:r>
            <a:endParaRPr kumimoji="1" lang="en-US" altLang="ja-JP" sz="1400" dirty="0">
              <a:latin typeface="Arial" panose="020B0604020202020204" pitchFamily="34" charset="0"/>
              <a:cs typeface="Arial" panose="020B0604020202020204" pitchFamily="34" charset="0"/>
            </a:endParaRPr>
          </a:p>
        </p:txBody>
      </p:sp>
      <p:cxnSp>
        <p:nvCxnSpPr>
          <p:cNvPr id="3" name="直線矢印コネクタ 2">
            <a:extLst>
              <a:ext uri="{FF2B5EF4-FFF2-40B4-BE49-F238E27FC236}">
                <a16:creationId xmlns:a16="http://schemas.microsoft.com/office/drawing/2014/main" id="{CC7E6B8B-6248-BB6E-61CD-59179FEAA52A}"/>
              </a:ext>
            </a:extLst>
          </p:cNvPr>
          <p:cNvCxnSpPr>
            <a:cxnSpLocks/>
          </p:cNvCxnSpPr>
          <p:nvPr/>
        </p:nvCxnSpPr>
        <p:spPr>
          <a:xfrm>
            <a:off x="7191565" y="4863346"/>
            <a:ext cx="427123" cy="10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721FB30-B5D0-A328-4BC0-D4814604E65C}"/>
                  </a:ext>
                </a:extLst>
              </p:cNvPr>
              <p:cNvSpPr txBox="1"/>
              <p:nvPr/>
            </p:nvSpPr>
            <p:spPr>
              <a:xfrm>
                <a:off x="791648" y="5905829"/>
                <a:ext cx="2826928" cy="369332"/>
              </a:xfrm>
              <a:prstGeom prst="rect">
                <a:avLst/>
              </a:prstGeom>
              <a:noFill/>
            </p:spPr>
            <p:txBody>
              <a:bodyPr wrap="none" lIns="0" tIns="0" rIns="0" bIns="0" rtlCol="0">
                <a:spAutoFit/>
              </a:bodyPr>
              <a:lstStyle/>
              <a:p>
                <a:r>
                  <a:rPr kumimoji="1" lang="en-US" altLang="ja-JP" sz="2400" b="0" dirty="0">
                    <a:ea typeface="Cambria Math" panose="02040503050406030204" pitchFamily="18" charset="0"/>
                  </a:rPr>
                  <a:t>Goal: </a:t>
                </a:r>
                <a14:m>
                  <m:oMath xmlns:m="http://schemas.openxmlformats.org/officeDocument/2006/math">
                    <m:sSub>
                      <m:sSubPr>
                        <m:ctrlPr>
                          <a:rPr kumimoji="1" lang="en-US" altLang="ja-JP" sz="2400" b="0" i="1" smtClean="0">
                            <a:latin typeface="Cambria Math" panose="02040503050406030204" pitchFamily="18" charset="0"/>
                            <a:ea typeface="Cambria Math" panose="02040503050406030204" pitchFamily="18" charset="0"/>
                          </a:rPr>
                        </m:ctrlPr>
                      </m:sSubPr>
                      <m:e>
                        <m:r>
                          <a:rPr kumimoji="1" lang="en-US" altLang="ja-JP" sz="2400" b="0" i="1" smtClean="0">
                            <a:latin typeface="Cambria Math" panose="02040503050406030204" pitchFamily="18" charset="0"/>
                            <a:ea typeface="Cambria Math" panose="02040503050406030204" pitchFamily="18" charset="0"/>
                          </a:rPr>
                          <m:t>𝛿</m:t>
                        </m:r>
                        <m:r>
                          <a:rPr kumimoji="1" lang="en-US" altLang="ja-JP" sz="2400" b="0" i="1" smtClean="0">
                            <a:latin typeface="Cambria Math" panose="02040503050406030204" pitchFamily="18" charset="0"/>
                            <a:ea typeface="Cambria Math" panose="02040503050406030204" pitchFamily="18" charset="0"/>
                          </a:rPr>
                          <m:t>𝑑</m:t>
                        </m:r>
                      </m:e>
                      <m:sub>
                        <m:r>
                          <a:rPr kumimoji="1" lang="en-US" altLang="ja-JP" sz="2400" b="0" i="1" smtClean="0">
                            <a:latin typeface="Cambria Math" panose="02040503050406030204" pitchFamily="18" charset="0"/>
                            <a:ea typeface="Cambria Math" panose="02040503050406030204" pitchFamily="18" charset="0"/>
                          </a:rPr>
                          <m:t>𝑒</m:t>
                        </m:r>
                      </m:sub>
                    </m:sSub>
                    <m:r>
                      <a:rPr kumimoji="1" lang="en-US" altLang="ja-JP" sz="2400" b="0" i="1" smtClean="0">
                        <a:latin typeface="Cambria Math" panose="02040503050406030204" pitchFamily="18" charset="0"/>
                        <a:ea typeface="Cambria Math" panose="02040503050406030204" pitchFamily="18" charset="0"/>
                      </a:rPr>
                      <m:t>~</m:t>
                    </m:r>
                    <m:sSup>
                      <m:sSupPr>
                        <m:ctrlPr>
                          <a:rPr kumimoji="1" lang="en-US" altLang="ja-JP" sz="2400" b="0" i="1" smtClean="0">
                            <a:latin typeface="Cambria Math" panose="02040503050406030204" pitchFamily="18" charset="0"/>
                            <a:ea typeface="Cambria Math" panose="02040503050406030204" pitchFamily="18" charset="0"/>
                          </a:rPr>
                        </m:ctrlPr>
                      </m:sSupPr>
                      <m:e>
                        <m:r>
                          <a:rPr kumimoji="1" lang="en-US" altLang="ja-JP" sz="2400" b="0" i="1" smtClean="0">
                            <a:latin typeface="Cambria Math" panose="02040503050406030204" pitchFamily="18" charset="0"/>
                            <a:ea typeface="Cambria Math" panose="02040503050406030204" pitchFamily="18" charset="0"/>
                          </a:rPr>
                          <m:t>8×10</m:t>
                        </m:r>
                      </m:e>
                      <m:sup>
                        <m:r>
                          <a:rPr kumimoji="1" lang="en-US" altLang="ja-JP" sz="2400" b="0" i="1" smtClean="0">
                            <a:latin typeface="Cambria Math" panose="02040503050406030204" pitchFamily="18" charset="0"/>
                            <a:ea typeface="Cambria Math" panose="02040503050406030204" pitchFamily="18" charset="0"/>
                          </a:rPr>
                          <m:t>−31</m:t>
                        </m:r>
                      </m:sup>
                    </m:sSup>
                  </m:oMath>
                </a14:m>
                <a:endParaRPr kumimoji="1" lang="ja-JP" altLang="en-US" sz="2400" dirty="0"/>
              </a:p>
            </p:txBody>
          </p:sp>
        </mc:Choice>
        <mc:Fallback xmlns="">
          <p:sp>
            <p:nvSpPr>
              <p:cNvPr id="7" name="テキスト ボックス 6">
                <a:extLst>
                  <a:ext uri="{FF2B5EF4-FFF2-40B4-BE49-F238E27FC236}">
                    <a16:creationId xmlns:a16="http://schemas.microsoft.com/office/drawing/2014/main" id="{7721FB30-B5D0-A328-4BC0-D4814604E65C}"/>
                  </a:ext>
                </a:extLst>
              </p:cNvPr>
              <p:cNvSpPr txBox="1">
                <a:spLocks noRot="1" noChangeAspect="1" noMove="1" noResize="1" noEditPoints="1" noAdjustHandles="1" noChangeArrowheads="1" noChangeShapeType="1" noTextEdit="1"/>
              </p:cNvSpPr>
              <p:nvPr/>
            </p:nvSpPr>
            <p:spPr>
              <a:xfrm>
                <a:off x="791648" y="5905829"/>
                <a:ext cx="2826928" cy="369332"/>
              </a:xfrm>
              <a:prstGeom prst="rect">
                <a:avLst/>
              </a:prstGeom>
              <a:blipFill>
                <a:blip r:embed="rId8"/>
                <a:stretch>
                  <a:fillRect l="-6681" t="-25000" r="-1293" b="-51667"/>
                </a:stretch>
              </a:blipFill>
            </p:spPr>
            <p:txBody>
              <a:bodyPr/>
              <a:lstStyle/>
              <a:p>
                <a:r>
                  <a:rPr lang="ja-JP" altLang="en-US">
                    <a:noFill/>
                  </a:rPr>
                  <a:t> </a:t>
                </a:r>
              </a:p>
            </p:txBody>
          </p:sp>
        </mc:Fallback>
      </mc:AlternateContent>
      <p:sp>
        <p:nvSpPr>
          <p:cNvPr id="8" name="TextBox 7">
            <a:extLst>
              <a:ext uri="{FF2B5EF4-FFF2-40B4-BE49-F238E27FC236}">
                <a16:creationId xmlns:a16="http://schemas.microsoft.com/office/drawing/2014/main" id="{2805E772-BFA7-FDD0-07EB-D2D87D283A40}"/>
              </a:ext>
            </a:extLst>
          </p:cNvPr>
          <p:cNvSpPr txBox="1"/>
          <p:nvPr/>
        </p:nvSpPr>
        <p:spPr>
          <a:xfrm>
            <a:off x="10860832" y="-856"/>
            <a:ext cx="1427155" cy="369332"/>
          </a:xfrm>
          <a:prstGeom prst="rect">
            <a:avLst/>
          </a:prstGeom>
          <a:noFill/>
        </p:spPr>
        <p:txBody>
          <a:bodyPr wrap="square" rtlCol="0">
            <a:spAutoFit/>
          </a:bodyPr>
          <a:lstStyle/>
          <a:p>
            <a:r>
              <a:rPr lang="en-US" dirty="0"/>
              <a:t>Poster No.14</a:t>
            </a:r>
            <a:endParaRPr lang="en-CH" dirty="0"/>
          </a:p>
        </p:txBody>
      </p:sp>
    </p:spTree>
    <p:extLst>
      <p:ext uri="{BB962C8B-B14F-4D97-AF65-F5344CB8AC3E}">
        <p14:creationId xmlns:p14="http://schemas.microsoft.com/office/powerpoint/2010/main" val="1521077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star, dark, night sky&#10;&#10;Description automatically generated">
            <a:extLst>
              <a:ext uri="{FF2B5EF4-FFF2-40B4-BE49-F238E27FC236}">
                <a16:creationId xmlns:a16="http://schemas.microsoft.com/office/drawing/2014/main" id="{6539940F-FCE0-AA64-6A09-482982F5BF09}"/>
              </a:ext>
            </a:extLst>
          </p:cNvPr>
          <p:cNvPicPr>
            <a:picLocks noChangeAspect="1"/>
          </p:cNvPicPr>
          <p:nvPr/>
        </p:nvPicPr>
        <p:blipFill rotWithShape="1">
          <a:blip r:embed="rId2"/>
          <a:srcRect t="8030" r="-2" b="34006"/>
          <a:stretch/>
        </p:blipFill>
        <p:spPr>
          <a:xfrm>
            <a:off x="5098224" y="0"/>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8" name="Picture 7" descr="A close-up of a plant&#10;&#10;Description automatically generated with medium confidence">
            <a:extLst>
              <a:ext uri="{FF2B5EF4-FFF2-40B4-BE49-F238E27FC236}">
                <a16:creationId xmlns:a16="http://schemas.microsoft.com/office/drawing/2014/main" id="{3DAC882A-3928-5088-5B87-258C65657495}"/>
              </a:ext>
            </a:extLst>
          </p:cNvPr>
          <p:cNvPicPr>
            <a:picLocks noChangeAspect="1"/>
          </p:cNvPicPr>
          <p:nvPr/>
        </p:nvPicPr>
        <p:blipFill rotWithShape="1">
          <a:blip r:embed="rId3">
            <a:extLst>
              <a:ext uri="{28A0092B-C50C-407E-A947-70E740481C1C}">
                <a14:useLocalDpi xmlns:a14="http://schemas.microsoft.com/office/drawing/2010/main" val="0"/>
              </a:ext>
            </a:extLst>
          </a:blip>
          <a:srcRect t="13152" r="-3" b="10695"/>
          <a:stretch/>
        </p:blipFill>
        <p:spPr>
          <a:xfrm>
            <a:off x="-69722" y="-712673"/>
            <a:ext cx="7098219" cy="4054006"/>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7" name="Picture 6" descr="A close-up of a plant&#10;&#10;Description automatically generated">
            <a:extLst>
              <a:ext uri="{FF2B5EF4-FFF2-40B4-BE49-F238E27FC236}">
                <a16:creationId xmlns:a16="http://schemas.microsoft.com/office/drawing/2014/main" id="{AD4D81EC-A97A-FC9B-5E02-CB141F1D55A9}"/>
              </a:ext>
            </a:extLst>
          </p:cNvPr>
          <p:cNvPicPr>
            <a:picLocks noChangeAspect="1"/>
          </p:cNvPicPr>
          <p:nvPr/>
        </p:nvPicPr>
        <p:blipFill rotWithShape="1">
          <a:blip r:embed="rId4">
            <a:extLst>
              <a:ext uri="{28A0092B-C50C-407E-A947-70E740481C1C}">
                <a14:useLocalDpi xmlns:a14="http://schemas.microsoft.com/office/drawing/2010/main" val="0"/>
              </a:ext>
            </a:extLst>
          </a:blip>
          <a:srcRect t="31294" b="25740"/>
          <a:stretch/>
        </p:blipFill>
        <p:spPr>
          <a:xfrm>
            <a:off x="5604230" y="3612981"/>
            <a:ext cx="6782525" cy="3885562"/>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0" name="Picture 9" descr="Close up of green wheat plants&#10;&#10;Description automatically generated">
            <a:extLst>
              <a:ext uri="{FF2B5EF4-FFF2-40B4-BE49-F238E27FC236}">
                <a16:creationId xmlns:a16="http://schemas.microsoft.com/office/drawing/2014/main" id="{48DCA202-8B04-9212-81C7-6D60C4ECFC6C}"/>
              </a:ext>
            </a:extLst>
          </p:cNvPr>
          <p:cNvPicPr>
            <a:picLocks noChangeAspect="1"/>
          </p:cNvPicPr>
          <p:nvPr/>
        </p:nvPicPr>
        <p:blipFill rotWithShape="1">
          <a:blip r:embed="rId5">
            <a:extLst>
              <a:ext uri="{28A0092B-C50C-407E-A947-70E740481C1C}">
                <a14:useLocalDpi xmlns:a14="http://schemas.microsoft.com/office/drawing/2010/main" val="0"/>
              </a:ext>
            </a:extLst>
          </a:blip>
          <a:srcRect t="19281" r="-2" b="22756"/>
          <a:stretch/>
        </p:blipFill>
        <p:spPr>
          <a:xfrm>
            <a:off x="-518292" y="3639672"/>
            <a:ext cx="8077156" cy="351129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24" name="TextBox 23">
            <a:extLst>
              <a:ext uri="{FF2B5EF4-FFF2-40B4-BE49-F238E27FC236}">
                <a16:creationId xmlns:a16="http://schemas.microsoft.com/office/drawing/2014/main" id="{324E1DE1-FE9F-5A98-0B1E-1FD1EFBF91E0}"/>
              </a:ext>
            </a:extLst>
          </p:cNvPr>
          <p:cNvSpPr txBox="1"/>
          <p:nvPr/>
        </p:nvSpPr>
        <p:spPr>
          <a:xfrm>
            <a:off x="1860550" y="2696800"/>
            <a:ext cx="8699500" cy="1661993"/>
          </a:xfrm>
          <a:prstGeom prst="rect">
            <a:avLst/>
          </a:prstGeom>
          <a:solidFill>
            <a:schemeClr val="bg1"/>
          </a:solidFill>
          <a:ln>
            <a:solidFill>
              <a:schemeClr val="tx1"/>
            </a:solidFill>
          </a:ln>
        </p:spPr>
        <p:txBody>
          <a:bodyPr wrap="square" rtlCol="0">
            <a:spAutoFit/>
          </a:bodyPr>
          <a:lstStyle/>
          <a:p>
            <a:pPr algn="ctr"/>
            <a:r>
              <a:rPr lang="en-GB" sz="2400" dirty="0"/>
              <a:t>	</a:t>
            </a:r>
          </a:p>
          <a:p>
            <a:pPr algn="ctr"/>
            <a:endParaRPr lang="en-GB" sz="1600" dirty="0"/>
          </a:p>
          <a:p>
            <a:pPr algn="ctr"/>
            <a:endParaRPr lang="en-GB" sz="500" b="1" dirty="0"/>
          </a:p>
          <a:p>
            <a:pPr algn="ctr"/>
            <a:r>
              <a:rPr lang="en-GB" sz="2800" b="1" dirty="0"/>
              <a:t>Poster No. 15 </a:t>
            </a:r>
          </a:p>
          <a:p>
            <a:pPr algn="ctr"/>
            <a:endParaRPr lang="en-GB" sz="200" b="1" dirty="0"/>
          </a:p>
          <a:p>
            <a:pPr algn="ctr"/>
            <a:r>
              <a:rPr lang="en-GB" sz="2400" dirty="0"/>
              <a:t>Naoto-Benjamin </a:t>
            </a:r>
            <a:r>
              <a:rPr lang="en-GB" sz="2400" dirty="0" err="1"/>
              <a:t>Hamaya</a:t>
            </a:r>
            <a:r>
              <a:rPr lang="en-GB" sz="2400" dirty="0"/>
              <a:t> (UZH)</a:t>
            </a:r>
            <a:endParaRPr lang="en-GB" sz="400" dirty="0"/>
          </a:p>
          <a:p>
            <a:pPr algn="ctr"/>
            <a:endParaRPr lang="en-GB" sz="300" dirty="0"/>
          </a:p>
        </p:txBody>
      </p:sp>
      <p:sp>
        <p:nvSpPr>
          <p:cNvPr id="36" name="Rectangle 35">
            <a:extLst>
              <a:ext uri="{FF2B5EF4-FFF2-40B4-BE49-F238E27FC236}">
                <a16:creationId xmlns:a16="http://schemas.microsoft.com/office/drawing/2014/main" id="{FC2B5131-EBDA-87DF-82EA-3F5E24F798CA}"/>
              </a:ext>
            </a:extLst>
          </p:cNvPr>
          <p:cNvSpPr/>
          <p:nvPr/>
        </p:nvSpPr>
        <p:spPr>
          <a:xfrm>
            <a:off x="1860550" y="2879668"/>
            <a:ext cx="869950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B6C9607A-47DA-3027-CCD3-9D6193C2CB09}"/>
              </a:ext>
            </a:extLst>
          </p:cNvPr>
          <p:cNvSpPr txBox="1"/>
          <p:nvPr/>
        </p:nvSpPr>
        <p:spPr>
          <a:xfrm>
            <a:off x="4927555" y="2879668"/>
            <a:ext cx="2641689" cy="461665"/>
          </a:xfrm>
          <a:prstGeom prst="rect">
            <a:avLst/>
          </a:prstGeom>
          <a:noFill/>
        </p:spPr>
        <p:txBody>
          <a:bodyPr wrap="square" rtlCol="0">
            <a:spAutoFit/>
          </a:bodyPr>
          <a:lstStyle/>
          <a:p>
            <a:r>
              <a:rPr lang="en-GB" sz="2400" b="1" dirty="0">
                <a:solidFill>
                  <a:srgbClr val="FFFF00"/>
                </a:solidFill>
              </a:rPr>
              <a:t>Evolution in Action</a:t>
            </a:r>
          </a:p>
        </p:txBody>
      </p:sp>
      <p:sp>
        <p:nvSpPr>
          <p:cNvPr id="30" name="TextBox 29">
            <a:extLst>
              <a:ext uri="{FF2B5EF4-FFF2-40B4-BE49-F238E27FC236}">
                <a16:creationId xmlns:a16="http://schemas.microsoft.com/office/drawing/2014/main" id="{5BDFAD8C-C7DA-B865-942D-DB84D15A8C7C}"/>
              </a:ext>
            </a:extLst>
          </p:cNvPr>
          <p:cNvSpPr txBox="1"/>
          <p:nvPr/>
        </p:nvSpPr>
        <p:spPr>
          <a:xfrm>
            <a:off x="2012950" y="2879669"/>
            <a:ext cx="2641689" cy="461665"/>
          </a:xfrm>
          <a:prstGeom prst="rect">
            <a:avLst/>
          </a:prstGeom>
          <a:noFill/>
        </p:spPr>
        <p:txBody>
          <a:bodyPr wrap="square" rtlCol="0">
            <a:spAutoFit/>
          </a:bodyPr>
          <a:lstStyle/>
          <a:p>
            <a:pPr algn="ctr"/>
            <a:r>
              <a:rPr lang="en-GB" sz="2400" b="1" dirty="0">
                <a:solidFill>
                  <a:srgbClr val="FFFF00"/>
                </a:solidFill>
              </a:rPr>
              <a:t>Pollen number</a:t>
            </a:r>
          </a:p>
        </p:txBody>
      </p:sp>
      <p:sp>
        <p:nvSpPr>
          <p:cNvPr id="32" name="TextBox 31">
            <a:extLst>
              <a:ext uri="{FF2B5EF4-FFF2-40B4-BE49-F238E27FC236}">
                <a16:creationId xmlns:a16="http://schemas.microsoft.com/office/drawing/2014/main" id="{12C66544-81CF-51C0-B9D5-52E85B84A70F}"/>
              </a:ext>
            </a:extLst>
          </p:cNvPr>
          <p:cNvSpPr txBox="1"/>
          <p:nvPr/>
        </p:nvSpPr>
        <p:spPr>
          <a:xfrm>
            <a:off x="8142559" y="2879668"/>
            <a:ext cx="2641689" cy="461665"/>
          </a:xfrm>
          <a:prstGeom prst="rect">
            <a:avLst/>
          </a:prstGeom>
          <a:noFill/>
        </p:spPr>
        <p:txBody>
          <a:bodyPr wrap="square" rtlCol="0">
            <a:spAutoFit/>
          </a:bodyPr>
          <a:lstStyle/>
          <a:p>
            <a:r>
              <a:rPr lang="en-GB" sz="2400" b="1" dirty="0">
                <a:solidFill>
                  <a:srgbClr val="FFFF00"/>
                </a:solidFill>
              </a:rPr>
              <a:t>Bread wheat</a:t>
            </a:r>
          </a:p>
        </p:txBody>
      </p:sp>
      <p:sp>
        <p:nvSpPr>
          <p:cNvPr id="37" name="Right Triangle 36">
            <a:extLst>
              <a:ext uri="{FF2B5EF4-FFF2-40B4-BE49-F238E27FC236}">
                <a16:creationId xmlns:a16="http://schemas.microsoft.com/office/drawing/2014/main" id="{03E51112-37EA-D76B-0FFB-E4E12377E67F}"/>
              </a:ext>
            </a:extLst>
          </p:cNvPr>
          <p:cNvSpPr/>
          <p:nvPr/>
        </p:nvSpPr>
        <p:spPr>
          <a:xfrm flipH="1">
            <a:off x="4429679" y="-1388800"/>
            <a:ext cx="8683561" cy="76504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4253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D95E3-B41C-EBC4-2578-862EC7D4B688}"/>
              </a:ext>
            </a:extLst>
          </p:cNvPr>
          <p:cNvSpPr>
            <a:spLocks noGrp="1"/>
          </p:cNvSpPr>
          <p:nvPr>
            <p:ph type="title"/>
          </p:nvPr>
        </p:nvSpPr>
        <p:spPr/>
        <p:txBody>
          <a:bodyPr/>
          <a:lstStyle/>
          <a:p>
            <a:endParaRPr lang="en-CH"/>
          </a:p>
        </p:txBody>
      </p:sp>
      <p:sp>
        <p:nvSpPr>
          <p:cNvPr id="3" name="Content Placeholder 2">
            <a:extLst>
              <a:ext uri="{FF2B5EF4-FFF2-40B4-BE49-F238E27FC236}">
                <a16:creationId xmlns:a16="http://schemas.microsoft.com/office/drawing/2014/main" id="{443515E5-9D75-491C-44AA-877CA2261515}"/>
              </a:ext>
            </a:extLst>
          </p:cNvPr>
          <p:cNvSpPr>
            <a:spLocks noGrp="1"/>
          </p:cNvSpPr>
          <p:nvPr>
            <p:ph idx="1"/>
          </p:nvPr>
        </p:nvSpPr>
        <p:spPr/>
        <p:txBody>
          <a:bodyPr/>
          <a:lstStyle/>
          <a:p>
            <a:endParaRPr lang="en-CH"/>
          </a:p>
        </p:txBody>
      </p:sp>
      <p:pic>
        <p:nvPicPr>
          <p:cNvPr id="5" name="Picture 4">
            <a:extLst>
              <a:ext uri="{FF2B5EF4-FFF2-40B4-BE49-F238E27FC236}">
                <a16:creationId xmlns:a16="http://schemas.microsoft.com/office/drawing/2014/main" id="{A1636F5C-4566-9040-78A5-35F38CF044AB}"/>
              </a:ext>
            </a:extLst>
          </p:cNvPr>
          <p:cNvPicPr>
            <a:picLocks noChangeAspect="1"/>
          </p:cNvPicPr>
          <p:nvPr/>
        </p:nvPicPr>
        <p:blipFill>
          <a:blip r:embed="rId3"/>
          <a:stretch>
            <a:fillRect/>
          </a:stretch>
        </p:blipFill>
        <p:spPr>
          <a:xfrm>
            <a:off x="2843" y="0"/>
            <a:ext cx="12186313" cy="6858000"/>
          </a:xfrm>
          <a:prstGeom prst="rect">
            <a:avLst/>
          </a:prstGeom>
        </p:spPr>
      </p:pic>
      <p:sp>
        <p:nvSpPr>
          <p:cNvPr id="6" name="TextBox 5">
            <a:extLst>
              <a:ext uri="{FF2B5EF4-FFF2-40B4-BE49-F238E27FC236}">
                <a16:creationId xmlns:a16="http://schemas.microsoft.com/office/drawing/2014/main" id="{2593D4B5-46BE-79C1-277F-9A1F53AA0F10}"/>
              </a:ext>
            </a:extLst>
          </p:cNvPr>
          <p:cNvSpPr txBox="1"/>
          <p:nvPr/>
        </p:nvSpPr>
        <p:spPr>
          <a:xfrm>
            <a:off x="10848391" y="6556137"/>
            <a:ext cx="1427155" cy="369332"/>
          </a:xfrm>
          <a:prstGeom prst="rect">
            <a:avLst/>
          </a:prstGeom>
          <a:noFill/>
        </p:spPr>
        <p:txBody>
          <a:bodyPr wrap="square" rtlCol="0">
            <a:spAutoFit/>
          </a:bodyPr>
          <a:lstStyle/>
          <a:p>
            <a:r>
              <a:rPr lang="en-US" dirty="0"/>
              <a:t>Poster No.16</a:t>
            </a:r>
            <a:endParaRPr lang="en-CH" dirty="0"/>
          </a:p>
        </p:txBody>
      </p:sp>
    </p:spTree>
    <p:extLst>
      <p:ext uri="{BB962C8B-B14F-4D97-AF65-F5344CB8AC3E}">
        <p14:creationId xmlns:p14="http://schemas.microsoft.com/office/powerpoint/2010/main" val="4007623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621D1-6986-1BAE-155B-3D30A910FBFE}"/>
              </a:ext>
            </a:extLst>
          </p:cNvPr>
          <p:cNvSpPr>
            <a:spLocks noGrp="1"/>
          </p:cNvSpPr>
          <p:nvPr>
            <p:ph type="title"/>
          </p:nvPr>
        </p:nvSpPr>
        <p:spPr/>
        <p:txBody>
          <a:bodyPr/>
          <a:lstStyle/>
          <a:p>
            <a:endParaRPr lang="en-CH"/>
          </a:p>
        </p:txBody>
      </p:sp>
      <p:sp>
        <p:nvSpPr>
          <p:cNvPr id="3" name="Content Placeholder 2">
            <a:extLst>
              <a:ext uri="{FF2B5EF4-FFF2-40B4-BE49-F238E27FC236}">
                <a16:creationId xmlns:a16="http://schemas.microsoft.com/office/drawing/2014/main" id="{BB687D12-898C-19BE-6AFB-F0BA6C94045E}"/>
              </a:ext>
            </a:extLst>
          </p:cNvPr>
          <p:cNvSpPr>
            <a:spLocks noGrp="1"/>
          </p:cNvSpPr>
          <p:nvPr>
            <p:ph idx="1"/>
          </p:nvPr>
        </p:nvSpPr>
        <p:spPr/>
        <p:txBody>
          <a:bodyPr/>
          <a:lstStyle/>
          <a:p>
            <a:endParaRPr lang="en-CH"/>
          </a:p>
        </p:txBody>
      </p:sp>
      <p:pic>
        <p:nvPicPr>
          <p:cNvPr id="5" name="Picture 4">
            <a:extLst>
              <a:ext uri="{FF2B5EF4-FFF2-40B4-BE49-F238E27FC236}">
                <a16:creationId xmlns:a16="http://schemas.microsoft.com/office/drawing/2014/main" id="{FA66F2A0-A9FB-67F9-4E5E-9CD0851ECAF2}"/>
              </a:ext>
            </a:extLst>
          </p:cNvPr>
          <p:cNvPicPr>
            <a:picLocks noChangeAspect="1"/>
          </p:cNvPicPr>
          <p:nvPr/>
        </p:nvPicPr>
        <p:blipFill>
          <a:blip r:embed="rId2"/>
          <a:stretch>
            <a:fillRect/>
          </a:stretch>
        </p:blipFill>
        <p:spPr>
          <a:xfrm>
            <a:off x="0" y="2116"/>
            <a:ext cx="12192000" cy="6853768"/>
          </a:xfrm>
          <a:prstGeom prst="rect">
            <a:avLst/>
          </a:prstGeom>
        </p:spPr>
      </p:pic>
    </p:spTree>
    <p:extLst>
      <p:ext uri="{BB962C8B-B14F-4D97-AF65-F5344CB8AC3E}">
        <p14:creationId xmlns:p14="http://schemas.microsoft.com/office/powerpoint/2010/main" val="2318623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ge4image2627604576">
            <a:extLst>
              <a:ext uri="{FF2B5EF4-FFF2-40B4-BE49-F238E27FC236}">
                <a16:creationId xmlns:a16="http://schemas.microsoft.com/office/drawing/2014/main" id="{77FEA65B-2BC9-341E-5625-B7CB205CD5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02"/>
          <a:stretch/>
        </p:blipFill>
        <p:spPr bwMode="auto">
          <a:xfrm>
            <a:off x="170220" y="2146540"/>
            <a:ext cx="2412472" cy="15817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3" descr="A yellow arrow in a blue grid&#10;&#10;Description automatically generated">
            <a:extLst>
              <a:ext uri="{FF2B5EF4-FFF2-40B4-BE49-F238E27FC236}">
                <a16:creationId xmlns:a16="http://schemas.microsoft.com/office/drawing/2014/main" id="{9A2AF26A-1BEF-5617-364E-1FD746983B34}"/>
              </a:ext>
            </a:extLst>
          </p:cNvPr>
          <p:cNvPicPr>
            <a:picLocks noChangeAspect="1"/>
          </p:cNvPicPr>
          <p:nvPr/>
        </p:nvPicPr>
        <p:blipFill rotWithShape="1">
          <a:blip r:embed="rId4">
            <a:extLst>
              <a:ext uri="{28A0092B-C50C-407E-A947-70E740481C1C}">
                <a14:useLocalDpi xmlns:a14="http://schemas.microsoft.com/office/drawing/2010/main" val="0"/>
              </a:ext>
            </a:extLst>
          </a:blip>
          <a:srcRect l="9173" t="12155" r="7304" b="4480"/>
          <a:stretch/>
        </p:blipFill>
        <p:spPr>
          <a:xfrm>
            <a:off x="281190" y="4003642"/>
            <a:ext cx="1552440" cy="1548484"/>
          </a:xfrm>
          <a:prstGeom prst="rect">
            <a:avLst/>
          </a:prstGeom>
        </p:spPr>
      </p:pic>
      <p:pic>
        <p:nvPicPr>
          <p:cNvPr id="9" name="Picture 8" descr="A grey background with white dots and lines&#10;&#10;Description automatically generated">
            <a:extLst>
              <a:ext uri="{FF2B5EF4-FFF2-40B4-BE49-F238E27FC236}">
                <a16:creationId xmlns:a16="http://schemas.microsoft.com/office/drawing/2014/main" id="{38F75E3D-B49A-3E54-E8A4-B6E985CE7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219" y="4441640"/>
            <a:ext cx="827224" cy="682553"/>
          </a:xfrm>
          <a:prstGeom prst="rect">
            <a:avLst/>
          </a:prstGeom>
        </p:spPr>
      </p:pic>
      <p:pic>
        <p:nvPicPr>
          <p:cNvPr id="10" name="Picture Placeholder 72" descr="A blue and red cube with a red heart&#10;&#10;Description automatically generated">
            <a:extLst>
              <a:ext uri="{FF2B5EF4-FFF2-40B4-BE49-F238E27FC236}">
                <a16:creationId xmlns:a16="http://schemas.microsoft.com/office/drawing/2014/main" id="{774EA639-D981-E3A8-975B-D6A796760B9C}"/>
              </a:ext>
            </a:extLst>
          </p:cNvPr>
          <p:cNvPicPr>
            <a:picLocks noChangeAspect="1"/>
          </p:cNvPicPr>
          <p:nvPr/>
        </p:nvPicPr>
        <p:blipFill rotWithShape="1">
          <a:blip r:embed="rId6">
            <a:extLst>
              <a:ext uri="{28A0092B-C50C-407E-A947-70E740481C1C}">
                <a14:useLocalDpi xmlns:a14="http://schemas.microsoft.com/office/drawing/2010/main" val="0"/>
              </a:ext>
            </a:extLst>
          </a:blip>
          <a:srcRect l="3193" t="10025" b="4695"/>
          <a:stretch/>
        </p:blipFill>
        <p:spPr>
          <a:xfrm>
            <a:off x="5889850" y="4004306"/>
            <a:ext cx="1753944" cy="1545066"/>
          </a:xfrm>
          <a:prstGeom prst="rect">
            <a:avLst/>
          </a:prstGeom>
        </p:spPr>
      </p:pic>
      <p:pic>
        <p:nvPicPr>
          <p:cNvPr id="12" name="Picture Placeholder 74" descr="A network with many dots and lines&#10;&#10;Description automatically generated with medium confidence">
            <a:extLst>
              <a:ext uri="{FF2B5EF4-FFF2-40B4-BE49-F238E27FC236}">
                <a16:creationId xmlns:a16="http://schemas.microsoft.com/office/drawing/2014/main" id="{D7036A9D-A126-4C63-91E4-D363AA38D167}"/>
              </a:ext>
            </a:extLst>
          </p:cNvPr>
          <p:cNvPicPr>
            <a:picLocks noChangeAspect="1"/>
          </p:cNvPicPr>
          <p:nvPr/>
        </p:nvPicPr>
        <p:blipFill rotWithShape="1">
          <a:blip r:embed="rId7">
            <a:extLst>
              <a:ext uri="{28A0092B-C50C-407E-A947-70E740481C1C}">
                <a14:useLocalDpi xmlns:a14="http://schemas.microsoft.com/office/drawing/2010/main" val="0"/>
              </a:ext>
            </a:extLst>
          </a:blip>
          <a:srcRect t="-12011" b="-17036"/>
          <a:stretch/>
        </p:blipFill>
        <p:spPr>
          <a:xfrm>
            <a:off x="4853570" y="4293736"/>
            <a:ext cx="987403" cy="958347"/>
          </a:xfrm>
          <a:prstGeom prst="rect">
            <a:avLst/>
          </a:prstGeom>
        </p:spPr>
      </p:pic>
      <p:pic>
        <p:nvPicPr>
          <p:cNvPr id="13" name="Picture 12" descr="A diagram of a computer&#10;&#10;Description automatically generated">
            <a:extLst>
              <a:ext uri="{FF2B5EF4-FFF2-40B4-BE49-F238E27FC236}">
                <a16:creationId xmlns:a16="http://schemas.microsoft.com/office/drawing/2014/main" id="{91F4BE57-040B-CF41-3CEC-FCD50A9E36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4383" y="5187408"/>
            <a:ext cx="829079" cy="1407940"/>
          </a:xfrm>
          <a:prstGeom prst="rect">
            <a:avLst/>
          </a:prstGeom>
        </p:spPr>
      </p:pic>
      <p:grpSp>
        <p:nvGrpSpPr>
          <p:cNvPr id="18" name="Group 17">
            <a:extLst>
              <a:ext uri="{FF2B5EF4-FFF2-40B4-BE49-F238E27FC236}">
                <a16:creationId xmlns:a16="http://schemas.microsoft.com/office/drawing/2014/main" id="{4F3C6FD3-2551-A4B0-1091-684BB123E917}"/>
              </a:ext>
            </a:extLst>
          </p:cNvPr>
          <p:cNvGrpSpPr/>
          <p:nvPr/>
        </p:nvGrpSpPr>
        <p:grpSpPr>
          <a:xfrm>
            <a:off x="8743780" y="5086282"/>
            <a:ext cx="1572504" cy="1605775"/>
            <a:chOff x="6571893" y="4222210"/>
            <a:chExt cx="1572504" cy="1605775"/>
          </a:xfrm>
        </p:grpSpPr>
        <p:grpSp>
          <p:nvGrpSpPr>
            <p:cNvPr id="14" name="Group 13">
              <a:extLst>
                <a:ext uri="{FF2B5EF4-FFF2-40B4-BE49-F238E27FC236}">
                  <a16:creationId xmlns:a16="http://schemas.microsoft.com/office/drawing/2014/main" id="{CDB976CC-3094-36E4-4E9E-3A6567F8CDDC}"/>
                </a:ext>
              </a:extLst>
            </p:cNvPr>
            <p:cNvGrpSpPr/>
            <p:nvPr/>
          </p:nvGrpSpPr>
          <p:grpSpPr>
            <a:xfrm>
              <a:off x="6571893" y="4222210"/>
              <a:ext cx="1572504" cy="1605775"/>
              <a:chOff x="5118747" y="12689037"/>
              <a:chExt cx="1572504" cy="1605775"/>
            </a:xfrm>
          </p:grpSpPr>
          <p:pic>
            <p:nvPicPr>
              <p:cNvPr id="15" name="Picture 14" descr="A grid with blue cubes&#10;&#10;Description automatically generated">
                <a:extLst>
                  <a:ext uri="{FF2B5EF4-FFF2-40B4-BE49-F238E27FC236}">
                    <a16:creationId xmlns:a16="http://schemas.microsoft.com/office/drawing/2014/main" id="{71C59C95-8ECF-08DF-1B03-1F9739B7D38B}"/>
                  </a:ext>
                </a:extLst>
              </p:cNvPr>
              <p:cNvPicPr>
                <a:picLocks noChangeAspect="1"/>
              </p:cNvPicPr>
              <p:nvPr/>
            </p:nvPicPr>
            <p:blipFill rotWithShape="1">
              <a:blip r:embed="rId9">
                <a:extLst>
                  <a:ext uri="{28A0092B-C50C-407E-A947-70E740481C1C}">
                    <a14:useLocalDpi xmlns:a14="http://schemas.microsoft.com/office/drawing/2010/main" val="0"/>
                  </a:ext>
                </a:extLst>
              </a:blip>
              <a:srcRect l="9793" t="10655" r="7717" b="5111"/>
              <a:stretch/>
            </p:blipFill>
            <p:spPr>
              <a:xfrm>
                <a:off x="5118747" y="12689037"/>
                <a:ext cx="1572504" cy="1605775"/>
              </a:xfrm>
              <a:prstGeom prst="rect">
                <a:avLst/>
              </a:prstGeom>
            </p:spPr>
          </p:pic>
          <p:cxnSp>
            <p:nvCxnSpPr>
              <p:cNvPr id="16" name="Straight Connector 15">
                <a:extLst>
                  <a:ext uri="{FF2B5EF4-FFF2-40B4-BE49-F238E27FC236}">
                    <a16:creationId xmlns:a16="http://schemas.microsoft.com/office/drawing/2014/main" id="{8FC72EC6-B3F3-C870-E30E-73B1FEFFBB64}"/>
                  </a:ext>
                </a:extLst>
              </p:cNvPr>
              <p:cNvCxnSpPr>
                <a:cxnSpLocks/>
              </p:cNvCxnSpPr>
              <p:nvPr/>
            </p:nvCxnSpPr>
            <p:spPr>
              <a:xfrm>
                <a:off x="5306651" y="13084245"/>
                <a:ext cx="722507" cy="423116"/>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009923ED-AF63-E24C-9127-5AFBBD7A22E8}"/>
                </a:ext>
              </a:extLst>
            </p:cNvPr>
            <p:cNvSpPr txBox="1"/>
            <p:nvPr/>
          </p:nvSpPr>
          <p:spPr>
            <a:xfrm>
              <a:off x="6665889" y="5120434"/>
              <a:ext cx="1267876" cy="430887"/>
            </a:xfrm>
            <a:prstGeom prst="rect">
              <a:avLst/>
            </a:prstGeom>
            <a:noFill/>
          </p:spPr>
          <p:txBody>
            <a:bodyPr wrap="square">
              <a:spAutoFit/>
            </a:bodyPr>
            <a:lstStyle/>
            <a:p>
              <a:pPr algn="ctr"/>
              <a:r>
                <a:rPr lang="en-GB" sz="1100" dirty="0">
                  <a:solidFill>
                    <a:schemeClr val="bg1"/>
                  </a:solidFill>
                  <a:latin typeface="Century Schoolbook" panose="02040604050505020304" pitchFamily="18" charset="0"/>
                  <a:ea typeface="Cambria Math" panose="02040503050406030204" pitchFamily="18" charset="0"/>
                  <a:cs typeface="Arial" panose="020B0604020202020204" pitchFamily="34" charset="0"/>
                </a:rPr>
                <a:t>Fitted particle trajectory</a:t>
              </a:r>
              <a:endParaRPr lang="en-GB" sz="1100" dirty="0">
                <a:solidFill>
                  <a:schemeClr val="bg1"/>
                </a:solidFill>
                <a:latin typeface="Century Schoolbook" panose="02040604050505020304" pitchFamily="18" charset="0"/>
                <a:ea typeface="Cambria Math" panose="02040503050406030204" pitchFamily="18" charset="0"/>
              </a:endParaRPr>
            </a:p>
          </p:txBody>
        </p:sp>
      </p:grpSp>
      <p:pic>
        <p:nvPicPr>
          <p:cNvPr id="20" name="Picture 19" descr="A diagram of a decoder&#10;&#10;Description automatically generated">
            <a:extLst>
              <a:ext uri="{FF2B5EF4-FFF2-40B4-BE49-F238E27FC236}">
                <a16:creationId xmlns:a16="http://schemas.microsoft.com/office/drawing/2014/main" id="{EDF38CA6-589F-F626-B3D8-D4B9236ED1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15996" y="1001273"/>
            <a:ext cx="825731" cy="1713782"/>
          </a:xfrm>
          <a:prstGeom prst="rect">
            <a:avLst/>
          </a:prstGeom>
        </p:spPr>
      </p:pic>
      <p:sp>
        <p:nvSpPr>
          <p:cNvPr id="21" name="TextBox 20">
            <a:extLst>
              <a:ext uri="{FF2B5EF4-FFF2-40B4-BE49-F238E27FC236}">
                <a16:creationId xmlns:a16="http://schemas.microsoft.com/office/drawing/2014/main" id="{19F35C31-5C54-A225-64D7-1E83CA12FE4F}"/>
              </a:ext>
            </a:extLst>
          </p:cNvPr>
          <p:cNvSpPr txBox="1"/>
          <p:nvPr/>
        </p:nvSpPr>
        <p:spPr>
          <a:xfrm>
            <a:off x="9184027" y="1161216"/>
            <a:ext cx="1098316" cy="738664"/>
          </a:xfrm>
          <a:prstGeom prst="rect">
            <a:avLst/>
          </a:prstGeom>
          <a:noFill/>
        </p:spPr>
        <p:txBody>
          <a:bodyPr wrap="square">
            <a:spAutoFit/>
          </a:bodyPr>
          <a:lstStyle/>
          <a:p>
            <a:pPr algn="ctr">
              <a:spcAft>
                <a:spcPts val="600"/>
              </a:spcAft>
            </a:pPr>
            <a:r>
              <a:rPr lang="en-GB" sz="1050" dirty="0">
                <a:solidFill>
                  <a:srgbClr val="7030A0"/>
                </a:solidFill>
                <a:latin typeface="Century Schoolbook" panose="02040604050505020304" pitchFamily="18" charset="0"/>
                <a:ea typeface="Cambria Math" panose="02040503050406030204" pitchFamily="18" charset="0"/>
              </a:rPr>
              <a:t>Reconstructed kinematics of each single particle</a:t>
            </a:r>
          </a:p>
        </p:txBody>
      </p:sp>
      <p:grpSp>
        <p:nvGrpSpPr>
          <p:cNvPr id="22" name="Group 21">
            <a:extLst>
              <a:ext uri="{FF2B5EF4-FFF2-40B4-BE49-F238E27FC236}">
                <a16:creationId xmlns:a16="http://schemas.microsoft.com/office/drawing/2014/main" id="{3DFBE58A-5AB3-9581-8700-1D5B214F822C}"/>
              </a:ext>
            </a:extLst>
          </p:cNvPr>
          <p:cNvGrpSpPr/>
          <p:nvPr/>
        </p:nvGrpSpPr>
        <p:grpSpPr>
          <a:xfrm>
            <a:off x="8940662" y="2920566"/>
            <a:ext cx="1734587" cy="1664379"/>
            <a:chOff x="8547366" y="10705770"/>
            <a:chExt cx="1875861" cy="1721108"/>
          </a:xfrm>
        </p:grpSpPr>
        <p:grpSp>
          <p:nvGrpSpPr>
            <p:cNvPr id="23" name="Group 22">
              <a:extLst>
                <a:ext uri="{FF2B5EF4-FFF2-40B4-BE49-F238E27FC236}">
                  <a16:creationId xmlns:a16="http://schemas.microsoft.com/office/drawing/2014/main" id="{AFA88E7B-5A88-E350-D13E-3BA0FE55EEC3}"/>
                </a:ext>
              </a:extLst>
            </p:cNvPr>
            <p:cNvGrpSpPr/>
            <p:nvPr/>
          </p:nvGrpSpPr>
          <p:grpSpPr>
            <a:xfrm>
              <a:off x="8547366" y="10705770"/>
              <a:ext cx="1675803" cy="1721108"/>
              <a:chOff x="8528199" y="10604834"/>
              <a:chExt cx="1675803" cy="1721108"/>
            </a:xfrm>
          </p:grpSpPr>
          <p:pic>
            <p:nvPicPr>
              <p:cNvPr id="25" name="Picture 24" descr="A red cube in a blue grid&#10;&#10;Description automatically generated">
                <a:extLst>
                  <a:ext uri="{FF2B5EF4-FFF2-40B4-BE49-F238E27FC236}">
                    <a16:creationId xmlns:a16="http://schemas.microsoft.com/office/drawing/2014/main" id="{60412250-7724-9ACE-6FAA-2D56CD84B0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64214" y="11411074"/>
                <a:ext cx="914868" cy="914868"/>
              </a:xfrm>
              <a:prstGeom prst="rect">
                <a:avLst/>
              </a:prstGeom>
            </p:spPr>
          </p:pic>
          <p:pic>
            <p:nvPicPr>
              <p:cNvPr id="26" name="Picture 25" descr="A red cube in a blue grid&#10;&#10;Description automatically generated">
                <a:extLst>
                  <a:ext uri="{FF2B5EF4-FFF2-40B4-BE49-F238E27FC236}">
                    <a16:creationId xmlns:a16="http://schemas.microsoft.com/office/drawing/2014/main" id="{8148BA11-CD0E-21F6-9428-827364C810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28199" y="10621784"/>
                <a:ext cx="914868" cy="914868"/>
              </a:xfrm>
              <a:prstGeom prst="rect">
                <a:avLst/>
              </a:prstGeom>
            </p:spPr>
          </p:pic>
          <p:pic>
            <p:nvPicPr>
              <p:cNvPr id="27" name="Picture 26" descr="A red box in a blue grid&#10;&#10;Description automatically generated">
                <a:extLst>
                  <a:ext uri="{FF2B5EF4-FFF2-40B4-BE49-F238E27FC236}">
                    <a16:creationId xmlns:a16="http://schemas.microsoft.com/office/drawing/2014/main" id="{498FD926-6A96-B501-F0BC-63BAF019227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89134" y="10604834"/>
                <a:ext cx="914868" cy="914868"/>
              </a:xfrm>
              <a:prstGeom prst="rect">
                <a:avLst/>
              </a:prstGeom>
            </p:spPr>
          </p:pic>
          <p:pic>
            <p:nvPicPr>
              <p:cNvPr id="28" name="Picture 27" descr="A red cube in a blue grid&#10;&#10;Description automatically generated">
                <a:extLst>
                  <a:ext uri="{FF2B5EF4-FFF2-40B4-BE49-F238E27FC236}">
                    <a16:creationId xmlns:a16="http://schemas.microsoft.com/office/drawing/2014/main" id="{F3FE131A-6B16-9CF8-F07D-127943B8E4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28199" y="11394251"/>
                <a:ext cx="914869" cy="914869"/>
              </a:xfrm>
              <a:prstGeom prst="rect">
                <a:avLst/>
              </a:prstGeom>
            </p:spPr>
          </p:pic>
          <p:sp>
            <p:nvSpPr>
              <p:cNvPr id="29" name="Rounded Rectangle 28">
                <a:extLst>
                  <a:ext uri="{FF2B5EF4-FFF2-40B4-BE49-F238E27FC236}">
                    <a16:creationId xmlns:a16="http://schemas.microsoft.com/office/drawing/2014/main" id="{A008C734-768E-A6CA-19A9-86FC0CDE9C36}"/>
                  </a:ext>
                </a:extLst>
              </p:cNvPr>
              <p:cNvSpPr/>
              <p:nvPr/>
            </p:nvSpPr>
            <p:spPr>
              <a:xfrm>
                <a:off x="8591456" y="10686394"/>
                <a:ext cx="1587626" cy="160577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entury Schoolbook" panose="02040604050505020304" pitchFamily="18" charset="0"/>
                  <a:ea typeface="Cambria Math" panose="02040503050406030204" pitchFamily="18" charset="0"/>
                </a:endParaRPr>
              </a:p>
            </p:txBody>
          </p:sp>
        </p:grpSp>
        <p:sp>
          <p:nvSpPr>
            <p:cNvPr id="24" name="TextBox 23">
              <a:extLst>
                <a:ext uri="{FF2B5EF4-FFF2-40B4-BE49-F238E27FC236}">
                  <a16:creationId xmlns:a16="http://schemas.microsoft.com/office/drawing/2014/main" id="{ECB637AE-2926-6387-DA40-5054BC5F6613}"/>
                </a:ext>
              </a:extLst>
            </p:cNvPr>
            <p:cNvSpPr txBox="1"/>
            <p:nvPr/>
          </p:nvSpPr>
          <p:spPr>
            <a:xfrm>
              <a:off x="8708345" y="11467106"/>
              <a:ext cx="1714882" cy="254613"/>
            </a:xfrm>
            <a:prstGeom prst="rect">
              <a:avLst/>
            </a:prstGeom>
            <a:noFill/>
          </p:spPr>
          <p:txBody>
            <a:bodyPr wrap="square">
              <a:spAutoFit/>
            </a:bodyPr>
            <a:lstStyle/>
            <a:p>
              <a:pPr>
                <a:spcAft>
                  <a:spcPts val="600"/>
                </a:spcAft>
              </a:pPr>
              <a:r>
                <a:rPr lang="en-GB" sz="1000" dirty="0">
                  <a:latin typeface="Century Schoolbook" panose="02040604050505020304" pitchFamily="18" charset="0"/>
                  <a:ea typeface="Cambria Math" panose="02040503050406030204" pitchFamily="18" charset="0"/>
                </a:rPr>
                <a:t>Decomposed particles</a:t>
              </a:r>
            </a:p>
          </p:txBody>
        </p:sp>
      </p:grpSp>
      <p:pic>
        <p:nvPicPr>
          <p:cNvPr id="30" name="Picture 29" descr="A white sign with red text&#10;&#10;Description automatically generated">
            <a:extLst>
              <a:ext uri="{FF2B5EF4-FFF2-40B4-BE49-F238E27FC236}">
                <a16:creationId xmlns:a16="http://schemas.microsoft.com/office/drawing/2014/main" id="{2C5B6C6B-6A3D-C18F-A85E-9C2B297C1D16}"/>
              </a:ext>
            </a:extLst>
          </p:cNvPr>
          <p:cNvPicPr>
            <a:picLocks noChangeAspect="1"/>
          </p:cNvPicPr>
          <p:nvPr/>
        </p:nvPicPr>
        <p:blipFill rotWithShape="1">
          <a:blip r:embed="rId15">
            <a:extLst>
              <a:ext uri="{28A0092B-C50C-407E-A947-70E740481C1C}">
                <a14:useLocalDpi xmlns:a14="http://schemas.microsoft.com/office/drawing/2010/main" val="0"/>
              </a:ext>
            </a:extLst>
          </a:blip>
          <a:srcRect l="9593" r="11899" b="12810"/>
          <a:stretch/>
        </p:blipFill>
        <p:spPr>
          <a:xfrm>
            <a:off x="9320319" y="2053662"/>
            <a:ext cx="825731" cy="718955"/>
          </a:xfrm>
          <a:prstGeom prst="rect">
            <a:avLst/>
          </a:prstGeom>
        </p:spPr>
      </p:pic>
      <p:sp>
        <p:nvSpPr>
          <p:cNvPr id="32" name="Textplatzhalter 2">
            <a:extLst>
              <a:ext uri="{FF2B5EF4-FFF2-40B4-BE49-F238E27FC236}">
                <a16:creationId xmlns:a16="http://schemas.microsoft.com/office/drawing/2014/main" id="{66DEA6AD-890C-A1B9-A65C-2C7A0AB257DA}"/>
              </a:ext>
            </a:extLst>
          </p:cNvPr>
          <p:cNvSpPr txBox="1">
            <a:spLocks/>
          </p:cNvSpPr>
          <p:nvPr/>
        </p:nvSpPr>
        <p:spPr>
          <a:xfrm>
            <a:off x="-354048" y="-380408"/>
            <a:ext cx="10700757" cy="1841180"/>
          </a:xfrm>
          <a:prstGeom prst="rect">
            <a:avLst/>
          </a:prstGeom>
        </p:spPr>
        <p:txBody>
          <a:bodyPr vert="horz" lIns="91440" tIns="45720" rIns="91440" bIns="45720" rtlCol="0" anchor="ctr"/>
          <a:lstStyle>
            <a:defPPr>
              <a:defRPr lang="en-CH"/>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3600" dirty="0">
                <a:solidFill>
                  <a:srgbClr val="002060"/>
                </a:solidFill>
                <a:latin typeface="Century Schoolbook" panose="02040604050505020304" pitchFamily="18" charset="0"/>
                <a:ea typeface="Cambria Math" panose="02040503050406030204" pitchFamily="18" charset="0"/>
              </a:rPr>
              <a:t>    </a:t>
            </a:r>
            <a:r>
              <a:rPr lang="en-GB" sz="2800" dirty="0">
                <a:solidFill>
                  <a:schemeClr val="tx1">
                    <a:lumMod val="65000"/>
                    <a:lumOff val="35000"/>
                  </a:schemeClr>
                </a:solidFill>
                <a:latin typeface="Century Schoolbook" panose="02040604050505020304" pitchFamily="18" charset="0"/>
                <a:ea typeface="Cambria Math" panose="02040503050406030204" pitchFamily="18" charset="0"/>
              </a:rPr>
              <a:t>Poster #18</a:t>
            </a:r>
            <a:r>
              <a:rPr lang="en-GB" sz="3000" dirty="0">
                <a:solidFill>
                  <a:schemeClr val="tx1">
                    <a:lumMod val="65000"/>
                    <a:lumOff val="35000"/>
                  </a:schemeClr>
                </a:solidFill>
                <a:latin typeface="Century Schoolbook" panose="02040604050505020304" pitchFamily="18" charset="0"/>
                <a:ea typeface="Cambria Math" panose="02040503050406030204" pitchFamily="18" charset="0"/>
              </a:rPr>
              <a:t>:</a:t>
            </a:r>
            <a:r>
              <a:rPr lang="en-GB" sz="3000" dirty="0">
                <a:solidFill>
                  <a:srgbClr val="002060"/>
                </a:solidFill>
                <a:latin typeface="Century Schoolbook" panose="02040604050505020304" pitchFamily="18" charset="0"/>
                <a:ea typeface="Cambria Math" panose="02040503050406030204" pitchFamily="18" charset="0"/>
              </a:rPr>
              <a:t> Deep learning in the T2K near detector</a:t>
            </a:r>
          </a:p>
          <a:p>
            <a:pPr lvl="1"/>
            <a:endParaRPr lang="en-GB" sz="1400" dirty="0">
              <a:latin typeface="Century Schoolbook" panose="02040604050505020304" pitchFamily="18" charset="0"/>
              <a:ea typeface="Cambria Math" panose="02040503050406030204" pitchFamily="18" charset="0"/>
            </a:endParaRPr>
          </a:p>
          <a:p>
            <a:pPr lvl="1"/>
            <a:r>
              <a:rPr lang="en-GB" sz="1400" dirty="0">
                <a:latin typeface="Century Schoolbook" panose="02040604050505020304" pitchFamily="18" charset="0"/>
                <a:ea typeface="Cambria Math" panose="02040503050406030204" pitchFamily="18" charset="0"/>
              </a:rPr>
              <a:t> </a:t>
            </a:r>
            <a:endParaRPr lang="en-GB" sz="1600" dirty="0">
              <a:latin typeface="Century Schoolbook" panose="02040604050505020304" pitchFamily="18" charset="0"/>
              <a:ea typeface="Cambria Math" panose="02040503050406030204" pitchFamily="18" charset="0"/>
            </a:endParaRPr>
          </a:p>
        </p:txBody>
      </p:sp>
      <p:cxnSp>
        <p:nvCxnSpPr>
          <p:cNvPr id="35" name="Straight Arrow Connector 34">
            <a:extLst>
              <a:ext uri="{FF2B5EF4-FFF2-40B4-BE49-F238E27FC236}">
                <a16:creationId xmlns:a16="http://schemas.microsoft.com/office/drawing/2014/main" id="{35CD6A8F-0FB0-ABCB-5011-CC63C9609021}"/>
              </a:ext>
            </a:extLst>
          </p:cNvPr>
          <p:cNvCxnSpPr>
            <a:cxnSpLocks/>
            <a:endCxn id="8" idx="0"/>
          </p:cNvCxnSpPr>
          <p:nvPr/>
        </p:nvCxnSpPr>
        <p:spPr>
          <a:xfrm>
            <a:off x="1057410" y="3805846"/>
            <a:ext cx="0" cy="197796"/>
          </a:xfrm>
          <a:prstGeom prst="straightConnector1">
            <a:avLst/>
          </a:prstGeom>
          <a:ln w="25400">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E21CF68-B71F-03BD-21CF-FB5CE4AD41BF}"/>
              </a:ext>
            </a:extLst>
          </p:cNvPr>
          <p:cNvCxnSpPr>
            <a:cxnSpLocks/>
            <a:stCxn id="8" idx="3"/>
            <a:endCxn id="9" idx="1"/>
          </p:cNvCxnSpPr>
          <p:nvPr/>
        </p:nvCxnSpPr>
        <p:spPr>
          <a:xfrm>
            <a:off x="1833630" y="4777884"/>
            <a:ext cx="309589" cy="5033"/>
          </a:xfrm>
          <a:prstGeom prst="straightConnector1">
            <a:avLst/>
          </a:prstGeom>
          <a:ln w="25400">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39F701D-9598-93AF-3B1E-413964511C39}"/>
              </a:ext>
            </a:extLst>
          </p:cNvPr>
          <p:cNvCxnSpPr>
            <a:cxnSpLocks/>
            <a:stCxn id="9" idx="3"/>
          </p:cNvCxnSpPr>
          <p:nvPr/>
        </p:nvCxnSpPr>
        <p:spPr>
          <a:xfrm flipV="1">
            <a:off x="2970443" y="4780733"/>
            <a:ext cx="307628" cy="2184"/>
          </a:xfrm>
          <a:prstGeom prst="straightConnector1">
            <a:avLst/>
          </a:prstGeom>
          <a:ln w="25400">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972BDA0-537D-7620-3A66-6AEF1AFDEC52}"/>
              </a:ext>
            </a:extLst>
          </p:cNvPr>
          <p:cNvCxnSpPr>
            <a:cxnSpLocks/>
            <a:endCxn id="12" idx="1"/>
          </p:cNvCxnSpPr>
          <p:nvPr/>
        </p:nvCxnSpPr>
        <p:spPr>
          <a:xfrm>
            <a:off x="4539793" y="4772910"/>
            <a:ext cx="313777" cy="0"/>
          </a:xfrm>
          <a:prstGeom prst="straightConnector1">
            <a:avLst/>
          </a:prstGeom>
          <a:ln w="25400">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69003D4-06A1-11AA-56E4-5F71DC8B0624}"/>
              </a:ext>
            </a:extLst>
          </p:cNvPr>
          <p:cNvCxnSpPr>
            <a:cxnSpLocks/>
          </p:cNvCxnSpPr>
          <p:nvPr/>
        </p:nvCxnSpPr>
        <p:spPr>
          <a:xfrm>
            <a:off x="5803478" y="4782347"/>
            <a:ext cx="353546" cy="0"/>
          </a:xfrm>
          <a:prstGeom prst="straightConnector1">
            <a:avLst/>
          </a:prstGeom>
          <a:ln w="25400">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6E34EE2-5C90-CED0-ADA7-6B6FBF398ECE}"/>
              </a:ext>
            </a:extLst>
          </p:cNvPr>
          <p:cNvCxnSpPr>
            <a:cxnSpLocks/>
          </p:cNvCxnSpPr>
          <p:nvPr/>
        </p:nvCxnSpPr>
        <p:spPr>
          <a:xfrm>
            <a:off x="6698053" y="5066246"/>
            <a:ext cx="1013980" cy="1091523"/>
          </a:xfrm>
          <a:prstGeom prst="straightConnector1">
            <a:avLst/>
          </a:prstGeom>
          <a:ln w="2540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61E6538-40F1-1511-E8EA-A180C17EE5DA}"/>
              </a:ext>
            </a:extLst>
          </p:cNvPr>
          <p:cNvCxnSpPr>
            <a:cxnSpLocks/>
            <a:stCxn id="13" idx="3"/>
            <a:endCxn id="15" idx="1"/>
          </p:cNvCxnSpPr>
          <p:nvPr/>
        </p:nvCxnSpPr>
        <p:spPr>
          <a:xfrm flipV="1">
            <a:off x="8553462" y="5889170"/>
            <a:ext cx="190318" cy="2208"/>
          </a:xfrm>
          <a:prstGeom prst="straightConnector1">
            <a:avLst/>
          </a:prstGeom>
          <a:ln w="25400">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9D75144-CC61-3574-D3A6-B821DF681067}"/>
              </a:ext>
            </a:extLst>
          </p:cNvPr>
          <p:cNvCxnSpPr>
            <a:cxnSpLocks/>
            <a:endCxn id="101" idx="2"/>
          </p:cNvCxnSpPr>
          <p:nvPr/>
        </p:nvCxnSpPr>
        <p:spPr>
          <a:xfrm flipH="1" flipV="1">
            <a:off x="6880299" y="2599922"/>
            <a:ext cx="91715" cy="1972923"/>
          </a:xfrm>
          <a:prstGeom prst="straightConnector1">
            <a:avLst/>
          </a:prstGeom>
          <a:ln w="254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8E76C25D-5371-50D1-1746-E11BF04A1D51}"/>
              </a:ext>
            </a:extLst>
          </p:cNvPr>
          <p:cNvCxnSpPr>
            <a:cxnSpLocks/>
          </p:cNvCxnSpPr>
          <p:nvPr/>
        </p:nvCxnSpPr>
        <p:spPr>
          <a:xfrm>
            <a:off x="7488877" y="2124555"/>
            <a:ext cx="214769" cy="0"/>
          </a:xfrm>
          <a:prstGeom prst="straightConnector1">
            <a:avLst/>
          </a:prstGeom>
          <a:ln w="25400">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18422D7B-7F02-F4F9-00D9-0141E55AA13F}"/>
              </a:ext>
            </a:extLst>
          </p:cNvPr>
          <p:cNvCxnSpPr>
            <a:cxnSpLocks/>
            <a:endCxn id="21" idx="1"/>
          </p:cNvCxnSpPr>
          <p:nvPr/>
        </p:nvCxnSpPr>
        <p:spPr>
          <a:xfrm>
            <a:off x="8553462" y="1530548"/>
            <a:ext cx="630565" cy="0"/>
          </a:xfrm>
          <a:prstGeom prst="straightConnector1">
            <a:avLst/>
          </a:prstGeom>
          <a:ln w="25400">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358F7CC4-689C-D496-C650-3CAFF88D710F}"/>
              </a:ext>
            </a:extLst>
          </p:cNvPr>
          <p:cNvCxnSpPr>
            <a:cxnSpLocks/>
            <a:stCxn id="21" idx="2"/>
            <a:endCxn id="30" idx="0"/>
          </p:cNvCxnSpPr>
          <p:nvPr/>
        </p:nvCxnSpPr>
        <p:spPr>
          <a:xfrm>
            <a:off x="9733185" y="1899880"/>
            <a:ext cx="0" cy="153782"/>
          </a:xfrm>
          <a:prstGeom prst="straightConnector1">
            <a:avLst/>
          </a:prstGeom>
          <a:ln w="25400">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5E7256E-546B-DD8E-131D-2E7B0EFEE7DE}"/>
              </a:ext>
            </a:extLst>
          </p:cNvPr>
          <p:cNvCxnSpPr>
            <a:cxnSpLocks/>
            <a:stCxn id="30" idx="2"/>
            <a:endCxn id="29" idx="0"/>
          </p:cNvCxnSpPr>
          <p:nvPr/>
        </p:nvCxnSpPr>
        <p:spPr>
          <a:xfrm>
            <a:off x="9733185" y="2772617"/>
            <a:ext cx="0" cy="226821"/>
          </a:xfrm>
          <a:prstGeom prst="straightConnector1">
            <a:avLst/>
          </a:prstGeom>
          <a:ln w="25400">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18A9716B-DBB4-F214-C61F-D3DC64CD2D38}"/>
              </a:ext>
            </a:extLst>
          </p:cNvPr>
          <p:cNvGrpSpPr/>
          <p:nvPr/>
        </p:nvGrpSpPr>
        <p:grpSpPr>
          <a:xfrm>
            <a:off x="7442753" y="2855213"/>
            <a:ext cx="1333066" cy="1492059"/>
            <a:chOff x="5306124" y="5743843"/>
            <a:chExt cx="1333066" cy="1492059"/>
          </a:xfrm>
        </p:grpSpPr>
        <p:pic>
          <p:nvPicPr>
            <p:cNvPr id="98" name="Picture 97" descr="A red cubes in a blue grid&#10;&#10;Description automatically generated">
              <a:extLst>
                <a:ext uri="{FF2B5EF4-FFF2-40B4-BE49-F238E27FC236}">
                  <a16:creationId xmlns:a16="http://schemas.microsoft.com/office/drawing/2014/main" id="{BAB35AEF-6C6B-2E15-4CB1-A344A1D55C09}"/>
                </a:ext>
              </a:extLst>
            </p:cNvPr>
            <p:cNvPicPr>
              <a:picLocks noChangeAspect="1"/>
            </p:cNvPicPr>
            <p:nvPr/>
          </p:nvPicPr>
          <p:blipFill rotWithShape="1">
            <a:blip r:embed="rId16">
              <a:extLst>
                <a:ext uri="{28A0092B-C50C-407E-A947-70E740481C1C}">
                  <a14:useLocalDpi xmlns:a14="http://schemas.microsoft.com/office/drawing/2010/main" val="0"/>
                </a:ext>
              </a:extLst>
            </a:blip>
            <a:srcRect l="10072" t="11969" r="12193" b="1025"/>
            <a:stretch/>
          </p:blipFill>
          <p:spPr>
            <a:xfrm>
              <a:off x="5306124" y="5743843"/>
              <a:ext cx="1333066" cy="1492059"/>
            </a:xfrm>
            <a:prstGeom prst="rect">
              <a:avLst/>
            </a:prstGeom>
          </p:spPr>
        </p:pic>
        <p:sp>
          <p:nvSpPr>
            <p:cNvPr id="99" name="TextBox 98">
              <a:extLst>
                <a:ext uri="{FF2B5EF4-FFF2-40B4-BE49-F238E27FC236}">
                  <a16:creationId xmlns:a16="http://schemas.microsoft.com/office/drawing/2014/main" id="{05339853-4FE3-E8EB-835E-BD08CD56A7D5}"/>
                </a:ext>
              </a:extLst>
            </p:cNvPr>
            <p:cNvSpPr txBox="1"/>
            <p:nvPr/>
          </p:nvSpPr>
          <p:spPr>
            <a:xfrm>
              <a:off x="5354796" y="5971258"/>
              <a:ext cx="1144845" cy="415498"/>
            </a:xfrm>
            <a:prstGeom prst="rect">
              <a:avLst/>
            </a:prstGeom>
            <a:noFill/>
          </p:spPr>
          <p:txBody>
            <a:bodyPr wrap="square">
              <a:spAutoFit/>
            </a:bodyPr>
            <a:lstStyle/>
            <a:p>
              <a:pPr>
                <a:spcAft>
                  <a:spcPts val="600"/>
                </a:spcAft>
              </a:pPr>
              <a:r>
                <a:rPr lang="en-GB" sz="1000" dirty="0">
                  <a:solidFill>
                    <a:srgbClr val="FFFF00"/>
                  </a:solidFill>
                  <a:latin typeface="Century Schoolbook" panose="02040604050505020304" pitchFamily="18" charset="0"/>
                  <a:ea typeface="Cambria Math" panose="02040503050406030204" pitchFamily="18" charset="0"/>
                </a:rPr>
                <a:t>Reconstructed event</a:t>
              </a:r>
            </a:p>
          </p:txBody>
        </p:sp>
      </p:grpSp>
      <p:grpSp>
        <p:nvGrpSpPr>
          <p:cNvPr id="103" name="Group 102">
            <a:extLst>
              <a:ext uri="{FF2B5EF4-FFF2-40B4-BE49-F238E27FC236}">
                <a16:creationId xmlns:a16="http://schemas.microsoft.com/office/drawing/2014/main" id="{7EA8CF64-0B6D-2C73-8494-38A2014A4B99}"/>
              </a:ext>
            </a:extLst>
          </p:cNvPr>
          <p:cNvGrpSpPr/>
          <p:nvPr/>
        </p:nvGrpSpPr>
        <p:grpSpPr>
          <a:xfrm>
            <a:off x="6140187" y="1170838"/>
            <a:ext cx="1409916" cy="1429084"/>
            <a:chOff x="5044544" y="5447212"/>
            <a:chExt cx="1409916" cy="1429084"/>
          </a:xfrm>
        </p:grpSpPr>
        <p:pic>
          <p:nvPicPr>
            <p:cNvPr id="101" name="Picture 100" descr="A red cubes in a blue grid&#10;&#10;Description automatically generated">
              <a:extLst>
                <a:ext uri="{FF2B5EF4-FFF2-40B4-BE49-F238E27FC236}">
                  <a16:creationId xmlns:a16="http://schemas.microsoft.com/office/drawing/2014/main" id="{5D0EA9B8-EAF3-B692-B0CE-A6A6248473B7}"/>
                </a:ext>
              </a:extLst>
            </p:cNvPr>
            <p:cNvPicPr>
              <a:picLocks noChangeAspect="1"/>
            </p:cNvPicPr>
            <p:nvPr/>
          </p:nvPicPr>
          <p:blipFill rotWithShape="1">
            <a:blip r:embed="rId17">
              <a:extLst>
                <a:ext uri="{28A0092B-C50C-407E-A947-70E740481C1C}">
                  <a14:useLocalDpi xmlns:a14="http://schemas.microsoft.com/office/drawing/2010/main" val="0"/>
                </a:ext>
              </a:extLst>
            </a:blip>
            <a:srcRect l="10940" t="11503" r="10944" b="5163"/>
            <a:stretch/>
          </p:blipFill>
          <p:spPr>
            <a:xfrm>
              <a:off x="5114851" y="5447212"/>
              <a:ext cx="1339609" cy="1429084"/>
            </a:xfrm>
            <a:prstGeom prst="rect">
              <a:avLst/>
            </a:prstGeom>
          </p:spPr>
        </p:pic>
        <p:sp>
          <p:nvSpPr>
            <p:cNvPr id="102" name="TextBox 101">
              <a:extLst>
                <a:ext uri="{FF2B5EF4-FFF2-40B4-BE49-F238E27FC236}">
                  <a16:creationId xmlns:a16="http://schemas.microsoft.com/office/drawing/2014/main" id="{3BB958A5-61CF-81DD-A8EC-0E24420E8189}"/>
                </a:ext>
              </a:extLst>
            </p:cNvPr>
            <p:cNvSpPr txBox="1"/>
            <p:nvPr/>
          </p:nvSpPr>
          <p:spPr>
            <a:xfrm>
              <a:off x="5044544" y="5679260"/>
              <a:ext cx="903562" cy="415498"/>
            </a:xfrm>
            <a:prstGeom prst="rect">
              <a:avLst/>
            </a:prstGeom>
            <a:noFill/>
          </p:spPr>
          <p:txBody>
            <a:bodyPr wrap="square">
              <a:spAutoFit/>
            </a:bodyPr>
            <a:lstStyle/>
            <a:p>
              <a:pPr algn="ctr">
                <a:spcAft>
                  <a:spcPts val="600"/>
                </a:spcAft>
              </a:pPr>
              <a:r>
                <a:rPr lang="en-GB" sz="1050" dirty="0">
                  <a:solidFill>
                    <a:srgbClr val="FFFF00"/>
                  </a:solidFill>
                  <a:latin typeface="Century Schoolbook" panose="02040604050505020304" pitchFamily="18" charset="0"/>
                  <a:ea typeface="Cambria Math" panose="02040503050406030204" pitchFamily="18" charset="0"/>
                </a:rPr>
                <a:t>Target event</a:t>
              </a:r>
            </a:p>
          </p:txBody>
        </p:sp>
      </p:grpSp>
      <p:cxnSp>
        <p:nvCxnSpPr>
          <p:cNvPr id="106" name="Straight Arrow Connector 105">
            <a:extLst>
              <a:ext uri="{FF2B5EF4-FFF2-40B4-BE49-F238E27FC236}">
                <a16:creationId xmlns:a16="http://schemas.microsoft.com/office/drawing/2014/main" id="{B7040334-6EA0-5C4A-44CE-8E2F0A19F7FE}"/>
              </a:ext>
            </a:extLst>
          </p:cNvPr>
          <p:cNvCxnSpPr>
            <a:cxnSpLocks/>
            <a:endCxn id="98" idx="3"/>
          </p:cNvCxnSpPr>
          <p:nvPr/>
        </p:nvCxnSpPr>
        <p:spPr>
          <a:xfrm flipH="1">
            <a:off x="8775819" y="3601243"/>
            <a:ext cx="220587" cy="0"/>
          </a:xfrm>
          <a:prstGeom prst="straightConnector1">
            <a:avLst/>
          </a:prstGeom>
          <a:ln w="25400">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80" name="Group 279">
            <a:extLst>
              <a:ext uri="{FF2B5EF4-FFF2-40B4-BE49-F238E27FC236}">
                <a16:creationId xmlns:a16="http://schemas.microsoft.com/office/drawing/2014/main" id="{239A2E95-9B0E-1A6E-2402-921444F52A49}"/>
              </a:ext>
            </a:extLst>
          </p:cNvPr>
          <p:cNvGrpSpPr/>
          <p:nvPr/>
        </p:nvGrpSpPr>
        <p:grpSpPr>
          <a:xfrm>
            <a:off x="2700072" y="2091291"/>
            <a:ext cx="3672727" cy="1815882"/>
            <a:chOff x="2712422" y="1824900"/>
            <a:chExt cx="3672727" cy="1815882"/>
          </a:xfrm>
        </p:grpSpPr>
        <p:sp>
          <p:nvSpPr>
            <p:cNvPr id="34" name="TextBox 33">
              <a:extLst>
                <a:ext uri="{FF2B5EF4-FFF2-40B4-BE49-F238E27FC236}">
                  <a16:creationId xmlns:a16="http://schemas.microsoft.com/office/drawing/2014/main" id="{178903F6-46B9-BB45-0D26-555520ACA765}"/>
                </a:ext>
              </a:extLst>
            </p:cNvPr>
            <p:cNvSpPr txBox="1"/>
            <p:nvPr/>
          </p:nvSpPr>
          <p:spPr>
            <a:xfrm>
              <a:off x="2866442" y="1824900"/>
              <a:ext cx="3518707" cy="1815882"/>
            </a:xfrm>
            <a:prstGeom prst="rect">
              <a:avLst/>
            </a:prstGeom>
            <a:noFill/>
          </p:spPr>
          <p:txBody>
            <a:bodyPr wrap="square">
              <a:spAutoFit/>
            </a:bodyPr>
            <a:lstStyle/>
            <a:p>
              <a:r>
                <a:rPr lang="en-GB" sz="1400" b="1" dirty="0" err="1">
                  <a:latin typeface="Century Schoolbook" panose="02040604050505020304" pitchFamily="18" charset="0"/>
                  <a:ea typeface="Cambria Math" panose="02040503050406030204" pitchFamily="18" charset="0"/>
                  <a:cs typeface="Arial" panose="020B0604020202020204" pitchFamily="34" charset="0"/>
                </a:rPr>
                <a:t>SuperFGD</a:t>
              </a:r>
              <a:r>
                <a:rPr lang="en-GB" sz="1400" b="1" dirty="0">
                  <a:latin typeface="Century Schoolbook" panose="02040604050505020304" pitchFamily="18" charset="0"/>
                  <a:ea typeface="Cambria Math" panose="02040503050406030204" pitchFamily="18" charset="0"/>
                  <a:cs typeface="Arial" panose="020B0604020202020204" pitchFamily="34" charset="0"/>
                </a:rPr>
                <a:t> neutrino detector</a:t>
              </a:r>
              <a:r>
                <a:rPr lang="en-GB" sz="1400" dirty="0">
                  <a:latin typeface="Century Schoolbook" panose="02040604050505020304" pitchFamily="18" charset="0"/>
                  <a:ea typeface="Cambria Math" panose="02040503050406030204" pitchFamily="18" charset="0"/>
                  <a:cs typeface="Arial" panose="020B0604020202020204" pitchFamily="34" charset="0"/>
                </a:rPr>
                <a:t>:</a:t>
              </a:r>
            </a:p>
            <a:p>
              <a:pPr marL="171450" indent="-171450">
                <a:buFontTx/>
                <a:buChar char="-"/>
              </a:pPr>
              <a:r>
                <a:rPr lang="en-GB" sz="1400" dirty="0">
                  <a:latin typeface="Century Schoolbook" panose="02040604050505020304" pitchFamily="18" charset="0"/>
                  <a:ea typeface="Cambria Math" panose="02040503050406030204" pitchFamily="18" charset="0"/>
                  <a:cs typeface="Arial" panose="020B0604020202020204" pitchFamily="34" charset="0"/>
                </a:rPr>
                <a:t>Ultra-fine scintillator with 2M 1cm³ cubes</a:t>
              </a:r>
            </a:p>
            <a:p>
              <a:pPr marL="171450" indent="-171450">
                <a:buFontTx/>
                <a:buChar char="-"/>
              </a:pPr>
              <a:r>
                <a:rPr lang="en-GB" sz="1400" dirty="0">
                  <a:latin typeface="Century Schoolbook" panose="02040604050505020304" pitchFamily="18" charset="0"/>
                  <a:ea typeface="Cambria Math" panose="02040503050406030204" pitchFamily="18" charset="0"/>
                  <a:cs typeface="Arial" panose="020B0604020202020204" pitchFamily="34" charset="0"/>
                </a:rPr>
                <a:t>Part of the</a:t>
              </a:r>
              <a:r>
                <a:rPr lang="en-GB" sz="1400" dirty="0">
                  <a:solidFill>
                    <a:srgbClr val="215CAF"/>
                  </a:solidFill>
                  <a:latin typeface="Century Schoolbook" panose="02040604050505020304" pitchFamily="18" charset="0"/>
                  <a:ea typeface="Cambria Math" panose="02040503050406030204" pitchFamily="18" charset="0"/>
                  <a:cs typeface="Arial" panose="020B0604020202020204" pitchFamily="34" charset="0"/>
                </a:rPr>
                <a:t> </a:t>
              </a:r>
              <a:r>
                <a:rPr lang="en-GB" sz="1400" b="1" dirty="0">
                  <a:solidFill>
                    <a:srgbClr val="215CAF"/>
                  </a:solidFill>
                  <a:latin typeface="Century Schoolbook" panose="02040604050505020304" pitchFamily="18" charset="0"/>
                  <a:ea typeface="Cambria Math" panose="02040503050406030204" pitchFamily="18" charset="0"/>
                  <a:cs typeface="Arial" panose="020B0604020202020204" pitchFamily="34" charset="0"/>
                </a:rPr>
                <a:t>upgrade of the near detector</a:t>
              </a:r>
              <a:r>
                <a:rPr lang="en-GB" sz="1400" dirty="0">
                  <a:solidFill>
                    <a:srgbClr val="003B76"/>
                  </a:solidFill>
                  <a:latin typeface="Century Schoolbook" panose="02040604050505020304" pitchFamily="18" charset="0"/>
                  <a:ea typeface="Cambria Math" panose="02040503050406030204" pitchFamily="18" charset="0"/>
                  <a:cs typeface="Arial" panose="020B0604020202020204" pitchFamily="34" charset="0"/>
                </a:rPr>
                <a:t> </a:t>
              </a:r>
              <a:r>
                <a:rPr lang="en-GB" sz="1400" dirty="0">
                  <a:latin typeface="Century Schoolbook" panose="02040604050505020304" pitchFamily="18" charset="0"/>
                  <a:ea typeface="Cambria Math" panose="02040503050406030204" pitchFamily="18" charset="0"/>
                  <a:cs typeface="Arial" panose="020B0604020202020204" pitchFamily="34" charset="0"/>
                </a:rPr>
                <a:t>of the </a:t>
              </a:r>
              <a:r>
                <a:rPr lang="en-GB" sz="1400" b="1" dirty="0">
                  <a:solidFill>
                    <a:srgbClr val="215CAF"/>
                  </a:solidFill>
                  <a:latin typeface="Century Schoolbook" panose="02040604050505020304" pitchFamily="18" charset="0"/>
                  <a:ea typeface="Cambria Math" panose="02040503050406030204" pitchFamily="18" charset="0"/>
                  <a:cs typeface="Arial" panose="020B0604020202020204" pitchFamily="34" charset="0"/>
                </a:rPr>
                <a:t>T2K experiment in Japan</a:t>
              </a:r>
              <a:r>
                <a:rPr lang="en-GB" sz="1400" dirty="0">
                  <a:solidFill>
                    <a:srgbClr val="003B76"/>
                  </a:solidFill>
                  <a:latin typeface="Century Schoolbook" panose="02040604050505020304" pitchFamily="18" charset="0"/>
                  <a:ea typeface="Cambria Math" panose="02040503050406030204" pitchFamily="18" charset="0"/>
                  <a:cs typeface="Arial" panose="020B0604020202020204" pitchFamily="34" charset="0"/>
                </a:rPr>
                <a:t>.</a:t>
              </a:r>
            </a:p>
            <a:p>
              <a:pPr marL="171450" indent="-171450">
                <a:buFontTx/>
                <a:buChar char="-"/>
              </a:pPr>
              <a:r>
                <a:rPr lang="en-GB" sz="1400" b="1" dirty="0">
                  <a:solidFill>
                    <a:srgbClr val="7030A0"/>
                  </a:solidFill>
                  <a:latin typeface="Century Schoolbook" panose="02040604050505020304" pitchFamily="18" charset="0"/>
                  <a:ea typeface="Cambria Math" panose="02040503050406030204" pitchFamily="18" charset="0"/>
                  <a:cs typeface="Arial" panose="020B0604020202020204" pitchFamily="34" charset="0"/>
                </a:rPr>
                <a:t>Full deep-learning reconstruction and analysis chain!</a:t>
              </a:r>
            </a:p>
          </p:txBody>
        </p:sp>
        <p:sp>
          <p:nvSpPr>
            <p:cNvPr id="134" name="Right Brace 133">
              <a:extLst>
                <a:ext uri="{FF2B5EF4-FFF2-40B4-BE49-F238E27FC236}">
                  <a16:creationId xmlns:a16="http://schemas.microsoft.com/office/drawing/2014/main" id="{0274027F-6343-D728-FDFA-20AB723F0026}"/>
                </a:ext>
              </a:extLst>
            </p:cNvPr>
            <p:cNvSpPr/>
            <p:nvPr/>
          </p:nvSpPr>
          <p:spPr>
            <a:xfrm>
              <a:off x="2712422" y="1872998"/>
              <a:ext cx="162926" cy="1628588"/>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dirty="0">
                <a:latin typeface="Century Schoolbook" panose="02040604050505020304" pitchFamily="18" charset="0"/>
                <a:ea typeface="Cambria Math" panose="02040503050406030204" pitchFamily="18" charset="0"/>
              </a:endParaRPr>
            </a:p>
          </p:txBody>
        </p:sp>
      </p:grpSp>
      <p:grpSp>
        <p:nvGrpSpPr>
          <p:cNvPr id="181" name="Group 180">
            <a:extLst>
              <a:ext uri="{FF2B5EF4-FFF2-40B4-BE49-F238E27FC236}">
                <a16:creationId xmlns:a16="http://schemas.microsoft.com/office/drawing/2014/main" id="{F569C709-E99C-4B1D-588A-9674E3AE3C89}"/>
              </a:ext>
            </a:extLst>
          </p:cNvPr>
          <p:cNvGrpSpPr/>
          <p:nvPr/>
        </p:nvGrpSpPr>
        <p:grpSpPr>
          <a:xfrm>
            <a:off x="170220" y="5552126"/>
            <a:ext cx="1999143" cy="1198648"/>
            <a:chOff x="515208" y="5347801"/>
            <a:chExt cx="1999143" cy="1198648"/>
          </a:xfrm>
        </p:grpSpPr>
        <p:sp>
          <p:nvSpPr>
            <p:cNvPr id="137" name="Right Brace 136">
              <a:extLst>
                <a:ext uri="{FF2B5EF4-FFF2-40B4-BE49-F238E27FC236}">
                  <a16:creationId xmlns:a16="http://schemas.microsoft.com/office/drawing/2014/main" id="{728F9F74-0DC6-6CE6-FF46-E1E43C6E6769}"/>
                </a:ext>
              </a:extLst>
            </p:cNvPr>
            <p:cNvSpPr/>
            <p:nvPr/>
          </p:nvSpPr>
          <p:spPr>
            <a:xfrm rot="5400000">
              <a:off x="1315807" y="4719792"/>
              <a:ext cx="152650" cy="1408668"/>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dirty="0">
                <a:latin typeface="Century Schoolbook" panose="02040604050505020304" pitchFamily="18" charset="0"/>
                <a:ea typeface="Cambria Math" panose="02040503050406030204" pitchFamily="18" charset="0"/>
              </a:endParaRPr>
            </a:p>
          </p:txBody>
        </p:sp>
        <p:sp>
          <p:nvSpPr>
            <p:cNvPr id="140" name="TextBox 139">
              <a:extLst>
                <a:ext uri="{FF2B5EF4-FFF2-40B4-BE49-F238E27FC236}">
                  <a16:creationId xmlns:a16="http://schemas.microsoft.com/office/drawing/2014/main" id="{B82DA038-D4A0-D044-3106-FF88F6E4E845}"/>
                </a:ext>
              </a:extLst>
            </p:cNvPr>
            <p:cNvSpPr txBox="1"/>
            <p:nvPr/>
          </p:nvSpPr>
          <p:spPr>
            <a:xfrm>
              <a:off x="515208" y="5623119"/>
              <a:ext cx="1999143" cy="923330"/>
            </a:xfrm>
            <a:prstGeom prst="rect">
              <a:avLst/>
            </a:prstGeom>
            <a:noFill/>
          </p:spPr>
          <p:txBody>
            <a:bodyPr wrap="square">
              <a:spAutoFit/>
            </a:bodyPr>
            <a:lstStyle/>
            <a:p>
              <a:r>
                <a:rPr lang="en-GB" sz="1400" b="1" dirty="0">
                  <a:solidFill>
                    <a:srgbClr val="215CAF"/>
                  </a:solidFill>
                  <a:latin typeface="Century Schoolbook" panose="02040604050505020304" pitchFamily="18" charset="0"/>
                  <a:ea typeface="Cambria Math" panose="02040503050406030204" pitchFamily="18" charset="0"/>
                  <a:cs typeface="Arial" panose="020B0604020202020204" pitchFamily="34" charset="0"/>
                </a:rPr>
                <a:t>Voxels</a:t>
              </a:r>
              <a:r>
                <a:rPr lang="en-GB" sz="1400" dirty="0">
                  <a:latin typeface="Century Schoolbook" panose="02040604050505020304" pitchFamily="18" charset="0"/>
                  <a:ea typeface="Cambria Math" panose="02040503050406030204" pitchFamily="18" charset="0"/>
                  <a:cs typeface="Arial" panose="020B0604020202020204" pitchFamily="34" charset="0"/>
                </a:rPr>
                <a:t> (hits) with their </a:t>
              </a:r>
              <a:r>
                <a:rPr lang="en-GB" sz="1400" b="1" dirty="0">
                  <a:solidFill>
                    <a:srgbClr val="215CAF"/>
                  </a:solidFill>
                  <a:latin typeface="Century Schoolbook" panose="02040604050505020304" pitchFamily="18" charset="0"/>
                  <a:ea typeface="Cambria Math" panose="02040503050406030204" pitchFamily="18" charset="0"/>
                  <a:cs typeface="Arial" panose="020B0604020202020204" pitchFamily="34" charset="0"/>
                </a:rPr>
                <a:t>3D position and energy.</a:t>
              </a:r>
            </a:p>
            <a:p>
              <a:pPr marL="171450" indent="-171450">
                <a:buFontTx/>
                <a:buChar char="-"/>
              </a:pPr>
              <a:endParaRPr lang="en-GB" sz="1200" b="1" dirty="0">
                <a:solidFill>
                  <a:srgbClr val="215CAF"/>
                </a:solidFill>
                <a:latin typeface="Century Schoolbook" panose="02040604050505020304" pitchFamily="18" charset="0"/>
                <a:ea typeface="Cambria Math" panose="02040503050406030204" pitchFamily="18" charset="0"/>
                <a:cs typeface="Arial" panose="020B0604020202020204" pitchFamily="34" charset="0"/>
              </a:endParaRPr>
            </a:p>
          </p:txBody>
        </p:sp>
      </p:grpSp>
      <p:sp>
        <p:nvSpPr>
          <p:cNvPr id="146" name="TextBox 145">
            <a:extLst>
              <a:ext uri="{FF2B5EF4-FFF2-40B4-BE49-F238E27FC236}">
                <a16:creationId xmlns:a16="http://schemas.microsoft.com/office/drawing/2014/main" id="{3A70ED55-8DC8-DD2A-1CD9-141264FB74FC}"/>
              </a:ext>
            </a:extLst>
          </p:cNvPr>
          <p:cNvSpPr txBox="1"/>
          <p:nvPr/>
        </p:nvSpPr>
        <p:spPr>
          <a:xfrm>
            <a:off x="1091430" y="3727430"/>
            <a:ext cx="1779315" cy="415498"/>
          </a:xfrm>
          <a:prstGeom prst="rect">
            <a:avLst/>
          </a:prstGeom>
          <a:noFill/>
        </p:spPr>
        <p:txBody>
          <a:bodyPr wrap="square">
            <a:spAutoFit/>
          </a:bodyPr>
          <a:lstStyle/>
          <a:p>
            <a:r>
              <a:rPr lang="en-GB" sz="1050" b="1" dirty="0">
                <a:solidFill>
                  <a:srgbClr val="7030A0"/>
                </a:solidFill>
                <a:latin typeface="Century Schoolbook" panose="02040604050505020304" pitchFamily="18" charset="0"/>
                <a:ea typeface="Cambria Math" panose="02040503050406030204" pitchFamily="18" charset="0"/>
                <a:cs typeface="Arial" panose="020B0604020202020204" pitchFamily="34" charset="0"/>
              </a:rPr>
              <a:t>Provides 3D images of neutrino interactions</a:t>
            </a:r>
          </a:p>
        </p:txBody>
      </p:sp>
      <p:grpSp>
        <p:nvGrpSpPr>
          <p:cNvPr id="182" name="Group 181">
            <a:extLst>
              <a:ext uri="{FF2B5EF4-FFF2-40B4-BE49-F238E27FC236}">
                <a16:creationId xmlns:a16="http://schemas.microsoft.com/office/drawing/2014/main" id="{C050D538-1B89-97F2-A26F-5BE44FCA6390}"/>
              </a:ext>
            </a:extLst>
          </p:cNvPr>
          <p:cNvGrpSpPr/>
          <p:nvPr/>
        </p:nvGrpSpPr>
        <p:grpSpPr>
          <a:xfrm>
            <a:off x="2064701" y="5546034"/>
            <a:ext cx="2573463" cy="1352920"/>
            <a:chOff x="2521092" y="5329805"/>
            <a:chExt cx="2718164" cy="1350089"/>
          </a:xfrm>
        </p:grpSpPr>
        <p:sp>
          <p:nvSpPr>
            <p:cNvPr id="173" name="Right Brace 172">
              <a:extLst>
                <a:ext uri="{FF2B5EF4-FFF2-40B4-BE49-F238E27FC236}">
                  <a16:creationId xmlns:a16="http://schemas.microsoft.com/office/drawing/2014/main" id="{78E872F9-FBD7-2491-46BA-57BE3293A59C}"/>
                </a:ext>
              </a:extLst>
            </p:cNvPr>
            <p:cNvSpPr/>
            <p:nvPr/>
          </p:nvSpPr>
          <p:spPr>
            <a:xfrm rot="5400000">
              <a:off x="3816887" y="4086219"/>
              <a:ext cx="162926" cy="2650097"/>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dirty="0">
                <a:latin typeface="Century Schoolbook" panose="02040604050505020304" pitchFamily="18" charset="0"/>
                <a:ea typeface="Cambria Math" panose="02040503050406030204" pitchFamily="18" charset="0"/>
              </a:endParaRPr>
            </a:p>
          </p:txBody>
        </p:sp>
        <p:sp>
          <p:nvSpPr>
            <p:cNvPr id="174" name="TextBox 173">
              <a:extLst>
                <a:ext uri="{FF2B5EF4-FFF2-40B4-BE49-F238E27FC236}">
                  <a16:creationId xmlns:a16="http://schemas.microsoft.com/office/drawing/2014/main" id="{FD6A4BE0-7F43-693F-D6B8-7540A14D8461}"/>
                </a:ext>
              </a:extLst>
            </p:cNvPr>
            <p:cNvSpPr txBox="1"/>
            <p:nvPr/>
          </p:nvSpPr>
          <p:spPr>
            <a:xfrm>
              <a:off x="2521092" y="5574216"/>
              <a:ext cx="2718164" cy="1105678"/>
            </a:xfrm>
            <a:prstGeom prst="rect">
              <a:avLst/>
            </a:prstGeom>
            <a:noFill/>
          </p:spPr>
          <p:txBody>
            <a:bodyPr wrap="square">
              <a:spAutoFit/>
            </a:bodyPr>
            <a:lstStyle/>
            <a:p>
              <a:r>
                <a:rPr lang="en-GB" sz="1400" b="1" dirty="0">
                  <a:solidFill>
                    <a:srgbClr val="215CAF"/>
                  </a:solidFill>
                  <a:latin typeface="Century Schoolbook" panose="02040604050505020304" pitchFamily="18" charset="0"/>
                  <a:ea typeface="Cambria Math" panose="02040503050406030204" pitchFamily="18" charset="0"/>
                  <a:cs typeface="Arial" panose="020B0604020202020204" pitchFamily="34" charset="0"/>
                </a:rPr>
                <a:t>Step 1: </a:t>
              </a:r>
              <a:r>
                <a:rPr lang="en-GB" sz="1400" b="1" dirty="0">
                  <a:solidFill>
                    <a:srgbClr val="002060"/>
                  </a:solidFill>
                  <a:latin typeface="Century Schoolbook" panose="02040604050505020304" pitchFamily="18" charset="0"/>
                  <a:ea typeface="Cambria Math" panose="02040503050406030204" pitchFamily="18" charset="0"/>
                  <a:cs typeface="Arial" panose="020B0604020202020204" pitchFamily="34" charset="0"/>
                </a:rPr>
                <a:t>Graph neural network (GNN)</a:t>
              </a:r>
              <a:r>
                <a:rPr lang="en-GB" sz="1400" b="1" dirty="0">
                  <a:solidFill>
                    <a:srgbClr val="215CAF"/>
                  </a:solidFill>
                  <a:latin typeface="Century Schoolbook" panose="02040604050505020304" pitchFamily="18" charset="0"/>
                  <a:ea typeface="Cambria Math" panose="02040503050406030204" pitchFamily="18" charset="0"/>
                  <a:cs typeface="Arial" panose="020B0604020202020204" pitchFamily="34" charset="0"/>
                </a:rPr>
                <a:t> </a:t>
              </a:r>
              <a:r>
                <a:rPr lang="en-GB" sz="1400" dirty="0">
                  <a:latin typeface="Century Schoolbook" panose="02040604050505020304" pitchFamily="18" charset="0"/>
                  <a:ea typeface="Cambria Math" panose="02040503050406030204" pitchFamily="18" charset="0"/>
                  <a:cs typeface="Arial" panose="020B0604020202020204" pitchFamily="34" charset="0"/>
                </a:rPr>
                <a:t>to</a:t>
              </a:r>
              <a:r>
                <a:rPr lang="en-GB" sz="1400" b="1" dirty="0">
                  <a:solidFill>
                    <a:srgbClr val="215CAF"/>
                  </a:solidFill>
                  <a:latin typeface="Century Schoolbook" panose="02040604050505020304" pitchFamily="18" charset="0"/>
                  <a:ea typeface="Cambria Math" panose="02040503050406030204" pitchFamily="18" charset="0"/>
                  <a:cs typeface="Arial" panose="020B0604020202020204" pitchFamily="34" charset="0"/>
                </a:rPr>
                <a:t> </a:t>
              </a:r>
              <a:r>
                <a:rPr lang="en-GB" sz="1400" b="1" dirty="0">
                  <a:solidFill>
                    <a:srgbClr val="C00000"/>
                  </a:solidFill>
                  <a:latin typeface="Century Schoolbook" panose="02040604050505020304" pitchFamily="18" charset="0"/>
                  <a:ea typeface="Cambria Math" panose="02040503050406030204" pitchFamily="18" charset="0"/>
                  <a:cs typeface="Arial" panose="020B0604020202020204" pitchFamily="34" charset="0"/>
                </a:rPr>
                <a:t>remove noise</a:t>
              </a:r>
              <a:r>
                <a:rPr lang="en-GB" sz="1400" dirty="0">
                  <a:latin typeface="Century Schoolbook" panose="02040604050505020304" pitchFamily="18" charset="0"/>
                  <a:ea typeface="Cambria Math" panose="02040503050406030204" pitchFamily="18" charset="0"/>
                  <a:cs typeface="Arial" panose="020B0604020202020204" pitchFamily="34" charset="0"/>
                </a:rPr>
                <a:t>.</a:t>
              </a:r>
            </a:p>
            <a:p>
              <a:pPr marL="171450" indent="-171450">
                <a:buFontTx/>
                <a:buChar char="-"/>
              </a:pPr>
              <a:endParaRPr lang="en-GB" sz="1200" b="1" dirty="0">
                <a:solidFill>
                  <a:srgbClr val="215CAF"/>
                </a:solidFill>
                <a:latin typeface="Century Schoolbook" panose="02040604050505020304" pitchFamily="18" charset="0"/>
                <a:ea typeface="Cambria Math" panose="02040503050406030204" pitchFamily="18" charset="0"/>
                <a:cs typeface="Arial" panose="020B0604020202020204" pitchFamily="34" charset="0"/>
              </a:endParaRPr>
            </a:p>
            <a:p>
              <a:pPr marL="171450" indent="-171450">
                <a:buFontTx/>
                <a:buChar char="-"/>
              </a:pPr>
              <a:endParaRPr lang="en-GB" sz="1200" b="1" dirty="0">
                <a:solidFill>
                  <a:srgbClr val="215CAF"/>
                </a:solidFill>
                <a:latin typeface="Century Schoolbook" panose="02040604050505020304" pitchFamily="18" charset="0"/>
                <a:ea typeface="Cambria Math" panose="02040503050406030204" pitchFamily="18" charset="0"/>
                <a:cs typeface="Arial" panose="020B0604020202020204" pitchFamily="34" charset="0"/>
              </a:endParaRPr>
            </a:p>
          </p:txBody>
        </p:sp>
      </p:grpSp>
      <p:grpSp>
        <p:nvGrpSpPr>
          <p:cNvPr id="183" name="Group 182">
            <a:extLst>
              <a:ext uri="{FF2B5EF4-FFF2-40B4-BE49-F238E27FC236}">
                <a16:creationId xmlns:a16="http://schemas.microsoft.com/office/drawing/2014/main" id="{140198F4-A85E-909C-BCF0-D05C3860B223}"/>
              </a:ext>
            </a:extLst>
          </p:cNvPr>
          <p:cNvGrpSpPr/>
          <p:nvPr/>
        </p:nvGrpSpPr>
        <p:grpSpPr>
          <a:xfrm>
            <a:off x="4760090" y="5546037"/>
            <a:ext cx="2573463" cy="1442730"/>
            <a:chOff x="5095743" y="5286282"/>
            <a:chExt cx="2573463" cy="1442730"/>
          </a:xfrm>
        </p:grpSpPr>
        <p:sp>
          <p:nvSpPr>
            <p:cNvPr id="179" name="Right Brace 178">
              <a:extLst>
                <a:ext uri="{FF2B5EF4-FFF2-40B4-BE49-F238E27FC236}">
                  <a16:creationId xmlns:a16="http://schemas.microsoft.com/office/drawing/2014/main" id="{D9114624-F616-78FE-033C-270ECA51290E}"/>
                </a:ext>
              </a:extLst>
            </p:cNvPr>
            <p:cNvSpPr/>
            <p:nvPr/>
          </p:nvSpPr>
          <p:spPr>
            <a:xfrm rot="5400000">
              <a:off x="6311214" y="4136070"/>
              <a:ext cx="179759" cy="2480184"/>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dirty="0">
                <a:latin typeface="Century Schoolbook" panose="02040604050505020304" pitchFamily="18" charset="0"/>
                <a:ea typeface="Cambria Math" panose="02040503050406030204" pitchFamily="18" charset="0"/>
              </a:endParaRPr>
            </a:p>
          </p:txBody>
        </p:sp>
        <p:sp>
          <p:nvSpPr>
            <p:cNvPr id="180" name="TextBox 179">
              <a:extLst>
                <a:ext uri="{FF2B5EF4-FFF2-40B4-BE49-F238E27FC236}">
                  <a16:creationId xmlns:a16="http://schemas.microsoft.com/office/drawing/2014/main" id="{91A5BA69-924A-84ED-A064-7206EB8C5A84}"/>
                </a:ext>
              </a:extLst>
            </p:cNvPr>
            <p:cNvSpPr txBox="1"/>
            <p:nvPr/>
          </p:nvSpPr>
          <p:spPr>
            <a:xfrm>
              <a:off x="5095743" y="5513295"/>
              <a:ext cx="2573463" cy="1215717"/>
            </a:xfrm>
            <a:prstGeom prst="rect">
              <a:avLst/>
            </a:prstGeom>
            <a:noFill/>
          </p:spPr>
          <p:txBody>
            <a:bodyPr wrap="square">
              <a:spAutoFit/>
            </a:bodyPr>
            <a:lstStyle/>
            <a:p>
              <a:pPr>
                <a:spcAft>
                  <a:spcPts val="600"/>
                </a:spcAft>
              </a:pPr>
              <a:r>
                <a:rPr lang="en-GB" sz="1400" b="1" dirty="0">
                  <a:solidFill>
                    <a:srgbClr val="215CAF"/>
                  </a:solidFill>
                  <a:latin typeface="Century Schoolbook" panose="02040604050505020304" pitchFamily="18" charset="0"/>
                  <a:ea typeface="Cambria Math" panose="02040503050406030204" pitchFamily="18" charset="0"/>
                  <a:cs typeface="Arial" panose="020B0604020202020204" pitchFamily="34" charset="0"/>
                </a:rPr>
                <a:t>Step 2: </a:t>
              </a:r>
              <a:r>
                <a:rPr lang="en-GB" sz="1400" b="1" dirty="0">
                  <a:solidFill>
                    <a:srgbClr val="002060"/>
                  </a:solidFill>
                  <a:latin typeface="Century Schoolbook" panose="02040604050505020304" pitchFamily="18" charset="0"/>
                  <a:ea typeface="Cambria Math" panose="02040503050406030204" pitchFamily="18" charset="0"/>
                </a:rPr>
                <a:t>Submanifold sparse convolutional network </a:t>
              </a:r>
              <a:r>
                <a:rPr lang="en-GB" sz="1400" dirty="0">
                  <a:latin typeface="Century Schoolbook" panose="02040604050505020304" pitchFamily="18" charset="0"/>
                  <a:ea typeface="Cambria Math" panose="02040503050406030204" pitchFamily="18" charset="0"/>
                </a:rPr>
                <a:t>(Sparse-CNN) to </a:t>
              </a:r>
              <a:r>
                <a:rPr lang="en-GB" sz="1400" b="1" dirty="0">
                  <a:solidFill>
                    <a:srgbClr val="C00000"/>
                  </a:solidFill>
                  <a:latin typeface="Century Schoolbook" panose="02040604050505020304" pitchFamily="18" charset="0"/>
                  <a:ea typeface="Cambria Math" panose="02040503050406030204" pitchFamily="18" charset="0"/>
                </a:rPr>
                <a:t>discriminate hits</a:t>
              </a:r>
              <a:r>
                <a:rPr lang="en-GB" sz="1400" dirty="0">
                  <a:latin typeface="Century Schoolbook" panose="02040604050505020304" pitchFamily="18" charset="0"/>
                  <a:ea typeface="Cambria Math" panose="02040503050406030204" pitchFamily="18" charset="0"/>
                </a:rPr>
                <a:t>.</a:t>
              </a:r>
              <a:endParaRPr lang="en-GB" sz="1400" b="1" dirty="0">
                <a:solidFill>
                  <a:srgbClr val="215CAF"/>
                </a:solidFill>
                <a:latin typeface="Century Schoolbook" panose="02040604050505020304" pitchFamily="18" charset="0"/>
                <a:ea typeface="Cambria Math" panose="02040503050406030204" pitchFamily="18" charset="0"/>
                <a:cs typeface="Arial" panose="020B0604020202020204" pitchFamily="34" charset="0"/>
              </a:endParaRPr>
            </a:p>
            <a:p>
              <a:pPr marL="171450" indent="-171450">
                <a:buFontTx/>
                <a:buChar char="-"/>
              </a:pPr>
              <a:endParaRPr lang="en-GB" sz="1200" b="1" dirty="0">
                <a:solidFill>
                  <a:srgbClr val="215CAF"/>
                </a:solidFill>
                <a:latin typeface="Century Schoolbook" panose="02040604050505020304" pitchFamily="18" charset="0"/>
                <a:ea typeface="Cambria Math" panose="02040503050406030204" pitchFamily="18" charset="0"/>
                <a:cs typeface="Arial" panose="020B0604020202020204" pitchFamily="34" charset="0"/>
              </a:endParaRPr>
            </a:p>
          </p:txBody>
        </p:sp>
      </p:grpSp>
      <p:grpSp>
        <p:nvGrpSpPr>
          <p:cNvPr id="211" name="Group 210">
            <a:extLst>
              <a:ext uri="{FF2B5EF4-FFF2-40B4-BE49-F238E27FC236}">
                <a16:creationId xmlns:a16="http://schemas.microsoft.com/office/drawing/2014/main" id="{88DB912A-078A-7559-75C8-579FCC2F02B9}"/>
              </a:ext>
            </a:extLst>
          </p:cNvPr>
          <p:cNvGrpSpPr/>
          <p:nvPr/>
        </p:nvGrpSpPr>
        <p:grpSpPr>
          <a:xfrm>
            <a:off x="10241629" y="4710821"/>
            <a:ext cx="1830595" cy="2057514"/>
            <a:chOff x="4482440" y="4860918"/>
            <a:chExt cx="2645032" cy="2676920"/>
          </a:xfrm>
        </p:grpSpPr>
        <p:sp>
          <p:nvSpPr>
            <p:cNvPr id="212" name="Right Brace 211">
              <a:extLst>
                <a:ext uri="{FF2B5EF4-FFF2-40B4-BE49-F238E27FC236}">
                  <a16:creationId xmlns:a16="http://schemas.microsoft.com/office/drawing/2014/main" id="{77136ABB-ED84-0416-6984-68290F8E0028}"/>
                </a:ext>
              </a:extLst>
            </p:cNvPr>
            <p:cNvSpPr/>
            <p:nvPr/>
          </p:nvSpPr>
          <p:spPr>
            <a:xfrm>
              <a:off x="4482440" y="5311286"/>
              <a:ext cx="215738" cy="2165433"/>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dirty="0">
                <a:latin typeface="Century Schoolbook" panose="02040604050505020304" pitchFamily="18" charset="0"/>
                <a:ea typeface="Cambria Math" panose="02040503050406030204" pitchFamily="18" charset="0"/>
              </a:endParaRPr>
            </a:p>
          </p:txBody>
        </p:sp>
        <p:sp>
          <p:nvSpPr>
            <p:cNvPr id="213" name="TextBox 212">
              <a:extLst>
                <a:ext uri="{FF2B5EF4-FFF2-40B4-BE49-F238E27FC236}">
                  <a16:creationId xmlns:a16="http://schemas.microsoft.com/office/drawing/2014/main" id="{3B18F636-9537-1A7C-E5AA-38980FBB84C9}"/>
                </a:ext>
              </a:extLst>
            </p:cNvPr>
            <p:cNvSpPr txBox="1"/>
            <p:nvPr/>
          </p:nvSpPr>
          <p:spPr>
            <a:xfrm>
              <a:off x="4786784" y="4860918"/>
              <a:ext cx="2340688" cy="2676920"/>
            </a:xfrm>
            <a:prstGeom prst="rect">
              <a:avLst/>
            </a:prstGeom>
            <a:noFill/>
          </p:spPr>
          <p:txBody>
            <a:bodyPr wrap="square">
              <a:spAutoFit/>
            </a:bodyPr>
            <a:lstStyle/>
            <a:p>
              <a:pPr>
                <a:spcAft>
                  <a:spcPts val="600"/>
                </a:spcAft>
              </a:pPr>
              <a:r>
                <a:rPr lang="en-GB" sz="1400" b="1" dirty="0">
                  <a:solidFill>
                    <a:srgbClr val="215CAF"/>
                  </a:solidFill>
                  <a:latin typeface="Century Schoolbook" panose="02040604050505020304" pitchFamily="18" charset="0"/>
                  <a:ea typeface="Cambria Math" panose="02040503050406030204" pitchFamily="18" charset="0"/>
                  <a:cs typeface="Arial" panose="020B0604020202020204" pitchFamily="34" charset="0"/>
                </a:rPr>
                <a:t>Step 3: </a:t>
              </a:r>
              <a:r>
                <a:rPr lang="en-GB" sz="1400" b="1" dirty="0">
                  <a:solidFill>
                    <a:srgbClr val="002060"/>
                  </a:solidFill>
                  <a:latin typeface="Century Schoolbook" panose="02040604050505020304" pitchFamily="18" charset="0"/>
                  <a:ea typeface="Cambria Math" panose="02040503050406030204" pitchFamily="18" charset="0"/>
                </a:rPr>
                <a:t>Transformer-encoder</a:t>
              </a:r>
              <a:r>
                <a:rPr lang="en-GB" sz="1400" dirty="0">
                  <a:latin typeface="Century Schoolbook" panose="02040604050505020304" pitchFamily="18" charset="0"/>
                  <a:ea typeface="Cambria Math" panose="02040503050406030204" pitchFamily="18" charset="0"/>
                </a:rPr>
                <a:t> and </a:t>
              </a:r>
              <a:r>
                <a:rPr lang="en-GB" sz="1400" b="1" dirty="0">
                  <a:solidFill>
                    <a:srgbClr val="002060"/>
                  </a:solidFill>
                  <a:latin typeface="Century Schoolbook" panose="02040604050505020304" pitchFamily="18" charset="0"/>
                  <a:ea typeface="Cambria Math" panose="02040503050406030204" pitchFamily="18" charset="0"/>
                </a:rPr>
                <a:t>recurrent-neural network</a:t>
              </a:r>
              <a:r>
                <a:rPr lang="en-GB" sz="1400" dirty="0">
                  <a:latin typeface="Century Schoolbook" panose="02040604050505020304" pitchFamily="18" charset="0"/>
                  <a:ea typeface="Cambria Math" panose="02040503050406030204" pitchFamily="18" charset="0"/>
                </a:rPr>
                <a:t> (RNN) to </a:t>
              </a:r>
              <a:r>
                <a:rPr lang="en-GB" sz="1400" b="1" dirty="0">
                  <a:solidFill>
                    <a:srgbClr val="C00000"/>
                  </a:solidFill>
                  <a:latin typeface="Century Schoolbook" panose="02040604050505020304" pitchFamily="18" charset="0"/>
                  <a:ea typeface="Cambria Math" panose="02040503050406030204" pitchFamily="18" charset="0"/>
                </a:rPr>
                <a:t>f</a:t>
              </a:r>
              <a:r>
                <a:rPr lang="en-GB" sz="1400" b="1" dirty="0">
                  <a:solidFill>
                    <a:srgbClr val="C00000"/>
                  </a:solidFill>
                  <a:latin typeface="Century Schoolbook" panose="02040604050505020304" pitchFamily="18" charset="0"/>
                  <a:ea typeface="Cambria Math" panose="02040503050406030204" pitchFamily="18" charset="0"/>
                  <a:cs typeface="Arial" panose="020B0604020202020204" pitchFamily="34" charset="0"/>
                </a:rPr>
                <a:t>it the actual particle trajectory</a:t>
              </a:r>
              <a:r>
                <a:rPr lang="en-GB" sz="1400" dirty="0">
                  <a:latin typeface="Century Schoolbook" panose="02040604050505020304" pitchFamily="18" charset="0"/>
                  <a:ea typeface="Cambria Math" panose="02040503050406030204" pitchFamily="18" charset="0"/>
                  <a:cs typeface="Arial" panose="020B0604020202020204" pitchFamily="34" charset="0"/>
                </a:rPr>
                <a:t> in the detector, </a:t>
              </a:r>
              <a:endParaRPr lang="en-GB" sz="1400" b="1" dirty="0">
                <a:solidFill>
                  <a:srgbClr val="215CAF"/>
                </a:solidFill>
                <a:latin typeface="Century Schoolbook" panose="02040604050505020304" pitchFamily="18" charset="0"/>
                <a:ea typeface="Cambria Math" panose="02040503050406030204" pitchFamily="18" charset="0"/>
                <a:cs typeface="Arial" panose="020B0604020202020204" pitchFamily="34" charset="0"/>
              </a:endParaRPr>
            </a:p>
          </p:txBody>
        </p:sp>
      </p:grpSp>
      <p:grpSp>
        <p:nvGrpSpPr>
          <p:cNvPr id="231" name="Group 230">
            <a:extLst>
              <a:ext uri="{FF2B5EF4-FFF2-40B4-BE49-F238E27FC236}">
                <a16:creationId xmlns:a16="http://schemas.microsoft.com/office/drawing/2014/main" id="{1891B940-6051-5865-847C-FF7B3318DBE2}"/>
              </a:ext>
            </a:extLst>
          </p:cNvPr>
          <p:cNvGrpSpPr/>
          <p:nvPr/>
        </p:nvGrpSpPr>
        <p:grpSpPr>
          <a:xfrm>
            <a:off x="10531587" y="1107640"/>
            <a:ext cx="1603706" cy="3477305"/>
            <a:chOff x="4349843" y="4981114"/>
            <a:chExt cx="3606775" cy="2300060"/>
          </a:xfrm>
        </p:grpSpPr>
        <p:sp>
          <p:nvSpPr>
            <p:cNvPr id="232" name="Right Brace 231">
              <a:extLst>
                <a:ext uri="{FF2B5EF4-FFF2-40B4-BE49-F238E27FC236}">
                  <a16:creationId xmlns:a16="http://schemas.microsoft.com/office/drawing/2014/main" id="{792EECD5-8E24-50D1-7090-062385510F86}"/>
                </a:ext>
              </a:extLst>
            </p:cNvPr>
            <p:cNvSpPr/>
            <p:nvPr/>
          </p:nvSpPr>
          <p:spPr>
            <a:xfrm>
              <a:off x="4349843" y="4981114"/>
              <a:ext cx="153584" cy="2300060"/>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dirty="0">
                <a:latin typeface="Century Schoolbook" panose="02040604050505020304" pitchFamily="18" charset="0"/>
                <a:ea typeface="Cambria Math" panose="02040503050406030204" pitchFamily="18" charset="0"/>
              </a:endParaRPr>
            </a:p>
          </p:txBody>
        </p:sp>
        <p:sp>
          <p:nvSpPr>
            <p:cNvPr id="233" name="TextBox 232">
              <a:extLst>
                <a:ext uri="{FF2B5EF4-FFF2-40B4-BE49-F238E27FC236}">
                  <a16:creationId xmlns:a16="http://schemas.microsoft.com/office/drawing/2014/main" id="{B2143B8C-342E-AF2B-1F28-BBB2FE5567D7}"/>
                </a:ext>
              </a:extLst>
            </p:cNvPr>
            <p:cNvSpPr txBox="1"/>
            <p:nvPr/>
          </p:nvSpPr>
          <p:spPr>
            <a:xfrm>
              <a:off x="4676768" y="5125592"/>
              <a:ext cx="3279850" cy="1913638"/>
            </a:xfrm>
            <a:prstGeom prst="rect">
              <a:avLst/>
            </a:prstGeom>
            <a:noFill/>
          </p:spPr>
          <p:txBody>
            <a:bodyPr wrap="square">
              <a:spAutoFit/>
            </a:bodyPr>
            <a:lstStyle/>
            <a:p>
              <a:pPr>
                <a:spcAft>
                  <a:spcPts val="600"/>
                </a:spcAft>
              </a:pPr>
              <a:r>
                <a:rPr lang="en-GB" sz="1400" b="1" dirty="0">
                  <a:solidFill>
                    <a:srgbClr val="0070C0"/>
                  </a:solidFill>
                  <a:latin typeface="Century Schoolbook" panose="02040604050505020304" pitchFamily="18" charset="0"/>
                  <a:ea typeface="Cambria Math" panose="02040503050406030204" pitchFamily="18" charset="0"/>
                </a:rPr>
                <a:t>Step 4: </a:t>
              </a:r>
              <a:r>
                <a:rPr lang="en-GB" sz="1400" b="1" dirty="0">
                  <a:solidFill>
                    <a:srgbClr val="002060"/>
                  </a:solidFill>
                  <a:latin typeface="Century Schoolbook" panose="02040604050505020304" pitchFamily="18" charset="0"/>
                  <a:ea typeface="Cambria Math" panose="02040503050406030204" pitchFamily="18" charset="0"/>
                </a:rPr>
                <a:t>Transformer and generative models </a:t>
              </a:r>
              <a:r>
                <a:rPr lang="en-GB" sz="1400" dirty="0">
                  <a:latin typeface="Century Schoolbook" panose="02040604050505020304" pitchFamily="18" charset="0"/>
                  <a:ea typeface="Cambria Math" panose="02040503050406030204" pitchFamily="18" charset="0"/>
                </a:rPr>
                <a:t>to </a:t>
              </a:r>
              <a:r>
                <a:rPr lang="en-GB" sz="1400" b="1" dirty="0">
                  <a:solidFill>
                    <a:srgbClr val="C00000"/>
                  </a:solidFill>
                  <a:latin typeface="Century Schoolbook" panose="02040604050505020304" pitchFamily="18" charset="0"/>
                  <a:ea typeface="Cambria Math" panose="02040503050406030204" pitchFamily="18" charset="0"/>
                </a:rPr>
                <a:t>identify and measure independent particles produced at the vertex of neutrino interactions</a:t>
              </a:r>
              <a:r>
                <a:rPr lang="en-GB" sz="1400" dirty="0">
                  <a:latin typeface="Century Schoolbook" panose="02040604050505020304" pitchFamily="18" charset="0"/>
                  <a:ea typeface="Cambria Math" panose="02040503050406030204" pitchFamily="18" charset="0"/>
                </a:rPr>
                <a:t>.</a:t>
              </a:r>
            </a:p>
          </p:txBody>
        </p:sp>
      </p:grpSp>
      <p:pic>
        <p:nvPicPr>
          <p:cNvPr id="273" name="Picture 7" descr="Thorsten Lux elected as member of the Executive Committee of ...">
            <a:extLst>
              <a:ext uri="{FF2B5EF4-FFF2-40B4-BE49-F238E27FC236}">
                <a16:creationId xmlns:a16="http://schemas.microsoft.com/office/drawing/2014/main" id="{468D9B14-84CB-F21B-BD61-4B122D9FA0F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45926" y="481374"/>
            <a:ext cx="1363105" cy="7122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TH Zurich - Homepage | ETH Zurich">
            <a:extLst>
              <a:ext uri="{FF2B5EF4-FFF2-40B4-BE49-F238E27FC236}">
                <a16:creationId xmlns:a16="http://schemas.microsoft.com/office/drawing/2014/main" id="{3E7CCCD4-369F-F631-4722-2AD185E5221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316284" y="26960"/>
            <a:ext cx="1761653" cy="494426"/>
          </a:xfrm>
          <a:prstGeom prst="rect">
            <a:avLst/>
          </a:prstGeom>
          <a:noFill/>
          <a:extLst>
            <a:ext uri="{909E8E84-426E-40DD-AFC4-6F175D3DCCD1}">
              <a14:hiddenFill xmlns:a14="http://schemas.microsoft.com/office/drawing/2010/main">
                <a:solidFill>
                  <a:srgbClr val="FFFFFF"/>
                </a:solidFill>
              </a14:hiddenFill>
            </a:ext>
          </a:extLst>
        </p:spPr>
      </p:pic>
      <p:sp>
        <p:nvSpPr>
          <p:cNvPr id="277" name="TextBox 276">
            <a:extLst>
              <a:ext uri="{FF2B5EF4-FFF2-40B4-BE49-F238E27FC236}">
                <a16:creationId xmlns:a16="http://schemas.microsoft.com/office/drawing/2014/main" id="{23B0371B-F925-C522-716B-3537E6160022}"/>
              </a:ext>
            </a:extLst>
          </p:cNvPr>
          <p:cNvSpPr txBox="1"/>
          <p:nvPr/>
        </p:nvSpPr>
        <p:spPr>
          <a:xfrm>
            <a:off x="778081" y="1227736"/>
            <a:ext cx="4399447" cy="748775"/>
          </a:xfrm>
          <a:prstGeom prst="rect">
            <a:avLst/>
          </a:prstGeom>
          <a:solidFill>
            <a:schemeClr val="accent1">
              <a:lumMod val="20000"/>
              <a:lumOff val="80000"/>
            </a:schemeClr>
          </a:solidFill>
        </p:spPr>
        <p:txBody>
          <a:bodyPr wrap="square">
            <a:spAutoFit/>
          </a:bodyPr>
          <a:lstStyle/>
          <a:p>
            <a:pPr algn="ctr"/>
            <a:r>
              <a:rPr lang="en-GB" sz="1400" b="1" i="0" dirty="0">
                <a:solidFill>
                  <a:srgbClr val="7030A0"/>
                </a:solidFill>
                <a:effectLst/>
                <a:latin typeface="Century Schoolbook" panose="02040604050505020304" pitchFamily="18" charset="0"/>
                <a:ea typeface="Cambria Math" panose="02040503050406030204" pitchFamily="18" charset="0"/>
              </a:rPr>
              <a:t>Neutrinos are the most mysterious particles in the universe, capable of passing through solid matter without leaving a trace</a:t>
            </a:r>
            <a:r>
              <a:rPr lang="en-GB" sz="1400" b="0" i="0" dirty="0">
                <a:solidFill>
                  <a:srgbClr val="7030A0"/>
                </a:solidFill>
                <a:effectLst/>
                <a:latin typeface="Century Schoolbook" panose="02040604050505020304" pitchFamily="18" charset="0"/>
                <a:ea typeface="Cambria Math" panose="02040503050406030204" pitchFamily="18" charset="0"/>
              </a:rPr>
              <a:t>.</a:t>
            </a:r>
            <a:endParaRPr lang="en-CH" sz="1400" dirty="0">
              <a:solidFill>
                <a:srgbClr val="7030A0"/>
              </a:solidFill>
              <a:latin typeface="Century Schoolbook" panose="02040604050505020304" pitchFamily="18" charset="0"/>
              <a:ea typeface="Cambria Math" panose="02040503050406030204" pitchFamily="18" charset="0"/>
            </a:endParaRPr>
          </a:p>
        </p:txBody>
      </p:sp>
      <p:sp>
        <p:nvSpPr>
          <p:cNvPr id="279" name="TextBox 278">
            <a:extLst>
              <a:ext uri="{FF2B5EF4-FFF2-40B4-BE49-F238E27FC236}">
                <a16:creationId xmlns:a16="http://schemas.microsoft.com/office/drawing/2014/main" id="{9E62C821-F8A7-D566-A7AB-475468669DF9}"/>
              </a:ext>
            </a:extLst>
          </p:cNvPr>
          <p:cNvSpPr txBox="1"/>
          <p:nvPr/>
        </p:nvSpPr>
        <p:spPr>
          <a:xfrm>
            <a:off x="-277390" y="570336"/>
            <a:ext cx="6320970" cy="523220"/>
          </a:xfrm>
          <a:prstGeom prst="rect">
            <a:avLst/>
          </a:prstGeom>
          <a:noFill/>
        </p:spPr>
        <p:txBody>
          <a:bodyPr wrap="square">
            <a:spAutoFit/>
          </a:bodyPr>
          <a:lstStyle/>
          <a:p>
            <a:pPr lvl="1"/>
            <a:r>
              <a:rPr lang="en-GB" sz="1400" dirty="0">
                <a:latin typeface="Century Schoolbook" panose="02040604050505020304" pitchFamily="18" charset="0"/>
                <a:ea typeface="Cambria Math" panose="02040503050406030204" pitchFamily="18" charset="0"/>
              </a:rPr>
              <a:t>Saúl Alonso-Monsalve</a:t>
            </a:r>
          </a:p>
          <a:p>
            <a:pPr lvl="1"/>
            <a:r>
              <a:rPr lang="en-GB" sz="1400" dirty="0">
                <a:latin typeface="Century Schoolbook" panose="02040604050505020304" pitchFamily="18" charset="0"/>
                <a:ea typeface="Cambria Math" panose="02040503050406030204" pitchFamily="18" charset="0"/>
              </a:rPr>
              <a:t>Department of Physics, ETH Zurich</a:t>
            </a:r>
            <a:endParaRPr lang="en-CH" dirty="0"/>
          </a:p>
        </p:txBody>
      </p:sp>
      <p:sp>
        <p:nvSpPr>
          <p:cNvPr id="281" name="TextBox 280">
            <a:extLst>
              <a:ext uri="{FF2B5EF4-FFF2-40B4-BE49-F238E27FC236}">
                <a16:creationId xmlns:a16="http://schemas.microsoft.com/office/drawing/2014/main" id="{1EBF40D9-5A71-C891-B471-93087ED9B1C5}"/>
              </a:ext>
            </a:extLst>
          </p:cNvPr>
          <p:cNvSpPr txBox="1"/>
          <p:nvPr/>
        </p:nvSpPr>
        <p:spPr>
          <a:xfrm rot="21386771">
            <a:off x="6134575" y="3496820"/>
            <a:ext cx="992700" cy="600164"/>
          </a:xfrm>
          <a:prstGeom prst="rect">
            <a:avLst/>
          </a:prstGeom>
          <a:noFill/>
        </p:spPr>
        <p:txBody>
          <a:bodyPr wrap="square">
            <a:spAutoFit/>
          </a:bodyPr>
          <a:lstStyle/>
          <a:p>
            <a:pPr algn="ctr"/>
            <a:r>
              <a:rPr lang="en-GB" sz="1100" dirty="0">
                <a:solidFill>
                  <a:srgbClr val="C00000"/>
                </a:solidFill>
                <a:latin typeface="Century Schoolbook" panose="02040604050505020304" pitchFamily="18" charset="0"/>
                <a:ea typeface="Cambria Math" panose="02040503050406030204" pitchFamily="18" charset="0"/>
                <a:cs typeface="Arial" panose="020B0604020202020204" pitchFamily="34" charset="0"/>
              </a:rPr>
              <a:t>Multi-particle</a:t>
            </a:r>
          </a:p>
          <a:p>
            <a:pPr algn="ctr"/>
            <a:r>
              <a:rPr lang="en-GB" sz="1100" dirty="0">
                <a:solidFill>
                  <a:srgbClr val="C00000"/>
                </a:solidFill>
                <a:latin typeface="Century Schoolbook" panose="02040604050505020304" pitchFamily="18" charset="0"/>
                <a:ea typeface="Cambria Math" panose="02040503050406030204" pitchFamily="18" charset="0"/>
                <a:cs typeface="Arial" panose="020B0604020202020204" pitchFamily="34" charset="0"/>
              </a:rPr>
              <a:t>hits</a:t>
            </a:r>
            <a:endParaRPr lang="en-GB" sz="1100" dirty="0">
              <a:solidFill>
                <a:srgbClr val="C00000"/>
              </a:solidFill>
              <a:latin typeface="Century Schoolbook" panose="02040604050505020304" pitchFamily="18" charset="0"/>
            </a:endParaRPr>
          </a:p>
        </p:txBody>
      </p:sp>
      <p:sp>
        <p:nvSpPr>
          <p:cNvPr id="282" name="TextBox 281">
            <a:extLst>
              <a:ext uri="{FF2B5EF4-FFF2-40B4-BE49-F238E27FC236}">
                <a16:creationId xmlns:a16="http://schemas.microsoft.com/office/drawing/2014/main" id="{B4C614AB-80F5-0366-BC42-0245B5184CAD}"/>
              </a:ext>
            </a:extLst>
          </p:cNvPr>
          <p:cNvSpPr txBox="1"/>
          <p:nvPr/>
        </p:nvSpPr>
        <p:spPr>
          <a:xfrm rot="21377475">
            <a:off x="6896785" y="5052900"/>
            <a:ext cx="1069667" cy="600164"/>
          </a:xfrm>
          <a:prstGeom prst="rect">
            <a:avLst/>
          </a:prstGeom>
          <a:noFill/>
        </p:spPr>
        <p:txBody>
          <a:bodyPr wrap="square">
            <a:spAutoFit/>
          </a:bodyPr>
          <a:lstStyle/>
          <a:p>
            <a:pPr algn="ctr"/>
            <a:r>
              <a:rPr lang="en-GB" sz="1100" dirty="0">
                <a:solidFill>
                  <a:srgbClr val="0070C0"/>
                </a:solidFill>
                <a:latin typeface="Century Schoolbook" panose="02040604050505020304" pitchFamily="18" charset="0"/>
                <a:ea typeface="Cambria Math" panose="02040503050406030204" pitchFamily="18" charset="0"/>
                <a:cs typeface="Arial" panose="020B0604020202020204" pitchFamily="34" charset="0"/>
              </a:rPr>
              <a:t>Single-particle</a:t>
            </a:r>
          </a:p>
          <a:p>
            <a:pPr algn="ctr"/>
            <a:r>
              <a:rPr lang="en-GB" sz="1100" dirty="0">
                <a:solidFill>
                  <a:srgbClr val="0070C0"/>
                </a:solidFill>
                <a:latin typeface="Century Schoolbook" panose="02040604050505020304" pitchFamily="18" charset="0"/>
                <a:ea typeface="Cambria Math" panose="02040503050406030204" pitchFamily="18" charset="0"/>
                <a:cs typeface="Arial" panose="020B0604020202020204" pitchFamily="34" charset="0"/>
              </a:rPr>
              <a:t>hits</a:t>
            </a:r>
            <a:endParaRPr lang="en-GB" sz="1100" dirty="0">
              <a:solidFill>
                <a:srgbClr val="0070C0"/>
              </a:solidFill>
              <a:latin typeface="Century Schoolbook" panose="02040604050505020304" pitchFamily="18" charset="0"/>
            </a:endParaRPr>
          </a:p>
        </p:txBody>
      </p:sp>
      <p:grpSp>
        <p:nvGrpSpPr>
          <p:cNvPr id="292" name="Group 291">
            <a:extLst>
              <a:ext uri="{FF2B5EF4-FFF2-40B4-BE49-F238E27FC236}">
                <a16:creationId xmlns:a16="http://schemas.microsoft.com/office/drawing/2014/main" id="{F7971C1F-E120-CEAD-B4C1-96581A6CD7AD}"/>
              </a:ext>
            </a:extLst>
          </p:cNvPr>
          <p:cNvGrpSpPr/>
          <p:nvPr/>
        </p:nvGrpSpPr>
        <p:grpSpPr>
          <a:xfrm>
            <a:off x="2972112" y="4049084"/>
            <a:ext cx="1779315" cy="1585169"/>
            <a:chOff x="2984462" y="3782693"/>
            <a:chExt cx="1779315" cy="1585169"/>
          </a:xfrm>
        </p:grpSpPr>
        <p:pic>
          <p:nvPicPr>
            <p:cNvPr id="11" name="Picture Placeholder 36" descr="A screen shot of a graph&#10;&#10;Description automatically generated">
              <a:extLst>
                <a:ext uri="{FF2B5EF4-FFF2-40B4-BE49-F238E27FC236}">
                  <a16:creationId xmlns:a16="http://schemas.microsoft.com/office/drawing/2014/main" id="{02D84F80-59C0-6551-B955-D48381B56777}"/>
                </a:ext>
              </a:extLst>
            </p:cNvPr>
            <p:cNvPicPr>
              <a:picLocks noChangeAspect="1"/>
            </p:cNvPicPr>
            <p:nvPr/>
          </p:nvPicPr>
          <p:blipFill rotWithShape="1">
            <a:blip r:embed="rId20">
              <a:extLst>
                <a:ext uri="{28A0092B-C50C-407E-A947-70E740481C1C}">
                  <a14:useLocalDpi xmlns:a14="http://schemas.microsoft.com/office/drawing/2010/main" val="0"/>
                </a:ext>
              </a:extLst>
            </a:blip>
            <a:srcRect t="14340" r="3942" b="85"/>
            <a:stretch/>
          </p:blipFill>
          <p:spPr>
            <a:xfrm>
              <a:off x="2984462" y="3782693"/>
              <a:ext cx="1779315" cy="1585169"/>
            </a:xfrm>
            <a:prstGeom prst="rect">
              <a:avLst/>
            </a:prstGeom>
          </p:spPr>
        </p:pic>
        <p:sp>
          <p:nvSpPr>
            <p:cNvPr id="290" name="TextBox 289">
              <a:extLst>
                <a:ext uri="{FF2B5EF4-FFF2-40B4-BE49-F238E27FC236}">
                  <a16:creationId xmlns:a16="http://schemas.microsoft.com/office/drawing/2014/main" id="{6C4DD689-F00F-0A6F-A442-114A9C7745CE}"/>
                </a:ext>
              </a:extLst>
            </p:cNvPr>
            <p:cNvSpPr txBox="1"/>
            <p:nvPr/>
          </p:nvSpPr>
          <p:spPr>
            <a:xfrm>
              <a:off x="3311394" y="4651956"/>
              <a:ext cx="1267876" cy="261610"/>
            </a:xfrm>
            <a:prstGeom prst="rect">
              <a:avLst/>
            </a:prstGeom>
            <a:noFill/>
          </p:spPr>
          <p:txBody>
            <a:bodyPr wrap="square">
              <a:spAutoFit/>
            </a:bodyPr>
            <a:lstStyle/>
            <a:p>
              <a:pPr algn="ctr"/>
              <a:r>
                <a:rPr lang="en-GB" sz="1100" dirty="0">
                  <a:solidFill>
                    <a:srgbClr val="FFFF00"/>
                  </a:solidFill>
                  <a:latin typeface="Century Schoolbook" panose="02040604050505020304" pitchFamily="18" charset="0"/>
                  <a:ea typeface="Cambria Math" panose="02040503050406030204" pitchFamily="18" charset="0"/>
                  <a:cs typeface="Arial" panose="020B0604020202020204" pitchFamily="34" charset="0"/>
                </a:rPr>
                <a:t>Clean event</a:t>
              </a:r>
              <a:endParaRPr lang="en-GB" sz="1100" dirty="0">
                <a:solidFill>
                  <a:srgbClr val="FFFF00"/>
                </a:solidFill>
                <a:latin typeface="Century Schoolbook" panose="02040604050505020304" pitchFamily="18" charset="0"/>
                <a:ea typeface="Cambria Math" panose="02040503050406030204" pitchFamily="18" charset="0"/>
              </a:endParaRPr>
            </a:p>
          </p:txBody>
        </p:sp>
      </p:grpSp>
    </p:spTree>
    <p:extLst>
      <p:ext uri="{BB962C8B-B14F-4D97-AF65-F5344CB8AC3E}">
        <p14:creationId xmlns:p14="http://schemas.microsoft.com/office/powerpoint/2010/main" val="202810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1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3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6" grpId="0"/>
      <p:bldP spid="277" grpId="0" animBg="1"/>
      <p:bldP spid="281" grpId="0"/>
      <p:bldP spid="28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3496F6A4-BE53-4B00-BD84-8EBB02C67DEC}"/>
              </a:ext>
            </a:extLst>
          </p:cNvPr>
          <p:cNvGrpSpPr/>
          <p:nvPr/>
        </p:nvGrpSpPr>
        <p:grpSpPr>
          <a:xfrm>
            <a:off x="0" y="6391176"/>
            <a:ext cx="12192000" cy="476450"/>
            <a:chOff x="0" y="0"/>
            <a:chExt cx="12192000" cy="638175"/>
          </a:xfrm>
        </p:grpSpPr>
        <p:pic>
          <p:nvPicPr>
            <p:cNvPr id="25" name="Picture 24">
              <a:extLst>
                <a:ext uri="{FF2B5EF4-FFF2-40B4-BE49-F238E27FC236}">
                  <a16:creationId xmlns:a16="http://schemas.microsoft.com/office/drawing/2014/main" id="{AFF62DF8-D7BC-4F7B-B1E7-37377C6F940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4000"/>
                      </a14:imgEffect>
                      <a14:imgEffect>
                        <a14:brightnessContrast bright="-13000" contrast="21000"/>
                      </a14:imgEffect>
                    </a14:imgLayer>
                  </a14:imgProps>
                </a:ext>
              </a:extLst>
            </a:blip>
            <a:stretch>
              <a:fillRect/>
            </a:stretch>
          </p:blipFill>
          <p:spPr>
            <a:xfrm>
              <a:off x="2314575" y="0"/>
              <a:ext cx="9877425" cy="638175"/>
            </a:xfrm>
            <a:prstGeom prst="rect">
              <a:avLst/>
            </a:prstGeom>
          </p:spPr>
        </p:pic>
        <p:sp>
          <p:nvSpPr>
            <p:cNvPr id="29" name="Rectangle 28">
              <a:extLst>
                <a:ext uri="{FF2B5EF4-FFF2-40B4-BE49-F238E27FC236}">
                  <a16:creationId xmlns:a16="http://schemas.microsoft.com/office/drawing/2014/main" id="{6C2C72C4-F91A-4B4B-BE94-91876E2698A1}"/>
                </a:ext>
              </a:extLst>
            </p:cNvPr>
            <p:cNvSpPr/>
            <p:nvPr/>
          </p:nvSpPr>
          <p:spPr>
            <a:xfrm>
              <a:off x="0" y="0"/>
              <a:ext cx="2314575" cy="638175"/>
            </a:xfrm>
            <a:prstGeom prst="rect">
              <a:avLst/>
            </a:prstGeom>
            <a:gradFill>
              <a:gsLst>
                <a:gs pos="0">
                  <a:srgbClr val="0000FF">
                    <a:lumMod val="67000"/>
                  </a:srgbClr>
                </a:gs>
                <a:gs pos="46000">
                  <a:srgbClr val="0000CC">
                    <a:lumMod val="94000"/>
                    <a:lumOff val="6000"/>
                  </a:srgbClr>
                </a:gs>
                <a:gs pos="85000">
                  <a:srgbClr val="000099">
                    <a:lumMod val="100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40" name="Rectangle 39">
            <a:extLst>
              <a:ext uri="{FF2B5EF4-FFF2-40B4-BE49-F238E27FC236}">
                <a16:creationId xmlns:a16="http://schemas.microsoft.com/office/drawing/2014/main" id="{72B49546-2A0B-4FF4-BC33-FD110210C82E}"/>
              </a:ext>
            </a:extLst>
          </p:cNvPr>
          <p:cNvSpPr/>
          <p:nvPr/>
        </p:nvSpPr>
        <p:spPr>
          <a:xfrm>
            <a:off x="0" y="0"/>
            <a:ext cx="12188825" cy="609600"/>
          </a:xfrm>
          <a:prstGeom prst="rect">
            <a:avLst/>
          </a:prstGeom>
          <a:gradFill>
            <a:gsLst>
              <a:gs pos="9735">
                <a:srgbClr val="000099">
                  <a:lumMod val="88000"/>
                  <a:alpha val="90000"/>
                </a:srgbClr>
              </a:gs>
              <a:gs pos="26000">
                <a:srgbClr val="000099">
                  <a:lumMod val="83000"/>
                  <a:lumOff val="17000"/>
                </a:srgbClr>
              </a:gs>
              <a:gs pos="42000">
                <a:srgbClr val="0000FF">
                  <a:lumMod val="73000"/>
                </a:srgbClr>
              </a:gs>
              <a:gs pos="68000">
                <a:srgbClr val="0000CC">
                  <a:lumMod val="91000"/>
                </a:srgbClr>
              </a:gs>
              <a:gs pos="100000">
                <a:srgbClr val="3333FF">
                  <a:lumMod val="78000"/>
                </a:srgbClr>
              </a:gs>
              <a:gs pos="86000">
                <a:srgbClr val="3333FF">
                  <a:lumMod val="7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38" name="TextBox 37">
            <a:extLst>
              <a:ext uri="{FF2B5EF4-FFF2-40B4-BE49-F238E27FC236}">
                <a16:creationId xmlns:a16="http://schemas.microsoft.com/office/drawing/2014/main" id="{7EA63A61-2D11-4B19-BB10-5210E8F14EB7}"/>
              </a:ext>
            </a:extLst>
          </p:cNvPr>
          <p:cNvSpPr txBox="1"/>
          <p:nvPr/>
        </p:nvSpPr>
        <p:spPr>
          <a:xfrm>
            <a:off x="-549975" y="6357486"/>
            <a:ext cx="2451824" cy="464871"/>
          </a:xfrm>
          <a:prstGeom prst="rect">
            <a:avLst/>
          </a:prstGeom>
          <a:noFill/>
        </p:spPr>
        <p:txBody>
          <a:bodyPr wrap="square">
            <a:spAutoFit/>
          </a:bodyPr>
          <a:lstStyle/>
          <a:p>
            <a:pPr algn="ctr">
              <a:lnSpc>
                <a:spcPct val="150000"/>
              </a:lnSpc>
            </a:pPr>
            <a:r>
              <a:rPr lang="en-IN" sz="1800" b="1" i="1" dirty="0">
                <a:solidFill>
                  <a:schemeClr val="bg1"/>
                </a:solidFill>
              </a:rPr>
              <a:t>ETH Zürich</a:t>
            </a:r>
            <a:endParaRPr lang="en-IN" sz="1800" b="1" dirty="0">
              <a:solidFill>
                <a:schemeClr val="bg1"/>
              </a:solidFill>
            </a:endParaRPr>
          </a:p>
        </p:txBody>
      </p:sp>
      <p:sp>
        <p:nvSpPr>
          <p:cNvPr id="13" name="TextBox 12">
            <a:extLst>
              <a:ext uri="{FF2B5EF4-FFF2-40B4-BE49-F238E27FC236}">
                <a16:creationId xmlns:a16="http://schemas.microsoft.com/office/drawing/2014/main" id="{1A3B5BE9-FBAC-4229-83D2-C25B70D201D9}"/>
              </a:ext>
            </a:extLst>
          </p:cNvPr>
          <p:cNvSpPr txBox="1"/>
          <p:nvPr/>
        </p:nvSpPr>
        <p:spPr>
          <a:xfrm>
            <a:off x="10036538" y="6396335"/>
            <a:ext cx="2155462" cy="461665"/>
          </a:xfrm>
          <a:prstGeom prst="rect">
            <a:avLst/>
          </a:prstGeom>
          <a:noFill/>
        </p:spPr>
        <p:txBody>
          <a:bodyPr wrap="none" rtlCol="0">
            <a:spAutoFit/>
          </a:bodyPr>
          <a:lstStyle/>
          <a:p>
            <a:r>
              <a:rPr lang="en-US" sz="2400" dirty="0" err="1">
                <a:solidFill>
                  <a:schemeClr val="bg1"/>
                </a:solidFill>
              </a:rPr>
              <a:t>Angana</a:t>
            </a:r>
            <a:r>
              <a:rPr lang="en-US" sz="2400" dirty="0">
                <a:solidFill>
                  <a:schemeClr val="bg1"/>
                </a:solidFill>
              </a:rPr>
              <a:t> Mondal</a:t>
            </a:r>
            <a:endParaRPr lang="en-CH" sz="2400" dirty="0">
              <a:solidFill>
                <a:schemeClr val="bg1"/>
              </a:solidFill>
            </a:endParaRPr>
          </a:p>
        </p:txBody>
      </p:sp>
      <p:sp>
        <p:nvSpPr>
          <p:cNvPr id="14" name="Rectangle 13">
            <a:extLst>
              <a:ext uri="{FF2B5EF4-FFF2-40B4-BE49-F238E27FC236}">
                <a16:creationId xmlns:a16="http://schemas.microsoft.com/office/drawing/2014/main" id="{CAAFACFE-D523-79F8-2E97-E9DF25B1C99E}"/>
              </a:ext>
            </a:extLst>
          </p:cNvPr>
          <p:cNvSpPr/>
          <p:nvPr/>
        </p:nvSpPr>
        <p:spPr>
          <a:xfrm>
            <a:off x="0" y="-25400"/>
            <a:ext cx="10852875" cy="461665"/>
          </a:xfrm>
          <a:prstGeom prst="rect">
            <a:avLst/>
          </a:prstGeom>
        </p:spPr>
        <p:txBody>
          <a:bodyPr wrap="square">
            <a:spAutoFit/>
          </a:bodyPr>
          <a:lstStyle/>
          <a:p>
            <a:r>
              <a:rPr lang="en-US" sz="2400" b="1" dirty="0">
                <a:solidFill>
                  <a:schemeClr val="bg1"/>
                </a:solidFill>
              </a:rPr>
              <a:t>High-harmonic spectroscopy of salts solutions: probing anionic and cationic effects</a:t>
            </a:r>
            <a:endParaRPr lang="en-IN" sz="3600" i="1" dirty="0">
              <a:solidFill>
                <a:schemeClr val="bg1"/>
              </a:solidFill>
            </a:endParaRPr>
          </a:p>
        </p:txBody>
      </p:sp>
      <p:sp>
        <p:nvSpPr>
          <p:cNvPr id="4" name="Arrow: Right 3">
            <a:extLst>
              <a:ext uri="{FF2B5EF4-FFF2-40B4-BE49-F238E27FC236}">
                <a16:creationId xmlns:a16="http://schemas.microsoft.com/office/drawing/2014/main" id="{F46F4EA4-B998-2B1B-4BC1-2E4EBA0F5892}"/>
              </a:ext>
            </a:extLst>
          </p:cNvPr>
          <p:cNvSpPr/>
          <p:nvPr/>
        </p:nvSpPr>
        <p:spPr>
          <a:xfrm>
            <a:off x="10740573" y="-14514"/>
            <a:ext cx="1349827" cy="638630"/>
          </a:xfrm>
          <a:prstGeom prst="rightArrow">
            <a:avLst>
              <a:gd name="adj1" fmla="val 50000"/>
              <a:gd name="adj2" fmla="val 54255"/>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t>Poster 19</a:t>
            </a:r>
            <a:endParaRPr lang="en-CH" sz="1800" dirty="0"/>
          </a:p>
        </p:txBody>
      </p:sp>
      <p:grpSp>
        <p:nvGrpSpPr>
          <p:cNvPr id="56" name="Group 55">
            <a:extLst>
              <a:ext uri="{FF2B5EF4-FFF2-40B4-BE49-F238E27FC236}">
                <a16:creationId xmlns:a16="http://schemas.microsoft.com/office/drawing/2014/main" id="{C43DA854-9670-46A0-958D-D119B7DB48C8}"/>
              </a:ext>
            </a:extLst>
          </p:cNvPr>
          <p:cNvGrpSpPr/>
          <p:nvPr/>
        </p:nvGrpSpPr>
        <p:grpSpPr>
          <a:xfrm>
            <a:off x="222818" y="840542"/>
            <a:ext cx="3358062" cy="4490790"/>
            <a:chOff x="222818" y="840542"/>
            <a:chExt cx="3358062" cy="4490790"/>
          </a:xfrm>
        </p:grpSpPr>
        <p:pic>
          <p:nvPicPr>
            <p:cNvPr id="34" name="Picture 33">
              <a:extLst>
                <a:ext uri="{FF2B5EF4-FFF2-40B4-BE49-F238E27FC236}">
                  <a16:creationId xmlns:a16="http://schemas.microsoft.com/office/drawing/2014/main" id="{5A64E853-EDCA-436C-9F91-E2E95C2F0499}"/>
                </a:ext>
              </a:extLst>
            </p:cNvPr>
            <p:cNvPicPr>
              <a:picLocks noChangeAspect="1"/>
            </p:cNvPicPr>
            <p:nvPr/>
          </p:nvPicPr>
          <p:blipFill>
            <a:blip r:embed="rId4"/>
            <a:stretch>
              <a:fillRect/>
            </a:stretch>
          </p:blipFill>
          <p:spPr>
            <a:xfrm>
              <a:off x="222818" y="840542"/>
              <a:ext cx="3358062" cy="2444522"/>
            </a:xfrm>
            <a:prstGeom prst="rect">
              <a:avLst/>
            </a:prstGeom>
          </p:spPr>
        </p:pic>
        <p:sp>
          <p:nvSpPr>
            <p:cNvPr id="7" name="Rectangle 6">
              <a:extLst>
                <a:ext uri="{FF2B5EF4-FFF2-40B4-BE49-F238E27FC236}">
                  <a16:creationId xmlns:a16="http://schemas.microsoft.com/office/drawing/2014/main" id="{65DC96AF-C0CE-46DE-9413-1EDA9B81D59D}"/>
                </a:ext>
              </a:extLst>
            </p:cNvPr>
            <p:cNvSpPr/>
            <p:nvPr/>
          </p:nvSpPr>
          <p:spPr>
            <a:xfrm>
              <a:off x="222818" y="3761672"/>
              <a:ext cx="3206056" cy="1569660"/>
            </a:xfrm>
            <a:prstGeom prst="rect">
              <a:avLst/>
            </a:prstGeom>
          </p:spPr>
          <p:txBody>
            <a:bodyPr wrap="square">
              <a:spAutoFit/>
            </a:bodyPr>
            <a:lstStyle/>
            <a:p>
              <a:pPr algn="ctr"/>
              <a:r>
                <a:rPr lang="en-US" sz="1600" dirty="0"/>
                <a:t>“FOR  EXPERIMENTAL METHODS THAT GENERATE ATTOSECOND PULSES OF LIGHT FOR THE STUDY OF ELECTRON DYNAMICS IN MATTER” -</a:t>
              </a:r>
            </a:p>
            <a:p>
              <a:pPr algn="ctr"/>
              <a:r>
                <a:rPr lang="en-US" sz="1600" dirty="0"/>
                <a:t>The Nobel Committee for Physics</a:t>
              </a:r>
            </a:p>
          </p:txBody>
        </p:sp>
      </p:grpSp>
      <p:grpSp>
        <p:nvGrpSpPr>
          <p:cNvPr id="20" name="Group 19">
            <a:extLst>
              <a:ext uri="{FF2B5EF4-FFF2-40B4-BE49-F238E27FC236}">
                <a16:creationId xmlns:a16="http://schemas.microsoft.com/office/drawing/2014/main" id="{C3F34E87-7472-421A-9A66-372AF473F507}"/>
              </a:ext>
            </a:extLst>
          </p:cNvPr>
          <p:cNvGrpSpPr/>
          <p:nvPr/>
        </p:nvGrpSpPr>
        <p:grpSpPr>
          <a:xfrm>
            <a:off x="3588664" y="3358855"/>
            <a:ext cx="4241347" cy="2884738"/>
            <a:chOff x="3588664" y="3358855"/>
            <a:chExt cx="4241347" cy="2884738"/>
          </a:xfrm>
        </p:grpSpPr>
        <p:grpSp>
          <p:nvGrpSpPr>
            <p:cNvPr id="45" name="Group 44">
              <a:extLst>
                <a:ext uri="{FF2B5EF4-FFF2-40B4-BE49-F238E27FC236}">
                  <a16:creationId xmlns:a16="http://schemas.microsoft.com/office/drawing/2014/main" id="{19AF9032-52F1-4D59-A23F-69BA0D18A673}"/>
                </a:ext>
              </a:extLst>
            </p:cNvPr>
            <p:cNvGrpSpPr/>
            <p:nvPr/>
          </p:nvGrpSpPr>
          <p:grpSpPr>
            <a:xfrm>
              <a:off x="3588664" y="3358855"/>
              <a:ext cx="4241347" cy="2584948"/>
              <a:chOff x="836691" y="12939287"/>
              <a:chExt cx="3665640" cy="2222683"/>
            </a:xfrm>
          </p:grpSpPr>
          <p:pic>
            <p:nvPicPr>
              <p:cNvPr id="46" name="Picture 45">
                <a:extLst>
                  <a:ext uri="{FF2B5EF4-FFF2-40B4-BE49-F238E27FC236}">
                    <a16:creationId xmlns:a16="http://schemas.microsoft.com/office/drawing/2014/main" id="{9FA70049-B6E0-4261-A5E3-298D94FEBF4A}"/>
                  </a:ext>
                </a:extLst>
              </p:cNvPr>
              <p:cNvPicPr>
                <a:picLocks noChangeAspect="1"/>
              </p:cNvPicPr>
              <p:nvPr/>
            </p:nvPicPr>
            <p:blipFill>
              <a:blip r:embed="rId5"/>
              <a:stretch>
                <a:fillRect/>
              </a:stretch>
            </p:blipFill>
            <p:spPr>
              <a:xfrm>
                <a:off x="2852303" y="13419483"/>
                <a:ext cx="1650028" cy="1742487"/>
              </a:xfrm>
              <a:prstGeom prst="rect">
                <a:avLst/>
              </a:prstGeom>
            </p:spPr>
          </p:pic>
          <p:pic>
            <p:nvPicPr>
              <p:cNvPr id="51" name="Picture 50">
                <a:extLst>
                  <a:ext uri="{FF2B5EF4-FFF2-40B4-BE49-F238E27FC236}">
                    <a16:creationId xmlns:a16="http://schemas.microsoft.com/office/drawing/2014/main" id="{51988D87-EAC1-476B-ADFD-6FAB4E748446}"/>
                  </a:ext>
                </a:extLst>
              </p:cNvPr>
              <p:cNvPicPr>
                <a:picLocks noChangeAspect="1"/>
              </p:cNvPicPr>
              <p:nvPr/>
            </p:nvPicPr>
            <p:blipFill>
              <a:blip r:embed="rId6"/>
              <a:stretch>
                <a:fillRect/>
              </a:stretch>
            </p:blipFill>
            <p:spPr>
              <a:xfrm>
                <a:off x="1008284" y="13391160"/>
                <a:ext cx="1780889" cy="1742487"/>
              </a:xfrm>
              <a:prstGeom prst="rect">
                <a:avLst/>
              </a:prstGeom>
            </p:spPr>
          </p:pic>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749C45AF-1CB0-4E22-A375-4233A311BAC5}"/>
                      </a:ext>
                    </a:extLst>
                  </p:cNvPr>
                  <p:cNvSpPr txBox="1"/>
                  <p:nvPr/>
                </p:nvSpPr>
                <p:spPr>
                  <a:xfrm>
                    <a:off x="836691" y="12939287"/>
                    <a:ext cx="3644597" cy="873324"/>
                  </a:xfrm>
                  <a:prstGeom prst="rect">
                    <a:avLst/>
                  </a:prstGeom>
                  <a:noFill/>
                </p:spPr>
                <p:txBody>
                  <a:bodyPr wrap="square" rtlCol="0">
                    <a:spAutoFit/>
                  </a:bodyPr>
                  <a:lstStyle/>
                  <a:p>
                    <a:pPr algn="ctr"/>
                    <a:r>
                      <a:rPr lang="en-US" dirty="0"/>
                      <a:t>Generate XUV pulses of 43 as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−18</m:t>
                            </m:r>
                          </m:sup>
                        </m:sSup>
                        <m:r>
                          <a:rPr lang="en-US" b="0" i="1" smtClean="0">
                            <a:latin typeface="Cambria Math" panose="02040503050406030204" pitchFamily="18" charset="0"/>
                          </a:rPr>
                          <m:t> </m:t>
                        </m:r>
                        <m:r>
                          <m:rPr>
                            <m:sty m:val="p"/>
                          </m:rPr>
                          <a:rPr lang="en-US" b="0" i="0" smtClean="0">
                            <a:latin typeface="Cambria Math" panose="02040503050406030204" pitchFamily="18" charset="0"/>
                          </a:rPr>
                          <m:t>s</m:t>
                        </m:r>
                      </m:oMath>
                    </a14:m>
                    <a:r>
                      <a:rPr lang="en-US" dirty="0"/>
                      <a:t>) duration</a:t>
                    </a:r>
                  </a:p>
                  <a:p>
                    <a:pPr algn="ctr"/>
                    <a:endParaRPr lang="en-CH" sz="2400" dirty="0"/>
                  </a:p>
                </p:txBody>
              </p:sp>
            </mc:Choice>
            <mc:Fallback xmlns="">
              <p:sp>
                <p:nvSpPr>
                  <p:cNvPr id="52" name="TextBox 51">
                    <a:extLst>
                      <a:ext uri="{FF2B5EF4-FFF2-40B4-BE49-F238E27FC236}">
                        <a16:creationId xmlns:a16="http://schemas.microsoft.com/office/drawing/2014/main" id="{749C45AF-1CB0-4E22-A375-4233A311BAC5}"/>
                      </a:ext>
                    </a:extLst>
                  </p:cNvPr>
                  <p:cNvSpPr txBox="1">
                    <a:spLocks noRot="1" noChangeAspect="1" noMove="1" noResize="1" noEditPoints="1" noAdjustHandles="1" noChangeArrowheads="1" noChangeShapeType="1" noTextEdit="1"/>
                  </p:cNvSpPr>
                  <p:nvPr/>
                </p:nvSpPr>
                <p:spPr>
                  <a:xfrm>
                    <a:off x="836691" y="12939287"/>
                    <a:ext cx="3644597" cy="873324"/>
                  </a:xfrm>
                  <a:prstGeom prst="rect">
                    <a:avLst/>
                  </a:prstGeom>
                  <a:blipFill>
                    <a:blip r:embed="rId7"/>
                    <a:stretch>
                      <a:fillRect t="-3593"/>
                    </a:stretch>
                  </a:blipFill>
                </p:spPr>
                <p:txBody>
                  <a:bodyPr/>
                  <a:lstStyle/>
                  <a:p>
                    <a:r>
                      <a:rPr lang="en-CH">
                        <a:noFill/>
                      </a:rPr>
                      <a:t> </a:t>
                    </a:r>
                  </a:p>
                </p:txBody>
              </p:sp>
            </mc:Fallback>
          </mc:AlternateContent>
        </p:grpSp>
        <p:sp>
          <p:nvSpPr>
            <p:cNvPr id="17" name="Rectangle 16">
              <a:extLst>
                <a:ext uri="{FF2B5EF4-FFF2-40B4-BE49-F238E27FC236}">
                  <a16:creationId xmlns:a16="http://schemas.microsoft.com/office/drawing/2014/main" id="{D7CA3F7F-DD72-470D-B52E-0CA0FE4DC9F1}"/>
                </a:ext>
              </a:extLst>
            </p:cNvPr>
            <p:cNvSpPr/>
            <p:nvPr/>
          </p:nvSpPr>
          <p:spPr>
            <a:xfrm>
              <a:off x="4661070" y="5966594"/>
              <a:ext cx="2519536" cy="276999"/>
            </a:xfrm>
            <a:prstGeom prst="rect">
              <a:avLst/>
            </a:prstGeom>
          </p:spPr>
          <p:txBody>
            <a:bodyPr wrap="none">
              <a:spAutoFit/>
            </a:bodyPr>
            <a:lstStyle/>
            <a:p>
              <a:pPr algn="just"/>
              <a:r>
                <a:rPr lang="fr-FR" sz="1200" i="1" dirty="0" err="1"/>
                <a:t>Optics</a:t>
              </a:r>
              <a:r>
                <a:rPr lang="fr-FR" sz="1200" i="1" dirty="0"/>
                <a:t> Express.  </a:t>
              </a:r>
              <a:r>
                <a:rPr lang="fr-FR" sz="1200" dirty="0"/>
                <a:t>25, 22, 27506 (2017)</a:t>
              </a:r>
            </a:p>
          </p:txBody>
        </p:sp>
      </p:grpSp>
      <p:grpSp>
        <p:nvGrpSpPr>
          <p:cNvPr id="24" name="Group 23">
            <a:extLst>
              <a:ext uri="{FF2B5EF4-FFF2-40B4-BE49-F238E27FC236}">
                <a16:creationId xmlns:a16="http://schemas.microsoft.com/office/drawing/2014/main" id="{F11B224C-EBF2-45D4-B99A-4C1CCDEBB726}"/>
              </a:ext>
            </a:extLst>
          </p:cNvPr>
          <p:cNvGrpSpPr/>
          <p:nvPr/>
        </p:nvGrpSpPr>
        <p:grpSpPr>
          <a:xfrm>
            <a:off x="3586308" y="712512"/>
            <a:ext cx="4985397" cy="2504827"/>
            <a:chOff x="3738708" y="712512"/>
            <a:chExt cx="4985397" cy="2504827"/>
          </a:xfrm>
        </p:grpSpPr>
        <p:sp>
          <p:nvSpPr>
            <p:cNvPr id="9" name="TextBox 8">
              <a:extLst>
                <a:ext uri="{FF2B5EF4-FFF2-40B4-BE49-F238E27FC236}">
                  <a16:creationId xmlns:a16="http://schemas.microsoft.com/office/drawing/2014/main" id="{1337C642-A13A-46D6-96F0-58642364BC51}"/>
                </a:ext>
              </a:extLst>
            </p:cNvPr>
            <p:cNvSpPr txBox="1"/>
            <p:nvPr/>
          </p:nvSpPr>
          <p:spPr>
            <a:xfrm>
              <a:off x="4422641" y="712512"/>
              <a:ext cx="3617529" cy="369332"/>
            </a:xfrm>
            <a:prstGeom prst="rect">
              <a:avLst/>
            </a:prstGeom>
            <a:noFill/>
          </p:spPr>
          <p:txBody>
            <a:bodyPr wrap="none" rtlCol="0">
              <a:spAutoFit/>
            </a:bodyPr>
            <a:lstStyle/>
            <a:p>
              <a:r>
                <a:rPr lang="en-US" dirty="0"/>
                <a:t>How are high-harmonic generated?</a:t>
              </a:r>
              <a:endParaRPr lang="en-CH" dirty="0"/>
            </a:p>
          </p:txBody>
        </p:sp>
        <p:pic>
          <p:nvPicPr>
            <p:cNvPr id="18" name="Picture 17">
              <a:extLst>
                <a:ext uri="{FF2B5EF4-FFF2-40B4-BE49-F238E27FC236}">
                  <a16:creationId xmlns:a16="http://schemas.microsoft.com/office/drawing/2014/main" id="{E9B27E4B-5859-415B-A8E9-E4F99FC1EF73}"/>
                </a:ext>
              </a:extLst>
            </p:cNvPr>
            <p:cNvPicPr>
              <a:picLocks noChangeAspect="1"/>
            </p:cNvPicPr>
            <p:nvPr/>
          </p:nvPicPr>
          <p:blipFill>
            <a:blip r:embed="rId8"/>
            <a:stretch>
              <a:fillRect/>
            </a:stretch>
          </p:blipFill>
          <p:spPr>
            <a:xfrm>
              <a:off x="3738708" y="1157321"/>
              <a:ext cx="4985397" cy="2060018"/>
            </a:xfrm>
            <a:prstGeom prst="rect">
              <a:avLst/>
            </a:prstGeom>
          </p:spPr>
        </p:pic>
      </p:grpSp>
      <p:grpSp>
        <p:nvGrpSpPr>
          <p:cNvPr id="57" name="Group 56">
            <a:extLst>
              <a:ext uri="{FF2B5EF4-FFF2-40B4-BE49-F238E27FC236}">
                <a16:creationId xmlns:a16="http://schemas.microsoft.com/office/drawing/2014/main" id="{DAF4A5CB-9F84-4203-89C4-8F177737570E}"/>
              </a:ext>
            </a:extLst>
          </p:cNvPr>
          <p:cNvGrpSpPr/>
          <p:nvPr/>
        </p:nvGrpSpPr>
        <p:grpSpPr>
          <a:xfrm>
            <a:off x="8227773" y="721261"/>
            <a:ext cx="3896813" cy="5499625"/>
            <a:chOff x="8227773" y="721261"/>
            <a:chExt cx="3896813" cy="5499625"/>
          </a:xfrm>
        </p:grpSpPr>
        <p:grpSp>
          <p:nvGrpSpPr>
            <p:cNvPr id="15" name="Group 14">
              <a:extLst>
                <a:ext uri="{FF2B5EF4-FFF2-40B4-BE49-F238E27FC236}">
                  <a16:creationId xmlns:a16="http://schemas.microsoft.com/office/drawing/2014/main" id="{5E5D3190-B9C3-4E22-872B-F4C285B3A3F0}"/>
                </a:ext>
              </a:extLst>
            </p:cNvPr>
            <p:cNvGrpSpPr/>
            <p:nvPr/>
          </p:nvGrpSpPr>
          <p:grpSpPr>
            <a:xfrm>
              <a:off x="8507057" y="3385560"/>
              <a:ext cx="3617529" cy="2835326"/>
              <a:chOff x="8236810" y="3457917"/>
              <a:chExt cx="3968993" cy="2928792"/>
            </a:xfrm>
          </p:grpSpPr>
          <p:pic>
            <p:nvPicPr>
              <p:cNvPr id="41" name="Picture 40">
                <a:extLst>
                  <a:ext uri="{FF2B5EF4-FFF2-40B4-BE49-F238E27FC236}">
                    <a16:creationId xmlns:a16="http://schemas.microsoft.com/office/drawing/2014/main" id="{DA941A21-4D6B-437E-871C-CD5A8C911560}"/>
                  </a:ext>
                </a:extLst>
              </p:cNvPr>
              <p:cNvPicPr>
                <a:picLocks noChangeAspect="1"/>
              </p:cNvPicPr>
              <p:nvPr/>
            </p:nvPicPr>
            <p:blipFill>
              <a:blip r:embed="rId9"/>
              <a:stretch>
                <a:fillRect/>
              </a:stretch>
            </p:blipFill>
            <p:spPr>
              <a:xfrm>
                <a:off x="8236810" y="3457917"/>
                <a:ext cx="1517857" cy="1286591"/>
              </a:xfrm>
              <a:prstGeom prst="rect">
                <a:avLst/>
              </a:prstGeom>
            </p:spPr>
          </p:pic>
          <p:pic>
            <p:nvPicPr>
              <p:cNvPr id="42" name="Picture 41">
                <a:extLst>
                  <a:ext uri="{FF2B5EF4-FFF2-40B4-BE49-F238E27FC236}">
                    <a16:creationId xmlns:a16="http://schemas.microsoft.com/office/drawing/2014/main" id="{CA273192-47A0-4EA0-849D-CA134862C526}"/>
                  </a:ext>
                </a:extLst>
              </p:cNvPr>
              <p:cNvPicPr>
                <a:picLocks noChangeAspect="1"/>
              </p:cNvPicPr>
              <p:nvPr/>
            </p:nvPicPr>
            <p:blipFill>
              <a:blip r:embed="rId10"/>
              <a:stretch>
                <a:fillRect/>
              </a:stretch>
            </p:blipFill>
            <p:spPr>
              <a:xfrm>
                <a:off x="9573711" y="4302830"/>
                <a:ext cx="1473766" cy="1290619"/>
              </a:xfrm>
              <a:prstGeom prst="rect">
                <a:avLst/>
              </a:prstGeom>
            </p:spPr>
          </p:pic>
          <p:pic>
            <p:nvPicPr>
              <p:cNvPr id="43" name="Picture 42">
                <a:extLst>
                  <a:ext uri="{FF2B5EF4-FFF2-40B4-BE49-F238E27FC236}">
                    <a16:creationId xmlns:a16="http://schemas.microsoft.com/office/drawing/2014/main" id="{55996E76-1648-4F70-AE13-230E4570A36E}"/>
                  </a:ext>
                </a:extLst>
              </p:cNvPr>
              <p:cNvPicPr>
                <a:picLocks noChangeAspect="1"/>
              </p:cNvPicPr>
              <p:nvPr/>
            </p:nvPicPr>
            <p:blipFill>
              <a:blip r:embed="rId11"/>
              <a:stretch>
                <a:fillRect/>
              </a:stretch>
            </p:blipFill>
            <p:spPr>
              <a:xfrm>
                <a:off x="10740573" y="5121420"/>
                <a:ext cx="1465230" cy="1265289"/>
              </a:xfrm>
              <a:prstGeom prst="rect">
                <a:avLst/>
              </a:prstGeom>
            </p:spPr>
          </p:pic>
        </p:grpSp>
        <p:grpSp>
          <p:nvGrpSpPr>
            <p:cNvPr id="19" name="Group 18">
              <a:extLst>
                <a:ext uri="{FF2B5EF4-FFF2-40B4-BE49-F238E27FC236}">
                  <a16:creationId xmlns:a16="http://schemas.microsoft.com/office/drawing/2014/main" id="{E5230207-2E9C-4B5A-8252-D52FB24CE1BC}"/>
                </a:ext>
              </a:extLst>
            </p:cNvPr>
            <p:cNvGrpSpPr/>
            <p:nvPr/>
          </p:nvGrpSpPr>
          <p:grpSpPr>
            <a:xfrm>
              <a:off x="8227773" y="721261"/>
              <a:ext cx="3617529" cy="2449340"/>
              <a:chOff x="3881293" y="3525771"/>
              <a:chExt cx="3957552" cy="2449340"/>
            </a:xfrm>
          </p:grpSpPr>
          <p:sp>
            <p:nvSpPr>
              <p:cNvPr id="53" name="TextBox 52">
                <a:extLst>
                  <a:ext uri="{FF2B5EF4-FFF2-40B4-BE49-F238E27FC236}">
                    <a16:creationId xmlns:a16="http://schemas.microsoft.com/office/drawing/2014/main" id="{B4B16A88-A820-41BF-A439-B3643CAEACD2}"/>
                  </a:ext>
                </a:extLst>
              </p:cNvPr>
              <p:cNvSpPr txBox="1"/>
              <p:nvPr/>
            </p:nvSpPr>
            <p:spPr>
              <a:xfrm>
                <a:off x="3881293" y="4159229"/>
                <a:ext cx="3957552" cy="1815882"/>
              </a:xfrm>
              <a:prstGeom prst="rect">
                <a:avLst/>
              </a:prstGeom>
              <a:noFill/>
            </p:spPr>
            <p:txBody>
              <a:bodyPr wrap="square" rtlCol="0">
                <a:spAutoFit/>
              </a:bodyPr>
              <a:lstStyle/>
              <a:p>
                <a:pPr marL="342900" indent="-342900" algn="just">
                  <a:buFont typeface="Wingdings" panose="05000000000000000000" pitchFamily="2" charset="2"/>
                  <a:buChar char="Ø"/>
                </a:pPr>
                <a:endParaRPr lang="en-US" sz="1400" dirty="0"/>
              </a:p>
              <a:p>
                <a:pPr marL="457200" indent="-457200" algn="just">
                  <a:buFont typeface="Wingdings" panose="05000000000000000000" pitchFamily="2" charset="2"/>
                  <a:buChar char="Ø"/>
                </a:pPr>
                <a:r>
                  <a:rPr lang="en-US" sz="1400" dirty="0"/>
                  <a:t>Salt solutions form their closest approximation to biological systems.</a:t>
                </a:r>
              </a:p>
              <a:p>
                <a:pPr algn="just"/>
                <a:endParaRPr lang="en-US" sz="1400" dirty="0"/>
              </a:p>
              <a:p>
                <a:pPr marL="457200" indent="-457200" algn="just">
                  <a:buFont typeface="Wingdings" panose="05000000000000000000" pitchFamily="2" charset="2"/>
                  <a:buChar char="Ø"/>
                </a:pPr>
                <a:r>
                  <a:rPr lang="en-US" sz="1400" dirty="0"/>
                  <a:t>Salt solutions are equivalent doping in solids, thus a test case for studying dopant induced dynamics.</a:t>
                </a:r>
              </a:p>
              <a:p>
                <a:pPr marL="457200" indent="-457200" algn="just">
                  <a:buFont typeface="Wingdings" panose="05000000000000000000" pitchFamily="2" charset="2"/>
                  <a:buChar char="Ø"/>
                </a:pPr>
                <a:endParaRPr lang="en-US" sz="1400" dirty="0"/>
              </a:p>
            </p:txBody>
          </p:sp>
          <p:sp>
            <p:nvSpPr>
              <p:cNvPr id="55" name="TextBox 54">
                <a:extLst>
                  <a:ext uri="{FF2B5EF4-FFF2-40B4-BE49-F238E27FC236}">
                    <a16:creationId xmlns:a16="http://schemas.microsoft.com/office/drawing/2014/main" id="{E6DA065D-A5A5-40BC-AB7D-014DF98997A8}"/>
                  </a:ext>
                </a:extLst>
              </p:cNvPr>
              <p:cNvSpPr txBox="1"/>
              <p:nvPr/>
            </p:nvSpPr>
            <p:spPr>
              <a:xfrm>
                <a:off x="4538980" y="3525771"/>
                <a:ext cx="2094356" cy="369332"/>
              </a:xfrm>
              <a:prstGeom prst="rect">
                <a:avLst/>
              </a:prstGeom>
              <a:noFill/>
            </p:spPr>
            <p:txBody>
              <a:bodyPr wrap="none" rtlCol="0">
                <a:spAutoFit/>
              </a:bodyPr>
              <a:lstStyle/>
              <a:p>
                <a:r>
                  <a:rPr lang="en-US" dirty="0"/>
                  <a:t>Why salts solutions?</a:t>
                </a:r>
                <a:endParaRPr lang="en-CH" dirty="0"/>
              </a:p>
            </p:txBody>
          </p:sp>
        </p:grpSp>
      </p:grpSp>
    </p:spTree>
    <p:extLst>
      <p:ext uri="{BB962C8B-B14F-4D97-AF65-F5344CB8AC3E}">
        <p14:creationId xmlns:p14="http://schemas.microsoft.com/office/powerpoint/2010/main" val="82266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E3176B-F5FF-B237-1490-FCE8EC035836}"/>
              </a:ext>
            </a:extLst>
          </p:cNvPr>
          <p:cNvPicPr>
            <a:picLocks noChangeAspect="1"/>
          </p:cNvPicPr>
          <p:nvPr/>
        </p:nvPicPr>
        <p:blipFill>
          <a:blip r:embed="rId2"/>
          <a:stretch>
            <a:fillRect/>
          </a:stretch>
        </p:blipFill>
        <p:spPr>
          <a:xfrm>
            <a:off x="27349" y="0"/>
            <a:ext cx="12137302" cy="6858000"/>
          </a:xfrm>
          <a:prstGeom prst="rect">
            <a:avLst/>
          </a:prstGeom>
        </p:spPr>
      </p:pic>
    </p:spTree>
    <p:extLst>
      <p:ext uri="{BB962C8B-B14F-4D97-AF65-F5344CB8AC3E}">
        <p14:creationId xmlns:p14="http://schemas.microsoft.com/office/powerpoint/2010/main" val="2526974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E6364-9638-7DDE-BF2C-3E7D41648A27}"/>
              </a:ext>
            </a:extLst>
          </p:cNvPr>
          <p:cNvSpPr>
            <a:spLocks noGrp="1"/>
          </p:cNvSpPr>
          <p:nvPr>
            <p:ph type="title"/>
          </p:nvPr>
        </p:nvSpPr>
        <p:spPr/>
        <p:txBody>
          <a:bodyPr/>
          <a:lstStyle/>
          <a:p>
            <a:endParaRPr lang="en-CH"/>
          </a:p>
        </p:txBody>
      </p:sp>
      <p:sp>
        <p:nvSpPr>
          <p:cNvPr id="3" name="Content Placeholder 2">
            <a:extLst>
              <a:ext uri="{FF2B5EF4-FFF2-40B4-BE49-F238E27FC236}">
                <a16:creationId xmlns:a16="http://schemas.microsoft.com/office/drawing/2014/main" id="{4D958F83-1F5B-3606-7892-A9CB8BA08684}"/>
              </a:ext>
            </a:extLst>
          </p:cNvPr>
          <p:cNvSpPr>
            <a:spLocks noGrp="1"/>
          </p:cNvSpPr>
          <p:nvPr>
            <p:ph idx="1"/>
          </p:nvPr>
        </p:nvSpPr>
        <p:spPr/>
        <p:txBody>
          <a:bodyPr/>
          <a:lstStyle/>
          <a:p>
            <a:endParaRPr lang="en-CH"/>
          </a:p>
        </p:txBody>
      </p:sp>
      <p:pic>
        <p:nvPicPr>
          <p:cNvPr id="5" name="Picture 4">
            <a:extLst>
              <a:ext uri="{FF2B5EF4-FFF2-40B4-BE49-F238E27FC236}">
                <a16:creationId xmlns:a16="http://schemas.microsoft.com/office/drawing/2014/main" id="{250EA820-04C7-BEE2-B9D8-41E42A02F862}"/>
              </a:ext>
            </a:extLst>
          </p:cNvPr>
          <p:cNvPicPr>
            <a:picLocks noChangeAspect="1"/>
          </p:cNvPicPr>
          <p:nvPr/>
        </p:nvPicPr>
        <p:blipFill>
          <a:blip r:embed="rId2"/>
          <a:stretch>
            <a:fillRect/>
          </a:stretch>
        </p:blipFill>
        <p:spPr>
          <a:xfrm>
            <a:off x="0" y="16274"/>
            <a:ext cx="12192000" cy="6825452"/>
          </a:xfrm>
          <a:prstGeom prst="rect">
            <a:avLst/>
          </a:prstGeom>
        </p:spPr>
      </p:pic>
    </p:spTree>
    <p:extLst>
      <p:ext uri="{BB962C8B-B14F-4D97-AF65-F5344CB8AC3E}">
        <p14:creationId xmlns:p14="http://schemas.microsoft.com/office/powerpoint/2010/main" val="796619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BA3655-C8F8-B8DC-C865-05F8C12ABC02}"/>
              </a:ext>
            </a:extLst>
          </p:cNvPr>
          <p:cNvPicPr>
            <a:picLocks noChangeAspect="1"/>
          </p:cNvPicPr>
          <p:nvPr/>
        </p:nvPicPr>
        <p:blipFill>
          <a:blip r:embed="rId2"/>
          <a:stretch>
            <a:fillRect/>
          </a:stretch>
        </p:blipFill>
        <p:spPr>
          <a:xfrm>
            <a:off x="217712" y="191606"/>
            <a:ext cx="11848301" cy="6666394"/>
          </a:xfrm>
          <a:prstGeom prst="rect">
            <a:avLst/>
          </a:prstGeom>
        </p:spPr>
      </p:pic>
      <p:sp>
        <p:nvSpPr>
          <p:cNvPr id="6" name="TextBox 5">
            <a:extLst>
              <a:ext uri="{FF2B5EF4-FFF2-40B4-BE49-F238E27FC236}">
                <a16:creationId xmlns:a16="http://schemas.microsoft.com/office/drawing/2014/main" id="{27C0F92A-4CEB-9FF7-7967-3EF20B3CD416}"/>
              </a:ext>
            </a:extLst>
          </p:cNvPr>
          <p:cNvSpPr txBox="1"/>
          <p:nvPr/>
        </p:nvSpPr>
        <p:spPr>
          <a:xfrm>
            <a:off x="-68425" y="-55984"/>
            <a:ext cx="1427155" cy="369332"/>
          </a:xfrm>
          <a:prstGeom prst="rect">
            <a:avLst/>
          </a:prstGeom>
          <a:noFill/>
        </p:spPr>
        <p:txBody>
          <a:bodyPr wrap="square" rtlCol="0">
            <a:spAutoFit/>
          </a:bodyPr>
          <a:lstStyle/>
          <a:p>
            <a:r>
              <a:rPr lang="en-US" dirty="0"/>
              <a:t>Poster No.21</a:t>
            </a:r>
            <a:endParaRPr lang="en-CH" dirty="0"/>
          </a:p>
        </p:txBody>
      </p:sp>
    </p:spTree>
    <p:extLst>
      <p:ext uri="{BB962C8B-B14F-4D97-AF65-F5344CB8AC3E}">
        <p14:creationId xmlns:p14="http://schemas.microsoft.com/office/powerpoint/2010/main" val="2574704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07AB7B-D477-0F8A-BF7A-B9A23796EA59}"/>
              </a:ext>
            </a:extLst>
          </p:cNvPr>
          <p:cNvPicPr>
            <a:picLocks noChangeAspect="1"/>
          </p:cNvPicPr>
          <p:nvPr/>
        </p:nvPicPr>
        <p:blipFill>
          <a:blip r:embed="rId3"/>
          <a:srcRect/>
          <a:stretch/>
        </p:blipFill>
        <p:spPr>
          <a:xfrm>
            <a:off x="1163020" y="4411500"/>
            <a:ext cx="5248377" cy="2186824"/>
          </a:xfrm>
          <a:prstGeom prst="rect">
            <a:avLst/>
          </a:prstGeom>
        </p:spPr>
      </p:pic>
      <p:pic>
        <p:nvPicPr>
          <p:cNvPr id="58" name="Picture 57" descr="A black and white illustration of a scale&#10;&#10;Description automatically generated">
            <a:extLst>
              <a:ext uri="{FF2B5EF4-FFF2-40B4-BE49-F238E27FC236}">
                <a16:creationId xmlns:a16="http://schemas.microsoft.com/office/drawing/2014/main" id="{6926D091-3FF0-B420-7BC3-15CAA38D6727}"/>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100000"/>
                    </a14:imgEffect>
                    <a14:imgEffect>
                      <a14:colorTemperature colorTemp="11500"/>
                    </a14:imgEffect>
                    <a14:imgEffect>
                      <a14:saturation sat="196000"/>
                    </a14:imgEffect>
                    <a14:imgEffect>
                      <a14:brightnessContrast contrast="-19000"/>
                    </a14:imgEffect>
                  </a14:imgLayer>
                </a14:imgProps>
              </a:ext>
            </a:extLst>
          </a:blip>
          <a:stretch>
            <a:fillRect/>
          </a:stretch>
        </p:blipFill>
        <p:spPr>
          <a:xfrm>
            <a:off x="-54020" y="1810871"/>
            <a:ext cx="2358569" cy="1328023"/>
          </a:xfrm>
          <a:prstGeom prst="rect">
            <a:avLst/>
          </a:prstGeom>
        </p:spPr>
      </p:pic>
      <p:pic>
        <p:nvPicPr>
          <p:cNvPr id="2118" name="Picture 2117" descr="A galaxy in space with stars and a bright light&#10;&#10;Description automatically generated">
            <a:extLst>
              <a:ext uri="{FF2B5EF4-FFF2-40B4-BE49-F238E27FC236}">
                <a16:creationId xmlns:a16="http://schemas.microsoft.com/office/drawing/2014/main" id="{64B5864A-BE8A-8DF7-54CB-5393BA9412D2}"/>
              </a:ext>
            </a:extLst>
          </p:cNvPr>
          <p:cNvPicPr>
            <a:picLocks noChangeAspect="1"/>
          </p:cNvPicPr>
          <p:nvPr/>
        </p:nvPicPr>
        <p:blipFill>
          <a:blip r:embed="rId6"/>
          <a:stretch>
            <a:fillRect/>
          </a:stretch>
        </p:blipFill>
        <p:spPr>
          <a:xfrm>
            <a:off x="163513" y="1620397"/>
            <a:ext cx="687018" cy="687018"/>
          </a:xfrm>
          <a:prstGeom prst="irregularSeal1">
            <a:avLst/>
          </a:prstGeom>
        </p:spPr>
      </p:pic>
      <p:sp>
        <p:nvSpPr>
          <p:cNvPr id="2" name="Title 1">
            <a:extLst>
              <a:ext uri="{FF2B5EF4-FFF2-40B4-BE49-F238E27FC236}">
                <a16:creationId xmlns:a16="http://schemas.microsoft.com/office/drawing/2014/main" id="{3B1A664F-4AA6-F774-FF6E-44F211249164}"/>
              </a:ext>
            </a:extLst>
          </p:cNvPr>
          <p:cNvSpPr>
            <a:spLocks noGrp="1"/>
          </p:cNvSpPr>
          <p:nvPr>
            <p:ph type="title"/>
          </p:nvPr>
        </p:nvSpPr>
        <p:spPr>
          <a:xfrm>
            <a:off x="-15330" y="87208"/>
            <a:ext cx="12192000" cy="1325563"/>
          </a:xfrm>
        </p:spPr>
        <p:txBody>
          <a:bodyPr anchor="t">
            <a:noAutofit/>
          </a:bodyPr>
          <a:lstStyle/>
          <a:p>
            <a:pPr marL="0" marR="0" lvl="0" indent="0" algn="ctr" rtl="0">
              <a:lnSpc>
                <a:spcPct val="115000"/>
              </a:lnSpc>
              <a:spcBef>
                <a:spcPts val="0"/>
              </a:spcBef>
              <a:spcAft>
                <a:spcPts val="0"/>
              </a:spcAft>
              <a:buClr>
                <a:srgbClr val="000000"/>
              </a:buClr>
              <a:buSzPts val="3500"/>
              <a:buFont typeface="Arial"/>
              <a:buNone/>
            </a:pPr>
            <a:r>
              <a:rPr lang="en-GB" sz="3000" b="1" dirty="0">
                <a:solidFill>
                  <a:schemeClr val="dk1"/>
                </a:solidFill>
                <a:latin typeface="Verdana" panose="020B0604030504040204" pitchFamily="34" charset="0"/>
                <a:ea typeface="Verdana" panose="020B0604030504040204" pitchFamily="34" charset="0"/>
                <a:cs typeface="Verdana" panose="020B0604030504040204" pitchFamily="34" charset="0"/>
                <a:sym typeface="Times New Roman"/>
              </a:rPr>
              <a:t>From LEGEND to Reality: Cracking the Code of Creation</a:t>
            </a:r>
            <a:br>
              <a:rPr lang="en-GB" sz="3000" b="1" dirty="0">
                <a:solidFill>
                  <a:schemeClr val="dk1"/>
                </a:solidFill>
                <a:latin typeface="Verdana" panose="020B0604030504040204" pitchFamily="34" charset="0"/>
                <a:ea typeface="Verdana" panose="020B0604030504040204" pitchFamily="34" charset="0"/>
                <a:cs typeface="Verdana" panose="020B0604030504040204" pitchFamily="34" charset="0"/>
                <a:sym typeface="Times New Roman"/>
              </a:rPr>
            </a:br>
            <a:r>
              <a:rPr lang="en-GB" sz="2000" b="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Times New Roman"/>
              </a:rPr>
              <a:t>Marta Babicz (Physik-Institut, University of Zurich)</a:t>
            </a:r>
            <a:br>
              <a:rPr lang="en-GB" sz="2000" b="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Times New Roman"/>
              </a:rPr>
            </a:br>
            <a:endParaRPr lang="en-GB" sz="2000" b="1"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Times New Roman"/>
            </a:endParaRPr>
          </a:p>
        </p:txBody>
      </p:sp>
      <p:pic>
        <p:nvPicPr>
          <p:cNvPr id="18" name="Content Placeholder 17" descr="A black background with white text and blue line&#10;&#10;Description automatically generated">
            <a:extLst>
              <a:ext uri="{FF2B5EF4-FFF2-40B4-BE49-F238E27FC236}">
                <a16:creationId xmlns:a16="http://schemas.microsoft.com/office/drawing/2014/main" id="{4B68F876-6C09-9FA9-C5E5-1150E5B9D1BD}"/>
              </a:ext>
            </a:extLst>
          </p:cNvPr>
          <p:cNvPicPr>
            <a:picLocks noGrp="1" noChangeAspect="1"/>
          </p:cNvPicPr>
          <p:nvPr>
            <p:ph sz="half" idx="1"/>
          </p:nvPr>
        </p:nvPicPr>
        <p:blipFill>
          <a:blip r:embed="rId7"/>
          <a:stretch>
            <a:fillRect/>
          </a:stretch>
        </p:blipFill>
        <p:spPr>
          <a:xfrm>
            <a:off x="9719864" y="563367"/>
            <a:ext cx="1800000" cy="720000"/>
          </a:xfrm>
          <a:prstGeom prst="wave">
            <a:avLst/>
          </a:prstGeom>
          <a:noFill/>
        </p:spPr>
      </p:pic>
      <p:pic>
        <p:nvPicPr>
          <p:cNvPr id="4" name="Picture 4">
            <a:extLst>
              <a:ext uri="{FF2B5EF4-FFF2-40B4-BE49-F238E27FC236}">
                <a16:creationId xmlns:a16="http://schemas.microsoft.com/office/drawing/2014/main" id="{5FBBEFE5-2017-E1BE-5ECC-3FBCE262A6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296" y="665213"/>
            <a:ext cx="1816275" cy="56900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BFD44DA-55E1-0078-A29A-38F5EA76BF0B}"/>
                  </a:ext>
                </a:extLst>
              </p:cNvPr>
              <p:cNvSpPr txBox="1"/>
              <p:nvPr/>
            </p:nvSpPr>
            <p:spPr>
              <a:xfrm>
                <a:off x="1885391" y="1765933"/>
                <a:ext cx="4358925" cy="947760"/>
              </a:xfrm>
              <a:prstGeom prst="rect">
                <a:avLst/>
              </a:prstGeom>
              <a:noFill/>
            </p:spPr>
            <p:txBody>
              <a:bodyPr wrap="square" rtlCol="0">
                <a:spAutoFit/>
              </a:bodyPr>
              <a:lstStyle/>
              <a:p>
                <a:r>
                  <a:rPr lang="en-GB" b="0" i="0" u="none" strike="noStrike" dirty="0">
                    <a:effectLst/>
                    <a:latin typeface="Times New Roman" panose="02020603050405020304" pitchFamily="18" charset="0"/>
                    <a:ea typeface="Verdana" panose="020B0604030504040204" pitchFamily="34" charset="0"/>
                    <a:cs typeface="Times New Roman" panose="02020603050405020304" pitchFamily="18" charset="0"/>
                  </a:rPr>
                  <a:t>Neutrinos (</a:t>
                </a:r>
                <a14:m>
                  <m:oMath xmlns:m="http://schemas.openxmlformats.org/officeDocument/2006/math">
                    <m:r>
                      <a:rPr lang="en-GB" b="0"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𝜈</m:t>
                    </m:r>
                  </m:oMath>
                </a14:m>
                <a:r>
                  <a:rPr lang="en-GB" b="0" i="0" u="none" strike="noStrike" dirty="0">
                    <a:effectLst/>
                    <a:latin typeface="Times New Roman" panose="02020603050405020304" pitchFamily="18" charset="0"/>
                    <a:ea typeface="Verdana" panose="020B0604030504040204" pitchFamily="34" charset="0"/>
                    <a:cs typeface="Times New Roman" panose="02020603050405020304" pitchFamily="18" charset="0"/>
                  </a:rPr>
                  <a:t>), elusive particles that might be their own antiparticles (</a:t>
                </a:r>
                <a14:m>
                  <m:oMath xmlns:m="http://schemas.openxmlformats.org/officeDocument/2006/math">
                    <m:acc>
                      <m:accPr>
                        <m:chr m:val="̅"/>
                        <m:ctrlPr>
                          <a:rPr lang="en-GB" b="0" i="1" u="none" strike="noStrike" smtClean="0">
                            <a:effectLst/>
                            <a:latin typeface="Cambria Math" panose="02040503050406030204" pitchFamily="18" charset="0"/>
                            <a:ea typeface="Verdana" panose="020B0604030504040204" pitchFamily="34" charset="0"/>
                            <a:cs typeface="Times New Roman" panose="02020603050405020304" pitchFamily="18" charset="0"/>
                          </a:rPr>
                        </m:ctrlPr>
                      </m:accPr>
                      <m:e>
                        <m:r>
                          <a:rPr lang="en-GB" b="0"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𝜈</m:t>
                        </m:r>
                      </m:e>
                    </m:acc>
                  </m:oMath>
                </a14:m>
                <a:r>
                  <a:rPr lang="en-GB" b="0" i="0" u="none" strike="noStrike" dirty="0">
                    <a:effectLst/>
                    <a:latin typeface="Times New Roman" panose="02020603050405020304" pitchFamily="18" charset="0"/>
                    <a:ea typeface="Verdana" panose="020B0604030504040204" pitchFamily="34" charset="0"/>
                    <a:cs typeface="Times New Roman" panose="02020603050405020304" pitchFamily="18" charset="0"/>
                  </a:rPr>
                  <a:t>) are linked to this imbalance.</a:t>
                </a:r>
              </a:p>
            </p:txBody>
          </p:sp>
        </mc:Choice>
        <mc:Fallback xmlns="">
          <p:sp>
            <p:nvSpPr>
              <p:cNvPr id="5" name="TextBox 4">
                <a:extLst>
                  <a:ext uri="{FF2B5EF4-FFF2-40B4-BE49-F238E27FC236}">
                    <a16:creationId xmlns:a16="http://schemas.microsoft.com/office/drawing/2014/main" id="{CBFD44DA-55E1-0078-A29A-38F5EA76BF0B}"/>
                  </a:ext>
                </a:extLst>
              </p:cNvPr>
              <p:cNvSpPr txBox="1">
                <a:spLocks noRot="1" noChangeAspect="1" noMove="1" noResize="1" noEditPoints="1" noAdjustHandles="1" noChangeArrowheads="1" noChangeShapeType="1" noTextEdit="1"/>
              </p:cNvSpPr>
              <p:nvPr/>
            </p:nvSpPr>
            <p:spPr>
              <a:xfrm>
                <a:off x="1885391" y="1765933"/>
                <a:ext cx="4358925" cy="947760"/>
              </a:xfrm>
              <a:prstGeom prst="rect">
                <a:avLst/>
              </a:prstGeom>
              <a:blipFill>
                <a:blip r:embed="rId9"/>
                <a:stretch>
                  <a:fillRect l="-1163" t="-4000" r="-581" b="-6667"/>
                </a:stretch>
              </a:blipFill>
            </p:spPr>
            <p:txBody>
              <a:bodyPr/>
              <a:lstStyle/>
              <a:p>
                <a:r>
                  <a:rPr lang="en-GB">
                    <a:noFill/>
                  </a:rPr>
                  <a:t> </a:t>
                </a:r>
              </a:p>
            </p:txBody>
          </p:sp>
        </mc:Fallback>
      </mc:AlternateContent>
      <p:pic>
        <p:nvPicPr>
          <p:cNvPr id="8" name="Picture 7" descr="A screenshot of a computer generated image&#10;&#10;Description automatically generated">
            <a:extLst>
              <a:ext uri="{FF2B5EF4-FFF2-40B4-BE49-F238E27FC236}">
                <a16:creationId xmlns:a16="http://schemas.microsoft.com/office/drawing/2014/main" id="{1CFC2FF0-A22C-E00F-B21D-F9334F8FE59B}"/>
              </a:ext>
            </a:extLst>
          </p:cNvPr>
          <p:cNvPicPr>
            <a:picLocks noChangeAspect="1"/>
          </p:cNvPicPr>
          <p:nvPr/>
        </p:nvPicPr>
        <p:blipFill>
          <a:blip r:embed="rId10"/>
          <a:stretch>
            <a:fillRect/>
          </a:stretch>
        </p:blipFill>
        <p:spPr>
          <a:xfrm>
            <a:off x="10568828" y="1554195"/>
            <a:ext cx="1866900" cy="5359400"/>
          </a:xfrm>
          <a:prstGeom prst="can">
            <a:avLst/>
          </a:prstGeom>
        </p:spPr>
      </p:pic>
      <p:grpSp>
        <p:nvGrpSpPr>
          <p:cNvPr id="2113" name="Group 2112">
            <a:extLst>
              <a:ext uri="{FF2B5EF4-FFF2-40B4-BE49-F238E27FC236}">
                <a16:creationId xmlns:a16="http://schemas.microsoft.com/office/drawing/2014/main" id="{33705A57-BA70-EE94-D723-4B92D8153421}"/>
              </a:ext>
            </a:extLst>
          </p:cNvPr>
          <p:cNvGrpSpPr/>
          <p:nvPr/>
        </p:nvGrpSpPr>
        <p:grpSpPr>
          <a:xfrm>
            <a:off x="6152380" y="1303996"/>
            <a:ext cx="4491398" cy="5482251"/>
            <a:chOff x="5438412" y="1077686"/>
            <a:chExt cx="5042466" cy="5685972"/>
          </a:xfrm>
        </p:grpSpPr>
        <p:pic>
          <p:nvPicPr>
            <p:cNvPr id="52" name="Picture 51" descr="A building in a mountain&#10;&#10;Description automatically generated">
              <a:extLst>
                <a:ext uri="{FF2B5EF4-FFF2-40B4-BE49-F238E27FC236}">
                  <a16:creationId xmlns:a16="http://schemas.microsoft.com/office/drawing/2014/main" id="{14FFB583-C843-0E97-C2CE-4374424FE842}"/>
                </a:ext>
              </a:extLst>
            </p:cNvPr>
            <p:cNvPicPr>
              <a:picLocks noChangeAspect="1"/>
            </p:cNvPicPr>
            <p:nvPr/>
          </p:nvPicPr>
          <p:blipFill>
            <a:blip r:embed="rId11"/>
            <a:stretch>
              <a:fillRect/>
            </a:stretch>
          </p:blipFill>
          <p:spPr>
            <a:xfrm>
              <a:off x="5438412" y="1077686"/>
              <a:ext cx="5042466" cy="5640614"/>
            </a:xfrm>
            <a:prstGeom prst="trapezoid">
              <a:avLst/>
            </a:prstGeom>
          </p:spPr>
        </p:pic>
        <p:grpSp>
          <p:nvGrpSpPr>
            <p:cNvPr id="19" name="Group 18">
              <a:extLst>
                <a:ext uri="{FF2B5EF4-FFF2-40B4-BE49-F238E27FC236}">
                  <a16:creationId xmlns:a16="http://schemas.microsoft.com/office/drawing/2014/main" id="{2B566C85-2784-61F7-DA26-6932E0B155A4}"/>
                </a:ext>
              </a:extLst>
            </p:cNvPr>
            <p:cNvGrpSpPr/>
            <p:nvPr/>
          </p:nvGrpSpPr>
          <p:grpSpPr>
            <a:xfrm>
              <a:off x="6023426" y="2820237"/>
              <a:ext cx="3911600" cy="3943421"/>
              <a:chOff x="-38547" y="8527657"/>
              <a:chExt cx="17723867" cy="35360689"/>
            </a:xfrm>
          </p:grpSpPr>
          <p:grpSp>
            <p:nvGrpSpPr>
              <p:cNvPr id="20" name="Group 19">
                <a:extLst>
                  <a:ext uri="{FF2B5EF4-FFF2-40B4-BE49-F238E27FC236}">
                    <a16:creationId xmlns:a16="http://schemas.microsoft.com/office/drawing/2014/main" id="{E33F0ED9-3C44-3BAB-8ED1-21E9242461FA}"/>
                  </a:ext>
                </a:extLst>
              </p:cNvPr>
              <p:cNvGrpSpPr>
                <a:grpSpLocks noChangeAspect="1"/>
              </p:cNvGrpSpPr>
              <p:nvPr/>
            </p:nvGrpSpPr>
            <p:grpSpPr>
              <a:xfrm>
                <a:off x="-38547" y="8527657"/>
                <a:ext cx="17723867" cy="35360689"/>
                <a:chOff x="-2968974" y="6634412"/>
                <a:chExt cx="18360000" cy="36629832"/>
              </a:xfrm>
            </p:grpSpPr>
            <p:grpSp>
              <p:nvGrpSpPr>
                <p:cNvPr id="38" name="Group 37">
                  <a:extLst>
                    <a:ext uri="{FF2B5EF4-FFF2-40B4-BE49-F238E27FC236}">
                      <a16:creationId xmlns:a16="http://schemas.microsoft.com/office/drawing/2014/main" id="{2BED652C-B10E-B897-613B-D08CC4091A47}"/>
                    </a:ext>
                  </a:extLst>
                </p:cNvPr>
                <p:cNvGrpSpPr/>
                <p:nvPr/>
              </p:nvGrpSpPr>
              <p:grpSpPr>
                <a:xfrm>
                  <a:off x="-2968974" y="6634412"/>
                  <a:ext cx="18360000" cy="36629832"/>
                  <a:chOff x="-532802" y="15811147"/>
                  <a:chExt cx="18360000" cy="36629832"/>
                </a:xfrm>
              </p:grpSpPr>
              <p:grpSp>
                <p:nvGrpSpPr>
                  <p:cNvPr id="40" name="Group 39">
                    <a:extLst>
                      <a:ext uri="{FF2B5EF4-FFF2-40B4-BE49-F238E27FC236}">
                        <a16:creationId xmlns:a16="http://schemas.microsoft.com/office/drawing/2014/main" id="{3A23976B-1510-5DAE-C4E2-30A465952D49}"/>
                      </a:ext>
                    </a:extLst>
                  </p:cNvPr>
                  <p:cNvGrpSpPr/>
                  <p:nvPr/>
                </p:nvGrpSpPr>
                <p:grpSpPr>
                  <a:xfrm>
                    <a:off x="-532802" y="24587531"/>
                    <a:ext cx="18360000" cy="27853448"/>
                    <a:chOff x="7369955" y="10530447"/>
                    <a:chExt cx="18360000" cy="27853448"/>
                  </a:xfrm>
                </p:grpSpPr>
                <p:sp>
                  <p:nvSpPr>
                    <p:cNvPr id="45" name="Oval 44">
                      <a:extLst>
                        <a:ext uri="{FF2B5EF4-FFF2-40B4-BE49-F238E27FC236}">
                          <a16:creationId xmlns:a16="http://schemas.microsoft.com/office/drawing/2014/main" id="{406E652B-EFC1-7800-9020-CE3D66926AE9}"/>
                        </a:ext>
                      </a:extLst>
                    </p:cNvPr>
                    <p:cNvSpPr/>
                    <p:nvPr/>
                  </p:nvSpPr>
                  <p:spPr>
                    <a:xfrm>
                      <a:off x="7369955" y="10530447"/>
                      <a:ext cx="18360000" cy="7780498"/>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8C00BDFF-3C20-2D26-3DAF-2096F63683E3}"/>
                        </a:ext>
                      </a:extLst>
                    </p:cNvPr>
                    <p:cNvSpPr/>
                    <p:nvPr/>
                  </p:nvSpPr>
                  <p:spPr>
                    <a:xfrm>
                      <a:off x="7409886" y="14236440"/>
                      <a:ext cx="18305297" cy="24147455"/>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Times New Roman" panose="02020603050405020304" pitchFamily="18" charset="0"/>
                        <a:cs typeface="Times New Roman" panose="02020603050405020304" pitchFamily="18" charset="0"/>
                      </a:endParaRPr>
                    </a:p>
                  </p:txBody>
                </p:sp>
              </p:grpSp>
              <p:sp>
                <p:nvSpPr>
                  <p:cNvPr id="41" name="Rectangle 40">
                    <a:extLst>
                      <a:ext uri="{FF2B5EF4-FFF2-40B4-BE49-F238E27FC236}">
                        <a16:creationId xmlns:a16="http://schemas.microsoft.com/office/drawing/2014/main" id="{99AFB274-B74B-85CA-8B5D-436D80CC37F1}"/>
                      </a:ext>
                    </a:extLst>
                  </p:cNvPr>
                  <p:cNvSpPr/>
                  <p:nvPr/>
                </p:nvSpPr>
                <p:spPr>
                  <a:xfrm>
                    <a:off x="6361918" y="16250653"/>
                    <a:ext cx="4320000" cy="886287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A4C8FD00-9E66-6185-93A4-AE97588AC19E}"/>
                      </a:ext>
                    </a:extLst>
                  </p:cNvPr>
                  <p:cNvSpPr/>
                  <p:nvPr/>
                </p:nvSpPr>
                <p:spPr>
                  <a:xfrm>
                    <a:off x="4732615" y="18165205"/>
                    <a:ext cx="7578605" cy="1752253"/>
                  </a:xfrm>
                  <a:prstGeom prst="round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D10C23F-DD6E-8F90-698B-78E5A359902A}"/>
                      </a:ext>
                    </a:extLst>
                  </p:cNvPr>
                  <p:cNvSpPr/>
                  <p:nvPr/>
                </p:nvSpPr>
                <p:spPr>
                  <a:xfrm>
                    <a:off x="4732615" y="17758611"/>
                    <a:ext cx="7578605" cy="1235242"/>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9495177-7D2A-684C-3AD0-9B9AA64EB205}"/>
                      </a:ext>
                    </a:extLst>
                  </p:cNvPr>
                  <p:cNvSpPr/>
                  <p:nvPr/>
                </p:nvSpPr>
                <p:spPr>
                  <a:xfrm>
                    <a:off x="6361918" y="15811147"/>
                    <a:ext cx="4320000" cy="875584"/>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7F689D60-37F0-2B4E-AB09-0CF951C9D1B2}"/>
                    </a:ext>
                  </a:extLst>
                </p:cNvPr>
                <p:cNvSpPr/>
                <p:nvPr/>
              </p:nvSpPr>
              <p:spPr>
                <a:xfrm flipV="1">
                  <a:off x="7467966" y="7563464"/>
                  <a:ext cx="2345635" cy="528866"/>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627754CD-8E56-9745-2178-5D0E66549010}"/>
                  </a:ext>
                </a:extLst>
              </p:cNvPr>
              <p:cNvSpPr/>
              <p:nvPr/>
            </p:nvSpPr>
            <p:spPr>
              <a:xfrm>
                <a:off x="11251420" y="9428098"/>
                <a:ext cx="306476" cy="91030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277A169-F028-BD8F-7523-3BA1701504D0}"/>
                  </a:ext>
                </a:extLst>
              </p:cNvPr>
              <p:cNvSpPr/>
              <p:nvPr/>
            </p:nvSpPr>
            <p:spPr>
              <a:xfrm>
                <a:off x="12167022" y="9616414"/>
                <a:ext cx="342900" cy="126751"/>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D2B0C3-AE3B-2D97-60CC-73F15F3D3628}"/>
                  </a:ext>
                </a:extLst>
              </p:cNvPr>
              <p:cNvSpPr/>
              <p:nvPr/>
            </p:nvSpPr>
            <p:spPr>
              <a:xfrm>
                <a:off x="11177200" y="9899204"/>
                <a:ext cx="738275" cy="104373"/>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97F1589-0DCF-1C1E-30E4-C4E778741F10}"/>
                  </a:ext>
                </a:extLst>
              </p:cNvPr>
              <p:cNvSpPr/>
              <p:nvPr/>
            </p:nvSpPr>
            <p:spPr>
              <a:xfrm>
                <a:off x="11204940" y="9685026"/>
                <a:ext cx="222260" cy="64639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D596149-8DA8-CEA6-9D26-091025026727}"/>
                  </a:ext>
                </a:extLst>
              </p:cNvPr>
              <p:cNvSpPr/>
              <p:nvPr/>
            </p:nvSpPr>
            <p:spPr>
              <a:xfrm>
                <a:off x="11065524" y="9418749"/>
                <a:ext cx="306476" cy="91030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7452E53-41B4-BD10-0BA1-206488628014}"/>
                  </a:ext>
                </a:extLst>
              </p:cNvPr>
              <p:cNvSpPr/>
              <p:nvPr/>
            </p:nvSpPr>
            <p:spPr>
              <a:xfrm>
                <a:off x="10770128" y="9935061"/>
                <a:ext cx="545942" cy="188653"/>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96EE05A-DFEC-0F4B-0CB6-EAED8BE5594E}"/>
                  </a:ext>
                </a:extLst>
              </p:cNvPr>
              <p:cNvSpPr/>
              <p:nvPr/>
            </p:nvSpPr>
            <p:spPr>
              <a:xfrm>
                <a:off x="11833902" y="9164922"/>
                <a:ext cx="100416" cy="462013"/>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0092D37-007F-9698-451E-A12C9C81E582}"/>
                  </a:ext>
                </a:extLst>
              </p:cNvPr>
              <p:cNvSpPr/>
              <p:nvPr/>
            </p:nvSpPr>
            <p:spPr>
              <a:xfrm>
                <a:off x="11648006" y="9155573"/>
                <a:ext cx="100416" cy="462013"/>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132FB90-540A-F085-C1DF-684082CA643E}"/>
                  </a:ext>
                </a:extLst>
              </p:cNvPr>
              <p:cNvSpPr/>
              <p:nvPr/>
            </p:nvSpPr>
            <p:spPr>
              <a:xfrm>
                <a:off x="11711134" y="9148593"/>
                <a:ext cx="171683" cy="451492"/>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16F0517-98FC-67B4-B566-F5E24F904FE4}"/>
                  </a:ext>
                </a:extLst>
              </p:cNvPr>
              <p:cNvSpPr/>
              <p:nvPr/>
            </p:nvSpPr>
            <p:spPr>
              <a:xfrm>
                <a:off x="6336946" y="9363651"/>
                <a:ext cx="649783" cy="948924"/>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9FAA48A-B251-369C-AD0A-4F7EB646F25B}"/>
                  </a:ext>
                </a:extLst>
              </p:cNvPr>
              <p:cNvSpPr/>
              <p:nvPr/>
            </p:nvSpPr>
            <p:spPr>
              <a:xfrm rot="21330475">
                <a:off x="4621589" y="9096994"/>
                <a:ext cx="3257749" cy="249382"/>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844A302-D6B3-D899-7D46-523DDBC93D5D}"/>
                  </a:ext>
                </a:extLst>
              </p:cNvPr>
              <p:cNvSpPr/>
              <p:nvPr/>
            </p:nvSpPr>
            <p:spPr>
              <a:xfrm rot="21330475" flipV="1">
                <a:off x="4385446" y="9274742"/>
                <a:ext cx="440491" cy="51089"/>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29F9330-135A-A181-2614-9EB1A8786762}"/>
                  </a:ext>
                </a:extLst>
              </p:cNvPr>
              <p:cNvSpPr/>
              <p:nvPr/>
            </p:nvSpPr>
            <p:spPr>
              <a:xfrm rot="21330475" flipV="1">
                <a:off x="4194821" y="9389557"/>
                <a:ext cx="440491" cy="51089"/>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127B896-D486-8136-909A-4C5C60E746F5}"/>
                  </a:ext>
                </a:extLst>
              </p:cNvPr>
              <p:cNvSpPr/>
              <p:nvPr/>
            </p:nvSpPr>
            <p:spPr>
              <a:xfrm>
                <a:off x="5393547" y="10306758"/>
                <a:ext cx="1041847" cy="28393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7298808-9B7D-3270-90D2-D2D6E268F0CD}"/>
                  </a:ext>
                </a:extLst>
              </p:cNvPr>
              <p:cNvSpPr/>
              <p:nvPr/>
            </p:nvSpPr>
            <p:spPr>
              <a:xfrm>
                <a:off x="5513117" y="10407646"/>
                <a:ext cx="823829" cy="919965"/>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B470263-C0D9-D93C-6B27-7A8431983CDF}"/>
                  </a:ext>
                </a:extLst>
              </p:cNvPr>
              <p:cNvSpPr/>
              <p:nvPr/>
            </p:nvSpPr>
            <p:spPr>
              <a:xfrm>
                <a:off x="10969500" y="10308267"/>
                <a:ext cx="1041847" cy="28393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711DB29-9202-4E4D-2B1D-39076C3866E0}"/>
                  </a:ext>
                </a:extLst>
              </p:cNvPr>
              <p:cNvSpPr/>
              <p:nvPr/>
            </p:nvSpPr>
            <p:spPr>
              <a:xfrm>
                <a:off x="11089070" y="10409155"/>
                <a:ext cx="823829" cy="919965"/>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69" name="Picture 2068" descr="A close-up of a machine&#10;&#10;Description automatically generated">
              <a:extLst>
                <a:ext uri="{FF2B5EF4-FFF2-40B4-BE49-F238E27FC236}">
                  <a16:creationId xmlns:a16="http://schemas.microsoft.com/office/drawing/2014/main" id="{2C99040D-DB1E-B80D-5190-87588D6FCF84}"/>
                </a:ext>
              </a:extLst>
            </p:cNvPr>
            <p:cNvPicPr>
              <a:picLocks noChangeAspect="1"/>
            </p:cNvPicPr>
            <p:nvPr/>
          </p:nvPicPr>
          <p:blipFill>
            <a:blip r:embed="rId12"/>
            <a:stretch>
              <a:fillRect/>
            </a:stretch>
          </p:blipFill>
          <p:spPr>
            <a:xfrm>
              <a:off x="6314869" y="3597839"/>
              <a:ext cx="3352564" cy="3164243"/>
            </a:xfrm>
            <a:prstGeom prst="rect">
              <a:avLst/>
            </a:prstGeom>
          </p:spPr>
        </p:pic>
        <p:cxnSp>
          <p:nvCxnSpPr>
            <p:cNvPr id="2071" name="Straight Arrow Connector 2070">
              <a:extLst>
                <a:ext uri="{FF2B5EF4-FFF2-40B4-BE49-F238E27FC236}">
                  <a16:creationId xmlns:a16="http://schemas.microsoft.com/office/drawing/2014/main" id="{3D5BB1FE-0B48-CD2C-52E5-3E28C14BB8A3}"/>
                </a:ext>
              </a:extLst>
            </p:cNvPr>
            <p:cNvCxnSpPr>
              <a:cxnSpLocks/>
            </p:cNvCxnSpPr>
            <p:nvPr/>
          </p:nvCxnSpPr>
          <p:spPr>
            <a:xfrm>
              <a:off x="8937172" y="1768802"/>
              <a:ext cx="0" cy="2052891"/>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74" name="TextBox 2073">
              <a:extLst>
                <a:ext uri="{FF2B5EF4-FFF2-40B4-BE49-F238E27FC236}">
                  <a16:creationId xmlns:a16="http://schemas.microsoft.com/office/drawing/2014/main" id="{B05450DB-374D-744E-4577-FF91D31C5538}"/>
                </a:ext>
              </a:extLst>
            </p:cNvPr>
            <p:cNvSpPr txBox="1"/>
            <p:nvPr/>
          </p:nvSpPr>
          <p:spPr>
            <a:xfrm>
              <a:off x="8076401" y="1093819"/>
              <a:ext cx="1194561" cy="1015663"/>
            </a:xfrm>
            <a:prstGeom prst="rect">
              <a:avLst/>
            </a:prstGeom>
            <a:noFill/>
          </p:spPr>
          <p:txBody>
            <a:bodyPr wrap="square" rtlCol="0">
              <a:spAutoFit/>
            </a:bodyPr>
            <a:lstStyle/>
            <a:p>
              <a:r>
                <a:rPr lang="en" sz="1200" b="0" i="0" u="none" strike="noStrike" cap="none" dirty="0">
                  <a:solidFill>
                    <a:schemeClr val="bg1"/>
                  </a:solidFill>
                  <a:latin typeface="Times New Roman" panose="02020603050405020304" pitchFamily="18" charset="0"/>
                  <a:ea typeface="Times New Roman"/>
                  <a:cs typeface="Times New Roman" panose="02020603050405020304" pitchFamily="18" charset="0"/>
                  <a:sym typeface="Times New Roman"/>
                </a:rPr>
                <a:t>1.4 km </a:t>
              </a:r>
              <a:r>
                <a:rPr lang="en" sz="1200" dirty="0">
                  <a:solidFill>
                    <a:schemeClr val="bg1"/>
                  </a:solidFill>
                  <a:latin typeface="Times New Roman" panose="02020603050405020304" pitchFamily="18" charset="0"/>
                  <a:ea typeface="Times New Roman"/>
                  <a:cs typeface="Times New Roman" panose="02020603050405020304" pitchFamily="18" charset="0"/>
                  <a:sym typeface="Times New Roman"/>
                </a:rPr>
                <a:t>thick layer of </a:t>
              </a:r>
              <a:r>
                <a:rPr lang="en" sz="1200" b="0" i="0" u="none" strike="noStrike" cap="none" dirty="0">
                  <a:solidFill>
                    <a:schemeClr val="bg1"/>
                  </a:solidFill>
                  <a:latin typeface="Times New Roman" panose="02020603050405020304" pitchFamily="18" charset="0"/>
                  <a:ea typeface="Times New Roman"/>
                  <a:cs typeface="Times New Roman" panose="02020603050405020304" pitchFamily="18" charset="0"/>
                  <a:sym typeface="Times New Roman"/>
                </a:rPr>
                <a:t>rock reduces cosmic muons by </a:t>
              </a:r>
              <a:r>
                <a:rPr lang="en" sz="1200" b="0" i="0" u="none" strike="noStrike" cap="none" dirty="0">
                  <a:solidFill>
                    <a:schemeClr val="bg1"/>
                  </a:solidFill>
                  <a:latin typeface="Times New Roman" panose="02020603050405020304" pitchFamily="18" charset="0"/>
                  <a:ea typeface="Dancing Script"/>
                  <a:cs typeface="Times New Roman" panose="02020603050405020304" pitchFamily="18" charset="0"/>
                  <a:sym typeface="Dancing Script"/>
                </a:rPr>
                <a:t>O</a:t>
              </a:r>
              <a:r>
                <a:rPr lang="en" sz="1200" b="0" i="0" u="none" strike="noStrike" cap="none" dirty="0">
                  <a:solidFill>
                    <a:schemeClr val="bg1"/>
                  </a:solidFill>
                  <a:latin typeface="Times New Roman" panose="02020603050405020304" pitchFamily="18" charset="0"/>
                  <a:ea typeface="Times New Roman"/>
                  <a:cs typeface="Times New Roman" panose="02020603050405020304" pitchFamily="18" charset="0"/>
                  <a:sym typeface="Times New Roman"/>
                </a:rPr>
                <a:t>(10</a:t>
              </a:r>
              <a:r>
                <a:rPr lang="en" sz="1200" b="0" i="0" u="none" strike="noStrike" cap="none" baseline="30000" dirty="0">
                  <a:solidFill>
                    <a:schemeClr val="bg1"/>
                  </a:solidFill>
                  <a:latin typeface="Times New Roman" panose="02020603050405020304" pitchFamily="18" charset="0"/>
                  <a:ea typeface="Times New Roman"/>
                  <a:cs typeface="Times New Roman" panose="02020603050405020304" pitchFamily="18" charset="0"/>
                  <a:sym typeface="Times New Roman"/>
                </a:rPr>
                <a:t>6</a:t>
              </a:r>
              <a:r>
                <a:rPr lang="en" sz="1200" b="0" i="0" u="none" strike="noStrike" cap="none" dirty="0">
                  <a:solidFill>
                    <a:schemeClr val="bg1"/>
                  </a:solidFill>
                  <a:latin typeface="Times New Roman" panose="02020603050405020304" pitchFamily="18" charset="0"/>
                  <a:ea typeface="Times New Roman"/>
                  <a:cs typeface="Times New Roman" panose="02020603050405020304" pitchFamily="18" charset="0"/>
                  <a:sym typeface="Times New Roman"/>
                </a:rPr>
                <a:t>)</a:t>
              </a:r>
              <a:endParaRPr lang="en-GB" sz="1200" dirty="0">
                <a:solidFill>
                  <a:schemeClr val="bg1"/>
                </a:solidFill>
                <a:latin typeface="Times New Roman" panose="02020603050405020304" pitchFamily="18" charset="0"/>
                <a:cs typeface="Times New Roman" panose="02020603050405020304" pitchFamily="18" charset="0"/>
              </a:endParaRPr>
            </a:p>
          </p:txBody>
        </p:sp>
      </p:grpSp>
      <p:cxnSp>
        <p:nvCxnSpPr>
          <p:cNvPr id="2077" name="Straight Arrow Connector 2076">
            <a:extLst>
              <a:ext uri="{FF2B5EF4-FFF2-40B4-BE49-F238E27FC236}">
                <a16:creationId xmlns:a16="http://schemas.microsoft.com/office/drawing/2014/main" id="{202397BD-F7E9-AC26-AC8A-9FA237524D7C}"/>
              </a:ext>
            </a:extLst>
          </p:cNvPr>
          <p:cNvCxnSpPr>
            <a:cxnSpLocks/>
          </p:cNvCxnSpPr>
          <p:nvPr/>
        </p:nvCxnSpPr>
        <p:spPr>
          <a:xfrm>
            <a:off x="10067946" y="3838693"/>
            <a:ext cx="956812" cy="49453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81" name="Straight Arrow Connector 2080">
            <a:extLst>
              <a:ext uri="{FF2B5EF4-FFF2-40B4-BE49-F238E27FC236}">
                <a16:creationId xmlns:a16="http://schemas.microsoft.com/office/drawing/2014/main" id="{548E00F2-6111-B44D-91EB-D4AB446EFBB0}"/>
              </a:ext>
            </a:extLst>
          </p:cNvPr>
          <p:cNvCxnSpPr>
            <a:cxnSpLocks/>
          </p:cNvCxnSpPr>
          <p:nvPr/>
        </p:nvCxnSpPr>
        <p:spPr>
          <a:xfrm>
            <a:off x="10067946" y="3938993"/>
            <a:ext cx="987634" cy="100644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83" name="Straight Arrow Connector 2082">
            <a:extLst>
              <a:ext uri="{FF2B5EF4-FFF2-40B4-BE49-F238E27FC236}">
                <a16:creationId xmlns:a16="http://schemas.microsoft.com/office/drawing/2014/main" id="{E0983882-96E2-A96A-3A19-EF798CFD6605}"/>
              </a:ext>
            </a:extLst>
          </p:cNvPr>
          <p:cNvCxnSpPr>
            <a:cxnSpLocks/>
          </p:cNvCxnSpPr>
          <p:nvPr/>
        </p:nvCxnSpPr>
        <p:spPr>
          <a:xfrm>
            <a:off x="10122122" y="3765067"/>
            <a:ext cx="1936545" cy="351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86" name="Picture 2085" descr="Close-up of a device with small yellow and orange components&#10;&#10;Description automatically generated with medium confidence">
            <a:extLst>
              <a:ext uri="{FF2B5EF4-FFF2-40B4-BE49-F238E27FC236}">
                <a16:creationId xmlns:a16="http://schemas.microsoft.com/office/drawing/2014/main" id="{AC105B7F-A623-DA67-2939-2AFDC8463DF6}"/>
              </a:ext>
            </a:extLst>
          </p:cNvPr>
          <p:cNvPicPr>
            <a:picLocks noChangeAspect="1"/>
          </p:cNvPicPr>
          <p:nvPr/>
        </p:nvPicPr>
        <p:blipFill>
          <a:blip r:embed="rId13"/>
          <a:stretch>
            <a:fillRect/>
          </a:stretch>
        </p:blipFill>
        <p:spPr>
          <a:xfrm>
            <a:off x="9401692" y="2957223"/>
            <a:ext cx="1123882" cy="1123519"/>
          </a:xfrm>
          <a:prstGeom prst="ellipse">
            <a:avLst/>
          </a:prstGeom>
          <a:ln w="19050">
            <a:solidFill>
              <a:schemeClr val="bg1">
                <a:lumMod val="65000"/>
              </a:schemeClr>
            </a:solidFill>
          </a:ln>
        </p:spPr>
      </p:pic>
      <p:grpSp>
        <p:nvGrpSpPr>
          <p:cNvPr id="2111" name="Group 2110">
            <a:extLst>
              <a:ext uri="{FF2B5EF4-FFF2-40B4-BE49-F238E27FC236}">
                <a16:creationId xmlns:a16="http://schemas.microsoft.com/office/drawing/2014/main" id="{6D287DC4-B9E5-4542-FDCC-61C0FB4CCE87}"/>
              </a:ext>
            </a:extLst>
          </p:cNvPr>
          <p:cNvGrpSpPr/>
          <p:nvPr/>
        </p:nvGrpSpPr>
        <p:grpSpPr>
          <a:xfrm rot="19657553">
            <a:off x="5452828" y="1716492"/>
            <a:ext cx="2463800" cy="1710044"/>
            <a:chOff x="3510703" y="1743039"/>
            <a:chExt cx="2463800" cy="1710044"/>
          </a:xfrm>
        </p:grpSpPr>
        <p:pic>
          <p:nvPicPr>
            <p:cNvPr id="2108" name="Picture 2107" descr="A screenshot of a phone&#10;&#10;Description automatically generated">
              <a:extLst>
                <a:ext uri="{FF2B5EF4-FFF2-40B4-BE49-F238E27FC236}">
                  <a16:creationId xmlns:a16="http://schemas.microsoft.com/office/drawing/2014/main" id="{365F3C10-134E-DD4B-664F-23C8FFD78CEF}"/>
                </a:ext>
              </a:extLst>
            </p:cNvPr>
            <p:cNvPicPr>
              <a:picLocks noChangeAspect="1"/>
            </p:cNvPicPr>
            <p:nvPr/>
          </p:nvPicPr>
          <p:blipFill>
            <a:blip r:embed="rId14"/>
            <a:stretch>
              <a:fillRect/>
            </a:stretch>
          </p:blipFill>
          <p:spPr>
            <a:xfrm rot="16200000">
              <a:off x="3955203" y="1433783"/>
              <a:ext cx="1574800" cy="2463800"/>
            </a:xfrm>
            <a:prstGeom prst="rect">
              <a:avLst/>
            </a:prstGeom>
          </p:spPr>
        </p:pic>
        <p:sp>
          <p:nvSpPr>
            <p:cNvPr id="2109" name="Equals 2108">
              <a:extLst>
                <a:ext uri="{FF2B5EF4-FFF2-40B4-BE49-F238E27FC236}">
                  <a16:creationId xmlns:a16="http://schemas.microsoft.com/office/drawing/2014/main" id="{72A0A508-B0F7-813F-B96A-136B3C4462CB}"/>
                </a:ext>
              </a:extLst>
            </p:cNvPr>
            <p:cNvSpPr/>
            <p:nvPr/>
          </p:nvSpPr>
          <p:spPr>
            <a:xfrm>
              <a:off x="4529967" y="2555310"/>
              <a:ext cx="431693" cy="334174"/>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10" name="Rectangle 2109">
              <a:extLst>
                <a:ext uri="{FF2B5EF4-FFF2-40B4-BE49-F238E27FC236}">
                  <a16:creationId xmlns:a16="http://schemas.microsoft.com/office/drawing/2014/main" id="{B9780912-452A-44FD-23A4-2D0725EF7679}"/>
                </a:ext>
              </a:extLst>
            </p:cNvPr>
            <p:cNvSpPr/>
            <p:nvPr/>
          </p:nvSpPr>
          <p:spPr>
            <a:xfrm>
              <a:off x="4501342" y="1743039"/>
              <a:ext cx="505267" cy="923330"/>
            </a:xfrm>
            <a:prstGeom prst="rect">
              <a:avLst/>
            </a:prstGeom>
            <a:noFill/>
          </p:spPr>
          <p:txBody>
            <a:bodyPr wrap="none" lIns="91440" tIns="45720" rIns="91440" bIns="45720">
              <a:spAutoFit/>
            </a:bodyPr>
            <a:lstStyle/>
            <a:p>
              <a:pPr algn="ctr"/>
              <a:r>
                <a:rPr lang="en-GB" sz="5400" dirty="0">
                  <a:ln w="0"/>
                  <a:effectLst>
                    <a:outerShdw blurRad="38100" dist="19050" dir="2700000" algn="tl" rotWithShape="0">
                      <a:schemeClr val="dk1">
                        <a:alpha val="40000"/>
                      </a:schemeClr>
                    </a:outerShdw>
                  </a:effectLst>
                </a:rPr>
                <a:t>?</a:t>
              </a:r>
            </a:p>
          </p:txBody>
        </p:sp>
      </p:grpSp>
      <p:sp>
        <p:nvSpPr>
          <p:cNvPr id="2112" name="TextBox 2111">
            <a:extLst>
              <a:ext uri="{FF2B5EF4-FFF2-40B4-BE49-F238E27FC236}">
                <a16:creationId xmlns:a16="http://schemas.microsoft.com/office/drawing/2014/main" id="{EFA877AD-7926-2013-C150-C83231AF3DCD}"/>
              </a:ext>
            </a:extLst>
          </p:cNvPr>
          <p:cNvSpPr txBox="1"/>
          <p:nvPr/>
        </p:nvSpPr>
        <p:spPr>
          <a:xfrm>
            <a:off x="2880" y="1277265"/>
            <a:ext cx="8139872" cy="353943"/>
          </a:xfrm>
          <a:prstGeom prst="rect">
            <a:avLst/>
          </a:prstGeom>
          <a:noFill/>
        </p:spPr>
        <p:txBody>
          <a:bodyPr wrap="square" rtlCol="0">
            <a:spAutoFit/>
          </a:bodyPr>
          <a:lstStyle/>
          <a:p>
            <a:r>
              <a:rPr lang="en-GB" sz="1700" b="0" i="0" u="none" strike="noStrike" dirty="0">
                <a:effectLst/>
                <a:latin typeface="Times New Roman" panose="02020603050405020304" pitchFamily="18" charset="0"/>
                <a:ea typeface="Verdana" panose="020B0604030504040204" pitchFamily="34" charset="0"/>
                <a:cs typeface="Times New Roman" panose="02020603050405020304" pitchFamily="18" charset="0"/>
              </a:rPr>
              <a:t>Why did matter prevail over antimatter post-Big Bang despite their equal creation?</a:t>
            </a:r>
            <a:endParaRPr lang="en-GB" sz="1700" dirty="0"/>
          </a:p>
        </p:txBody>
      </p:sp>
      <p:sp>
        <p:nvSpPr>
          <p:cNvPr id="2114" name="TextBox 2113">
            <a:extLst>
              <a:ext uri="{FF2B5EF4-FFF2-40B4-BE49-F238E27FC236}">
                <a16:creationId xmlns:a16="http://schemas.microsoft.com/office/drawing/2014/main" id="{40F61DE2-FA1C-79A9-7EF8-E1ED9929FCD2}"/>
              </a:ext>
            </a:extLst>
          </p:cNvPr>
          <p:cNvSpPr txBox="1"/>
          <p:nvPr/>
        </p:nvSpPr>
        <p:spPr>
          <a:xfrm>
            <a:off x="119688" y="2772591"/>
            <a:ext cx="6148530" cy="1328023"/>
          </a:xfrm>
          <a:prstGeom prst="flowChartAlternateProcess">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GB" b="1" i="0" u="none" strike="noStrike" dirty="0">
                <a:effectLst/>
                <a:latin typeface="Times New Roman" panose="02020603050405020304" pitchFamily="18" charset="0"/>
                <a:cs typeface="Times New Roman" panose="02020603050405020304" pitchFamily="18" charset="0"/>
              </a:rPr>
              <a:t>LEGEND’s goal: </a:t>
            </a:r>
          </a:p>
          <a:p>
            <a:pPr algn="ctr"/>
            <a:r>
              <a:rPr lang="en-GB" dirty="0">
                <a:latin typeface="Times New Roman" panose="02020603050405020304" pitchFamily="18" charset="0"/>
                <a:cs typeface="Times New Roman" panose="02020603050405020304" pitchFamily="18" charset="0"/>
              </a:rPr>
              <a:t>D</a:t>
            </a:r>
            <a:r>
              <a:rPr lang="en-GB" b="0" i="0" u="none" strike="noStrike" dirty="0">
                <a:effectLst/>
                <a:latin typeface="Times New Roman" panose="02020603050405020304" pitchFamily="18" charset="0"/>
                <a:cs typeface="Times New Roman" panose="02020603050405020304" pitchFamily="18" charset="0"/>
              </a:rPr>
              <a:t>ecode the origin of the universe by </a:t>
            </a:r>
            <a:r>
              <a:rPr lang="en-GB" b="1" i="0" u="none" strike="noStrike" dirty="0">
                <a:solidFill>
                  <a:srgbClr val="2793C5"/>
                </a:solidFill>
                <a:effectLst/>
                <a:latin typeface="Times New Roman" panose="02020603050405020304" pitchFamily="18" charset="0"/>
                <a:cs typeface="Times New Roman" panose="02020603050405020304" pitchFamily="18" charset="0"/>
              </a:rPr>
              <a:t>detecting neutrinoless double beta decay (0</a:t>
            </a:r>
            <a:r>
              <a:rPr lang="el-GR" b="1" i="0" u="none" strike="noStrike" dirty="0">
                <a:solidFill>
                  <a:srgbClr val="2793C5"/>
                </a:solidFill>
                <a:effectLst/>
                <a:latin typeface="Times New Roman" panose="02020603050405020304" pitchFamily="18" charset="0"/>
                <a:cs typeface="Times New Roman" panose="02020603050405020304" pitchFamily="18" charset="0"/>
              </a:rPr>
              <a:t>νββ)</a:t>
            </a:r>
            <a:r>
              <a:rPr lang="pl-PL" b="0" i="0" u="none" strike="noStrike" dirty="0">
                <a:effectLst/>
                <a:latin typeface="Times New Roman" panose="02020603050405020304" pitchFamily="18" charset="0"/>
                <a:cs typeface="Times New Roman" panose="02020603050405020304" pitchFamily="18" charset="0"/>
              </a:rPr>
              <a:t> - </a:t>
            </a:r>
            <a:r>
              <a:rPr lang="en-GB" b="0" i="0" u="none" strike="noStrike" dirty="0">
                <a:effectLst/>
                <a:latin typeface="Times New Roman" panose="02020603050405020304" pitchFamily="18" charset="0"/>
                <a:cs typeface="Times New Roman" panose="02020603050405020304" pitchFamily="18" charset="0"/>
              </a:rPr>
              <a:t>a hypothetical nuclear decay which is only allowed if the neutrino is its own antiparticle</a:t>
            </a:r>
            <a:endParaRPr lang="en-GB" dirty="0"/>
          </a:p>
        </p:txBody>
      </p:sp>
      <p:sp>
        <p:nvSpPr>
          <p:cNvPr id="2119" name="TextBox 2118">
            <a:extLst>
              <a:ext uri="{FF2B5EF4-FFF2-40B4-BE49-F238E27FC236}">
                <a16:creationId xmlns:a16="http://schemas.microsoft.com/office/drawing/2014/main" id="{D7653F80-4343-0BBE-13C0-C4E787C62B07}"/>
              </a:ext>
            </a:extLst>
          </p:cNvPr>
          <p:cNvSpPr txBox="1"/>
          <p:nvPr/>
        </p:nvSpPr>
        <p:spPr>
          <a:xfrm>
            <a:off x="9742978" y="1208421"/>
            <a:ext cx="2120866" cy="1477328"/>
          </a:xfrm>
          <a:prstGeom prst="rect">
            <a:avLst/>
          </a:prstGeom>
          <a:noFill/>
        </p:spPr>
        <p:txBody>
          <a:bodyPr wrap="square" rtlCol="0">
            <a:spAutoFit/>
          </a:bodyPr>
          <a:lstStyle/>
          <a:p>
            <a:r>
              <a:rPr lang="en-GB" b="0" i="0" u="none" strike="noStrike" dirty="0">
                <a:effectLst/>
                <a:latin typeface="Times New Roman" panose="02020603050405020304" pitchFamily="18" charset="0"/>
                <a:cs typeface="Times New Roman" panose="02020603050405020304" pitchFamily="18" charset="0"/>
              </a:rPr>
              <a:t>LEGEND’s </a:t>
            </a:r>
            <a:r>
              <a:rPr lang="en-GB" b="0" i="0" u="none" strike="noStrike" baseline="30000" dirty="0">
                <a:effectLst/>
                <a:latin typeface="Times New Roman" panose="02020603050405020304" pitchFamily="18" charset="0"/>
                <a:cs typeface="Times New Roman" panose="02020603050405020304" pitchFamily="18" charset="0"/>
              </a:rPr>
              <a:t>76</a:t>
            </a:r>
            <a:r>
              <a:rPr lang="en-GB" b="0" i="0" u="none" strike="noStrike" dirty="0">
                <a:effectLst/>
                <a:latin typeface="Times New Roman" panose="02020603050405020304" pitchFamily="18" charset="0"/>
                <a:cs typeface="Times New Roman" panose="02020603050405020304" pitchFamily="18" charset="0"/>
              </a:rPr>
              <a:t>Ge detectors can both spark and spot a super-rare 0</a:t>
            </a:r>
            <a:r>
              <a:rPr lang="el-GR" b="0" i="0" u="none" strike="noStrike" dirty="0">
                <a:effectLst/>
                <a:latin typeface="Times New Roman" panose="02020603050405020304" pitchFamily="18" charset="0"/>
                <a:cs typeface="Times New Roman" panose="02020603050405020304" pitchFamily="18" charset="0"/>
              </a:rPr>
              <a:t>νββ </a:t>
            </a:r>
            <a:r>
              <a:rPr lang="en-GB" b="0" i="0" u="none" strike="noStrike" dirty="0">
                <a:effectLst/>
                <a:latin typeface="Times New Roman" panose="02020603050405020304" pitchFamily="18" charset="0"/>
                <a:cs typeface="Times New Roman" panose="02020603050405020304" pitchFamily="18" charset="0"/>
              </a:rPr>
              <a:t>decay.</a:t>
            </a:r>
            <a:endParaRPr lang="en-GB"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D89D12A1-3A40-9304-BDDC-373A9965614D}"/>
              </a:ext>
            </a:extLst>
          </p:cNvPr>
          <p:cNvGrpSpPr/>
          <p:nvPr/>
        </p:nvGrpSpPr>
        <p:grpSpPr>
          <a:xfrm>
            <a:off x="68196" y="4226698"/>
            <a:ext cx="1480283" cy="1512000"/>
            <a:chOff x="4736256" y="3693222"/>
            <a:chExt cx="1480283" cy="1512000"/>
          </a:xfrm>
        </p:grpSpPr>
        <p:pic>
          <p:nvPicPr>
            <p:cNvPr id="2122" name="Picture 2121" descr="A close-up of a molecule&#10;&#10;Description automatically generated">
              <a:extLst>
                <a:ext uri="{FF2B5EF4-FFF2-40B4-BE49-F238E27FC236}">
                  <a16:creationId xmlns:a16="http://schemas.microsoft.com/office/drawing/2014/main" id="{DC4636FC-92EA-3ABB-237F-71B13FC3293F}"/>
                </a:ext>
              </a:extLst>
            </p:cNvPr>
            <p:cNvPicPr>
              <a:picLocks noChangeAspect="1"/>
            </p:cNvPicPr>
            <p:nvPr/>
          </p:nvPicPr>
          <p:blipFill rotWithShape="1">
            <a:blip r:embed="rId15">
              <a:duotone>
                <a:prstClr val="black"/>
                <a:srgbClr val="2793C5">
                  <a:tint val="45000"/>
                  <a:satMod val="400000"/>
                </a:srgbClr>
              </a:duotone>
            </a:blip>
            <a:srcRect l="50929" r="-492"/>
            <a:stretch/>
          </p:blipFill>
          <p:spPr>
            <a:xfrm>
              <a:off x="4736256" y="3693222"/>
              <a:ext cx="1480283" cy="1512000"/>
            </a:xfrm>
            <a:prstGeom prst="rect">
              <a:avLst/>
            </a:prstGeom>
          </p:spPr>
        </p:pic>
        <mc:AlternateContent xmlns:mc="http://schemas.openxmlformats.org/markup-compatibility/2006" xmlns:a14="http://schemas.microsoft.com/office/drawing/2010/main">
          <mc:Choice Requires="a14">
            <p:sp>
              <p:nvSpPr>
                <p:cNvPr id="2126" name="TextBox 2125">
                  <a:extLst>
                    <a:ext uri="{FF2B5EF4-FFF2-40B4-BE49-F238E27FC236}">
                      <a16:creationId xmlns:a16="http://schemas.microsoft.com/office/drawing/2014/main" id="{4BC20E2E-E5BE-89DF-0CCD-F9F6D3EE7C1B}"/>
                    </a:ext>
                  </a:extLst>
                </p:cNvPr>
                <p:cNvSpPr txBox="1"/>
                <p:nvPr/>
              </p:nvSpPr>
              <p:spPr>
                <a:xfrm>
                  <a:off x="5851682" y="4853102"/>
                  <a:ext cx="20864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200" i="1" smtClean="0">
                                <a:solidFill>
                                  <a:srgbClr val="2793C5"/>
                                </a:solidFill>
                                <a:latin typeface="Cambria Math" panose="02040503050406030204" pitchFamily="18" charset="0"/>
                              </a:rPr>
                            </m:ctrlPr>
                          </m:sSupPr>
                          <m:e>
                            <m:r>
                              <a:rPr lang="pl-PL" sz="1200" b="0" i="1" smtClean="0">
                                <a:solidFill>
                                  <a:srgbClr val="2793C5"/>
                                </a:solidFill>
                                <a:latin typeface="Cambria Math" panose="02040503050406030204" pitchFamily="18" charset="0"/>
                              </a:rPr>
                              <m:t>𝑒</m:t>
                            </m:r>
                          </m:e>
                          <m:sup>
                            <m:r>
                              <a:rPr lang="pl-PL" sz="1200" b="0" i="1" smtClean="0">
                                <a:solidFill>
                                  <a:srgbClr val="2793C5"/>
                                </a:solidFill>
                                <a:latin typeface="Cambria Math" panose="02040503050406030204" pitchFamily="18" charset="0"/>
                              </a:rPr>
                              <m:t>−</m:t>
                            </m:r>
                          </m:sup>
                        </m:sSup>
                      </m:oMath>
                    </m:oMathPara>
                  </a14:m>
                  <a:endParaRPr lang="en-GB" sz="1200" dirty="0">
                    <a:solidFill>
                      <a:srgbClr val="2793C5"/>
                    </a:solidFill>
                  </a:endParaRPr>
                </a:p>
              </p:txBody>
            </p:sp>
          </mc:Choice>
          <mc:Fallback xmlns="">
            <p:sp>
              <p:nvSpPr>
                <p:cNvPr id="2126" name="TextBox 2125">
                  <a:extLst>
                    <a:ext uri="{FF2B5EF4-FFF2-40B4-BE49-F238E27FC236}">
                      <a16:creationId xmlns:a16="http://schemas.microsoft.com/office/drawing/2014/main" id="{4BC20E2E-E5BE-89DF-0CCD-F9F6D3EE7C1B}"/>
                    </a:ext>
                  </a:extLst>
                </p:cNvPr>
                <p:cNvSpPr txBox="1">
                  <a:spLocks noRot="1" noChangeAspect="1" noMove="1" noResize="1" noEditPoints="1" noAdjustHandles="1" noChangeArrowheads="1" noChangeShapeType="1" noTextEdit="1"/>
                </p:cNvSpPr>
                <p:nvPr/>
              </p:nvSpPr>
              <p:spPr>
                <a:xfrm>
                  <a:off x="5851682" y="4853102"/>
                  <a:ext cx="208647" cy="184666"/>
                </a:xfrm>
                <a:prstGeom prst="rect">
                  <a:avLst/>
                </a:prstGeom>
                <a:blipFill>
                  <a:blip r:embed="rId16"/>
                  <a:stretch>
                    <a:fillRect l="-1176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27" name="TextBox 2126">
                  <a:extLst>
                    <a:ext uri="{FF2B5EF4-FFF2-40B4-BE49-F238E27FC236}">
                      <a16:creationId xmlns:a16="http://schemas.microsoft.com/office/drawing/2014/main" id="{1B2240B8-5D0C-B4C4-0971-B831E6120A24}"/>
                    </a:ext>
                  </a:extLst>
                </p:cNvPr>
                <p:cNvSpPr txBox="1"/>
                <p:nvPr/>
              </p:nvSpPr>
              <p:spPr>
                <a:xfrm>
                  <a:off x="5826990" y="3899379"/>
                  <a:ext cx="20864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200" i="1" smtClean="0">
                                <a:solidFill>
                                  <a:srgbClr val="2793C5"/>
                                </a:solidFill>
                                <a:latin typeface="Cambria Math" panose="02040503050406030204" pitchFamily="18" charset="0"/>
                              </a:rPr>
                            </m:ctrlPr>
                          </m:sSupPr>
                          <m:e>
                            <m:r>
                              <a:rPr lang="pl-PL" sz="1200" b="0" i="1" smtClean="0">
                                <a:solidFill>
                                  <a:srgbClr val="2793C5"/>
                                </a:solidFill>
                                <a:latin typeface="Cambria Math" panose="02040503050406030204" pitchFamily="18" charset="0"/>
                              </a:rPr>
                              <m:t>𝑒</m:t>
                            </m:r>
                          </m:e>
                          <m:sup>
                            <m:r>
                              <a:rPr lang="pl-PL" sz="1200" b="0" i="1" smtClean="0">
                                <a:solidFill>
                                  <a:srgbClr val="2793C5"/>
                                </a:solidFill>
                                <a:latin typeface="Cambria Math" panose="02040503050406030204" pitchFamily="18" charset="0"/>
                              </a:rPr>
                              <m:t>−</m:t>
                            </m:r>
                          </m:sup>
                        </m:sSup>
                      </m:oMath>
                    </m:oMathPara>
                  </a14:m>
                  <a:endParaRPr lang="en-GB" sz="1200" dirty="0">
                    <a:solidFill>
                      <a:srgbClr val="2793C5"/>
                    </a:solidFill>
                  </a:endParaRPr>
                </a:p>
              </p:txBody>
            </p:sp>
          </mc:Choice>
          <mc:Fallback xmlns="">
            <p:sp>
              <p:nvSpPr>
                <p:cNvPr id="2127" name="TextBox 2126">
                  <a:extLst>
                    <a:ext uri="{FF2B5EF4-FFF2-40B4-BE49-F238E27FC236}">
                      <a16:creationId xmlns:a16="http://schemas.microsoft.com/office/drawing/2014/main" id="{1B2240B8-5D0C-B4C4-0971-B831E6120A24}"/>
                    </a:ext>
                  </a:extLst>
                </p:cNvPr>
                <p:cNvSpPr txBox="1">
                  <a:spLocks noRot="1" noChangeAspect="1" noMove="1" noResize="1" noEditPoints="1" noAdjustHandles="1" noChangeArrowheads="1" noChangeShapeType="1" noTextEdit="1"/>
                </p:cNvSpPr>
                <p:nvPr/>
              </p:nvSpPr>
              <p:spPr>
                <a:xfrm>
                  <a:off x="5826990" y="3899379"/>
                  <a:ext cx="208647" cy="184666"/>
                </a:xfrm>
                <a:prstGeom prst="rect">
                  <a:avLst/>
                </a:prstGeom>
                <a:blipFill>
                  <a:blip r:embed="rId17"/>
                  <a:stretch>
                    <a:fillRect l="-11765"/>
                  </a:stretch>
                </a:blipFill>
              </p:spPr>
              <p:txBody>
                <a:bodyPr/>
                <a:lstStyle/>
                <a:p>
                  <a:r>
                    <a:rPr lang="en-GB">
                      <a:noFill/>
                    </a:rPr>
                    <a:t> </a:t>
                  </a:r>
                </a:p>
              </p:txBody>
            </p:sp>
          </mc:Fallback>
        </mc:AlternateContent>
      </p:grpSp>
      <p:sp>
        <p:nvSpPr>
          <p:cNvPr id="9" name="TextBox 8">
            <a:extLst>
              <a:ext uri="{FF2B5EF4-FFF2-40B4-BE49-F238E27FC236}">
                <a16:creationId xmlns:a16="http://schemas.microsoft.com/office/drawing/2014/main" id="{62C75982-450D-8CE6-D112-F3B3F3CBE789}"/>
              </a:ext>
            </a:extLst>
          </p:cNvPr>
          <p:cNvSpPr txBox="1"/>
          <p:nvPr/>
        </p:nvSpPr>
        <p:spPr>
          <a:xfrm>
            <a:off x="3787208" y="5597611"/>
            <a:ext cx="995206" cy="584775"/>
          </a:xfrm>
          <a:prstGeom prst="rect">
            <a:avLst/>
          </a:prstGeom>
          <a:noFill/>
        </p:spPr>
        <p:txBody>
          <a:bodyPr wrap="square" rtlCol="0">
            <a:spAutoFit/>
          </a:bodyPr>
          <a:lstStyle/>
          <a:p>
            <a:r>
              <a:rPr lang="en-US" sz="1600" dirty="0">
                <a:solidFill>
                  <a:srgbClr val="0070C0"/>
                </a:solidFill>
              </a:rPr>
              <a:t>Charge</a:t>
            </a:r>
          </a:p>
          <a:p>
            <a:r>
              <a:rPr lang="en-US" sz="1600" dirty="0">
                <a:solidFill>
                  <a:schemeClr val="accent2"/>
                </a:solidFill>
              </a:rPr>
              <a:t>Current</a:t>
            </a:r>
          </a:p>
        </p:txBody>
      </p:sp>
      <p:sp>
        <p:nvSpPr>
          <p:cNvPr id="10" name="Google Shape;331;p27">
            <a:extLst>
              <a:ext uri="{FF2B5EF4-FFF2-40B4-BE49-F238E27FC236}">
                <a16:creationId xmlns:a16="http://schemas.microsoft.com/office/drawing/2014/main" id="{DC056B1B-3BBF-A426-5234-4324C2345F7A}"/>
              </a:ext>
            </a:extLst>
          </p:cNvPr>
          <p:cNvSpPr/>
          <p:nvPr/>
        </p:nvSpPr>
        <p:spPr>
          <a:xfrm>
            <a:off x="8791371" y="4292464"/>
            <a:ext cx="1003443" cy="216000"/>
          </a:xfrm>
          <a:prstGeom prst="roundRect">
            <a:avLst>
              <a:gd name="adj" fmla="val 16667"/>
            </a:avLst>
          </a:prstGeom>
          <a:solidFill>
            <a:schemeClr val="lt2"/>
          </a:solidFill>
          <a:ln w="31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 sz="1400" b="0" i="0" u="none" strike="noStrike" cap="none" dirty="0">
                <a:solidFill>
                  <a:srgbClr val="000000"/>
                </a:solidFill>
                <a:latin typeface="Times New Roman"/>
                <a:ea typeface="Times New Roman"/>
                <a:cs typeface="Times New Roman"/>
                <a:sym typeface="Times New Roman"/>
              </a:rPr>
              <a:t>Water tank</a:t>
            </a:r>
            <a:endParaRPr sz="1400" b="0" i="0" u="none" strike="noStrike" cap="none" dirty="0">
              <a:solidFill>
                <a:srgbClr val="000000"/>
              </a:solidFill>
              <a:latin typeface="Times New Roman"/>
              <a:ea typeface="Times New Roman"/>
              <a:cs typeface="Times New Roman"/>
              <a:sym typeface="Times New Roman"/>
            </a:endParaRPr>
          </a:p>
        </p:txBody>
      </p:sp>
      <p:sp>
        <p:nvSpPr>
          <p:cNvPr id="11" name="Google Shape;331;p27">
            <a:extLst>
              <a:ext uri="{FF2B5EF4-FFF2-40B4-BE49-F238E27FC236}">
                <a16:creationId xmlns:a16="http://schemas.microsoft.com/office/drawing/2014/main" id="{7EAFD9E4-6CD4-CD65-753B-ED11EC9FBB5B}"/>
              </a:ext>
            </a:extLst>
          </p:cNvPr>
          <p:cNvSpPr/>
          <p:nvPr/>
        </p:nvSpPr>
        <p:spPr>
          <a:xfrm>
            <a:off x="7946094" y="5957730"/>
            <a:ext cx="1008000" cy="180000"/>
          </a:xfrm>
          <a:prstGeom prst="roundRect">
            <a:avLst>
              <a:gd name="adj" fmla="val 16667"/>
            </a:avLst>
          </a:prstGeom>
          <a:solidFill>
            <a:schemeClr val="lt2"/>
          </a:solidFill>
          <a:ln w="31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 sz="1200" b="0" i="0" u="none" strike="noStrike" cap="none" dirty="0">
                <a:solidFill>
                  <a:srgbClr val="000000"/>
                </a:solidFill>
                <a:latin typeface="Times New Roman"/>
                <a:ea typeface="Times New Roman"/>
                <a:cs typeface="Times New Roman"/>
                <a:sym typeface="Times New Roman"/>
              </a:rPr>
              <a:t>LAr cryostat</a:t>
            </a:r>
            <a:endParaRPr sz="1200" b="0" i="0" u="none" strike="noStrike" cap="none" dirty="0">
              <a:solidFill>
                <a:srgbClr val="000000"/>
              </a:solidFill>
              <a:latin typeface="Times New Roman"/>
              <a:ea typeface="Times New Roman"/>
              <a:cs typeface="Times New Roman"/>
              <a:sym typeface="Times New Roman"/>
            </a:endParaRPr>
          </a:p>
        </p:txBody>
      </p:sp>
      <p:cxnSp>
        <p:nvCxnSpPr>
          <p:cNvPr id="12" name="Straight Arrow Connector 11">
            <a:extLst>
              <a:ext uri="{FF2B5EF4-FFF2-40B4-BE49-F238E27FC236}">
                <a16:creationId xmlns:a16="http://schemas.microsoft.com/office/drawing/2014/main" id="{AA2A7E98-3A9F-AA96-3ED8-BF0435B0D1F2}"/>
              </a:ext>
            </a:extLst>
          </p:cNvPr>
          <p:cNvCxnSpPr>
            <a:cxnSpLocks/>
          </p:cNvCxnSpPr>
          <p:nvPr/>
        </p:nvCxnSpPr>
        <p:spPr>
          <a:xfrm flipV="1">
            <a:off x="8517039" y="5285096"/>
            <a:ext cx="2280430" cy="212186"/>
          </a:xfrm>
          <a:prstGeom prst="straightConnector1">
            <a:avLst/>
          </a:prstGeom>
          <a:ln w="19050">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5D8CA64F-0405-D76D-24A3-ECB8FEB79C6D}"/>
              </a:ext>
            </a:extLst>
          </p:cNvPr>
          <p:cNvSpPr/>
          <p:nvPr/>
        </p:nvSpPr>
        <p:spPr>
          <a:xfrm>
            <a:off x="8304549" y="5204719"/>
            <a:ext cx="212489" cy="533979"/>
          </a:xfrm>
          <a:custGeom>
            <a:avLst/>
            <a:gdLst>
              <a:gd name="connsiteX0" fmla="*/ 0 w 212489"/>
              <a:gd name="connsiteY0" fmla="*/ 35416 h 533979"/>
              <a:gd name="connsiteX1" fmla="*/ 35416 w 212489"/>
              <a:gd name="connsiteY1" fmla="*/ 0 h 533979"/>
              <a:gd name="connsiteX2" fmla="*/ 177073 w 212489"/>
              <a:gd name="connsiteY2" fmla="*/ 0 h 533979"/>
              <a:gd name="connsiteX3" fmla="*/ 212489 w 212489"/>
              <a:gd name="connsiteY3" fmla="*/ 35416 h 533979"/>
              <a:gd name="connsiteX4" fmla="*/ 212489 w 212489"/>
              <a:gd name="connsiteY4" fmla="*/ 498563 h 533979"/>
              <a:gd name="connsiteX5" fmla="*/ 177073 w 212489"/>
              <a:gd name="connsiteY5" fmla="*/ 533979 h 533979"/>
              <a:gd name="connsiteX6" fmla="*/ 35416 w 212489"/>
              <a:gd name="connsiteY6" fmla="*/ 533979 h 533979"/>
              <a:gd name="connsiteX7" fmla="*/ 0 w 212489"/>
              <a:gd name="connsiteY7" fmla="*/ 498563 h 533979"/>
              <a:gd name="connsiteX8" fmla="*/ 0 w 212489"/>
              <a:gd name="connsiteY8" fmla="*/ 35416 h 5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89" h="533979" extrusionOk="0">
                <a:moveTo>
                  <a:pt x="0" y="35416"/>
                </a:moveTo>
                <a:cubicBezTo>
                  <a:pt x="-2089" y="14567"/>
                  <a:pt x="10494" y="2012"/>
                  <a:pt x="35416" y="0"/>
                </a:cubicBezTo>
                <a:cubicBezTo>
                  <a:pt x="99575" y="-1030"/>
                  <a:pt x="108717" y="5188"/>
                  <a:pt x="177073" y="0"/>
                </a:cubicBezTo>
                <a:cubicBezTo>
                  <a:pt x="192826" y="-2896"/>
                  <a:pt x="210731" y="19465"/>
                  <a:pt x="212489" y="35416"/>
                </a:cubicBezTo>
                <a:cubicBezTo>
                  <a:pt x="240837" y="255965"/>
                  <a:pt x="194437" y="384090"/>
                  <a:pt x="212489" y="498563"/>
                </a:cubicBezTo>
                <a:cubicBezTo>
                  <a:pt x="213323" y="516407"/>
                  <a:pt x="192151" y="533293"/>
                  <a:pt x="177073" y="533979"/>
                </a:cubicBezTo>
                <a:cubicBezTo>
                  <a:pt x="114005" y="544992"/>
                  <a:pt x="98847" y="533464"/>
                  <a:pt x="35416" y="533979"/>
                </a:cubicBezTo>
                <a:cubicBezTo>
                  <a:pt x="15107" y="535218"/>
                  <a:pt x="-1430" y="516464"/>
                  <a:pt x="0" y="498563"/>
                </a:cubicBezTo>
                <a:cubicBezTo>
                  <a:pt x="-41674" y="287358"/>
                  <a:pt x="53129" y="209367"/>
                  <a:pt x="0" y="35416"/>
                </a:cubicBezTo>
                <a:close/>
              </a:path>
            </a:pathLst>
          </a:custGeom>
          <a:noFill/>
          <a:ln w="19050" cap="flat" cmpd="sng" algn="ctr">
            <a:solidFill>
              <a:srgbClr val="FF40FF"/>
            </a:solidFill>
            <a:prstDash val="sysDash"/>
            <a:round/>
            <a:headEnd type="none" w="med" len="med"/>
            <a:tailEnd type="none" w="med" len="med"/>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a:p>
        </p:txBody>
      </p:sp>
      <p:sp>
        <p:nvSpPr>
          <p:cNvPr id="15" name="Rounded Rectangle 14">
            <a:extLst>
              <a:ext uri="{FF2B5EF4-FFF2-40B4-BE49-F238E27FC236}">
                <a16:creationId xmlns:a16="http://schemas.microsoft.com/office/drawing/2014/main" id="{EC8BCC17-54CC-D641-4B6A-4C73CAB14039}"/>
              </a:ext>
            </a:extLst>
          </p:cNvPr>
          <p:cNvSpPr/>
          <p:nvPr/>
        </p:nvSpPr>
        <p:spPr>
          <a:xfrm>
            <a:off x="10730719" y="2353615"/>
            <a:ext cx="1461281" cy="4466737"/>
          </a:xfrm>
          <a:custGeom>
            <a:avLst/>
            <a:gdLst>
              <a:gd name="connsiteX0" fmla="*/ 0 w 1461281"/>
              <a:gd name="connsiteY0" fmla="*/ 243552 h 4466737"/>
              <a:gd name="connsiteX1" fmla="*/ 243552 w 1461281"/>
              <a:gd name="connsiteY1" fmla="*/ 0 h 4466737"/>
              <a:gd name="connsiteX2" fmla="*/ 750124 w 1461281"/>
              <a:gd name="connsiteY2" fmla="*/ 0 h 4466737"/>
              <a:gd name="connsiteX3" fmla="*/ 1217729 w 1461281"/>
              <a:gd name="connsiteY3" fmla="*/ 0 h 4466737"/>
              <a:gd name="connsiteX4" fmla="*/ 1461281 w 1461281"/>
              <a:gd name="connsiteY4" fmla="*/ 243552 h 4466737"/>
              <a:gd name="connsiteX5" fmla="*/ 1461281 w 1461281"/>
              <a:gd name="connsiteY5" fmla="*/ 732478 h 4466737"/>
              <a:gd name="connsiteX6" fmla="*/ 1461281 w 1461281"/>
              <a:gd name="connsiteY6" fmla="*/ 1380590 h 4466737"/>
              <a:gd name="connsiteX7" fmla="*/ 1461281 w 1461281"/>
              <a:gd name="connsiteY7" fmla="*/ 1869516 h 4466737"/>
              <a:gd name="connsiteX8" fmla="*/ 1461281 w 1461281"/>
              <a:gd name="connsiteY8" fmla="*/ 2517628 h 4466737"/>
              <a:gd name="connsiteX9" fmla="*/ 1461281 w 1461281"/>
              <a:gd name="connsiteY9" fmla="*/ 2966758 h 4466737"/>
              <a:gd name="connsiteX10" fmla="*/ 1461281 w 1461281"/>
              <a:gd name="connsiteY10" fmla="*/ 3535277 h 4466737"/>
              <a:gd name="connsiteX11" fmla="*/ 1461281 w 1461281"/>
              <a:gd name="connsiteY11" fmla="*/ 4223185 h 4466737"/>
              <a:gd name="connsiteX12" fmla="*/ 1217729 w 1461281"/>
              <a:gd name="connsiteY12" fmla="*/ 4466737 h 4466737"/>
              <a:gd name="connsiteX13" fmla="*/ 730641 w 1461281"/>
              <a:gd name="connsiteY13" fmla="*/ 4466737 h 4466737"/>
              <a:gd name="connsiteX14" fmla="*/ 243552 w 1461281"/>
              <a:gd name="connsiteY14" fmla="*/ 4466737 h 4466737"/>
              <a:gd name="connsiteX15" fmla="*/ 0 w 1461281"/>
              <a:gd name="connsiteY15" fmla="*/ 4223185 h 4466737"/>
              <a:gd name="connsiteX16" fmla="*/ 0 w 1461281"/>
              <a:gd name="connsiteY16" fmla="*/ 3614870 h 4466737"/>
              <a:gd name="connsiteX17" fmla="*/ 0 w 1461281"/>
              <a:gd name="connsiteY17" fmla="*/ 3165740 h 4466737"/>
              <a:gd name="connsiteX18" fmla="*/ 0 w 1461281"/>
              <a:gd name="connsiteY18" fmla="*/ 2676813 h 4466737"/>
              <a:gd name="connsiteX19" fmla="*/ 0 w 1461281"/>
              <a:gd name="connsiteY19" fmla="*/ 2028702 h 4466737"/>
              <a:gd name="connsiteX20" fmla="*/ 0 w 1461281"/>
              <a:gd name="connsiteY20" fmla="*/ 1460183 h 4466737"/>
              <a:gd name="connsiteX21" fmla="*/ 0 w 1461281"/>
              <a:gd name="connsiteY21" fmla="*/ 971256 h 4466737"/>
              <a:gd name="connsiteX22" fmla="*/ 0 w 1461281"/>
              <a:gd name="connsiteY22" fmla="*/ 243552 h 44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1281" h="4466737" extrusionOk="0">
                <a:moveTo>
                  <a:pt x="0" y="243552"/>
                </a:moveTo>
                <a:cubicBezTo>
                  <a:pt x="-19955" y="96733"/>
                  <a:pt x="78055" y="11630"/>
                  <a:pt x="243552" y="0"/>
                </a:cubicBezTo>
                <a:cubicBezTo>
                  <a:pt x="441302" y="-23085"/>
                  <a:pt x="541830" y="33093"/>
                  <a:pt x="750124" y="0"/>
                </a:cubicBezTo>
                <a:cubicBezTo>
                  <a:pt x="958418" y="-33093"/>
                  <a:pt x="1107848" y="26455"/>
                  <a:pt x="1217729" y="0"/>
                </a:cubicBezTo>
                <a:cubicBezTo>
                  <a:pt x="1347401" y="-2647"/>
                  <a:pt x="1485482" y="120605"/>
                  <a:pt x="1461281" y="243552"/>
                </a:cubicBezTo>
                <a:cubicBezTo>
                  <a:pt x="1491166" y="391095"/>
                  <a:pt x="1447149" y="627716"/>
                  <a:pt x="1461281" y="732478"/>
                </a:cubicBezTo>
                <a:cubicBezTo>
                  <a:pt x="1475413" y="837240"/>
                  <a:pt x="1396080" y="1222913"/>
                  <a:pt x="1461281" y="1380590"/>
                </a:cubicBezTo>
                <a:cubicBezTo>
                  <a:pt x="1526482" y="1538267"/>
                  <a:pt x="1461224" y="1646869"/>
                  <a:pt x="1461281" y="1869516"/>
                </a:cubicBezTo>
                <a:cubicBezTo>
                  <a:pt x="1461338" y="2092163"/>
                  <a:pt x="1417555" y="2275689"/>
                  <a:pt x="1461281" y="2517628"/>
                </a:cubicBezTo>
                <a:cubicBezTo>
                  <a:pt x="1505007" y="2759567"/>
                  <a:pt x="1457824" y="2838054"/>
                  <a:pt x="1461281" y="2966758"/>
                </a:cubicBezTo>
                <a:cubicBezTo>
                  <a:pt x="1464738" y="3095462"/>
                  <a:pt x="1416616" y="3359172"/>
                  <a:pt x="1461281" y="3535277"/>
                </a:cubicBezTo>
                <a:cubicBezTo>
                  <a:pt x="1505946" y="3711382"/>
                  <a:pt x="1425969" y="3954430"/>
                  <a:pt x="1461281" y="4223185"/>
                </a:cubicBezTo>
                <a:cubicBezTo>
                  <a:pt x="1469148" y="4349921"/>
                  <a:pt x="1369850" y="4455381"/>
                  <a:pt x="1217729" y="4466737"/>
                </a:cubicBezTo>
                <a:cubicBezTo>
                  <a:pt x="1082809" y="4493834"/>
                  <a:pt x="872690" y="4453721"/>
                  <a:pt x="730641" y="4466737"/>
                </a:cubicBezTo>
                <a:cubicBezTo>
                  <a:pt x="588592" y="4479753"/>
                  <a:pt x="441000" y="4445817"/>
                  <a:pt x="243552" y="4466737"/>
                </a:cubicBezTo>
                <a:cubicBezTo>
                  <a:pt x="94831" y="4453347"/>
                  <a:pt x="-6934" y="4347329"/>
                  <a:pt x="0" y="4223185"/>
                </a:cubicBezTo>
                <a:cubicBezTo>
                  <a:pt x="-70578" y="4002474"/>
                  <a:pt x="33471" y="3838383"/>
                  <a:pt x="0" y="3614870"/>
                </a:cubicBezTo>
                <a:cubicBezTo>
                  <a:pt x="-33471" y="3391357"/>
                  <a:pt x="2903" y="3280329"/>
                  <a:pt x="0" y="3165740"/>
                </a:cubicBezTo>
                <a:cubicBezTo>
                  <a:pt x="-2903" y="3051151"/>
                  <a:pt x="50571" y="2858875"/>
                  <a:pt x="0" y="2676813"/>
                </a:cubicBezTo>
                <a:cubicBezTo>
                  <a:pt x="-50571" y="2494751"/>
                  <a:pt x="34892" y="2286072"/>
                  <a:pt x="0" y="2028702"/>
                </a:cubicBezTo>
                <a:cubicBezTo>
                  <a:pt x="-34892" y="1771332"/>
                  <a:pt x="59694" y="1704373"/>
                  <a:pt x="0" y="1460183"/>
                </a:cubicBezTo>
                <a:cubicBezTo>
                  <a:pt x="-59694" y="1215993"/>
                  <a:pt x="42765" y="1071299"/>
                  <a:pt x="0" y="971256"/>
                </a:cubicBezTo>
                <a:cubicBezTo>
                  <a:pt x="-42765" y="871213"/>
                  <a:pt x="14938" y="525133"/>
                  <a:pt x="0" y="243552"/>
                </a:cubicBezTo>
                <a:close/>
              </a:path>
            </a:pathLst>
          </a:custGeom>
          <a:noFill/>
          <a:ln w="19050" cap="flat" cmpd="sng" algn="ctr">
            <a:solidFill>
              <a:srgbClr val="FF40FF"/>
            </a:solidFill>
            <a:prstDash val="sysDash"/>
            <a:round/>
            <a:headEnd type="none" w="med" len="med"/>
            <a:tailEnd type="none" w="med" len="med"/>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a:p>
        </p:txBody>
      </p:sp>
      <p:sp>
        <p:nvSpPr>
          <p:cNvPr id="16" name="TextBox 15">
            <a:extLst>
              <a:ext uri="{FF2B5EF4-FFF2-40B4-BE49-F238E27FC236}">
                <a16:creationId xmlns:a16="http://schemas.microsoft.com/office/drawing/2014/main" id="{E8151AD4-F3C8-AAE2-A552-C2CF1F719016}"/>
              </a:ext>
            </a:extLst>
          </p:cNvPr>
          <p:cNvSpPr txBox="1"/>
          <p:nvPr/>
        </p:nvSpPr>
        <p:spPr>
          <a:xfrm>
            <a:off x="9178018" y="2624644"/>
            <a:ext cx="1499128" cy="369332"/>
          </a:xfrm>
          <a:prstGeom prst="rect">
            <a:avLst/>
          </a:prstGeom>
          <a:noFill/>
        </p:spPr>
        <p:txBody>
          <a:bodyPr wrap="none" rtlCol="0">
            <a:spAutoFit/>
          </a:bodyPr>
          <a:lstStyle/>
          <a:p>
            <a:r>
              <a:rPr lang="en-GB" b="0" i="0" u="none" strike="noStrike" baseline="30000" dirty="0">
                <a:solidFill>
                  <a:schemeClr val="bg1">
                    <a:lumMod val="65000"/>
                  </a:schemeClr>
                </a:solidFill>
                <a:effectLst/>
                <a:latin typeface="Times New Roman" panose="02020603050405020304" pitchFamily="18" charset="0"/>
                <a:cs typeface="Times New Roman" panose="02020603050405020304" pitchFamily="18" charset="0"/>
              </a:rPr>
              <a:t>76</a:t>
            </a:r>
            <a:r>
              <a:rPr lang="en-GB" b="0" i="0" u="none" strike="noStrike" dirty="0">
                <a:solidFill>
                  <a:schemeClr val="bg1">
                    <a:lumMod val="65000"/>
                  </a:schemeClr>
                </a:solidFill>
                <a:effectLst/>
                <a:latin typeface="Times New Roman" panose="02020603050405020304" pitchFamily="18" charset="0"/>
                <a:cs typeface="Times New Roman" panose="02020603050405020304" pitchFamily="18" charset="0"/>
              </a:rPr>
              <a:t>Ge detectors</a:t>
            </a:r>
            <a:endParaRPr lang="en-GB" dirty="0">
              <a:solidFill>
                <a:schemeClr val="bg1">
                  <a:lumMod val="65000"/>
                </a:schemeClr>
              </a:solidFill>
            </a:endParaRPr>
          </a:p>
        </p:txBody>
      </p:sp>
      <p:sp>
        <p:nvSpPr>
          <p:cNvPr id="17" name="TextBox 16">
            <a:extLst>
              <a:ext uri="{FF2B5EF4-FFF2-40B4-BE49-F238E27FC236}">
                <a16:creationId xmlns:a16="http://schemas.microsoft.com/office/drawing/2014/main" id="{3A2EB90E-CBD3-674D-8FAD-A2C49F6968DA}"/>
              </a:ext>
            </a:extLst>
          </p:cNvPr>
          <p:cNvSpPr txBox="1"/>
          <p:nvPr/>
        </p:nvSpPr>
        <p:spPr>
          <a:xfrm>
            <a:off x="248269" y="4196458"/>
            <a:ext cx="646331" cy="369332"/>
          </a:xfrm>
          <a:prstGeom prst="rect">
            <a:avLst/>
          </a:prstGeom>
          <a:noFill/>
        </p:spPr>
        <p:txBody>
          <a:bodyPr wrap="none" rtlCol="0">
            <a:spAutoFit/>
          </a:bodyPr>
          <a:lstStyle/>
          <a:p>
            <a:r>
              <a:rPr lang="en-GB" b="1" i="0" u="none" strike="noStrike" dirty="0">
                <a:solidFill>
                  <a:srgbClr val="2793C5"/>
                </a:solidFill>
                <a:effectLst/>
                <a:latin typeface="Times New Roman" panose="02020603050405020304" pitchFamily="18" charset="0"/>
                <a:cs typeface="Times New Roman" panose="02020603050405020304" pitchFamily="18" charset="0"/>
              </a:rPr>
              <a:t>0</a:t>
            </a:r>
            <a:r>
              <a:rPr lang="el-GR" b="1" i="0" u="none" strike="noStrike" dirty="0">
                <a:solidFill>
                  <a:srgbClr val="2793C5"/>
                </a:solidFill>
                <a:effectLst/>
                <a:latin typeface="Times New Roman" panose="02020603050405020304" pitchFamily="18" charset="0"/>
                <a:cs typeface="Times New Roman" panose="02020603050405020304" pitchFamily="18" charset="0"/>
              </a:rPr>
              <a:t>νββ</a:t>
            </a:r>
            <a:endParaRPr lang="en-GB" dirty="0"/>
          </a:p>
        </p:txBody>
      </p:sp>
      <p:sp>
        <p:nvSpPr>
          <p:cNvPr id="47" name="Google Shape;331;p27">
            <a:extLst>
              <a:ext uri="{FF2B5EF4-FFF2-40B4-BE49-F238E27FC236}">
                <a16:creationId xmlns:a16="http://schemas.microsoft.com/office/drawing/2014/main" id="{A643755C-72CD-5519-D972-EF21BEC80A1F}"/>
              </a:ext>
            </a:extLst>
          </p:cNvPr>
          <p:cNvSpPr/>
          <p:nvPr/>
        </p:nvSpPr>
        <p:spPr>
          <a:xfrm>
            <a:off x="7303084" y="1365654"/>
            <a:ext cx="1064012" cy="465873"/>
          </a:xfrm>
          <a:prstGeom prst="roundRect">
            <a:avLst>
              <a:gd name="adj" fmla="val 16667"/>
            </a:avLst>
          </a:prstGeom>
          <a:solidFill>
            <a:schemeClr val="lt2"/>
          </a:solidFill>
          <a:ln w="31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 sz="1400" b="0" i="0" u="none" strike="noStrike" cap="none" dirty="0">
                <a:solidFill>
                  <a:srgbClr val="000000"/>
                </a:solidFill>
                <a:latin typeface="Times New Roman"/>
                <a:ea typeface="Times New Roman"/>
                <a:cs typeface="Times New Roman"/>
                <a:sym typeface="Times New Roman"/>
              </a:rPr>
              <a:t>Gran Sasso mountain</a:t>
            </a:r>
            <a:endParaRPr sz="1400" b="0" i="0" u="none" strike="noStrike" cap="none" dirty="0">
              <a:solidFill>
                <a:srgbClr val="000000"/>
              </a:solidFill>
              <a:latin typeface="Times New Roman"/>
              <a:ea typeface="Times New Roman"/>
              <a:cs typeface="Times New Roman"/>
              <a:sym typeface="Times New Roman"/>
            </a:endParaRPr>
          </a:p>
        </p:txBody>
      </p:sp>
      <p:sp>
        <p:nvSpPr>
          <p:cNvPr id="48" name="Rounded Rectangle 47">
            <a:extLst>
              <a:ext uri="{FF2B5EF4-FFF2-40B4-BE49-F238E27FC236}">
                <a16:creationId xmlns:a16="http://schemas.microsoft.com/office/drawing/2014/main" id="{517DA5EC-7DCC-DD3D-108F-915B9F405117}"/>
              </a:ext>
            </a:extLst>
          </p:cNvPr>
          <p:cNvSpPr/>
          <p:nvPr/>
        </p:nvSpPr>
        <p:spPr>
          <a:xfrm>
            <a:off x="1489170" y="4257197"/>
            <a:ext cx="2300086" cy="350211"/>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baseline="30000" dirty="0">
                <a:latin typeface="Times New Roman" panose="02020603050405020304" pitchFamily="18" charset="0"/>
                <a:cs typeface="Times New Roman" panose="02020603050405020304" pitchFamily="18" charset="0"/>
              </a:rPr>
              <a:t>76</a:t>
            </a:r>
            <a:r>
              <a:rPr lang="en-GB" sz="1200" dirty="0">
                <a:latin typeface="Times New Roman" panose="02020603050405020304" pitchFamily="18" charset="0"/>
                <a:cs typeface="Times New Roman" panose="02020603050405020304" pitchFamily="18" charset="0"/>
              </a:rPr>
              <a:t>Ge Detector Cross Section: Charge drift</a:t>
            </a:r>
          </a:p>
        </p:txBody>
      </p:sp>
      <p:sp>
        <p:nvSpPr>
          <p:cNvPr id="49" name="Rounded Rectangle 48">
            <a:extLst>
              <a:ext uri="{FF2B5EF4-FFF2-40B4-BE49-F238E27FC236}">
                <a16:creationId xmlns:a16="http://schemas.microsoft.com/office/drawing/2014/main" id="{1020AFE4-2775-0407-AFA9-71E3941EB220}"/>
              </a:ext>
            </a:extLst>
          </p:cNvPr>
          <p:cNvSpPr/>
          <p:nvPr/>
        </p:nvSpPr>
        <p:spPr>
          <a:xfrm>
            <a:off x="3675704" y="4265594"/>
            <a:ext cx="2300086" cy="350211"/>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dirty="0">
                <a:latin typeface="Times New Roman" panose="02020603050405020304" pitchFamily="18" charset="0"/>
                <a:cs typeface="Times New Roman" panose="02020603050405020304" pitchFamily="18" charset="0"/>
              </a:rPr>
              <a:t>Generated Signal</a:t>
            </a:r>
          </a:p>
        </p:txBody>
      </p:sp>
      <p:sp>
        <p:nvSpPr>
          <p:cNvPr id="7" name="TextBox 6">
            <a:extLst>
              <a:ext uri="{FF2B5EF4-FFF2-40B4-BE49-F238E27FC236}">
                <a16:creationId xmlns:a16="http://schemas.microsoft.com/office/drawing/2014/main" id="{08024FFB-76C1-71A0-7C58-7BDA7BEA02F3}"/>
              </a:ext>
            </a:extLst>
          </p:cNvPr>
          <p:cNvSpPr txBox="1"/>
          <p:nvPr/>
        </p:nvSpPr>
        <p:spPr>
          <a:xfrm>
            <a:off x="-22782" y="6192787"/>
            <a:ext cx="923738" cy="646331"/>
          </a:xfrm>
          <a:prstGeom prst="rect">
            <a:avLst/>
          </a:prstGeom>
          <a:noFill/>
        </p:spPr>
        <p:txBody>
          <a:bodyPr wrap="square" rtlCol="0">
            <a:spAutoFit/>
          </a:bodyPr>
          <a:lstStyle/>
          <a:p>
            <a:r>
              <a:rPr lang="en-US" dirty="0"/>
              <a:t>Poster No. 22</a:t>
            </a:r>
            <a:endParaRPr lang="en-CH" dirty="0"/>
          </a:p>
        </p:txBody>
      </p:sp>
    </p:spTree>
    <p:extLst>
      <p:ext uri="{BB962C8B-B14F-4D97-AF65-F5344CB8AC3E}">
        <p14:creationId xmlns:p14="http://schemas.microsoft.com/office/powerpoint/2010/main" val="1070077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78BAE-56A7-3196-055D-AE9639161BF6}"/>
              </a:ext>
            </a:extLst>
          </p:cNvPr>
          <p:cNvSpPr>
            <a:spLocks noGrp="1"/>
          </p:cNvSpPr>
          <p:nvPr>
            <p:ph type="title"/>
          </p:nvPr>
        </p:nvSpPr>
        <p:spPr/>
        <p:txBody>
          <a:bodyPr/>
          <a:lstStyle/>
          <a:p>
            <a:r>
              <a:rPr kumimoji="1" lang="en-US" altLang="ja-JP" dirty="0"/>
              <a:t>Quantum computation of a spin-boson model</a:t>
            </a:r>
            <a:endParaRPr kumimoji="1" lang="ja-JP" altLang="en-US" dirty="0"/>
          </a:p>
        </p:txBody>
      </p:sp>
      <p:pic>
        <p:nvPicPr>
          <p:cNvPr id="6" name="Picture 5">
            <a:extLst>
              <a:ext uri="{FF2B5EF4-FFF2-40B4-BE49-F238E27FC236}">
                <a16:creationId xmlns:a16="http://schemas.microsoft.com/office/drawing/2014/main" id="{5714107F-5B01-9826-2C6C-AA6E1B111B53}"/>
              </a:ext>
            </a:extLst>
          </p:cNvPr>
          <p:cNvPicPr>
            <a:picLocks noChangeAspect="1"/>
          </p:cNvPicPr>
          <p:nvPr/>
        </p:nvPicPr>
        <p:blipFill rotWithShape="1">
          <a:blip r:embed="rId2"/>
          <a:srcRect r="50188"/>
          <a:stretch/>
        </p:blipFill>
        <p:spPr>
          <a:xfrm>
            <a:off x="940634" y="1804674"/>
            <a:ext cx="3128446" cy="3429176"/>
          </a:xfrm>
          <a:prstGeom prst="rect">
            <a:avLst/>
          </a:prstGeom>
        </p:spPr>
      </p:pic>
      <p:sp>
        <p:nvSpPr>
          <p:cNvPr id="3" name="TextBox 2">
            <a:extLst>
              <a:ext uri="{FF2B5EF4-FFF2-40B4-BE49-F238E27FC236}">
                <a16:creationId xmlns:a16="http://schemas.microsoft.com/office/drawing/2014/main" id="{7401A697-85A2-3BE3-3476-1E1929AFA593}"/>
              </a:ext>
            </a:extLst>
          </p:cNvPr>
          <p:cNvSpPr txBox="1"/>
          <p:nvPr/>
        </p:nvSpPr>
        <p:spPr>
          <a:xfrm>
            <a:off x="1250831" y="6218628"/>
            <a:ext cx="5270740" cy="369332"/>
          </a:xfrm>
          <a:prstGeom prst="rect">
            <a:avLst/>
          </a:prstGeom>
          <a:noFill/>
        </p:spPr>
        <p:txBody>
          <a:bodyPr wrap="square" rtlCol="0">
            <a:spAutoFit/>
          </a:bodyPr>
          <a:lstStyle/>
          <a:p>
            <a:r>
              <a:rPr kumimoji="1" lang="en-US" altLang="ja-JP"/>
              <a:t>N. Lambert et al. Nat. Phys. 9, 10-18 (2013)</a:t>
            </a:r>
            <a:endParaRPr kumimoji="1" lang="ja-JP" altLang="en-US"/>
          </a:p>
        </p:txBody>
      </p:sp>
      <p:sp>
        <p:nvSpPr>
          <p:cNvPr id="16" name="TextBox 15">
            <a:extLst>
              <a:ext uri="{FF2B5EF4-FFF2-40B4-BE49-F238E27FC236}">
                <a16:creationId xmlns:a16="http://schemas.microsoft.com/office/drawing/2014/main" id="{491EACC7-8B35-DDC3-DC39-79E24E12CF18}"/>
              </a:ext>
            </a:extLst>
          </p:cNvPr>
          <p:cNvSpPr txBox="1"/>
          <p:nvPr/>
        </p:nvSpPr>
        <p:spPr>
          <a:xfrm>
            <a:off x="1316137" y="1359663"/>
            <a:ext cx="2377440" cy="523220"/>
          </a:xfrm>
          <a:prstGeom prst="rect">
            <a:avLst/>
          </a:prstGeom>
          <a:noFill/>
          <a:ln w="28575">
            <a:solidFill>
              <a:schemeClr val="accent6"/>
            </a:solidFill>
          </a:ln>
        </p:spPr>
        <p:txBody>
          <a:bodyPr wrap="square" rtlCol="0">
            <a:spAutoFit/>
          </a:bodyPr>
          <a:lstStyle/>
          <a:p>
            <a:r>
              <a:rPr kumimoji="1" lang="en-US" altLang="ja-JP" sz="2800" dirty="0"/>
              <a:t>Photosynthesis</a:t>
            </a:r>
            <a:endParaRPr kumimoji="1" lang="ja-JP" altLang="en-US" sz="2800" dirty="0"/>
          </a:p>
        </p:txBody>
      </p:sp>
      <p:grpSp>
        <p:nvGrpSpPr>
          <p:cNvPr id="30" name="Group 29">
            <a:extLst>
              <a:ext uri="{FF2B5EF4-FFF2-40B4-BE49-F238E27FC236}">
                <a16:creationId xmlns:a16="http://schemas.microsoft.com/office/drawing/2014/main" id="{C87C8625-ACD5-5F2B-FE38-D4C0B537A247}"/>
              </a:ext>
            </a:extLst>
          </p:cNvPr>
          <p:cNvGrpSpPr/>
          <p:nvPr/>
        </p:nvGrpSpPr>
        <p:grpSpPr>
          <a:xfrm>
            <a:off x="7460040" y="1327620"/>
            <a:ext cx="4394723" cy="4586805"/>
            <a:chOff x="7460040" y="1327620"/>
            <a:chExt cx="4394723" cy="4586805"/>
          </a:xfrm>
        </p:grpSpPr>
        <p:pic>
          <p:nvPicPr>
            <p:cNvPr id="27" name="Picture 26">
              <a:extLst>
                <a:ext uri="{FF2B5EF4-FFF2-40B4-BE49-F238E27FC236}">
                  <a16:creationId xmlns:a16="http://schemas.microsoft.com/office/drawing/2014/main" id="{7346BF8B-5803-B89A-0A08-D20058D05781}"/>
                </a:ext>
              </a:extLst>
            </p:cNvPr>
            <p:cNvPicPr>
              <a:picLocks noChangeAspect="1"/>
            </p:cNvPicPr>
            <p:nvPr/>
          </p:nvPicPr>
          <p:blipFill>
            <a:blip r:embed="rId3"/>
            <a:stretch>
              <a:fillRect/>
            </a:stretch>
          </p:blipFill>
          <p:spPr>
            <a:xfrm>
              <a:off x="7460040" y="2370294"/>
              <a:ext cx="4394723" cy="3544131"/>
            </a:xfrm>
            <a:prstGeom prst="rect">
              <a:avLst/>
            </a:prstGeom>
          </p:spPr>
        </p:pic>
        <p:sp>
          <p:nvSpPr>
            <p:cNvPr id="29" name="TextBox 28">
              <a:extLst>
                <a:ext uri="{FF2B5EF4-FFF2-40B4-BE49-F238E27FC236}">
                  <a16:creationId xmlns:a16="http://schemas.microsoft.com/office/drawing/2014/main" id="{6A1047B8-500D-FF00-B94B-783469B7CF31}"/>
                </a:ext>
              </a:extLst>
            </p:cNvPr>
            <p:cNvSpPr txBox="1"/>
            <p:nvPr/>
          </p:nvSpPr>
          <p:spPr>
            <a:xfrm>
              <a:off x="8225354" y="1327620"/>
              <a:ext cx="3026012" cy="954107"/>
            </a:xfrm>
            <a:prstGeom prst="rect">
              <a:avLst/>
            </a:prstGeom>
            <a:noFill/>
            <a:ln w="28575">
              <a:solidFill>
                <a:schemeClr val="accent6"/>
              </a:solidFill>
            </a:ln>
          </p:spPr>
          <p:txBody>
            <a:bodyPr wrap="square" rtlCol="0">
              <a:spAutoFit/>
            </a:bodyPr>
            <a:lstStyle/>
            <a:p>
              <a:r>
                <a:rPr lang="en-US" altLang="ja-JP" sz="2800" dirty="0"/>
                <a:t>Simulation by a quantum computer</a:t>
              </a:r>
              <a:endParaRPr kumimoji="1" lang="ja-JP" altLang="en-US" sz="2800" dirty="0"/>
            </a:p>
          </p:txBody>
        </p:sp>
      </p:grpSp>
      <p:sp>
        <p:nvSpPr>
          <p:cNvPr id="32" name="TextBox 31">
            <a:extLst>
              <a:ext uri="{FF2B5EF4-FFF2-40B4-BE49-F238E27FC236}">
                <a16:creationId xmlns:a16="http://schemas.microsoft.com/office/drawing/2014/main" id="{949A6355-85F0-B99F-15C1-9435F5193445}"/>
              </a:ext>
            </a:extLst>
          </p:cNvPr>
          <p:cNvSpPr txBox="1"/>
          <p:nvPr/>
        </p:nvSpPr>
        <p:spPr>
          <a:xfrm>
            <a:off x="142595" y="118395"/>
            <a:ext cx="579781" cy="523220"/>
          </a:xfrm>
          <a:prstGeom prst="rect">
            <a:avLst/>
          </a:prstGeom>
          <a:noFill/>
        </p:spPr>
        <p:txBody>
          <a:bodyPr wrap="square" rtlCol="0">
            <a:spAutoFit/>
          </a:bodyPr>
          <a:lstStyle/>
          <a:p>
            <a:r>
              <a:rPr kumimoji="1" lang="en-US" altLang="ja-JP" sz="2800" b="1" dirty="0"/>
              <a:t>23</a:t>
            </a:r>
            <a:endParaRPr kumimoji="1" lang="ja-JP" altLang="en-US" sz="2800" b="1" dirty="0"/>
          </a:p>
        </p:txBody>
      </p:sp>
      <p:grpSp>
        <p:nvGrpSpPr>
          <p:cNvPr id="35" name="Group 34">
            <a:extLst>
              <a:ext uri="{FF2B5EF4-FFF2-40B4-BE49-F238E27FC236}">
                <a16:creationId xmlns:a16="http://schemas.microsoft.com/office/drawing/2014/main" id="{C0DC2E98-AF11-103F-7B17-3F9BF8C05DBB}"/>
              </a:ext>
            </a:extLst>
          </p:cNvPr>
          <p:cNvGrpSpPr/>
          <p:nvPr/>
        </p:nvGrpSpPr>
        <p:grpSpPr>
          <a:xfrm>
            <a:off x="3845900" y="3834096"/>
            <a:ext cx="3717696" cy="2368545"/>
            <a:chOff x="3845900" y="3834096"/>
            <a:chExt cx="3717696" cy="2368545"/>
          </a:xfrm>
        </p:grpSpPr>
        <p:grpSp>
          <p:nvGrpSpPr>
            <p:cNvPr id="31" name="Group 30">
              <a:extLst>
                <a:ext uri="{FF2B5EF4-FFF2-40B4-BE49-F238E27FC236}">
                  <a16:creationId xmlns:a16="http://schemas.microsoft.com/office/drawing/2014/main" id="{D944E436-4864-8103-29DA-486254E4CE9F}"/>
                </a:ext>
              </a:extLst>
            </p:cNvPr>
            <p:cNvGrpSpPr/>
            <p:nvPr/>
          </p:nvGrpSpPr>
          <p:grpSpPr>
            <a:xfrm>
              <a:off x="3845900" y="4518703"/>
              <a:ext cx="3717696" cy="1683938"/>
              <a:chOff x="3742344" y="3655808"/>
              <a:chExt cx="3717696" cy="1683938"/>
            </a:xfrm>
          </p:grpSpPr>
          <p:grpSp>
            <p:nvGrpSpPr>
              <p:cNvPr id="18" name="Group 17">
                <a:extLst>
                  <a:ext uri="{FF2B5EF4-FFF2-40B4-BE49-F238E27FC236}">
                    <a16:creationId xmlns:a16="http://schemas.microsoft.com/office/drawing/2014/main" id="{683CAFC3-A576-7437-A285-D72AC9F09AF4}"/>
                  </a:ext>
                </a:extLst>
              </p:cNvPr>
              <p:cNvGrpSpPr/>
              <p:nvPr/>
            </p:nvGrpSpPr>
            <p:grpSpPr>
              <a:xfrm>
                <a:off x="3742344" y="3799619"/>
                <a:ext cx="3717696" cy="1540127"/>
                <a:chOff x="6255027" y="4499014"/>
                <a:chExt cx="4797971" cy="1987652"/>
              </a:xfrm>
            </p:grpSpPr>
            <p:pic>
              <p:nvPicPr>
                <p:cNvPr id="24" name="Picture 23">
                  <a:extLst>
                    <a:ext uri="{FF2B5EF4-FFF2-40B4-BE49-F238E27FC236}">
                      <a16:creationId xmlns:a16="http://schemas.microsoft.com/office/drawing/2014/main" id="{D8387C73-921F-2DD6-0922-138354C0ECD6}"/>
                    </a:ext>
                  </a:extLst>
                </p:cNvPr>
                <p:cNvPicPr>
                  <a:picLocks noChangeAspect="1"/>
                </p:cNvPicPr>
                <p:nvPr/>
              </p:nvPicPr>
              <p:blipFill rotWithShape="1">
                <a:blip r:embed="rId4"/>
                <a:srcRect l="56437"/>
                <a:stretch/>
              </p:blipFill>
              <p:spPr>
                <a:xfrm flipH="1">
                  <a:off x="6255027" y="4499014"/>
                  <a:ext cx="2290585" cy="1987652"/>
                </a:xfrm>
                <a:prstGeom prst="rect">
                  <a:avLst/>
                </a:prstGeom>
              </p:spPr>
            </p:pic>
            <p:pic>
              <p:nvPicPr>
                <p:cNvPr id="25" name="Picture 24">
                  <a:extLst>
                    <a:ext uri="{FF2B5EF4-FFF2-40B4-BE49-F238E27FC236}">
                      <a16:creationId xmlns:a16="http://schemas.microsoft.com/office/drawing/2014/main" id="{8830C714-A13A-83C5-5356-0062F1988A7E}"/>
                    </a:ext>
                  </a:extLst>
                </p:cNvPr>
                <p:cNvPicPr>
                  <a:picLocks noChangeAspect="1"/>
                </p:cNvPicPr>
                <p:nvPr/>
              </p:nvPicPr>
              <p:blipFill rotWithShape="1">
                <a:blip r:embed="rId4"/>
                <a:srcRect l="56437"/>
                <a:stretch/>
              </p:blipFill>
              <p:spPr>
                <a:xfrm>
                  <a:off x="8762413" y="4499014"/>
                  <a:ext cx="2290585" cy="1987652"/>
                </a:xfrm>
                <a:prstGeom prst="rect">
                  <a:avLst/>
                </a:prstGeom>
              </p:spPr>
            </p:pic>
            <p:cxnSp>
              <p:nvCxnSpPr>
                <p:cNvPr id="26" name="Straight Connector 25">
                  <a:extLst>
                    <a:ext uri="{FF2B5EF4-FFF2-40B4-BE49-F238E27FC236}">
                      <a16:creationId xmlns:a16="http://schemas.microsoft.com/office/drawing/2014/main" id="{9DA72E1F-D08C-B1CD-2262-797449393D58}"/>
                    </a:ext>
                  </a:extLst>
                </p:cNvPr>
                <p:cNvCxnSpPr>
                  <a:cxnSpLocks/>
                </p:cNvCxnSpPr>
                <p:nvPr/>
              </p:nvCxnSpPr>
              <p:spPr>
                <a:xfrm>
                  <a:off x="8545612" y="5568291"/>
                  <a:ext cx="216803" cy="0"/>
                </a:xfrm>
                <a:prstGeom prst="line">
                  <a:avLst/>
                </a:prstGeom>
                <a:ln w="76200"/>
              </p:spPr>
              <p:style>
                <a:lnRef idx="1">
                  <a:schemeClr val="dk1"/>
                </a:lnRef>
                <a:fillRef idx="0">
                  <a:schemeClr val="dk1"/>
                </a:fillRef>
                <a:effectRef idx="0">
                  <a:schemeClr val="dk1"/>
                </a:effectRef>
                <a:fontRef idx="minor">
                  <a:schemeClr val="tx1"/>
                </a:fontRef>
              </p:style>
            </p:cxnSp>
          </p:grpSp>
          <p:sp>
            <p:nvSpPr>
              <p:cNvPr id="28" name="TextBox 27">
                <a:extLst>
                  <a:ext uri="{FF2B5EF4-FFF2-40B4-BE49-F238E27FC236}">
                    <a16:creationId xmlns:a16="http://schemas.microsoft.com/office/drawing/2014/main" id="{1E8F1C3F-CDA4-99C7-2176-B9F8154F553D}"/>
                  </a:ext>
                </a:extLst>
              </p:cNvPr>
              <p:cNvSpPr txBox="1"/>
              <p:nvPr/>
            </p:nvSpPr>
            <p:spPr>
              <a:xfrm>
                <a:off x="4163033" y="3655808"/>
                <a:ext cx="2870222" cy="523220"/>
              </a:xfrm>
              <a:prstGeom prst="rect">
                <a:avLst/>
              </a:prstGeom>
              <a:noFill/>
              <a:ln w="28575">
                <a:solidFill>
                  <a:schemeClr val="accent6"/>
                </a:solidFill>
              </a:ln>
            </p:spPr>
            <p:txBody>
              <a:bodyPr wrap="square" rtlCol="0">
                <a:spAutoFit/>
              </a:bodyPr>
              <a:lstStyle/>
              <a:p>
                <a:r>
                  <a:rPr lang="en-US" altLang="ja-JP" sz="2800" dirty="0"/>
                  <a:t>Spin-boson model</a:t>
                </a:r>
                <a:endParaRPr kumimoji="1" lang="ja-JP" altLang="en-US" sz="2800" dirty="0"/>
              </a:p>
            </p:txBody>
          </p:sp>
        </p:grpSp>
        <p:sp>
          <p:nvSpPr>
            <p:cNvPr id="34" name="Arrow: Down 33">
              <a:extLst>
                <a:ext uri="{FF2B5EF4-FFF2-40B4-BE49-F238E27FC236}">
                  <a16:creationId xmlns:a16="http://schemas.microsoft.com/office/drawing/2014/main" id="{80125F5A-6F87-128D-0039-5D90ED939866}"/>
                </a:ext>
              </a:extLst>
            </p:cNvPr>
            <p:cNvSpPr/>
            <p:nvPr/>
          </p:nvSpPr>
          <p:spPr>
            <a:xfrm>
              <a:off x="5556504" y="3834096"/>
              <a:ext cx="539496" cy="455391"/>
            </a:xfrm>
            <a:prstGeom prst="downArrow">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Group 39">
            <a:extLst>
              <a:ext uri="{FF2B5EF4-FFF2-40B4-BE49-F238E27FC236}">
                <a16:creationId xmlns:a16="http://schemas.microsoft.com/office/drawing/2014/main" id="{03FBD685-367E-6922-CB87-47F4E2E77054}"/>
              </a:ext>
            </a:extLst>
          </p:cNvPr>
          <p:cNvGrpSpPr/>
          <p:nvPr/>
        </p:nvGrpSpPr>
        <p:grpSpPr>
          <a:xfrm>
            <a:off x="4182041" y="1722396"/>
            <a:ext cx="3381555" cy="2005403"/>
            <a:chOff x="4182041" y="1722396"/>
            <a:chExt cx="3381555" cy="2005403"/>
          </a:xfrm>
        </p:grpSpPr>
        <p:grpSp>
          <p:nvGrpSpPr>
            <p:cNvPr id="36" name="Group 35">
              <a:extLst>
                <a:ext uri="{FF2B5EF4-FFF2-40B4-BE49-F238E27FC236}">
                  <a16:creationId xmlns:a16="http://schemas.microsoft.com/office/drawing/2014/main" id="{AD227571-52EF-0F03-5287-83B91247A143}"/>
                </a:ext>
              </a:extLst>
            </p:cNvPr>
            <p:cNvGrpSpPr/>
            <p:nvPr/>
          </p:nvGrpSpPr>
          <p:grpSpPr>
            <a:xfrm>
              <a:off x="4182041" y="1722396"/>
              <a:ext cx="3381555" cy="2005403"/>
              <a:chOff x="4182041" y="1722396"/>
              <a:chExt cx="3381555" cy="2005403"/>
            </a:xfrm>
          </p:grpSpPr>
          <p:sp>
            <p:nvSpPr>
              <p:cNvPr id="5" name="TextBox 4">
                <a:extLst>
                  <a:ext uri="{FF2B5EF4-FFF2-40B4-BE49-F238E27FC236}">
                    <a16:creationId xmlns:a16="http://schemas.microsoft.com/office/drawing/2014/main" id="{CA74CAE8-3DA7-BDD9-5E9F-DDD8454FF8E8}"/>
                  </a:ext>
                </a:extLst>
              </p:cNvPr>
              <p:cNvSpPr txBox="1"/>
              <p:nvPr/>
            </p:nvSpPr>
            <p:spPr>
              <a:xfrm>
                <a:off x="4182041" y="1722396"/>
                <a:ext cx="3381555" cy="461665"/>
              </a:xfrm>
              <a:prstGeom prst="rect">
                <a:avLst/>
              </a:prstGeom>
              <a:noFill/>
              <a:ln w="28575">
                <a:solidFill>
                  <a:schemeClr val="accent6"/>
                </a:solidFill>
              </a:ln>
            </p:spPr>
            <p:txBody>
              <a:bodyPr wrap="square" rtlCol="0">
                <a:spAutoFit/>
              </a:bodyPr>
              <a:lstStyle/>
              <a:p>
                <a:r>
                  <a:rPr kumimoji="1" lang="en-US" altLang="ja-JP" sz="2400" dirty="0"/>
                  <a:t>Excitation energy transfer</a:t>
                </a:r>
                <a:endParaRPr kumimoji="1" lang="ja-JP" altLang="en-US" sz="2400" dirty="0"/>
              </a:p>
            </p:txBody>
          </p:sp>
          <p:pic>
            <p:nvPicPr>
              <p:cNvPr id="33" name="Picture 32">
                <a:extLst>
                  <a:ext uri="{FF2B5EF4-FFF2-40B4-BE49-F238E27FC236}">
                    <a16:creationId xmlns:a16="http://schemas.microsoft.com/office/drawing/2014/main" id="{B5CEE909-5BC5-FE6D-A3D0-5DBCF98BF320}"/>
                  </a:ext>
                </a:extLst>
              </p:cNvPr>
              <p:cNvPicPr>
                <a:picLocks noChangeAspect="1"/>
              </p:cNvPicPr>
              <p:nvPr/>
            </p:nvPicPr>
            <p:blipFill rotWithShape="1">
              <a:blip r:embed="rId2"/>
              <a:srcRect l="49828" t="60556"/>
              <a:stretch/>
            </p:blipFill>
            <p:spPr>
              <a:xfrm>
                <a:off x="4213428" y="2375207"/>
                <a:ext cx="3151032" cy="1352592"/>
              </a:xfrm>
              <a:prstGeom prst="rect">
                <a:avLst/>
              </a:prstGeom>
            </p:spPr>
          </p:pic>
        </p:grpSp>
        <p:grpSp>
          <p:nvGrpSpPr>
            <p:cNvPr id="37" name="Group 36">
              <a:extLst>
                <a:ext uri="{FF2B5EF4-FFF2-40B4-BE49-F238E27FC236}">
                  <a16:creationId xmlns:a16="http://schemas.microsoft.com/office/drawing/2014/main" id="{1955F978-DF3D-C7FD-1436-93ED030B8E8D}"/>
                </a:ext>
              </a:extLst>
            </p:cNvPr>
            <p:cNvGrpSpPr/>
            <p:nvPr/>
          </p:nvGrpSpPr>
          <p:grpSpPr>
            <a:xfrm>
              <a:off x="5324871" y="2559053"/>
              <a:ext cx="831011" cy="692498"/>
              <a:chOff x="5264988" y="3837862"/>
              <a:chExt cx="831011" cy="692498"/>
            </a:xfrm>
          </p:grpSpPr>
          <p:cxnSp>
            <p:nvCxnSpPr>
              <p:cNvPr id="38" name="Straight Arrow Connector 37">
                <a:extLst>
                  <a:ext uri="{FF2B5EF4-FFF2-40B4-BE49-F238E27FC236}">
                    <a16:creationId xmlns:a16="http://schemas.microsoft.com/office/drawing/2014/main" id="{6D32A10F-FD22-FB68-2CC5-AF33EF23107F}"/>
                  </a:ext>
                </a:extLst>
              </p:cNvPr>
              <p:cNvCxnSpPr/>
              <p:nvPr/>
            </p:nvCxnSpPr>
            <p:spPr>
              <a:xfrm flipV="1">
                <a:off x="6095999" y="4068695"/>
                <a:ext cx="0" cy="461665"/>
              </a:xfrm>
              <a:prstGeom prst="straightConnector1">
                <a:avLst/>
              </a:prstGeom>
              <a:ln w="57150">
                <a:solidFill>
                  <a:srgbClr val="7030A0"/>
                </a:solidFill>
                <a:tailEnd type="triangle"/>
              </a:ln>
              <a:scene3d>
                <a:camera prst="orthographicFront"/>
                <a:lightRig rig="threePt" dir="t"/>
              </a:scene3d>
              <a:sp3d>
                <a:bevelT w="101600" prst="riblet"/>
              </a:sp3d>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F7CEFFFF-74DF-1D66-A5B3-896EDA74C1FE}"/>
                  </a:ext>
                </a:extLst>
              </p:cNvPr>
              <p:cNvCxnSpPr>
                <a:cxnSpLocks/>
              </p:cNvCxnSpPr>
              <p:nvPr/>
            </p:nvCxnSpPr>
            <p:spPr>
              <a:xfrm>
                <a:off x="5264988" y="3837862"/>
                <a:ext cx="0" cy="461665"/>
              </a:xfrm>
              <a:prstGeom prst="straightConnector1">
                <a:avLst/>
              </a:prstGeom>
              <a:ln w="57150">
                <a:solidFill>
                  <a:srgbClr val="7030A0"/>
                </a:solidFill>
                <a:tailEnd type="triangle"/>
              </a:ln>
              <a:scene3d>
                <a:camera prst="orthographicFront"/>
                <a:lightRig rig="threePt" dir="t"/>
              </a:scene3d>
              <a:sp3d>
                <a:bevelT w="101600" prst="riblet"/>
              </a:sp3d>
            </p:spPr>
            <p:style>
              <a:lnRef idx="1">
                <a:schemeClr val="dk1"/>
              </a:lnRef>
              <a:fillRef idx="0">
                <a:schemeClr val="dk1"/>
              </a:fillRef>
              <a:effectRef idx="0">
                <a:schemeClr val="dk1"/>
              </a:effectRef>
              <a:fontRef idx="minor">
                <a:schemeClr val="tx1"/>
              </a:fontRef>
            </p:style>
          </p:cxnSp>
        </p:grpSp>
      </p:grpSp>
      <p:grpSp>
        <p:nvGrpSpPr>
          <p:cNvPr id="15" name="Group 14">
            <a:extLst>
              <a:ext uri="{FF2B5EF4-FFF2-40B4-BE49-F238E27FC236}">
                <a16:creationId xmlns:a16="http://schemas.microsoft.com/office/drawing/2014/main" id="{4034F635-833E-7700-5168-F0F081E88246}"/>
              </a:ext>
            </a:extLst>
          </p:cNvPr>
          <p:cNvGrpSpPr/>
          <p:nvPr/>
        </p:nvGrpSpPr>
        <p:grpSpPr>
          <a:xfrm>
            <a:off x="1866756" y="2570760"/>
            <a:ext cx="2757863" cy="1427269"/>
            <a:chOff x="1958196" y="2299343"/>
            <a:chExt cx="2757863" cy="1427269"/>
          </a:xfrm>
        </p:grpSpPr>
        <p:sp>
          <p:nvSpPr>
            <p:cNvPr id="13" name="Oval 12">
              <a:extLst>
                <a:ext uri="{FF2B5EF4-FFF2-40B4-BE49-F238E27FC236}">
                  <a16:creationId xmlns:a16="http://schemas.microsoft.com/office/drawing/2014/main" id="{40D67D3D-DD23-186A-7EA2-3107F1F270CC}"/>
                </a:ext>
              </a:extLst>
            </p:cNvPr>
            <p:cNvSpPr/>
            <p:nvPr/>
          </p:nvSpPr>
          <p:spPr>
            <a:xfrm>
              <a:off x="1958196" y="3338424"/>
              <a:ext cx="181155" cy="3881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Arrow: Curved Down 13">
              <a:extLst>
                <a:ext uri="{FF2B5EF4-FFF2-40B4-BE49-F238E27FC236}">
                  <a16:creationId xmlns:a16="http://schemas.microsoft.com/office/drawing/2014/main" id="{0C3F1D92-BE9B-E835-4F01-F4600283089B}"/>
                </a:ext>
              </a:extLst>
            </p:cNvPr>
            <p:cNvSpPr/>
            <p:nvPr/>
          </p:nvSpPr>
          <p:spPr>
            <a:xfrm rot="20833641">
              <a:off x="1964232" y="2299343"/>
              <a:ext cx="2751827" cy="652382"/>
            </a:xfrm>
            <a:prstGeom prst="curvedDownArrow">
              <a:avLst>
                <a:gd name="adj1" fmla="val 25000"/>
                <a:gd name="adj2" fmla="val 48359"/>
                <a:gd name="adj3" fmla="val 2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Tree>
    <p:extLst>
      <p:ext uri="{BB962C8B-B14F-4D97-AF65-F5344CB8AC3E}">
        <p14:creationId xmlns:p14="http://schemas.microsoft.com/office/powerpoint/2010/main" val="207832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1300D-E530-03C7-C1B9-8B8F97EADFA4}"/>
              </a:ext>
            </a:extLst>
          </p:cNvPr>
          <p:cNvSpPr>
            <a:spLocks noGrp="1"/>
          </p:cNvSpPr>
          <p:nvPr>
            <p:ph type="title"/>
          </p:nvPr>
        </p:nvSpPr>
        <p:spPr/>
        <p:txBody>
          <a:bodyPr/>
          <a:lstStyle/>
          <a:p>
            <a:endParaRPr lang="en-CH"/>
          </a:p>
        </p:txBody>
      </p:sp>
      <p:sp>
        <p:nvSpPr>
          <p:cNvPr id="3" name="Content Placeholder 2">
            <a:extLst>
              <a:ext uri="{FF2B5EF4-FFF2-40B4-BE49-F238E27FC236}">
                <a16:creationId xmlns:a16="http://schemas.microsoft.com/office/drawing/2014/main" id="{B3A7D3D8-7970-B83F-C7B4-18BA13B314C6}"/>
              </a:ext>
            </a:extLst>
          </p:cNvPr>
          <p:cNvSpPr>
            <a:spLocks noGrp="1"/>
          </p:cNvSpPr>
          <p:nvPr>
            <p:ph idx="1"/>
          </p:nvPr>
        </p:nvSpPr>
        <p:spPr/>
        <p:txBody>
          <a:bodyPr/>
          <a:lstStyle/>
          <a:p>
            <a:endParaRPr lang="en-CH"/>
          </a:p>
        </p:txBody>
      </p:sp>
      <p:pic>
        <p:nvPicPr>
          <p:cNvPr id="5" name="Picture 4">
            <a:extLst>
              <a:ext uri="{FF2B5EF4-FFF2-40B4-BE49-F238E27FC236}">
                <a16:creationId xmlns:a16="http://schemas.microsoft.com/office/drawing/2014/main" id="{3D324822-7635-AC4E-F771-78F1597A183A}"/>
              </a:ext>
            </a:extLst>
          </p:cNvPr>
          <p:cNvPicPr>
            <a:picLocks noChangeAspect="1"/>
          </p:cNvPicPr>
          <p:nvPr/>
        </p:nvPicPr>
        <p:blipFill>
          <a:blip r:embed="rId3"/>
          <a:stretch>
            <a:fillRect/>
          </a:stretch>
        </p:blipFill>
        <p:spPr>
          <a:xfrm>
            <a:off x="5686" y="0"/>
            <a:ext cx="12180627" cy="6858000"/>
          </a:xfrm>
          <a:prstGeom prst="rect">
            <a:avLst/>
          </a:prstGeom>
        </p:spPr>
      </p:pic>
      <p:sp>
        <p:nvSpPr>
          <p:cNvPr id="6" name="TextBox 5">
            <a:extLst>
              <a:ext uri="{FF2B5EF4-FFF2-40B4-BE49-F238E27FC236}">
                <a16:creationId xmlns:a16="http://schemas.microsoft.com/office/drawing/2014/main" id="{A0CD8769-4725-756F-896B-3D504D87C31B}"/>
              </a:ext>
            </a:extLst>
          </p:cNvPr>
          <p:cNvSpPr txBox="1"/>
          <p:nvPr/>
        </p:nvSpPr>
        <p:spPr>
          <a:xfrm>
            <a:off x="11353801" y="6176963"/>
            <a:ext cx="787400" cy="646331"/>
          </a:xfrm>
          <a:prstGeom prst="rect">
            <a:avLst/>
          </a:prstGeom>
          <a:noFill/>
        </p:spPr>
        <p:txBody>
          <a:bodyPr wrap="square" rtlCol="0">
            <a:spAutoFit/>
          </a:bodyPr>
          <a:lstStyle/>
          <a:p>
            <a:r>
              <a:rPr lang="en-US" dirty="0"/>
              <a:t>Poster No.24</a:t>
            </a:r>
            <a:endParaRPr lang="en-CH" dirty="0"/>
          </a:p>
        </p:txBody>
      </p:sp>
    </p:spTree>
    <p:extLst>
      <p:ext uri="{BB962C8B-B14F-4D97-AF65-F5344CB8AC3E}">
        <p14:creationId xmlns:p14="http://schemas.microsoft.com/office/powerpoint/2010/main" val="1089157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2CCD85-AF43-D252-8B05-C2C0C569D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98" y="209483"/>
            <a:ext cx="4437897" cy="862586"/>
          </a:xfrm>
          <a:prstGeom prst="rect">
            <a:avLst/>
          </a:prstGeom>
        </p:spPr>
      </p:pic>
      <p:sp>
        <p:nvSpPr>
          <p:cNvPr id="6" name="TextBox 5">
            <a:extLst>
              <a:ext uri="{FF2B5EF4-FFF2-40B4-BE49-F238E27FC236}">
                <a16:creationId xmlns:a16="http://schemas.microsoft.com/office/drawing/2014/main" id="{2B5CE731-0B3E-6389-642F-81B7596A65FB}"/>
              </a:ext>
            </a:extLst>
          </p:cNvPr>
          <p:cNvSpPr txBox="1"/>
          <p:nvPr/>
        </p:nvSpPr>
        <p:spPr>
          <a:xfrm>
            <a:off x="6615953" y="456110"/>
            <a:ext cx="6096000" cy="369332"/>
          </a:xfrm>
          <a:prstGeom prst="rect">
            <a:avLst/>
          </a:prstGeom>
          <a:noFill/>
        </p:spPr>
        <p:txBody>
          <a:bodyPr wrap="square">
            <a:spAutoFit/>
          </a:bodyPr>
          <a:lstStyle/>
          <a:p>
            <a:r>
              <a:rPr lang="en-US" altLang="zh-CN" dirty="0"/>
              <a:t>Multiscale Functional and Molecular Imaging Lab</a:t>
            </a:r>
            <a:endParaRPr lang="en-US" altLang="zh-CN" noProof="0" dirty="0"/>
          </a:p>
        </p:txBody>
      </p:sp>
      <p:sp>
        <p:nvSpPr>
          <p:cNvPr id="8" name="Textplatzhalter 2">
            <a:extLst>
              <a:ext uri="{FF2B5EF4-FFF2-40B4-BE49-F238E27FC236}">
                <a16:creationId xmlns:a16="http://schemas.microsoft.com/office/drawing/2014/main" id="{636D48EF-06B2-6A18-1C88-20D9F2E6442C}"/>
              </a:ext>
            </a:extLst>
          </p:cNvPr>
          <p:cNvSpPr txBox="1">
            <a:spLocks/>
          </p:cNvSpPr>
          <p:nvPr/>
        </p:nvSpPr>
        <p:spPr>
          <a:xfrm>
            <a:off x="163003" y="1134308"/>
            <a:ext cx="11894526" cy="1382678"/>
          </a:xfrm>
          <a:prstGeom prst="rect">
            <a:avLst/>
          </a:prstGeom>
          <a:solidFill>
            <a:schemeClr val="accent1"/>
          </a:solidFill>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chemeClr val="bg1"/>
                </a:solidFill>
              </a:rPr>
              <a:t>Platform for Optoacoustic screening of Genetically Encoded Calcium Indicators</a:t>
            </a:r>
          </a:p>
          <a:p>
            <a:pPr lvl="1"/>
            <a:endParaRPr lang="en-US" sz="1000" dirty="0"/>
          </a:p>
          <a:p>
            <a:pPr lvl="1"/>
            <a:endParaRPr lang="en-US" sz="1200" baseline="30000" dirty="0"/>
          </a:p>
        </p:txBody>
      </p:sp>
      <p:grpSp>
        <p:nvGrpSpPr>
          <p:cNvPr id="7" name="Group 6">
            <a:extLst>
              <a:ext uri="{FF2B5EF4-FFF2-40B4-BE49-F238E27FC236}">
                <a16:creationId xmlns:a16="http://schemas.microsoft.com/office/drawing/2014/main" id="{C81ED92B-787E-FC36-E111-3917F2113D48}"/>
              </a:ext>
            </a:extLst>
          </p:cNvPr>
          <p:cNvGrpSpPr/>
          <p:nvPr/>
        </p:nvGrpSpPr>
        <p:grpSpPr>
          <a:xfrm>
            <a:off x="163003" y="2653873"/>
            <a:ext cx="6730733" cy="3481627"/>
            <a:chOff x="3684494" y="2928801"/>
            <a:chExt cx="5541902" cy="2866677"/>
          </a:xfrm>
        </p:grpSpPr>
        <p:pic>
          <p:nvPicPr>
            <p:cNvPr id="10" name="Picture 9">
              <a:extLst>
                <a:ext uri="{FF2B5EF4-FFF2-40B4-BE49-F238E27FC236}">
                  <a16:creationId xmlns:a16="http://schemas.microsoft.com/office/drawing/2014/main" id="{B67D4329-4889-DA55-E576-BF8995C1F6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4494" y="2928801"/>
              <a:ext cx="5541902" cy="2462560"/>
            </a:xfrm>
            <a:prstGeom prst="rect">
              <a:avLst/>
            </a:prstGeom>
          </p:spPr>
        </p:pic>
        <p:sp>
          <p:nvSpPr>
            <p:cNvPr id="11" name="TextBox 10">
              <a:extLst>
                <a:ext uri="{FF2B5EF4-FFF2-40B4-BE49-F238E27FC236}">
                  <a16:creationId xmlns:a16="http://schemas.microsoft.com/office/drawing/2014/main" id="{2A355FDE-A586-C057-0BAE-A1992E1FB8DA}"/>
                </a:ext>
              </a:extLst>
            </p:cNvPr>
            <p:cNvSpPr txBox="1"/>
            <p:nvPr/>
          </p:nvSpPr>
          <p:spPr>
            <a:xfrm>
              <a:off x="3684494" y="5534713"/>
              <a:ext cx="2507388" cy="215417"/>
            </a:xfrm>
            <a:prstGeom prst="rect">
              <a:avLst/>
            </a:prstGeom>
            <a:noFill/>
          </p:spPr>
          <p:txBody>
            <a:bodyPr wrap="none" lIns="0" tIns="0" rIns="0" bIns="0" rtlCol="0">
              <a:noAutofit/>
            </a:bodyPr>
            <a:lstStyle/>
            <a:p>
              <a:r>
                <a:rPr lang="en-US" b="1" baseline="30000" dirty="0"/>
                <a:t>c</a:t>
              </a:r>
              <a:r>
                <a:rPr lang="en-US" baseline="30000" dirty="0"/>
                <a:t>, Optoacoustic image at 488 nm. Depth of 1–2 mm</a:t>
              </a:r>
            </a:p>
            <a:p>
              <a:pPr algn="l"/>
              <a:endParaRPr lang="en-US" baseline="30000" dirty="0"/>
            </a:p>
          </p:txBody>
        </p:sp>
        <p:sp>
          <p:nvSpPr>
            <p:cNvPr id="12" name="TextBox 11">
              <a:extLst>
                <a:ext uri="{FF2B5EF4-FFF2-40B4-BE49-F238E27FC236}">
                  <a16:creationId xmlns:a16="http://schemas.microsoft.com/office/drawing/2014/main" id="{186BA25C-2030-60F8-4BE2-6341F0A9409E}"/>
                </a:ext>
              </a:extLst>
            </p:cNvPr>
            <p:cNvSpPr txBox="1"/>
            <p:nvPr/>
          </p:nvSpPr>
          <p:spPr>
            <a:xfrm>
              <a:off x="6693356" y="5538559"/>
              <a:ext cx="2507387" cy="256919"/>
            </a:xfrm>
            <a:prstGeom prst="rect">
              <a:avLst/>
            </a:prstGeom>
            <a:noFill/>
          </p:spPr>
          <p:txBody>
            <a:bodyPr wrap="none" lIns="0" tIns="0" rIns="0" bIns="0" rtlCol="0">
              <a:noAutofit/>
            </a:bodyPr>
            <a:lstStyle/>
            <a:p>
              <a:r>
                <a:rPr lang="en-US" b="1" baseline="30000" dirty="0"/>
                <a:t>d</a:t>
              </a:r>
              <a:r>
                <a:rPr lang="en-US" baseline="30000" dirty="0"/>
                <a:t>, Optoacoustic image at 650 nm. Depth of ~7 mm </a:t>
              </a:r>
            </a:p>
            <a:p>
              <a:pPr algn="l"/>
              <a:endParaRPr lang="en-US" baseline="30000" dirty="0"/>
            </a:p>
          </p:txBody>
        </p:sp>
      </p:grpSp>
      <p:sp>
        <p:nvSpPr>
          <p:cNvPr id="13" name="TextBox 12">
            <a:extLst>
              <a:ext uri="{FF2B5EF4-FFF2-40B4-BE49-F238E27FC236}">
                <a16:creationId xmlns:a16="http://schemas.microsoft.com/office/drawing/2014/main" id="{F4FFCA25-2F66-E098-DE9E-F745AEDCBD09}"/>
              </a:ext>
            </a:extLst>
          </p:cNvPr>
          <p:cNvSpPr txBox="1"/>
          <p:nvPr/>
        </p:nvSpPr>
        <p:spPr>
          <a:xfrm>
            <a:off x="1376231" y="6150087"/>
            <a:ext cx="4443408" cy="218522"/>
          </a:xfrm>
          <a:prstGeom prst="rect">
            <a:avLst/>
          </a:prstGeom>
          <a:noFill/>
        </p:spPr>
        <p:txBody>
          <a:bodyPr wrap="square" lIns="0" tIns="0" rIns="0" bIns="0" rtlCol="0">
            <a:noAutofit/>
          </a:bodyPr>
          <a:lstStyle/>
          <a:p>
            <a:r>
              <a:rPr lang="en-US" baseline="30000" dirty="0"/>
              <a:t>Figure 1: Non-invasive imaging of the GCaMP6f brain in vivo. [1]</a:t>
            </a:r>
          </a:p>
        </p:txBody>
      </p:sp>
      <p:sp>
        <p:nvSpPr>
          <p:cNvPr id="25" name="TextBox 24">
            <a:extLst>
              <a:ext uri="{FF2B5EF4-FFF2-40B4-BE49-F238E27FC236}">
                <a16:creationId xmlns:a16="http://schemas.microsoft.com/office/drawing/2014/main" id="{66931399-1A27-A544-4F3F-3264B5505FE4}"/>
              </a:ext>
            </a:extLst>
          </p:cNvPr>
          <p:cNvSpPr txBox="1"/>
          <p:nvPr/>
        </p:nvSpPr>
        <p:spPr>
          <a:xfrm>
            <a:off x="163003" y="6597089"/>
            <a:ext cx="10521288" cy="372349"/>
          </a:xfrm>
          <a:prstGeom prst="rect">
            <a:avLst/>
          </a:prstGeom>
          <a:noFill/>
        </p:spPr>
        <p:txBody>
          <a:bodyPr wrap="square" lIns="0" tIns="0" rIns="0" bIns="0" rtlCol="0">
            <a:noAutofit/>
          </a:bodyPr>
          <a:lstStyle/>
          <a:p>
            <a:r>
              <a:rPr lang="en-US" altLang="zh-CN" sz="1200" baseline="30000" dirty="0"/>
              <a:t>[1] Gottschalk et al., Rapid volumetric optoacoustic imaging of neural dynamics across the mouse brain. Nat. Biomed. Eng. (2019)</a:t>
            </a:r>
          </a:p>
          <a:p>
            <a:r>
              <a:rPr lang="en-US" altLang="zh-CN" sz="1200" baseline="30000" dirty="0"/>
              <a:t>[2] Hofmann et al., High-Throughput Platform for Optoacoustic Probing of Genetically Encoded Calcium Ion Indicators. </a:t>
            </a:r>
            <a:r>
              <a:rPr lang="en-US" altLang="zh-CN" sz="1200" baseline="30000" dirty="0" err="1"/>
              <a:t>iScience</a:t>
            </a:r>
            <a:r>
              <a:rPr lang="en-US" altLang="zh-CN" sz="1200" baseline="30000" dirty="0"/>
              <a:t>. (2019) </a:t>
            </a:r>
            <a:endParaRPr lang="en-US" sz="1200" baseline="30000" dirty="0"/>
          </a:p>
        </p:txBody>
      </p:sp>
      <p:grpSp>
        <p:nvGrpSpPr>
          <p:cNvPr id="27" name="Group 26">
            <a:extLst>
              <a:ext uri="{FF2B5EF4-FFF2-40B4-BE49-F238E27FC236}">
                <a16:creationId xmlns:a16="http://schemas.microsoft.com/office/drawing/2014/main" id="{8E6CDC51-3104-EC07-E824-677363C87961}"/>
              </a:ext>
            </a:extLst>
          </p:cNvPr>
          <p:cNvGrpSpPr/>
          <p:nvPr/>
        </p:nvGrpSpPr>
        <p:grpSpPr>
          <a:xfrm>
            <a:off x="9554527" y="6413466"/>
            <a:ext cx="2637473" cy="451966"/>
            <a:chOff x="7602914" y="14567664"/>
            <a:chExt cx="2637473" cy="451966"/>
          </a:xfrm>
        </p:grpSpPr>
        <p:sp>
          <p:nvSpPr>
            <p:cNvPr id="28" name="Textplatzhalter 2">
              <a:extLst>
                <a:ext uri="{FF2B5EF4-FFF2-40B4-BE49-F238E27FC236}">
                  <a16:creationId xmlns:a16="http://schemas.microsoft.com/office/drawing/2014/main" id="{D163FC93-F847-750E-CEC8-52533AB6435E}"/>
                </a:ext>
              </a:extLst>
            </p:cNvPr>
            <p:cNvSpPr txBox="1">
              <a:spLocks/>
            </p:cNvSpPr>
            <p:nvPr/>
          </p:nvSpPr>
          <p:spPr>
            <a:xfrm>
              <a:off x="7602914" y="14567664"/>
              <a:ext cx="2637473" cy="451966"/>
            </a:xfrm>
            <a:prstGeom prst="rect">
              <a:avLst/>
            </a:prstGeom>
            <a:solidFill>
              <a:schemeClr val="accent1"/>
            </a:solidFill>
          </p:spPr>
          <p:txBody>
            <a:bodyPr vert="horz" lIns="360000" tIns="360000" rIns="360000" bIns="360000" rtlCol="0" anchor="t" anchorCtr="0">
              <a:noAutofit/>
            </a:bodyPr>
            <a:lstStyle>
              <a:lvl1pPr marL="0" indent="0" algn="l" defTabSz="567048" rtl="0" eaLnBrk="1" latinLnBrk="0" hangingPunct="1">
                <a:lnSpc>
                  <a:spcPct val="100000"/>
                </a:lnSpc>
                <a:spcBef>
                  <a:spcPts val="0"/>
                </a:spcBef>
                <a:buFont typeface="Arial" panose="020B0604020202020204" pitchFamily="34" charset="0"/>
                <a:buNone/>
                <a:defRPr sz="4000" kern="1200">
                  <a:solidFill>
                    <a:schemeClr val="bg1"/>
                  </a:solidFill>
                  <a:latin typeface="+mn-lt"/>
                  <a:ea typeface="+mn-ea"/>
                  <a:cs typeface="+mn-cs"/>
                </a:defRPr>
              </a:lvl1pPr>
              <a:lvl2pPr marL="0" indent="0" algn="l" defTabSz="567048" rtl="0" eaLnBrk="1" latinLnBrk="0" hangingPunct="1">
                <a:lnSpc>
                  <a:spcPct val="100000"/>
                </a:lnSpc>
                <a:spcBef>
                  <a:spcPts val="0"/>
                </a:spcBef>
                <a:buFont typeface="Symbol" panose="05050102010706020507" pitchFamily="18" charset="2"/>
                <a:buNone/>
                <a:defRPr sz="1430" kern="1200">
                  <a:solidFill>
                    <a:schemeClr val="bg1"/>
                  </a:solidFill>
                  <a:latin typeface="+mn-lt"/>
                  <a:ea typeface="+mn-ea"/>
                  <a:cs typeface="+mn-cs"/>
                </a:defRPr>
              </a:lvl2pPr>
              <a:lvl3pPr marL="0" indent="0" algn="l" defTabSz="567048" rtl="0" eaLnBrk="1" latinLnBrk="0" hangingPunct="1">
                <a:lnSpc>
                  <a:spcPct val="100000"/>
                </a:lnSpc>
                <a:spcBef>
                  <a:spcPts val="0"/>
                </a:spcBef>
                <a:buFont typeface="Symbol" panose="05050102010706020507" pitchFamily="18" charset="2"/>
                <a:buNone/>
                <a:defRPr sz="1430" kern="1200">
                  <a:solidFill>
                    <a:schemeClr val="bg1"/>
                  </a:solidFill>
                  <a:latin typeface="+mn-lt"/>
                  <a:ea typeface="+mn-ea"/>
                  <a:cs typeface="+mn-cs"/>
                </a:defRPr>
              </a:lvl3pPr>
              <a:lvl4pPr marL="0" indent="0" algn="l" defTabSz="567048" rtl="0" eaLnBrk="1" latinLnBrk="0" hangingPunct="1">
                <a:lnSpc>
                  <a:spcPct val="100000"/>
                </a:lnSpc>
                <a:spcBef>
                  <a:spcPts val="0"/>
                </a:spcBef>
                <a:buFont typeface="Symbol" panose="05050102010706020507" pitchFamily="18" charset="2"/>
                <a:buNone/>
                <a:defRPr sz="1430" kern="1200">
                  <a:solidFill>
                    <a:schemeClr val="bg1"/>
                  </a:solidFill>
                  <a:latin typeface="+mn-lt"/>
                  <a:ea typeface="+mn-ea"/>
                  <a:cs typeface="+mn-cs"/>
                </a:defRPr>
              </a:lvl4pPr>
              <a:lvl5pPr marL="0" indent="0" algn="l" defTabSz="567048" rtl="0" eaLnBrk="1" latinLnBrk="0" hangingPunct="1">
                <a:lnSpc>
                  <a:spcPct val="100000"/>
                </a:lnSpc>
                <a:spcBef>
                  <a:spcPts val="0"/>
                </a:spcBef>
                <a:buFont typeface="Symbol" panose="05050102010706020507" pitchFamily="18" charset="2"/>
                <a:buNone/>
                <a:defRPr sz="1430" kern="1200">
                  <a:solidFill>
                    <a:schemeClr val="bg1"/>
                  </a:solidFill>
                  <a:latin typeface="+mn-lt"/>
                  <a:ea typeface="+mn-ea"/>
                  <a:cs typeface="+mn-cs"/>
                </a:defRPr>
              </a:lvl5pPr>
              <a:lvl6pPr marL="1559380" indent="-141762" algn="l" defTabSz="567048" rtl="0" eaLnBrk="1" latinLnBrk="0" hangingPunct="1">
                <a:lnSpc>
                  <a:spcPct val="90000"/>
                </a:lnSpc>
                <a:spcBef>
                  <a:spcPts val="310"/>
                </a:spcBef>
                <a:buFont typeface="Arial" panose="020B0604020202020204" pitchFamily="34" charset="0"/>
                <a:buChar char="•"/>
                <a:defRPr sz="1117" kern="1200">
                  <a:solidFill>
                    <a:schemeClr val="tx1"/>
                  </a:solidFill>
                  <a:latin typeface="+mn-lt"/>
                  <a:ea typeface="+mn-ea"/>
                  <a:cs typeface="+mn-cs"/>
                </a:defRPr>
              </a:lvl6pPr>
              <a:lvl7pPr marL="1842904" indent="-141762" algn="l" defTabSz="567048" rtl="0" eaLnBrk="1" latinLnBrk="0" hangingPunct="1">
                <a:lnSpc>
                  <a:spcPct val="90000"/>
                </a:lnSpc>
                <a:spcBef>
                  <a:spcPts val="310"/>
                </a:spcBef>
                <a:buFont typeface="Arial" panose="020B0604020202020204" pitchFamily="34" charset="0"/>
                <a:buChar char="•"/>
                <a:defRPr sz="1117" kern="1200">
                  <a:solidFill>
                    <a:schemeClr val="tx1"/>
                  </a:solidFill>
                  <a:latin typeface="+mn-lt"/>
                  <a:ea typeface="+mn-ea"/>
                  <a:cs typeface="+mn-cs"/>
                </a:defRPr>
              </a:lvl7pPr>
              <a:lvl8pPr marL="2126428" indent="-141762" algn="l" defTabSz="567048" rtl="0" eaLnBrk="1" latinLnBrk="0" hangingPunct="1">
                <a:lnSpc>
                  <a:spcPct val="90000"/>
                </a:lnSpc>
                <a:spcBef>
                  <a:spcPts val="310"/>
                </a:spcBef>
                <a:buFont typeface="Arial" panose="020B0604020202020204" pitchFamily="34" charset="0"/>
                <a:buChar char="•"/>
                <a:defRPr sz="1117" kern="1200">
                  <a:solidFill>
                    <a:schemeClr val="tx1"/>
                  </a:solidFill>
                  <a:latin typeface="+mn-lt"/>
                  <a:ea typeface="+mn-ea"/>
                  <a:cs typeface="+mn-cs"/>
                </a:defRPr>
              </a:lvl8pPr>
              <a:lvl9pPr marL="2409952" indent="-141762" algn="l" defTabSz="567048" rtl="0" eaLnBrk="1" latinLnBrk="0" hangingPunct="1">
                <a:lnSpc>
                  <a:spcPct val="90000"/>
                </a:lnSpc>
                <a:spcBef>
                  <a:spcPts val="310"/>
                </a:spcBef>
                <a:buFont typeface="Arial" panose="020B0604020202020204" pitchFamily="34" charset="0"/>
                <a:buChar char="•"/>
                <a:defRPr sz="1117" kern="1200">
                  <a:solidFill>
                    <a:schemeClr val="tx1"/>
                  </a:solidFill>
                  <a:latin typeface="+mn-lt"/>
                  <a:ea typeface="+mn-ea"/>
                  <a:cs typeface="+mn-cs"/>
                </a:defRPr>
              </a:lvl9pPr>
            </a:lstStyle>
            <a:p>
              <a:endParaRPr lang="en-US" sz="1200" dirty="0"/>
            </a:p>
          </p:txBody>
        </p:sp>
        <p:sp>
          <p:nvSpPr>
            <p:cNvPr id="29" name="Textfeld 14">
              <a:extLst>
                <a:ext uri="{FF2B5EF4-FFF2-40B4-BE49-F238E27FC236}">
                  <a16:creationId xmlns:a16="http://schemas.microsoft.com/office/drawing/2014/main" id="{F4D90848-87E0-317C-46AD-84A1AB75B9B2}"/>
                </a:ext>
              </a:extLst>
            </p:cNvPr>
            <p:cNvSpPr txBox="1"/>
            <p:nvPr/>
          </p:nvSpPr>
          <p:spPr>
            <a:xfrm>
              <a:off x="7767829" y="14722111"/>
              <a:ext cx="2433201" cy="288000"/>
            </a:xfrm>
            <a:prstGeom prst="rect">
              <a:avLst/>
            </a:prstGeom>
            <a:noFill/>
          </p:spPr>
          <p:txBody>
            <a:bodyPr wrap="square" lIns="0" tIns="0" rIns="0" bIns="0" rtlCol="0">
              <a:noAutofit/>
            </a:bodyPr>
            <a:lstStyle/>
            <a:p>
              <a:pPr>
                <a:lnSpc>
                  <a:spcPts val="1550"/>
                </a:lnSpc>
                <a:spcBef>
                  <a:spcPts val="200"/>
                </a:spcBef>
              </a:pPr>
              <a:r>
                <a:rPr lang="en-US" sz="1600" dirty="0">
                  <a:solidFill>
                    <a:schemeClr val="bg1"/>
                  </a:solidFill>
                </a:rPr>
                <a:t>Contact: liuxian@ethz.ch</a:t>
              </a:r>
            </a:p>
          </p:txBody>
        </p:sp>
      </p:grpSp>
      <p:sp>
        <p:nvSpPr>
          <p:cNvPr id="30" name="TextBox 29">
            <a:extLst>
              <a:ext uri="{FF2B5EF4-FFF2-40B4-BE49-F238E27FC236}">
                <a16:creationId xmlns:a16="http://schemas.microsoft.com/office/drawing/2014/main" id="{8907A6C2-9930-BD25-2D46-DFAC7C681461}"/>
              </a:ext>
            </a:extLst>
          </p:cNvPr>
          <p:cNvSpPr txBox="1"/>
          <p:nvPr/>
        </p:nvSpPr>
        <p:spPr>
          <a:xfrm>
            <a:off x="7717707" y="6113664"/>
            <a:ext cx="4339822" cy="266380"/>
          </a:xfrm>
          <a:prstGeom prst="rect">
            <a:avLst/>
          </a:prstGeom>
          <a:noFill/>
        </p:spPr>
        <p:txBody>
          <a:bodyPr wrap="square" lIns="0" tIns="0" rIns="0" bIns="0" rtlCol="0">
            <a:noAutofit/>
          </a:bodyPr>
          <a:lstStyle/>
          <a:p>
            <a:r>
              <a:rPr lang="en-US" baseline="30000" dirty="0"/>
              <a:t>Figure 2: Optoacoustic and Fluorescence images R-GECO1. [2]</a:t>
            </a:r>
          </a:p>
          <a:p>
            <a:pPr algn="l"/>
            <a:endParaRPr lang="en-US" baseline="30000" dirty="0"/>
          </a:p>
        </p:txBody>
      </p:sp>
      <p:pic>
        <p:nvPicPr>
          <p:cNvPr id="2" name="Picture Placeholder 30">
            <a:extLst>
              <a:ext uri="{FF2B5EF4-FFF2-40B4-BE49-F238E27FC236}">
                <a16:creationId xmlns:a16="http://schemas.microsoft.com/office/drawing/2014/main" id="{BC5A06D2-CDB0-2137-81B6-55D0BEB83591}"/>
              </a:ext>
            </a:extLst>
          </p:cNvPr>
          <p:cNvPicPr>
            <a:picLocks noChangeAspect="1"/>
          </p:cNvPicPr>
          <p:nvPr/>
        </p:nvPicPr>
        <p:blipFill rotWithShape="1">
          <a:blip r:embed="rId5">
            <a:extLst>
              <a:ext uri="{28A0092B-C50C-407E-A947-70E740481C1C}">
                <a14:useLocalDpi xmlns:a14="http://schemas.microsoft.com/office/drawing/2010/main" val="0"/>
              </a:ext>
            </a:extLst>
          </a:blip>
          <a:srcRect t="35705" b="21979"/>
          <a:stretch/>
        </p:blipFill>
        <p:spPr>
          <a:xfrm>
            <a:off x="7952478" y="2774383"/>
            <a:ext cx="3092039" cy="2827369"/>
          </a:xfrm>
          <a:prstGeom prst="rect">
            <a:avLst/>
          </a:prstGeom>
        </p:spPr>
      </p:pic>
      <p:sp>
        <p:nvSpPr>
          <p:cNvPr id="3" name="TextBox 2">
            <a:extLst>
              <a:ext uri="{FF2B5EF4-FFF2-40B4-BE49-F238E27FC236}">
                <a16:creationId xmlns:a16="http://schemas.microsoft.com/office/drawing/2014/main" id="{24B41A85-E4B1-7917-A110-11C0D467ECCE}"/>
              </a:ext>
            </a:extLst>
          </p:cNvPr>
          <p:cNvSpPr txBox="1"/>
          <p:nvPr/>
        </p:nvSpPr>
        <p:spPr>
          <a:xfrm>
            <a:off x="8141320" y="5816330"/>
            <a:ext cx="3045265" cy="261628"/>
          </a:xfrm>
          <a:prstGeom prst="rect">
            <a:avLst/>
          </a:prstGeom>
          <a:noFill/>
        </p:spPr>
        <p:txBody>
          <a:bodyPr wrap="none" lIns="0" tIns="0" rIns="0" bIns="0" rtlCol="0">
            <a:noAutofit/>
          </a:bodyPr>
          <a:lstStyle/>
          <a:p>
            <a:r>
              <a:rPr lang="en-US" baseline="30000" dirty="0"/>
              <a:t>Without Calcium</a:t>
            </a:r>
          </a:p>
        </p:txBody>
      </p:sp>
      <p:sp>
        <p:nvSpPr>
          <p:cNvPr id="5" name="TextBox 4">
            <a:extLst>
              <a:ext uri="{FF2B5EF4-FFF2-40B4-BE49-F238E27FC236}">
                <a16:creationId xmlns:a16="http://schemas.microsoft.com/office/drawing/2014/main" id="{8512949A-1020-6463-049D-3E9230548AD0}"/>
              </a:ext>
            </a:extLst>
          </p:cNvPr>
          <p:cNvSpPr txBox="1"/>
          <p:nvPr/>
        </p:nvSpPr>
        <p:spPr>
          <a:xfrm>
            <a:off x="9666688" y="5818797"/>
            <a:ext cx="3045265" cy="261628"/>
          </a:xfrm>
          <a:prstGeom prst="rect">
            <a:avLst/>
          </a:prstGeom>
          <a:noFill/>
        </p:spPr>
        <p:txBody>
          <a:bodyPr wrap="none" lIns="0" tIns="0" rIns="0" bIns="0" rtlCol="0">
            <a:noAutofit/>
          </a:bodyPr>
          <a:lstStyle/>
          <a:p>
            <a:r>
              <a:rPr lang="en-US" baseline="30000" dirty="0"/>
              <a:t>With Calcium</a:t>
            </a:r>
          </a:p>
        </p:txBody>
      </p:sp>
      <p:sp>
        <p:nvSpPr>
          <p:cNvPr id="9" name="TextBox 8">
            <a:extLst>
              <a:ext uri="{FF2B5EF4-FFF2-40B4-BE49-F238E27FC236}">
                <a16:creationId xmlns:a16="http://schemas.microsoft.com/office/drawing/2014/main" id="{67C98A47-E450-A81A-BB00-A7F5D201D005}"/>
              </a:ext>
            </a:extLst>
          </p:cNvPr>
          <p:cNvSpPr txBox="1"/>
          <p:nvPr/>
        </p:nvSpPr>
        <p:spPr>
          <a:xfrm>
            <a:off x="11189320" y="3978705"/>
            <a:ext cx="750526" cy="461665"/>
          </a:xfrm>
          <a:prstGeom prst="rect">
            <a:avLst/>
          </a:prstGeom>
          <a:noFill/>
        </p:spPr>
        <p:txBody>
          <a:bodyPr wrap="none" rtlCol="0">
            <a:spAutoFit/>
          </a:bodyPr>
          <a:lstStyle/>
          <a:p>
            <a:r>
              <a:rPr lang="en-US" altLang="zh-CN" sz="1200" dirty="0"/>
              <a:t>E. coli.</a:t>
            </a:r>
          </a:p>
          <a:p>
            <a:r>
              <a:rPr lang="en-US" altLang="zh-CN" sz="1200" dirty="0"/>
              <a:t>Colonies</a:t>
            </a:r>
            <a:endParaRPr lang="zh-CN" altLang="en-US" sz="1200" dirty="0"/>
          </a:p>
        </p:txBody>
      </p:sp>
      <p:cxnSp>
        <p:nvCxnSpPr>
          <p:cNvPr id="16" name="Straight Arrow Connector 15">
            <a:extLst>
              <a:ext uri="{FF2B5EF4-FFF2-40B4-BE49-F238E27FC236}">
                <a16:creationId xmlns:a16="http://schemas.microsoft.com/office/drawing/2014/main" id="{A195BD28-0A47-6783-F37B-8C943B958B2B}"/>
              </a:ext>
            </a:extLst>
          </p:cNvPr>
          <p:cNvCxnSpPr>
            <a:stCxn id="9" idx="1"/>
          </p:cNvCxnSpPr>
          <p:nvPr/>
        </p:nvCxnSpPr>
        <p:spPr>
          <a:xfrm flipH="1" flipV="1">
            <a:off x="10684291" y="3978705"/>
            <a:ext cx="505029" cy="23083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F482D8C-95EC-BCDF-F72E-75EF4B83D840}"/>
              </a:ext>
            </a:extLst>
          </p:cNvPr>
          <p:cNvCxnSpPr>
            <a:cxnSpLocks/>
          </p:cNvCxnSpPr>
          <p:nvPr/>
        </p:nvCxnSpPr>
        <p:spPr>
          <a:xfrm flipH="1">
            <a:off x="10684291" y="4358183"/>
            <a:ext cx="505029" cy="25629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52AA28D-49F2-E4C3-F0DC-75DC12A5F928}"/>
              </a:ext>
            </a:extLst>
          </p:cNvPr>
          <p:cNvSpPr txBox="1"/>
          <p:nvPr/>
        </p:nvSpPr>
        <p:spPr>
          <a:xfrm>
            <a:off x="10830407" y="-20511"/>
            <a:ext cx="1468352" cy="369332"/>
          </a:xfrm>
          <a:prstGeom prst="rect">
            <a:avLst/>
          </a:prstGeom>
          <a:noFill/>
        </p:spPr>
        <p:txBody>
          <a:bodyPr wrap="square" rtlCol="0">
            <a:spAutoFit/>
          </a:bodyPr>
          <a:lstStyle/>
          <a:p>
            <a:r>
              <a:rPr lang="en-US" dirty="0"/>
              <a:t>Poster No.25</a:t>
            </a:r>
            <a:endParaRPr lang="en-CH" dirty="0"/>
          </a:p>
        </p:txBody>
      </p:sp>
    </p:spTree>
    <p:extLst>
      <p:ext uri="{BB962C8B-B14F-4D97-AF65-F5344CB8AC3E}">
        <p14:creationId xmlns:p14="http://schemas.microsoft.com/office/powerpoint/2010/main" val="3592547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図 52">
            <a:extLst>
              <a:ext uri="{FF2B5EF4-FFF2-40B4-BE49-F238E27FC236}">
                <a16:creationId xmlns:a16="http://schemas.microsoft.com/office/drawing/2014/main" id="{B4AE3443-20FA-0500-CDA1-1313A1F6068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826010" y="5136360"/>
            <a:ext cx="1016161" cy="1427726"/>
          </a:xfrm>
          <a:prstGeom prst="rect">
            <a:avLst/>
          </a:prstGeom>
        </p:spPr>
      </p:pic>
      <p:sp>
        <p:nvSpPr>
          <p:cNvPr id="2" name="タイトル 1">
            <a:extLst>
              <a:ext uri="{FF2B5EF4-FFF2-40B4-BE49-F238E27FC236}">
                <a16:creationId xmlns:a16="http://schemas.microsoft.com/office/drawing/2014/main" id="{24E25B7C-5AA6-0A49-C779-A8EE4B0B181C}"/>
              </a:ext>
            </a:extLst>
          </p:cNvPr>
          <p:cNvSpPr txBox="1">
            <a:spLocks/>
          </p:cNvSpPr>
          <p:nvPr/>
        </p:nvSpPr>
        <p:spPr>
          <a:xfrm>
            <a:off x="1349828" y="21769"/>
            <a:ext cx="9492343" cy="9688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200" dirty="0">
                <a:latin typeface="Segoe UI" panose="020B0502040204020203" pitchFamily="34" charset="0"/>
                <a:cs typeface="Segoe UI" panose="020B0502040204020203" pitchFamily="34" charset="0"/>
              </a:rPr>
              <a:t>UAV measurements of growth and phenology in larch and their genetic dissection</a:t>
            </a:r>
            <a:endParaRPr lang="ja-JP" altLang="en-US" sz="3200"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3" name="字幕 2">
                <a:extLst>
                  <a:ext uri="{FF2B5EF4-FFF2-40B4-BE49-F238E27FC236}">
                    <a16:creationId xmlns:a16="http://schemas.microsoft.com/office/drawing/2014/main" id="{504E5AB8-4D0C-9273-E67E-189C072A6D62}"/>
                  </a:ext>
                </a:extLst>
              </p:cNvPr>
              <p:cNvSpPr txBox="1">
                <a:spLocks/>
              </p:cNvSpPr>
              <p:nvPr/>
            </p:nvSpPr>
            <p:spPr>
              <a:xfrm>
                <a:off x="1523999" y="968826"/>
                <a:ext cx="9144000" cy="685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14:m>
                  <m:oMath xmlns:m="http://schemas.openxmlformats.org/officeDocument/2006/math">
                    <m:sSup>
                      <m:sSupPr>
                        <m:ctrlPr>
                          <a:rPr lang="en-US" altLang="ja-JP" sz="2000" i="1" smtClean="0">
                            <a:latin typeface="Cambria Math" panose="02040503050406030204" pitchFamily="18" charset="0"/>
                            <a:cs typeface="Segoe UI" panose="020B0502040204020203" pitchFamily="34" charset="0"/>
                          </a:rPr>
                        </m:ctrlPr>
                      </m:sSupPr>
                      <m:e>
                        <m:r>
                          <m:rPr>
                            <m:nor/>
                          </m:rPr>
                          <a:rPr lang="en-US" altLang="ja-JP" sz="2000" dirty="0">
                            <a:latin typeface="Segoe UI" panose="020B0502040204020203" pitchFamily="34" charset="0"/>
                            <a:cs typeface="Segoe UI" panose="020B0502040204020203" pitchFamily="34" charset="0"/>
                          </a:rPr>
                          <m:t>Haruka</m:t>
                        </m:r>
                        <m:r>
                          <m:rPr>
                            <m:nor/>
                          </m:rPr>
                          <a:rPr lang="en-US" altLang="ja-JP" sz="2000" dirty="0">
                            <a:latin typeface="Segoe UI" panose="020B0502040204020203" pitchFamily="34" charset="0"/>
                            <a:cs typeface="Segoe UI" panose="020B0502040204020203" pitchFamily="34" charset="0"/>
                          </a:rPr>
                          <m:t> </m:t>
                        </m:r>
                        <m:r>
                          <m:rPr>
                            <m:nor/>
                          </m:rPr>
                          <a:rPr lang="en-US" altLang="ja-JP" sz="2000" dirty="0">
                            <a:latin typeface="Segoe UI" panose="020B0502040204020203" pitchFamily="34" charset="0"/>
                            <a:cs typeface="Segoe UI" panose="020B0502040204020203" pitchFamily="34" charset="0"/>
                          </a:rPr>
                          <m:t>Sano</m:t>
                        </m:r>
                      </m:e>
                      <m:sup>
                        <m:r>
                          <a:rPr lang="en-US" altLang="ja-JP" sz="2000" i="1">
                            <a:latin typeface="Cambria Math" panose="02040503050406030204" pitchFamily="18" charset="0"/>
                            <a:cs typeface="Segoe UI" panose="020B0502040204020203" pitchFamily="34" charset="0"/>
                          </a:rPr>
                          <m:t>1</m:t>
                        </m:r>
                      </m:sup>
                    </m:sSup>
                  </m:oMath>
                </a14:m>
                <a:r>
                  <a:rPr lang="en-US" altLang="ja-JP" sz="2000" dirty="0">
                    <a:latin typeface="Segoe UI" panose="020B0502040204020203" pitchFamily="34" charset="0"/>
                    <a:cs typeface="Segoe UI" panose="020B0502040204020203" pitchFamily="34" charset="0"/>
                  </a:rPr>
                  <a:t>, </a:t>
                </a:r>
                <a14:m>
                  <m:oMath xmlns:m="http://schemas.openxmlformats.org/officeDocument/2006/math">
                    <m:sSup>
                      <m:sSupPr>
                        <m:ctrlPr>
                          <a:rPr lang="en-US" altLang="ja-JP" sz="2000" i="1">
                            <a:latin typeface="Cambria Math" panose="02040503050406030204" pitchFamily="18" charset="0"/>
                            <a:cs typeface="Segoe UI" panose="020B0502040204020203" pitchFamily="34" charset="0"/>
                          </a:rPr>
                        </m:ctrlPr>
                      </m:sSupPr>
                      <m:e>
                        <m:r>
                          <m:rPr>
                            <m:nor/>
                          </m:rPr>
                          <a:rPr lang="en-US" altLang="ja-JP" sz="2000" dirty="0">
                            <a:latin typeface="Segoe UI" panose="020B0502040204020203" pitchFamily="34" charset="0"/>
                            <a:cs typeface="Segoe UI" panose="020B0502040204020203" pitchFamily="34" charset="0"/>
                          </a:rPr>
                          <m:t>Yamato</m:t>
                        </m:r>
                        <m:r>
                          <m:rPr>
                            <m:nor/>
                          </m:rPr>
                          <a:rPr lang="en-US" altLang="ja-JP" sz="2000" dirty="0">
                            <a:latin typeface="Segoe UI" panose="020B0502040204020203" pitchFamily="34" charset="0"/>
                            <a:cs typeface="Segoe UI" panose="020B0502040204020203" pitchFamily="34" charset="0"/>
                          </a:rPr>
                          <m:t> </m:t>
                        </m:r>
                        <m:r>
                          <m:rPr>
                            <m:nor/>
                          </m:rPr>
                          <a:rPr lang="en-US" altLang="ja-JP" sz="2000" dirty="0">
                            <a:latin typeface="Segoe UI" panose="020B0502040204020203" pitchFamily="34" charset="0"/>
                            <a:cs typeface="Segoe UI" panose="020B0502040204020203" pitchFamily="34" charset="0"/>
                          </a:rPr>
                          <m:t>Unno</m:t>
                        </m:r>
                      </m:e>
                      <m:sup>
                        <m:r>
                          <a:rPr lang="en-US" altLang="ja-JP" sz="2000" i="1" dirty="0">
                            <a:latin typeface="Cambria Math" panose="02040503050406030204" pitchFamily="18" charset="0"/>
                            <a:cs typeface="Segoe UI" panose="020B0502040204020203" pitchFamily="34" charset="0"/>
                          </a:rPr>
                          <m:t>2</m:t>
                        </m:r>
                      </m:sup>
                    </m:sSup>
                  </m:oMath>
                </a14:m>
                <a:r>
                  <a:rPr lang="en-US" altLang="ja-JP" sz="2000" dirty="0">
                    <a:latin typeface="Segoe UI" panose="020B0502040204020203" pitchFamily="34" charset="0"/>
                    <a:cs typeface="Segoe UI" panose="020B0502040204020203" pitchFamily="34" charset="0"/>
                  </a:rPr>
                  <a:t>,</a:t>
                </a:r>
                <a:r>
                  <a:rPr lang="en-US" altLang="ja-JP" sz="2000" dirty="0">
                    <a:cs typeface="Segoe UI" panose="020B0502040204020203" pitchFamily="34" charset="0"/>
                  </a:rPr>
                  <a:t> </a:t>
                </a:r>
                <a14:m>
                  <m:oMath xmlns:m="http://schemas.openxmlformats.org/officeDocument/2006/math">
                    <m:sSup>
                      <m:sSupPr>
                        <m:ctrlPr>
                          <a:rPr lang="en-US" altLang="ja-JP" sz="2000" i="1">
                            <a:latin typeface="Cambria Math" panose="02040503050406030204" pitchFamily="18" charset="0"/>
                            <a:cs typeface="Segoe UI" panose="020B0502040204020203" pitchFamily="34" charset="0"/>
                          </a:rPr>
                        </m:ctrlPr>
                      </m:sSupPr>
                      <m:e>
                        <m:r>
                          <m:rPr>
                            <m:nor/>
                          </m:rPr>
                          <a:rPr lang="en-US" altLang="ja-JP" sz="2000" dirty="0">
                            <a:latin typeface="Segoe UI" panose="020B0502040204020203" pitchFamily="34" charset="0"/>
                            <a:cs typeface="Segoe UI" panose="020B0502040204020203" pitchFamily="34" charset="0"/>
                          </a:rPr>
                          <m:t>Sachiko</m:t>
                        </m:r>
                        <m:r>
                          <m:rPr>
                            <m:nor/>
                          </m:rPr>
                          <a:rPr lang="en-US" altLang="ja-JP" sz="2000" dirty="0">
                            <a:latin typeface="Segoe UI" panose="020B0502040204020203" pitchFamily="34" charset="0"/>
                            <a:cs typeface="Segoe UI" panose="020B0502040204020203" pitchFamily="34" charset="0"/>
                          </a:rPr>
                          <m:t> </m:t>
                        </m:r>
                        <m:r>
                          <m:rPr>
                            <m:nor/>
                          </m:rPr>
                          <a:rPr lang="en-US" altLang="ja-JP" sz="2000" dirty="0">
                            <a:latin typeface="Segoe UI" panose="020B0502040204020203" pitchFamily="34" charset="0"/>
                            <a:cs typeface="Segoe UI" panose="020B0502040204020203" pitchFamily="34" charset="0"/>
                          </a:rPr>
                          <m:t>Isobe</m:t>
                        </m:r>
                      </m:e>
                      <m:sup>
                        <m:r>
                          <a:rPr lang="en-US" altLang="ja-JP" sz="2000" i="1" dirty="0">
                            <a:latin typeface="Cambria Math" panose="02040503050406030204" pitchFamily="18" charset="0"/>
                            <a:cs typeface="Segoe UI" panose="020B0502040204020203" pitchFamily="34" charset="0"/>
                          </a:rPr>
                          <m:t>3</m:t>
                        </m:r>
                      </m:sup>
                    </m:sSup>
                  </m:oMath>
                </a14:m>
                <a:r>
                  <a:rPr lang="en-US" altLang="ja-JP" sz="2000" dirty="0">
                    <a:latin typeface="Segoe UI" panose="020B0502040204020203" pitchFamily="34" charset="0"/>
                    <a:cs typeface="Segoe UI" panose="020B0502040204020203" pitchFamily="34" charset="0"/>
                  </a:rPr>
                  <a:t>, </a:t>
                </a:r>
                <a14:m>
                  <m:oMath xmlns:m="http://schemas.openxmlformats.org/officeDocument/2006/math">
                    <m:sSup>
                      <m:sSupPr>
                        <m:ctrlPr>
                          <a:rPr lang="en-US" altLang="ja-JP" sz="2000" i="1">
                            <a:latin typeface="Cambria Math" panose="02040503050406030204" pitchFamily="18" charset="0"/>
                            <a:cs typeface="Segoe UI" panose="020B0502040204020203" pitchFamily="34" charset="0"/>
                          </a:rPr>
                        </m:ctrlPr>
                      </m:sSupPr>
                      <m:e>
                        <m:r>
                          <m:rPr>
                            <m:nor/>
                          </m:rPr>
                          <a:rPr lang="en-US" altLang="ja-JP" sz="2000" dirty="0">
                            <a:latin typeface="Segoe UI" panose="020B0502040204020203" pitchFamily="34" charset="0"/>
                            <a:cs typeface="Segoe UI" panose="020B0502040204020203" pitchFamily="34" charset="0"/>
                          </a:rPr>
                          <m:t>Wei</m:t>
                        </m:r>
                        <m:r>
                          <m:rPr>
                            <m:nor/>
                          </m:rPr>
                          <a:rPr lang="en-US" altLang="ja-JP" sz="2000" dirty="0">
                            <a:latin typeface="Segoe UI" panose="020B0502040204020203" pitchFamily="34" charset="0"/>
                            <a:cs typeface="Segoe UI" panose="020B0502040204020203" pitchFamily="34" charset="0"/>
                          </a:rPr>
                          <m:t> </m:t>
                        </m:r>
                        <m:r>
                          <m:rPr>
                            <m:nor/>
                          </m:rPr>
                          <a:rPr lang="en-US" altLang="ja-JP" sz="2000" dirty="0">
                            <a:latin typeface="Segoe UI" panose="020B0502040204020203" pitchFamily="34" charset="0"/>
                            <a:cs typeface="Segoe UI" panose="020B0502040204020203" pitchFamily="34" charset="0"/>
                          </a:rPr>
                          <m:t>Guo</m:t>
                        </m:r>
                      </m:e>
                      <m:sup>
                        <m:r>
                          <a:rPr lang="en-US" altLang="ja-JP" sz="2000" i="1">
                            <a:latin typeface="Cambria Math" panose="02040503050406030204" pitchFamily="18" charset="0"/>
                            <a:cs typeface="Segoe UI" panose="020B0502040204020203" pitchFamily="34" charset="0"/>
                          </a:rPr>
                          <m:t>1</m:t>
                        </m:r>
                      </m:sup>
                    </m:sSup>
                  </m:oMath>
                </a14:m>
                <a:r>
                  <a:rPr lang="en-US" altLang="ja-JP" sz="2000" dirty="0">
                    <a:latin typeface="Segoe UI" panose="020B0502040204020203" pitchFamily="34" charset="0"/>
                    <a:cs typeface="Segoe UI" panose="020B0502040204020203" pitchFamily="34" charset="0"/>
                  </a:rPr>
                  <a:t>, </a:t>
                </a:r>
                <a14:m>
                  <m:oMath xmlns:m="http://schemas.openxmlformats.org/officeDocument/2006/math">
                    <m:sSup>
                      <m:sSupPr>
                        <m:ctrlPr>
                          <a:rPr lang="en-US" altLang="ja-JP" sz="2000" i="1">
                            <a:latin typeface="Cambria Math" panose="02040503050406030204" pitchFamily="18" charset="0"/>
                            <a:cs typeface="Segoe UI" panose="020B0502040204020203" pitchFamily="34" charset="0"/>
                          </a:rPr>
                        </m:ctrlPr>
                      </m:sSupPr>
                      <m:e>
                        <m:r>
                          <m:rPr>
                            <m:nor/>
                          </m:rPr>
                          <a:rPr lang="en-US" altLang="ja-JP" sz="2000" dirty="0">
                            <a:latin typeface="Segoe UI" panose="020B0502040204020203" pitchFamily="34" charset="0"/>
                            <a:cs typeface="Segoe UI" panose="020B0502040204020203" pitchFamily="34" charset="0"/>
                          </a:rPr>
                          <m:t>Naoko</m:t>
                        </m:r>
                        <m:r>
                          <m:rPr>
                            <m:nor/>
                          </m:rPr>
                          <a:rPr lang="en-US" altLang="ja-JP" sz="2000" dirty="0">
                            <a:latin typeface="Segoe UI" panose="020B0502040204020203" pitchFamily="34" charset="0"/>
                            <a:cs typeface="Segoe UI" panose="020B0502040204020203" pitchFamily="34" charset="0"/>
                          </a:rPr>
                          <m:t> </m:t>
                        </m:r>
                        <m:r>
                          <m:rPr>
                            <m:nor/>
                          </m:rPr>
                          <a:rPr lang="en-US" altLang="ja-JP" sz="2000" dirty="0">
                            <a:latin typeface="Segoe UI" panose="020B0502040204020203" pitchFamily="34" charset="0"/>
                            <a:cs typeface="Segoe UI" panose="020B0502040204020203" pitchFamily="34" charset="0"/>
                          </a:rPr>
                          <m:t>Miura</m:t>
                        </m:r>
                      </m:e>
                      <m:sup>
                        <m:r>
                          <a:rPr lang="en-US" altLang="ja-JP" sz="2000" i="1">
                            <a:latin typeface="Cambria Math" panose="02040503050406030204" pitchFamily="18" charset="0"/>
                            <a:cs typeface="Segoe UI" panose="020B0502040204020203" pitchFamily="34" charset="0"/>
                          </a:rPr>
                          <m:t>1</m:t>
                        </m:r>
                      </m:sup>
                    </m:sSup>
                  </m:oMath>
                </a14:m>
                <a:r>
                  <a:rPr lang="en-US" altLang="ja-JP" sz="2000" dirty="0">
                    <a:latin typeface="Segoe UI" panose="020B0502040204020203" pitchFamily="34" charset="0"/>
                    <a:cs typeface="Segoe UI" panose="020B0502040204020203" pitchFamily="34" charset="0"/>
                  </a:rPr>
                  <a:t>, </a:t>
                </a:r>
                <a14:m>
                  <m:oMath xmlns:m="http://schemas.openxmlformats.org/officeDocument/2006/math">
                    <m:sSup>
                      <m:sSupPr>
                        <m:ctrlPr>
                          <a:rPr lang="en-US" altLang="ja-JP" sz="2000" i="1">
                            <a:latin typeface="Cambria Math" panose="02040503050406030204" pitchFamily="18" charset="0"/>
                            <a:cs typeface="Segoe UI" panose="020B0502040204020203" pitchFamily="34" charset="0"/>
                          </a:rPr>
                        </m:ctrlPr>
                      </m:sSupPr>
                      <m:e>
                        <m:r>
                          <m:rPr>
                            <m:nor/>
                          </m:rPr>
                          <a:rPr lang="en-US" altLang="ja-JP" sz="2000" dirty="0">
                            <a:latin typeface="Segoe UI" panose="020B0502040204020203" pitchFamily="34" charset="0"/>
                            <a:cs typeface="Segoe UI" panose="020B0502040204020203" pitchFamily="34" charset="0"/>
                          </a:rPr>
                          <m:t>Kazutaka</m:t>
                        </m:r>
                        <m:r>
                          <m:rPr>
                            <m:nor/>
                          </m:rPr>
                          <a:rPr lang="en-US" altLang="ja-JP" sz="2000" dirty="0">
                            <a:latin typeface="Segoe UI" panose="020B0502040204020203" pitchFamily="34" charset="0"/>
                            <a:cs typeface="Segoe UI" panose="020B0502040204020203" pitchFamily="34" charset="0"/>
                          </a:rPr>
                          <m:t> </m:t>
                        </m:r>
                        <m:r>
                          <m:rPr>
                            <m:nor/>
                          </m:rPr>
                          <a:rPr lang="en-US" altLang="ja-JP" sz="2000" dirty="0">
                            <a:latin typeface="Segoe UI" panose="020B0502040204020203" pitchFamily="34" charset="0"/>
                            <a:cs typeface="Segoe UI" panose="020B0502040204020203" pitchFamily="34" charset="0"/>
                          </a:rPr>
                          <m:t>Kusunoki</m:t>
                        </m:r>
                      </m:e>
                      <m:sup>
                        <m:r>
                          <a:rPr lang="en-US" altLang="ja-JP" sz="2000" i="1" dirty="0">
                            <a:latin typeface="Cambria Math" panose="02040503050406030204" pitchFamily="18" charset="0"/>
                            <a:cs typeface="Segoe UI" panose="020B0502040204020203" pitchFamily="34" charset="0"/>
                          </a:rPr>
                          <m:t>2</m:t>
                        </m:r>
                      </m:sup>
                    </m:sSup>
                  </m:oMath>
                </a14:m>
                <a:r>
                  <a:rPr lang="en-US" altLang="ja-JP" sz="2000" dirty="0">
                    <a:latin typeface="Segoe UI" panose="020B0502040204020203" pitchFamily="34" charset="0"/>
                    <a:cs typeface="Segoe UI" panose="020B0502040204020203" pitchFamily="34" charset="0"/>
                  </a:rPr>
                  <a:t> and </a:t>
                </a:r>
                <a14:m>
                  <m:oMath xmlns:m="http://schemas.openxmlformats.org/officeDocument/2006/math">
                    <m:sSup>
                      <m:sSupPr>
                        <m:ctrlPr>
                          <a:rPr lang="en-US" altLang="ja-JP" sz="2000" i="1">
                            <a:latin typeface="Cambria Math" panose="02040503050406030204" pitchFamily="18" charset="0"/>
                            <a:cs typeface="Segoe UI" panose="020B0502040204020203" pitchFamily="34" charset="0"/>
                          </a:rPr>
                        </m:ctrlPr>
                      </m:sSupPr>
                      <m:e>
                        <m:r>
                          <m:rPr>
                            <m:nor/>
                          </m:rPr>
                          <a:rPr lang="en-US" altLang="ja-JP" sz="2000" dirty="0">
                            <a:latin typeface="Segoe UI" panose="020B0502040204020203" pitchFamily="34" charset="0"/>
                            <a:cs typeface="Segoe UI" panose="020B0502040204020203" pitchFamily="34" charset="0"/>
                          </a:rPr>
                          <m:t>Hiroyoshi</m:t>
                        </m:r>
                        <m:r>
                          <m:rPr>
                            <m:nor/>
                          </m:rPr>
                          <a:rPr lang="en-US" altLang="ja-JP" sz="2000" dirty="0">
                            <a:latin typeface="Segoe UI" panose="020B0502040204020203" pitchFamily="34" charset="0"/>
                            <a:cs typeface="Segoe UI" panose="020B0502040204020203" pitchFamily="34" charset="0"/>
                          </a:rPr>
                          <m:t> </m:t>
                        </m:r>
                        <m:r>
                          <m:rPr>
                            <m:nor/>
                          </m:rPr>
                          <a:rPr lang="en-US" altLang="ja-JP" sz="2000" dirty="0">
                            <a:latin typeface="Segoe UI" panose="020B0502040204020203" pitchFamily="34" charset="0"/>
                            <a:cs typeface="Segoe UI" panose="020B0502040204020203" pitchFamily="34" charset="0"/>
                          </a:rPr>
                          <m:t>Iwata</m:t>
                        </m:r>
                      </m:e>
                      <m:sup>
                        <m:r>
                          <a:rPr lang="en-US" altLang="ja-JP" sz="2000" i="1">
                            <a:latin typeface="Cambria Math" panose="02040503050406030204" pitchFamily="18" charset="0"/>
                            <a:cs typeface="Segoe UI" panose="020B0502040204020203" pitchFamily="34" charset="0"/>
                          </a:rPr>
                          <m:t>1</m:t>
                        </m:r>
                      </m:sup>
                    </m:sSup>
                  </m:oMath>
                </a14:m>
                <a:endParaRPr lang="en-US" altLang="ja-JP" sz="2000" dirty="0">
                  <a:latin typeface="Segoe UI" panose="020B0502040204020203" pitchFamily="34" charset="0"/>
                  <a:cs typeface="Segoe UI" panose="020B0502040204020203" pitchFamily="34" charset="0"/>
                </a:endParaRPr>
              </a:p>
            </p:txBody>
          </p:sp>
        </mc:Choice>
        <mc:Fallback xmlns="">
          <p:sp>
            <p:nvSpPr>
              <p:cNvPr id="3" name="字幕 2">
                <a:extLst>
                  <a:ext uri="{FF2B5EF4-FFF2-40B4-BE49-F238E27FC236}">
                    <a16:creationId xmlns:a16="http://schemas.microsoft.com/office/drawing/2014/main" id="{504E5AB8-4D0C-9273-E67E-189C072A6D62}"/>
                  </a:ext>
                </a:extLst>
              </p:cNvPr>
              <p:cNvSpPr txBox="1">
                <a:spLocks noRot="1" noChangeAspect="1" noMove="1" noResize="1" noEditPoints="1" noAdjustHandles="1" noChangeArrowheads="1" noChangeShapeType="1" noTextEdit="1"/>
              </p:cNvSpPr>
              <p:nvPr/>
            </p:nvSpPr>
            <p:spPr>
              <a:xfrm>
                <a:off x="1523999" y="968826"/>
                <a:ext cx="9144000" cy="685800"/>
              </a:xfrm>
              <a:prstGeom prst="rect">
                <a:avLst/>
              </a:prstGeom>
              <a:blipFill>
                <a:blip r:embed="rId3"/>
                <a:stretch>
                  <a:fillRect t="-10714" b="-9821"/>
                </a:stretch>
              </a:blipFill>
            </p:spPr>
            <p:txBody>
              <a:bodyPr/>
              <a:lstStyle/>
              <a:p>
                <a:r>
                  <a:rPr lang="ja-JP" altLang="en-US">
                    <a:noFill/>
                  </a:rPr>
                  <a:t> </a:t>
                </a:r>
              </a:p>
            </p:txBody>
          </p:sp>
        </mc:Fallback>
      </mc:AlternateContent>
      <p:sp>
        <p:nvSpPr>
          <p:cNvPr id="4" name="字幕 2">
            <a:extLst>
              <a:ext uri="{FF2B5EF4-FFF2-40B4-BE49-F238E27FC236}">
                <a16:creationId xmlns:a16="http://schemas.microsoft.com/office/drawing/2014/main" id="{209A074D-8F83-CDF2-8C20-8A5909275545}"/>
              </a:ext>
            </a:extLst>
          </p:cNvPr>
          <p:cNvSpPr txBox="1">
            <a:spLocks/>
          </p:cNvSpPr>
          <p:nvPr/>
        </p:nvSpPr>
        <p:spPr>
          <a:xfrm>
            <a:off x="87085" y="1532162"/>
            <a:ext cx="12017829" cy="2884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spcBef>
                <a:spcPts val="600"/>
              </a:spcBef>
            </a:pPr>
            <a:r>
              <a:rPr lang="en-US" altLang="ja-JP" sz="1400" dirty="0">
                <a:latin typeface="Segoe UI" panose="020B0502040204020203" pitchFamily="34" charset="0"/>
                <a:cs typeface="Segoe UI" panose="020B0502040204020203" pitchFamily="34" charset="0"/>
              </a:rPr>
              <a:t>1. Graduate School of Agricultural and Life Sciences, The University of Tokyo; 2. SUMITOMO FORESTRY CO., LTD; 3. Kazusa DNA Research Institute</a:t>
            </a:r>
          </a:p>
        </p:txBody>
      </p:sp>
      <p:pic>
        <p:nvPicPr>
          <p:cNvPr id="21" name="図 20">
            <a:extLst>
              <a:ext uri="{FF2B5EF4-FFF2-40B4-BE49-F238E27FC236}">
                <a16:creationId xmlns:a16="http://schemas.microsoft.com/office/drawing/2014/main" id="{3C91D7CC-B819-9849-6F01-AC0AD0AC8328}"/>
              </a:ext>
            </a:extLst>
          </p:cNvPr>
          <p:cNvPicPr>
            <a:picLocks noChangeAspect="1"/>
          </p:cNvPicPr>
          <p:nvPr/>
        </p:nvPicPr>
        <p:blipFill>
          <a:blip r:embed="rId4"/>
          <a:stretch>
            <a:fillRect/>
          </a:stretch>
        </p:blipFill>
        <p:spPr>
          <a:xfrm>
            <a:off x="2338613" y="1912314"/>
            <a:ext cx="7029946" cy="3033371"/>
          </a:xfrm>
          <a:prstGeom prst="rect">
            <a:avLst/>
          </a:prstGeom>
        </p:spPr>
      </p:pic>
      <p:sp>
        <p:nvSpPr>
          <p:cNvPr id="22" name="正方形/長方形 21">
            <a:extLst>
              <a:ext uri="{FF2B5EF4-FFF2-40B4-BE49-F238E27FC236}">
                <a16:creationId xmlns:a16="http://schemas.microsoft.com/office/drawing/2014/main" id="{FE8A8AFA-6CEF-45A8-2FAF-8701A10F86AC}"/>
              </a:ext>
            </a:extLst>
          </p:cNvPr>
          <p:cNvSpPr/>
          <p:nvPr/>
        </p:nvSpPr>
        <p:spPr>
          <a:xfrm>
            <a:off x="2854282" y="1831519"/>
            <a:ext cx="2882489" cy="1116709"/>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DFEB9783-298F-AB1C-A553-8A03B8A4FCCE}"/>
              </a:ext>
            </a:extLst>
          </p:cNvPr>
          <p:cNvSpPr/>
          <p:nvPr/>
        </p:nvSpPr>
        <p:spPr>
          <a:xfrm>
            <a:off x="6487885" y="1866895"/>
            <a:ext cx="2882489" cy="1116709"/>
          </a:xfrm>
          <a:prstGeom prst="rect">
            <a:avLst/>
          </a:prstGeom>
          <a:noFill/>
          <a:ln w="5715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2C31BF85-C0C1-AB46-7FF1-F384874B01C6}"/>
              </a:ext>
            </a:extLst>
          </p:cNvPr>
          <p:cNvSpPr/>
          <p:nvPr/>
        </p:nvSpPr>
        <p:spPr>
          <a:xfrm>
            <a:off x="160866" y="1831519"/>
            <a:ext cx="2271487" cy="4732567"/>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675523C2-F61A-A4B4-09BF-D9EBCCD6F557}"/>
              </a:ext>
            </a:extLst>
          </p:cNvPr>
          <p:cNvSpPr/>
          <p:nvPr/>
        </p:nvSpPr>
        <p:spPr>
          <a:xfrm>
            <a:off x="9775370" y="1831520"/>
            <a:ext cx="2271486" cy="4789788"/>
          </a:xfrm>
          <a:prstGeom prst="rect">
            <a:avLst/>
          </a:prstGeom>
          <a:noFill/>
          <a:ln w="5715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descr="草, 屋外, フィールド が含まれている画像&#10;&#10;自動的に生成された説明">
            <a:extLst>
              <a:ext uri="{FF2B5EF4-FFF2-40B4-BE49-F238E27FC236}">
                <a16:creationId xmlns:a16="http://schemas.microsoft.com/office/drawing/2014/main" id="{8347E0EE-1DF0-4FD6-3AC0-1B5A7BD3B155}"/>
              </a:ext>
            </a:extLst>
          </p:cNvPr>
          <p:cNvPicPr>
            <a:picLocks noChangeAspect="1"/>
          </p:cNvPicPr>
          <p:nvPr/>
        </p:nvPicPr>
        <p:blipFill rotWithShape="1">
          <a:blip r:embed="rId5">
            <a:extLst>
              <a:ext uri="{28A0092B-C50C-407E-A947-70E740481C1C}">
                <a14:useLocalDpi xmlns:a14="http://schemas.microsoft.com/office/drawing/2010/main" val="0"/>
              </a:ext>
            </a:extLst>
          </a:blip>
          <a:srcRect l="35385" t="30476" r="34823" b="23144"/>
          <a:stretch/>
        </p:blipFill>
        <p:spPr>
          <a:xfrm rot="5400000">
            <a:off x="686407" y="3825153"/>
            <a:ext cx="1251851" cy="1461664"/>
          </a:xfrm>
          <a:prstGeom prst="rect">
            <a:avLst/>
          </a:prstGeom>
        </p:spPr>
      </p:pic>
      <p:cxnSp>
        <p:nvCxnSpPr>
          <p:cNvPr id="29" name="直線矢印コネクタ 28">
            <a:extLst>
              <a:ext uri="{FF2B5EF4-FFF2-40B4-BE49-F238E27FC236}">
                <a16:creationId xmlns:a16="http://schemas.microsoft.com/office/drawing/2014/main" id="{9CEEDBF8-5ADB-2F52-29BC-942D80CB223B}"/>
              </a:ext>
            </a:extLst>
          </p:cNvPr>
          <p:cNvCxnSpPr>
            <a:cxnSpLocks/>
          </p:cNvCxnSpPr>
          <p:nvPr/>
        </p:nvCxnSpPr>
        <p:spPr>
          <a:xfrm flipH="1">
            <a:off x="2449287" y="2425249"/>
            <a:ext cx="404995"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629D6184-A1A6-937C-E9C4-C2137F88AD1E}"/>
              </a:ext>
            </a:extLst>
          </p:cNvPr>
          <p:cNvCxnSpPr>
            <a:cxnSpLocks/>
          </p:cNvCxnSpPr>
          <p:nvPr/>
        </p:nvCxnSpPr>
        <p:spPr>
          <a:xfrm>
            <a:off x="9369164" y="2425249"/>
            <a:ext cx="404995" cy="0"/>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B6545059-6101-4A29-ABC2-D7E346A12531}"/>
              </a:ext>
            </a:extLst>
          </p:cNvPr>
          <p:cNvSpPr txBox="1"/>
          <p:nvPr/>
        </p:nvSpPr>
        <p:spPr>
          <a:xfrm>
            <a:off x="176589" y="1846231"/>
            <a:ext cx="2271488" cy="2062103"/>
          </a:xfrm>
          <a:prstGeom prst="rect">
            <a:avLst/>
          </a:prstGeom>
          <a:noFill/>
        </p:spPr>
        <p:txBody>
          <a:bodyPr wrap="square">
            <a:spAutoFit/>
          </a:bodyPr>
          <a:lstStyle/>
          <a:p>
            <a:r>
              <a:rPr lang="en-US" altLang="ja-JP" sz="1600" dirty="0">
                <a:solidFill>
                  <a:schemeClr val="tx1">
                    <a:lumMod val="65000"/>
                    <a:lumOff val="35000"/>
                  </a:schemeClr>
                </a:solidFill>
                <a:latin typeface="Segoe UI" panose="020B0502040204020203" pitchFamily="34" charset="0"/>
                <a:cs typeface="Segoe UI" panose="020B0502040204020203" pitchFamily="34" charset="0"/>
              </a:rPr>
              <a:t>A</a:t>
            </a:r>
            <a:r>
              <a:rPr lang="ja-JP" altLang="en-US" sz="1600" dirty="0">
                <a:solidFill>
                  <a:schemeClr val="tx1">
                    <a:lumMod val="65000"/>
                    <a:lumOff val="35000"/>
                  </a:schemeClr>
                </a:solidFill>
                <a:latin typeface="Segoe UI" panose="020B0502040204020203" pitchFamily="34" charset="0"/>
                <a:cs typeface="Segoe UI" panose="020B0502040204020203" pitchFamily="34" charset="0"/>
              </a:rPr>
              <a:t> non-destructive and efficient system for measuring tree height and diameter was created </a:t>
            </a:r>
            <a:r>
              <a:rPr lang="en-US" altLang="ja-JP" sz="1600" dirty="0">
                <a:solidFill>
                  <a:schemeClr val="tx1">
                    <a:lumMod val="65000"/>
                    <a:lumOff val="35000"/>
                  </a:schemeClr>
                </a:solidFill>
                <a:latin typeface="Segoe UI" panose="020B0502040204020203" pitchFamily="34" charset="0"/>
                <a:cs typeface="Segoe UI" panose="020B0502040204020203" pitchFamily="34" charset="0"/>
              </a:rPr>
              <a:t>b</a:t>
            </a:r>
            <a:r>
              <a:rPr lang="ja-JP" altLang="en-US" sz="1600" dirty="0">
                <a:solidFill>
                  <a:schemeClr val="tx1">
                    <a:lumMod val="65000"/>
                    <a:lumOff val="35000"/>
                  </a:schemeClr>
                </a:solidFill>
                <a:latin typeface="Segoe UI" panose="020B0502040204020203" pitchFamily="34" charset="0"/>
                <a:cs typeface="Segoe UI" panose="020B0502040204020203" pitchFamily="34" charset="0"/>
              </a:rPr>
              <a:t>y analyzing point cloud data acquired by UAV-mounted sensors</a:t>
            </a:r>
            <a:r>
              <a:rPr lang="en-US" altLang="ja-JP" sz="1600" dirty="0">
                <a:solidFill>
                  <a:schemeClr val="tx1">
                    <a:lumMod val="65000"/>
                    <a:lumOff val="35000"/>
                  </a:schemeClr>
                </a:solidFill>
                <a:latin typeface="Segoe UI" panose="020B0502040204020203" pitchFamily="34" charset="0"/>
                <a:cs typeface="Segoe UI" panose="020B0502040204020203" pitchFamily="34" charset="0"/>
              </a:rPr>
              <a:t>.</a:t>
            </a:r>
            <a:endParaRPr lang="ja-JP" altLang="en-US" sz="1600" dirty="0">
              <a:solidFill>
                <a:schemeClr val="tx1">
                  <a:lumMod val="65000"/>
                  <a:lumOff val="35000"/>
                </a:schemeClr>
              </a:solidFill>
              <a:latin typeface="Segoe UI" panose="020B0502040204020203" pitchFamily="34" charset="0"/>
              <a:cs typeface="Segoe UI" panose="020B0502040204020203" pitchFamily="34" charset="0"/>
            </a:endParaRPr>
          </a:p>
        </p:txBody>
      </p:sp>
      <p:pic>
        <p:nvPicPr>
          <p:cNvPr id="46" name="図 45">
            <a:extLst>
              <a:ext uri="{FF2B5EF4-FFF2-40B4-BE49-F238E27FC236}">
                <a16:creationId xmlns:a16="http://schemas.microsoft.com/office/drawing/2014/main" id="{496E6668-9C44-08E3-35E0-64F4AB80F268}"/>
              </a:ext>
            </a:extLst>
          </p:cNvPr>
          <p:cNvPicPr>
            <a:picLocks noChangeAspect="1"/>
          </p:cNvPicPr>
          <p:nvPr/>
        </p:nvPicPr>
        <p:blipFill>
          <a:blip r:embed="rId6"/>
          <a:stretch>
            <a:fillRect/>
          </a:stretch>
        </p:blipFill>
        <p:spPr>
          <a:xfrm>
            <a:off x="277994" y="5269125"/>
            <a:ext cx="585715" cy="1186021"/>
          </a:xfrm>
          <a:prstGeom prst="rect">
            <a:avLst/>
          </a:prstGeom>
        </p:spPr>
      </p:pic>
      <p:pic>
        <p:nvPicPr>
          <p:cNvPr id="50" name="図 49">
            <a:extLst>
              <a:ext uri="{FF2B5EF4-FFF2-40B4-BE49-F238E27FC236}">
                <a16:creationId xmlns:a16="http://schemas.microsoft.com/office/drawing/2014/main" id="{E5808B52-4968-4AD4-4D4C-83057D00DC1E}"/>
              </a:ext>
            </a:extLst>
          </p:cNvPr>
          <p:cNvPicPr>
            <a:picLocks noChangeAspect="1"/>
          </p:cNvPicPr>
          <p:nvPr/>
        </p:nvPicPr>
        <p:blipFill>
          <a:blip r:embed="rId7"/>
          <a:stretch>
            <a:fillRect/>
          </a:stretch>
        </p:blipFill>
        <p:spPr>
          <a:xfrm>
            <a:off x="863709" y="5374689"/>
            <a:ext cx="1461700" cy="1130653"/>
          </a:xfrm>
          <a:prstGeom prst="rect">
            <a:avLst/>
          </a:prstGeom>
        </p:spPr>
      </p:pic>
      <p:sp>
        <p:nvSpPr>
          <p:cNvPr id="51" name="テキスト ボックス 50">
            <a:extLst>
              <a:ext uri="{FF2B5EF4-FFF2-40B4-BE49-F238E27FC236}">
                <a16:creationId xmlns:a16="http://schemas.microsoft.com/office/drawing/2014/main" id="{50835AC7-7FE3-6BED-3F42-4A51DB578A4C}"/>
              </a:ext>
            </a:extLst>
          </p:cNvPr>
          <p:cNvSpPr txBox="1"/>
          <p:nvPr/>
        </p:nvSpPr>
        <p:spPr>
          <a:xfrm>
            <a:off x="9789980" y="1866895"/>
            <a:ext cx="2314934" cy="2339102"/>
          </a:xfrm>
          <a:prstGeom prst="rect">
            <a:avLst/>
          </a:prstGeom>
          <a:noFill/>
        </p:spPr>
        <p:txBody>
          <a:bodyPr wrap="square">
            <a:spAutoFit/>
          </a:bodyPr>
          <a:lstStyle/>
          <a:p>
            <a:r>
              <a:rPr lang="en-US" altLang="ja-JP" sz="1600" dirty="0">
                <a:solidFill>
                  <a:schemeClr val="tx1">
                    <a:lumMod val="65000"/>
                    <a:lumOff val="35000"/>
                  </a:schemeClr>
                </a:solidFill>
                <a:latin typeface="Segoe UI" panose="020B0502040204020203" pitchFamily="34" charset="0"/>
                <a:cs typeface="Segoe UI" panose="020B0502040204020203" pitchFamily="34" charset="0"/>
              </a:rPr>
              <a:t>We established a method to quantitatively measure tree phenology at the individual scale.</a:t>
            </a:r>
          </a:p>
          <a:p>
            <a:endParaRPr lang="en-US" altLang="ja-JP" sz="400" dirty="0">
              <a:solidFill>
                <a:schemeClr val="tx1">
                  <a:lumMod val="65000"/>
                  <a:lumOff val="35000"/>
                </a:schemeClr>
              </a:solidFill>
              <a:latin typeface="Segoe UI" panose="020B0502040204020203" pitchFamily="34" charset="0"/>
              <a:cs typeface="Segoe UI" panose="020B0502040204020203" pitchFamily="34" charset="0"/>
            </a:endParaRPr>
          </a:p>
          <a:p>
            <a:endParaRPr lang="en-US" altLang="ja-JP" sz="100" dirty="0">
              <a:solidFill>
                <a:schemeClr val="tx1">
                  <a:lumMod val="65000"/>
                  <a:lumOff val="35000"/>
                </a:schemeClr>
              </a:solidFill>
              <a:latin typeface="Segoe UI" panose="020B0502040204020203" pitchFamily="34" charset="0"/>
              <a:cs typeface="Segoe UI" panose="020B0502040204020203" pitchFamily="34" charset="0"/>
            </a:endParaRPr>
          </a:p>
          <a:p>
            <a:r>
              <a:rPr lang="en-US" altLang="ja-JP" sz="1200" dirty="0">
                <a:solidFill>
                  <a:schemeClr val="tx1">
                    <a:lumMod val="65000"/>
                    <a:lumOff val="35000"/>
                  </a:schemeClr>
                </a:solidFill>
                <a:latin typeface="Segoe UI" panose="020B0502040204020203" pitchFamily="34" charset="0"/>
                <a:cs typeface="Segoe UI" panose="020B0502040204020203" pitchFamily="34" charset="0"/>
              </a:rPr>
              <a:t>Heritability and genetic correlation were also calculated.</a:t>
            </a:r>
          </a:p>
          <a:p>
            <a:endParaRPr lang="en-US" altLang="ja-JP" sz="200" dirty="0">
              <a:solidFill>
                <a:schemeClr val="tx1">
                  <a:lumMod val="65000"/>
                  <a:lumOff val="35000"/>
                </a:schemeClr>
              </a:solidFill>
              <a:latin typeface="Segoe UI" panose="020B0502040204020203" pitchFamily="34" charset="0"/>
              <a:cs typeface="Segoe UI" panose="020B0502040204020203" pitchFamily="34" charset="0"/>
            </a:endParaRPr>
          </a:p>
          <a:p>
            <a:r>
              <a:rPr lang="en-US" altLang="ja-JP" sz="1200" u="sng" dirty="0">
                <a:solidFill>
                  <a:schemeClr val="tx1">
                    <a:lumMod val="65000"/>
                    <a:lumOff val="35000"/>
                  </a:schemeClr>
                </a:solidFill>
                <a:latin typeface="Segoe UI" panose="020B0502040204020203" pitchFamily="34" charset="0"/>
                <a:cs typeface="Segoe UI" panose="020B0502040204020203" pitchFamily="34" charset="0"/>
              </a:rPr>
              <a:t>Phenology</a:t>
            </a:r>
            <a:r>
              <a:rPr lang="en-US" altLang="ja-JP" sz="1200" dirty="0">
                <a:solidFill>
                  <a:schemeClr val="tx1">
                    <a:lumMod val="65000"/>
                    <a:lumOff val="35000"/>
                  </a:schemeClr>
                </a:solidFill>
                <a:latin typeface="Segoe UI" panose="020B0502040204020203" pitchFamily="34" charset="0"/>
                <a:cs typeface="Segoe UI" panose="020B0502040204020203" pitchFamily="34" charset="0"/>
              </a:rPr>
              <a:t>: Response of organisms to seasonal changes in the environment.</a:t>
            </a:r>
            <a:endParaRPr lang="ja-JP" altLang="en-US" sz="1200" dirty="0">
              <a:solidFill>
                <a:schemeClr val="tx1">
                  <a:lumMod val="65000"/>
                  <a:lumOff val="35000"/>
                </a:schemeClr>
              </a:solidFill>
              <a:latin typeface="Segoe UI" panose="020B0502040204020203" pitchFamily="34" charset="0"/>
              <a:cs typeface="Segoe UI" panose="020B0502040204020203" pitchFamily="34" charset="0"/>
            </a:endParaRPr>
          </a:p>
        </p:txBody>
      </p:sp>
      <p:pic>
        <p:nvPicPr>
          <p:cNvPr id="52" name="図 51">
            <a:extLst>
              <a:ext uri="{FF2B5EF4-FFF2-40B4-BE49-F238E27FC236}">
                <a16:creationId xmlns:a16="http://schemas.microsoft.com/office/drawing/2014/main" id="{7F707A21-56CF-BEE8-03F3-70F799C5C9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71241" y="4201736"/>
            <a:ext cx="1511951" cy="945138"/>
          </a:xfrm>
          <a:prstGeom prst="rect">
            <a:avLst/>
          </a:prstGeom>
        </p:spPr>
      </p:pic>
      <p:pic>
        <p:nvPicPr>
          <p:cNvPr id="54" name="図 53">
            <a:extLst>
              <a:ext uri="{FF2B5EF4-FFF2-40B4-BE49-F238E27FC236}">
                <a16:creationId xmlns:a16="http://schemas.microsoft.com/office/drawing/2014/main" id="{E63B921E-B716-799D-3310-6B2DBC9B358B}"/>
              </a:ext>
            </a:extLst>
          </p:cNvPr>
          <p:cNvPicPr>
            <a:picLocks noChangeAspect="1"/>
          </p:cNvPicPr>
          <p:nvPr/>
        </p:nvPicPr>
        <p:blipFill rotWithShape="1">
          <a:blip r:embed="rId9">
            <a:extLst>
              <a:ext uri="{28A0092B-C50C-407E-A947-70E740481C1C}">
                <a14:useLocalDpi xmlns:a14="http://schemas.microsoft.com/office/drawing/2010/main" val="0"/>
              </a:ext>
            </a:extLst>
          </a:blip>
          <a:srcRect l="6238" t="10241" r="12783" b="6307"/>
          <a:stretch/>
        </p:blipFill>
        <p:spPr>
          <a:xfrm>
            <a:off x="10892973" y="5276962"/>
            <a:ext cx="1087358" cy="960462"/>
          </a:xfrm>
          <a:prstGeom prst="rect">
            <a:avLst/>
          </a:prstGeom>
        </p:spPr>
      </p:pic>
      <p:sp>
        <p:nvSpPr>
          <p:cNvPr id="56" name="テキスト ボックス 55">
            <a:extLst>
              <a:ext uri="{FF2B5EF4-FFF2-40B4-BE49-F238E27FC236}">
                <a16:creationId xmlns:a16="http://schemas.microsoft.com/office/drawing/2014/main" id="{B98E43B1-DE33-4954-C315-71BCB749D65C}"/>
              </a:ext>
            </a:extLst>
          </p:cNvPr>
          <p:cNvSpPr txBox="1"/>
          <p:nvPr/>
        </p:nvSpPr>
        <p:spPr>
          <a:xfrm rot="16200000">
            <a:off x="10390113" y="5509626"/>
            <a:ext cx="872670" cy="261610"/>
          </a:xfrm>
          <a:prstGeom prst="rect">
            <a:avLst/>
          </a:prstGeom>
          <a:noFill/>
        </p:spPr>
        <p:txBody>
          <a:bodyPr wrap="square">
            <a:spAutoFit/>
          </a:bodyPr>
          <a:lstStyle/>
          <a:p>
            <a:r>
              <a:rPr lang="en-US" altLang="ja-JP" sz="1100" dirty="0">
                <a:solidFill>
                  <a:schemeClr val="tx1">
                    <a:lumMod val="65000"/>
                    <a:lumOff val="35000"/>
                  </a:schemeClr>
                </a:solidFill>
                <a:latin typeface="Segoe UI" panose="020B0502040204020203" pitchFamily="34" charset="0"/>
                <a:cs typeface="Segoe UI" panose="020B0502040204020203" pitchFamily="34" charset="0"/>
              </a:rPr>
              <a:t>Family</a:t>
            </a:r>
            <a:endParaRPr lang="ja-JP" altLang="en-US" sz="1100" dirty="0"/>
          </a:p>
        </p:txBody>
      </p:sp>
      <p:sp>
        <p:nvSpPr>
          <p:cNvPr id="57" name="テキスト ボックス 56">
            <a:extLst>
              <a:ext uri="{FF2B5EF4-FFF2-40B4-BE49-F238E27FC236}">
                <a16:creationId xmlns:a16="http://schemas.microsoft.com/office/drawing/2014/main" id="{D633EEA9-419C-FED0-ED07-5C4E346E91B5}"/>
              </a:ext>
            </a:extLst>
          </p:cNvPr>
          <p:cNvSpPr txBox="1"/>
          <p:nvPr/>
        </p:nvSpPr>
        <p:spPr>
          <a:xfrm>
            <a:off x="10948387" y="6223489"/>
            <a:ext cx="1243613" cy="261610"/>
          </a:xfrm>
          <a:prstGeom prst="rect">
            <a:avLst/>
          </a:prstGeom>
          <a:noFill/>
        </p:spPr>
        <p:txBody>
          <a:bodyPr wrap="square">
            <a:spAutoFit/>
          </a:bodyPr>
          <a:lstStyle/>
          <a:p>
            <a:r>
              <a:rPr lang="en-US" altLang="ja-JP" sz="1100" dirty="0">
                <a:solidFill>
                  <a:schemeClr val="tx1">
                    <a:lumMod val="65000"/>
                    <a:lumOff val="35000"/>
                  </a:schemeClr>
                </a:solidFill>
                <a:latin typeface="Segoe UI" panose="020B0502040204020203" pitchFamily="34" charset="0"/>
                <a:cs typeface="Segoe UI" panose="020B0502040204020203" pitchFamily="34" charset="0"/>
              </a:rPr>
              <a:t>Growth period</a:t>
            </a:r>
            <a:endParaRPr lang="ja-JP" altLang="en-US" sz="1100" dirty="0"/>
          </a:p>
        </p:txBody>
      </p:sp>
      <p:sp>
        <p:nvSpPr>
          <p:cNvPr id="58" name="テキスト ボックス 57">
            <a:extLst>
              <a:ext uri="{FF2B5EF4-FFF2-40B4-BE49-F238E27FC236}">
                <a16:creationId xmlns:a16="http://schemas.microsoft.com/office/drawing/2014/main" id="{0586EB7E-E648-E5AF-D253-32D30F3D9004}"/>
              </a:ext>
            </a:extLst>
          </p:cNvPr>
          <p:cNvSpPr txBox="1"/>
          <p:nvPr/>
        </p:nvSpPr>
        <p:spPr>
          <a:xfrm>
            <a:off x="2591831" y="4994426"/>
            <a:ext cx="7076595" cy="1569660"/>
          </a:xfrm>
          <a:prstGeom prst="rect">
            <a:avLst/>
          </a:prstGeom>
          <a:noFill/>
        </p:spPr>
        <p:txBody>
          <a:bodyPr wrap="square">
            <a:spAutoFit/>
          </a:bodyPr>
          <a:lstStyle/>
          <a:p>
            <a:pPr marL="285750" indent="-285750">
              <a:buFont typeface="Arial" panose="020B0604020202020204" pitchFamily="34" charset="0"/>
              <a:buChar char="•"/>
            </a:pPr>
            <a:r>
              <a:rPr lang="en-US" altLang="ja-JP" sz="1600" dirty="0">
                <a:solidFill>
                  <a:schemeClr val="tx1">
                    <a:lumMod val="65000"/>
                    <a:lumOff val="35000"/>
                  </a:schemeClr>
                </a:solidFill>
                <a:latin typeface="Segoe UI" panose="020B0502040204020203" pitchFamily="34" charset="0"/>
                <a:cs typeface="Segoe UI" panose="020B0502040204020203" pitchFamily="34" charset="0"/>
              </a:rPr>
              <a:t>In recent years, the role of forests as carbon sink has received increasing attention in terms of climate change mitigation and adaptation.</a:t>
            </a:r>
          </a:p>
          <a:p>
            <a:pPr marL="285750" indent="-285750">
              <a:buFont typeface="Arial" panose="020B0604020202020204" pitchFamily="34" charset="0"/>
              <a:buChar char="•"/>
            </a:pPr>
            <a:endParaRPr lang="en-US" altLang="ja-JP" sz="1600" dirty="0">
              <a:solidFill>
                <a:schemeClr val="tx1">
                  <a:lumMod val="65000"/>
                  <a:lumOff val="35000"/>
                </a:schemeClr>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altLang="ja-JP" sz="1600" dirty="0">
                <a:solidFill>
                  <a:schemeClr val="tx1">
                    <a:lumMod val="65000"/>
                    <a:lumOff val="35000"/>
                  </a:schemeClr>
                </a:solidFill>
                <a:latin typeface="Segoe UI" panose="020B0502040204020203" pitchFamily="34" charset="0"/>
                <a:cs typeface="Segoe UI" panose="020B0502040204020203" pitchFamily="34" charset="0"/>
              </a:rPr>
              <a:t>Our goal is to develop a multidimensional method for measuring biomass growth in forests and to understand biomass growth with respect to environmental response and genetic factors.</a:t>
            </a:r>
            <a:endParaRPr lang="ja-JP" altLang="en-US" sz="1600"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C5DA7DF9-4025-D1F5-1275-02600233B90C}"/>
              </a:ext>
            </a:extLst>
          </p:cNvPr>
          <p:cNvSpPr txBox="1"/>
          <p:nvPr/>
        </p:nvSpPr>
        <p:spPr>
          <a:xfrm>
            <a:off x="0" y="-29252"/>
            <a:ext cx="787400" cy="646331"/>
          </a:xfrm>
          <a:prstGeom prst="rect">
            <a:avLst/>
          </a:prstGeom>
          <a:noFill/>
        </p:spPr>
        <p:txBody>
          <a:bodyPr wrap="square" rtlCol="0">
            <a:spAutoFit/>
          </a:bodyPr>
          <a:lstStyle/>
          <a:p>
            <a:r>
              <a:rPr lang="en-US" dirty="0"/>
              <a:t>Poster No.26</a:t>
            </a:r>
            <a:endParaRPr lang="en-CH" dirty="0"/>
          </a:p>
        </p:txBody>
      </p:sp>
    </p:spTree>
    <p:extLst>
      <p:ext uri="{BB962C8B-B14F-4D97-AF65-F5344CB8AC3E}">
        <p14:creationId xmlns:p14="http://schemas.microsoft.com/office/powerpoint/2010/main" val="421649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animBg="1"/>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631ED4-536C-CA4B-F385-F0833ED44659}"/>
              </a:ext>
            </a:extLst>
          </p:cNvPr>
          <p:cNvPicPr>
            <a:picLocks noChangeAspect="1"/>
          </p:cNvPicPr>
          <p:nvPr/>
        </p:nvPicPr>
        <p:blipFill>
          <a:blip r:embed="rId2"/>
          <a:stretch>
            <a:fillRect/>
          </a:stretch>
        </p:blipFill>
        <p:spPr>
          <a:xfrm>
            <a:off x="14720" y="0"/>
            <a:ext cx="12162559" cy="6858000"/>
          </a:xfrm>
          <a:prstGeom prst="rect">
            <a:avLst/>
          </a:prstGeom>
        </p:spPr>
      </p:pic>
    </p:spTree>
    <p:extLst>
      <p:ext uri="{BB962C8B-B14F-4D97-AF65-F5344CB8AC3E}">
        <p14:creationId xmlns:p14="http://schemas.microsoft.com/office/powerpoint/2010/main" val="2714922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5B8A1E-DC4B-DD87-0BA6-FBEB3CD72F45}"/>
              </a:ext>
            </a:extLst>
          </p:cNvPr>
          <p:cNvPicPr>
            <a:picLocks noChangeAspect="1"/>
          </p:cNvPicPr>
          <p:nvPr/>
        </p:nvPicPr>
        <p:blipFill>
          <a:blip r:embed="rId2"/>
          <a:stretch>
            <a:fillRect/>
          </a:stretch>
        </p:blipFill>
        <p:spPr>
          <a:xfrm>
            <a:off x="0" y="5041"/>
            <a:ext cx="12192000" cy="6847918"/>
          </a:xfrm>
          <a:prstGeom prst="rect">
            <a:avLst/>
          </a:prstGeom>
        </p:spPr>
      </p:pic>
      <p:sp>
        <p:nvSpPr>
          <p:cNvPr id="4" name="TextBox 3">
            <a:extLst>
              <a:ext uri="{FF2B5EF4-FFF2-40B4-BE49-F238E27FC236}">
                <a16:creationId xmlns:a16="http://schemas.microsoft.com/office/drawing/2014/main" id="{518B4166-D5DC-E465-1323-444F05874311}"/>
              </a:ext>
            </a:extLst>
          </p:cNvPr>
          <p:cNvSpPr txBox="1"/>
          <p:nvPr/>
        </p:nvSpPr>
        <p:spPr>
          <a:xfrm>
            <a:off x="-48208" y="-80767"/>
            <a:ext cx="1485121" cy="369332"/>
          </a:xfrm>
          <a:prstGeom prst="rect">
            <a:avLst/>
          </a:prstGeom>
          <a:noFill/>
        </p:spPr>
        <p:txBody>
          <a:bodyPr wrap="square" rtlCol="0">
            <a:spAutoFit/>
          </a:bodyPr>
          <a:lstStyle/>
          <a:p>
            <a:r>
              <a:rPr lang="en-US" dirty="0"/>
              <a:t>Poster No.28</a:t>
            </a:r>
            <a:endParaRPr lang="en-CH" dirty="0"/>
          </a:p>
        </p:txBody>
      </p:sp>
    </p:spTree>
    <p:extLst>
      <p:ext uri="{BB962C8B-B14F-4D97-AF65-F5344CB8AC3E}">
        <p14:creationId xmlns:p14="http://schemas.microsoft.com/office/powerpoint/2010/main" val="2427376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46F04-DE90-E992-D734-FB522E94C436}"/>
              </a:ext>
            </a:extLst>
          </p:cNvPr>
          <p:cNvSpPr>
            <a:spLocks noGrp="1"/>
          </p:cNvSpPr>
          <p:nvPr>
            <p:ph type="ctrTitle"/>
          </p:nvPr>
        </p:nvSpPr>
        <p:spPr>
          <a:xfrm>
            <a:off x="16212" y="100960"/>
            <a:ext cx="12175788" cy="589920"/>
          </a:xfrm>
        </p:spPr>
        <p:txBody>
          <a:bodyPr>
            <a:normAutofit/>
          </a:bodyPr>
          <a:lstStyle/>
          <a:p>
            <a:r>
              <a:rPr lang="en-GB" sz="3200" b="0" i="0" u="none" strike="noStrike" dirty="0">
                <a:solidFill>
                  <a:srgbClr val="000000"/>
                </a:solidFill>
                <a:effectLst/>
                <a:latin typeface="Calibri" panose="020F0502020204030204" pitchFamily="34" charset="0"/>
              </a:rPr>
              <a:t>Short flashes of X-rays for show bio-molecules </a:t>
            </a:r>
            <a:r>
              <a:rPr lang="en-GB" sz="3200" b="0" i="0" u="none" strike="noStrike" dirty="0">
                <a:solidFill>
                  <a:srgbClr val="070706"/>
                </a:solidFill>
                <a:effectLst/>
                <a:latin typeface="Calibri" panose="020F0502020204030204" pitchFamily="34" charset="0"/>
              </a:rPr>
              <a:t>dance</a:t>
            </a:r>
            <a:endParaRPr lang="en-CH" sz="3200" dirty="0"/>
          </a:p>
        </p:txBody>
      </p:sp>
      <p:pic>
        <p:nvPicPr>
          <p:cNvPr id="7" name="Grafik 8">
            <a:extLst>
              <a:ext uri="{FF2B5EF4-FFF2-40B4-BE49-F238E27FC236}">
                <a16:creationId xmlns:a16="http://schemas.microsoft.com/office/drawing/2014/main" id="{45CF500B-3040-FA65-34D8-ADFE0BC3A4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48794" y="841003"/>
            <a:ext cx="5992641" cy="2799784"/>
          </a:xfrm>
          <a:prstGeom prst="rect">
            <a:avLst/>
          </a:prstGeom>
        </p:spPr>
      </p:pic>
      <p:grpSp>
        <p:nvGrpSpPr>
          <p:cNvPr id="9" name="Group 8">
            <a:extLst>
              <a:ext uri="{FF2B5EF4-FFF2-40B4-BE49-F238E27FC236}">
                <a16:creationId xmlns:a16="http://schemas.microsoft.com/office/drawing/2014/main" id="{0663232C-1ACC-6671-E1C6-7D03EC103F3E}"/>
              </a:ext>
            </a:extLst>
          </p:cNvPr>
          <p:cNvGrpSpPr/>
          <p:nvPr/>
        </p:nvGrpSpPr>
        <p:grpSpPr>
          <a:xfrm>
            <a:off x="149326" y="3253254"/>
            <a:ext cx="5315809" cy="3317366"/>
            <a:chOff x="14270289" y="29727269"/>
            <a:chExt cx="8445531" cy="5270488"/>
          </a:xfrm>
        </p:grpSpPr>
        <p:pic>
          <p:nvPicPr>
            <p:cNvPr id="10" name="Picture 9">
              <a:extLst>
                <a:ext uri="{FF2B5EF4-FFF2-40B4-BE49-F238E27FC236}">
                  <a16:creationId xmlns:a16="http://schemas.microsoft.com/office/drawing/2014/main" id="{922A97CD-5AFF-663A-127A-1F8579222147}"/>
                </a:ext>
              </a:extLst>
            </p:cNvPr>
            <p:cNvPicPr>
              <a:picLocks noChangeAspect="1"/>
            </p:cNvPicPr>
            <p:nvPr/>
          </p:nvPicPr>
          <p:blipFill rotWithShape="1">
            <a:blip r:embed="rId3">
              <a:extLst>
                <a:ext uri="{28A0092B-C50C-407E-A947-70E740481C1C}">
                  <a14:useLocalDpi xmlns:a14="http://schemas.microsoft.com/office/drawing/2010/main" val="0"/>
                </a:ext>
              </a:extLst>
            </a:blip>
            <a:srcRect b="75462"/>
            <a:stretch/>
          </p:blipFill>
          <p:spPr>
            <a:xfrm>
              <a:off x="15121864" y="30183024"/>
              <a:ext cx="7263659" cy="2248736"/>
            </a:xfrm>
            <a:prstGeom prst="rect">
              <a:avLst/>
            </a:prstGeom>
          </p:spPr>
        </p:pic>
        <p:sp>
          <p:nvSpPr>
            <p:cNvPr id="11" name="TextBox 2">
              <a:extLst>
                <a:ext uri="{FF2B5EF4-FFF2-40B4-BE49-F238E27FC236}">
                  <a16:creationId xmlns:a16="http://schemas.microsoft.com/office/drawing/2014/main" id="{2A4C22D6-0FB9-C374-3DF6-32901A9C1366}"/>
                </a:ext>
              </a:extLst>
            </p:cNvPr>
            <p:cNvSpPr txBox="1"/>
            <p:nvPr/>
          </p:nvSpPr>
          <p:spPr>
            <a:xfrm>
              <a:off x="14400918" y="29727269"/>
              <a:ext cx="3608680" cy="369332"/>
            </a:xfrm>
            <a:prstGeom prst="rect">
              <a:avLst/>
            </a:prstGeom>
            <a:noFill/>
          </p:spPr>
          <p:txBody>
            <a:bodyPr wrap="none" rtlCol="0">
              <a:spAutoFit/>
            </a:bodyPr>
            <a:lstStyle/>
            <a:p>
              <a:r>
                <a:rPr lang="en-CH" b="1" dirty="0"/>
                <a:t>Experiment: 10 M urea solution</a:t>
              </a:r>
            </a:p>
          </p:txBody>
        </p:sp>
        <p:grpSp>
          <p:nvGrpSpPr>
            <p:cNvPr id="12" name="Group 15">
              <a:extLst>
                <a:ext uri="{FF2B5EF4-FFF2-40B4-BE49-F238E27FC236}">
                  <a16:creationId xmlns:a16="http://schemas.microsoft.com/office/drawing/2014/main" id="{A7A2EAE8-DD79-8DD5-4F11-5DEFAF328B49}"/>
                </a:ext>
              </a:extLst>
            </p:cNvPr>
            <p:cNvGrpSpPr/>
            <p:nvPr/>
          </p:nvGrpSpPr>
          <p:grpSpPr>
            <a:xfrm>
              <a:off x="14270289" y="32057737"/>
              <a:ext cx="8445531" cy="2940020"/>
              <a:chOff x="28326" y="2189018"/>
              <a:chExt cx="7398798" cy="2575636"/>
            </a:xfrm>
          </p:grpSpPr>
          <p:pic>
            <p:nvPicPr>
              <p:cNvPr id="13" name="Picture 13">
                <a:extLst>
                  <a:ext uri="{FF2B5EF4-FFF2-40B4-BE49-F238E27FC236}">
                    <a16:creationId xmlns:a16="http://schemas.microsoft.com/office/drawing/2014/main" id="{20A71B89-3B98-22AB-A561-E7C32C0FBD4F}"/>
                  </a:ext>
                </a:extLst>
              </p:cNvPr>
              <p:cNvPicPr>
                <a:picLocks noChangeAspect="1"/>
              </p:cNvPicPr>
              <p:nvPr/>
            </p:nvPicPr>
            <p:blipFill rotWithShape="1">
              <a:blip r:embed="rId3">
                <a:extLst>
                  <a:ext uri="{28A0092B-C50C-407E-A947-70E740481C1C}">
                    <a14:useLocalDpi xmlns:a14="http://schemas.microsoft.com/office/drawing/2010/main" val="0"/>
                  </a:ext>
                </a:extLst>
              </a:blip>
              <a:srcRect t="48714" b="27538"/>
              <a:stretch/>
            </p:blipFill>
            <p:spPr>
              <a:xfrm>
                <a:off x="737556" y="2760305"/>
                <a:ext cx="6689568" cy="2004349"/>
              </a:xfrm>
              <a:prstGeom prst="rect">
                <a:avLst/>
              </a:prstGeom>
            </p:spPr>
          </p:pic>
          <p:sp>
            <p:nvSpPr>
              <p:cNvPr id="14" name="TextBox 5">
                <a:extLst>
                  <a:ext uri="{FF2B5EF4-FFF2-40B4-BE49-F238E27FC236}">
                    <a16:creationId xmlns:a16="http://schemas.microsoft.com/office/drawing/2014/main" id="{4807B778-4C80-1C38-1538-A3C9E6166C29}"/>
                  </a:ext>
                </a:extLst>
              </p:cNvPr>
              <p:cNvSpPr txBox="1"/>
              <p:nvPr/>
            </p:nvSpPr>
            <p:spPr>
              <a:xfrm>
                <a:off x="28326" y="2391343"/>
                <a:ext cx="2525050" cy="369332"/>
              </a:xfrm>
              <a:prstGeom prst="rect">
                <a:avLst/>
              </a:prstGeom>
              <a:noFill/>
            </p:spPr>
            <p:txBody>
              <a:bodyPr wrap="none" rtlCol="0">
                <a:spAutoFit/>
              </a:bodyPr>
              <a:lstStyle/>
              <a:p>
                <a:r>
                  <a:rPr lang="en-CH" b="1" dirty="0"/>
                  <a:t>Theory: QM/MM+XAS</a:t>
                </a:r>
              </a:p>
            </p:txBody>
          </p:sp>
          <p:cxnSp>
            <p:nvCxnSpPr>
              <p:cNvPr id="15" name="Straight Connector 10">
                <a:extLst>
                  <a:ext uri="{FF2B5EF4-FFF2-40B4-BE49-F238E27FC236}">
                    <a16:creationId xmlns:a16="http://schemas.microsoft.com/office/drawing/2014/main" id="{63075F08-21CE-A8C5-5235-04B5EB5AC4B5}"/>
                  </a:ext>
                </a:extLst>
              </p:cNvPr>
              <p:cNvCxnSpPr>
                <a:cxnSpLocks/>
              </p:cNvCxnSpPr>
              <p:nvPr/>
            </p:nvCxnSpPr>
            <p:spPr>
              <a:xfrm flipH="1">
                <a:off x="1320800" y="2189018"/>
                <a:ext cx="711200" cy="696999"/>
              </a:xfrm>
              <a:prstGeom prst="line">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4">
                <a:extLst>
                  <a:ext uri="{FF2B5EF4-FFF2-40B4-BE49-F238E27FC236}">
                    <a16:creationId xmlns:a16="http://schemas.microsoft.com/office/drawing/2014/main" id="{672D02E5-B222-B2DD-2FE7-B1BB0DB6F8DD}"/>
                  </a:ext>
                </a:extLst>
              </p:cNvPr>
              <p:cNvCxnSpPr>
                <a:cxnSpLocks/>
              </p:cNvCxnSpPr>
              <p:nvPr/>
            </p:nvCxnSpPr>
            <p:spPr>
              <a:xfrm>
                <a:off x="2343048" y="2189018"/>
                <a:ext cx="789018" cy="696999"/>
              </a:xfrm>
              <a:prstGeom prst="line">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pic>
        <p:nvPicPr>
          <p:cNvPr id="18" name="Picture 17">
            <a:extLst>
              <a:ext uri="{FF2B5EF4-FFF2-40B4-BE49-F238E27FC236}">
                <a16:creationId xmlns:a16="http://schemas.microsoft.com/office/drawing/2014/main" id="{28B5E8F5-1F39-2F06-2361-5DEAC78A80AC}"/>
              </a:ext>
            </a:extLst>
          </p:cNvPr>
          <p:cNvPicPr>
            <a:picLocks noChangeAspect="1"/>
          </p:cNvPicPr>
          <p:nvPr/>
        </p:nvPicPr>
        <p:blipFill>
          <a:blip r:embed="rId4"/>
          <a:stretch>
            <a:fillRect/>
          </a:stretch>
        </p:blipFill>
        <p:spPr>
          <a:xfrm>
            <a:off x="6001136" y="3721554"/>
            <a:ext cx="5784745" cy="3047974"/>
          </a:xfrm>
          <a:prstGeom prst="rect">
            <a:avLst/>
          </a:prstGeom>
        </p:spPr>
      </p:pic>
      <p:sp>
        <p:nvSpPr>
          <p:cNvPr id="19" name="TextBox 18">
            <a:extLst>
              <a:ext uri="{FF2B5EF4-FFF2-40B4-BE49-F238E27FC236}">
                <a16:creationId xmlns:a16="http://schemas.microsoft.com/office/drawing/2014/main" id="{EA8F9225-1F33-3EE7-74DB-DF61C26A0876}"/>
              </a:ext>
            </a:extLst>
          </p:cNvPr>
          <p:cNvSpPr txBox="1"/>
          <p:nvPr/>
        </p:nvSpPr>
        <p:spPr>
          <a:xfrm>
            <a:off x="1148579" y="6581001"/>
            <a:ext cx="1327608" cy="276999"/>
          </a:xfrm>
          <a:prstGeom prst="rect">
            <a:avLst/>
          </a:prstGeom>
          <a:noFill/>
        </p:spPr>
        <p:txBody>
          <a:bodyPr wrap="none" rtlCol="0">
            <a:spAutoFit/>
          </a:bodyPr>
          <a:lstStyle/>
          <a:p>
            <a:r>
              <a:rPr lang="en-CH" sz="1200" dirty="0"/>
              <a:t>Photon energy, eV</a:t>
            </a:r>
          </a:p>
        </p:txBody>
      </p:sp>
      <p:sp>
        <p:nvSpPr>
          <p:cNvPr id="20" name="TextBox 19">
            <a:extLst>
              <a:ext uri="{FF2B5EF4-FFF2-40B4-BE49-F238E27FC236}">
                <a16:creationId xmlns:a16="http://schemas.microsoft.com/office/drawing/2014/main" id="{3EE9B2FD-9E8A-96E1-C9D5-705750A54E5E}"/>
              </a:ext>
            </a:extLst>
          </p:cNvPr>
          <p:cNvSpPr txBox="1"/>
          <p:nvPr/>
        </p:nvSpPr>
        <p:spPr>
          <a:xfrm>
            <a:off x="3741724" y="6581001"/>
            <a:ext cx="1327608" cy="276999"/>
          </a:xfrm>
          <a:prstGeom prst="rect">
            <a:avLst/>
          </a:prstGeom>
          <a:noFill/>
        </p:spPr>
        <p:txBody>
          <a:bodyPr wrap="none" rtlCol="0">
            <a:spAutoFit/>
          </a:bodyPr>
          <a:lstStyle/>
          <a:p>
            <a:r>
              <a:rPr lang="en-CH" sz="1200" dirty="0"/>
              <a:t>Photon energy, eV</a:t>
            </a:r>
          </a:p>
        </p:txBody>
      </p:sp>
      <p:sp>
        <p:nvSpPr>
          <p:cNvPr id="21" name="TextBox 20">
            <a:extLst>
              <a:ext uri="{FF2B5EF4-FFF2-40B4-BE49-F238E27FC236}">
                <a16:creationId xmlns:a16="http://schemas.microsoft.com/office/drawing/2014/main" id="{7AE39BE1-8FA9-2BD5-C282-CB30380EB96B}"/>
              </a:ext>
            </a:extLst>
          </p:cNvPr>
          <p:cNvSpPr txBox="1"/>
          <p:nvPr/>
        </p:nvSpPr>
        <p:spPr>
          <a:xfrm>
            <a:off x="350740" y="947264"/>
            <a:ext cx="4304383" cy="369332"/>
          </a:xfrm>
          <a:prstGeom prst="rect">
            <a:avLst/>
          </a:prstGeom>
          <a:noFill/>
        </p:spPr>
        <p:txBody>
          <a:bodyPr wrap="none" rtlCol="0">
            <a:spAutoFit/>
          </a:bodyPr>
          <a:lstStyle/>
          <a:p>
            <a:r>
              <a:rPr lang="en-CH" dirty="0"/>
              <a:t>Optical-pump Soft X-ray probe spectroscopy</a:t>
            </a:r>
          </a:p>
        </p:txBody>
      </p:sp>
      <p:grpSp>
        <p:nvGrpSpPr>
          <p:cNvPr id="24" name="Group 23">
            <a:extLst>
              <a:ext uri="{FF2B5EF4-FFF2-40B4-BE49-F238E27FC236}">
                <a16:creationId xmlns:a16="http://schemas.microsoft.com/office/drawing/2014/main" id="{4EE920DF-B83F-1498-E00E-92DA0F4E86BA}"/>
              </a:ext>
            </a:extLst>
          </p:cNvPr>
          <p:cNvGrpSpPr/>
          <p:nvPr/>
        </p:nvGrpSpPr>
        <p:grpSpPr>
          <a:xfrm>
            <a:off x="115909" y="1261241"/>
            <a:ext cx="5487181" cy="1907134"/>
            <a:chOff x="125344" y="1402301"/>
            <a:chExt cx="5487181" cy="1907134"/>
          </a:xfrm>
        </p:grpSpPr>
        <p:pic>
          <p:nvPicPr>
            <p:cNvPr id="5" name="Picture 4">
              <a:extLst>
                <a:ext uri="{FF2B5EF4-FFF2-40B4-BE49-F238E27FC236}">
                  <a16:creationId xmlns:a16="http://schemas.microsoft.com/office/drawing/2014/main" id="{8562C17C-6E4B-C112-061F-7C11ED466D03}"/>
                </a:ext>
              </a:extLst>
            </p:cNvPr>
            <p:cNvPicPr>
              <a:picLocks noChangeAspect="1"/>
            </p:cNvPicPr>
            <p:nvPr/>
          </p:nvPicPr>
          <p:blipFill>
            <a:blip r:embed="rId5"/>
            <a:stretch>
              <a:fillRect/>
            </a:stretch>
          </p:blipFill>
          <p:spPr>
            <a:xfrm>
              <a:off x="125344" y="1454476"/>
              <a:ext cx="5487181" cy="1854959"/>
            </a:xfrm>
            <a:prstGeom prst="rect">
              <a:avLst/>
            </a:prstGeom>
          </p:spPr>
        </p:pic>
        <p:sp>
          <p:nvSpPr>
            <p:cNvPr id="22" name="Rectangle 21">
              <a:extLst>
                <a:ext uri="{FF2B5EF4-FFF2-40B4-BE49-F238E27FC236}">
                  <a16:creationId xmlns:a16="http://schemas.microsoft.com/office/drawing/2014/main" id="{230EC164-DE89-7D69-99C1-D57005A22EAF}"/>
                </a:ext>
              </a:extLst>
            </p:cNvPr>
            <p:cNvSpPr/>
            <p:nvPr/>
          </p:nvSpPr>
          <p:spPr>
            <a:xfrm>
              <a:off x="3600000" y="1444086"/>
              <a:ext cx="1288800" cy="8743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Rectangle 22">
              <a:extLst>
                <a:ext uri="{FF2B5EF4-FFF2-40B4-BE49-F238E27FC236}">
                  <a16:creationId xmlns:a16="http://schemas.microsoft.com/office/drawing/2014/main" id="{4AD40C9E-88C9-DFB8-D39B-CE0E0ADE4070}"/>
                </a:ext>
              </a:extLst>
            </p:cNvPr>
            <p:cNvSpPr/>
            <p:nvPr/>
          </p:nvSpPr>
          <p:spPr>
            <a:xfrm>
              <a:off x="2955600" y="1402301"/>
              <a:ext cx="1429200" cy="47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3" name="TextBox 2">
            <a:extLst>
              <a:ext uri="{FF2B5EF4-FFF2-40B4-BE49-F238E27FC236}">
                <a16:creationId xmlns:a16="http://schemas.microsoft.com/office/drawing/2014/main" id="{76589343-CC0B-B68D-7178-382E8A4A6AA3}"/>
              </a:ext>
            </a:extLst>
          </p:cNvPr>
          <p:cNvSpPr txBox="1"/>
          <p:nvPr/>
        </p:nvSpPr>
        <p:spPr>
          <a:xfrm>
            <a:off x="-1" y="-29252"/>
            <a:ext cx="1446245" cy="369332"/>
          </a:xfrm>
          <a:prstGeom prst="rect">
            <a:avLst/>
          </a:prstGeom>
          <a:noFill/>
        </p:spPr>
        <p:txBody>
          <a:bodyPr wrap="square" rtlCol="0">
            <a:spAutoFit/>
          </a:bodyPr>
          <a:lstStyle/>
          <a:p>
            <a:r>
              <a:rPr lang="en-US" dirty="0"/>
              <a:t>Poster No.29</a:t>
            </a:r>
            <a:endParaRPr lang="en-CH" dirty="0"/>
          </a:p>
        </p:txBody>
      </p:sp>
    </p:spTree>
    <p:extLst>
      <p:ext uri="{BB962C8B-B14F-4D97-AF65-F5344CB8AC3E}">
        <p14:creationId xmlns:p14="http://schemas.microsoft.com/office/powerpoint/2010/main" val="2815920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3">
            <a:extLst>
              <a:ext uri="{FF2B5EF4-FFF2-40B4-BE49-F238E27FC236}">
                <a16:creationId xmlns:a16="http://schemas.microsoft.com/office/drawing/2014/main" id="{6AC5ACC6-3E84-2AE2-4922-C72C543A1B43}"/>
              </a:ext>
            </a:extLst>
          </p:cNvPr>
          <p:cNvSpPr/>
          <p:nvPr/>
        </p:nvSpPr>
        <p:spPr>
          <a:xfrm>
            <a:off x="0" y="0"/>
            <a:ext cx="12192000" cy="12726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400" b="1" dirty="0">
                <a:solidFill>
                  <a:srgbClr val="FFCC00"/>
                </a:solidFill>
              </a:rPr>
              <a:t>UTokyo's Strategic Partnerships Project</a:t>
            </a:r>
          </a:p>
          <a:p>
            <a:pPr algn="ctr"/>
            <a:r>
              <a:rPr lang="en-US" altLang="ja-JP" sz="2400" b="1" dirty="0">
                <a:solidFill>
                  <a:schemeClr val="bg1"/>
                </a:solidFill>
              </a:rPr>
              <a:t>Dr Kate Harris (UTokyo)</a:t>
            </a:r>
            <a:endParaRPr kumimoji="1" lang="en-US" altLang="ja-JP" sz="2400" b="1" dirty="0">
              <a:solidFill>
                <a:schemeClr val="bg1"/>
              </a:solidFill>
            </a:endParaRPr>
          </a:p>
        </p:txBody>
      </p:sp>
      <p:cxnSp>
        <p:nvCxnSpPr>
          <p:cNvPr id="55" name="Straight Connector 54">
            <a:extLst>
              <a:ext uri="{FF2B5EF4-FFF2-40B4-BE49-F238E27FC236}">
                <a16:creationId xmlns:a16="http://schemas.microsoft.com/office/drawing/2014/main" id="{1A67A8F7-5547-F8BB-5974-E980B20125DF}"/>
              </a:ext>
            </a:extLst>
          </p:cNvPr>
          <p:cNvCxnSpPr>
            <a:cxnSpLocks/>
          </p:cNvCxnSpPr>
          <p:nvPr/>
        </p:nvCxnSpPr>
        <p:spPr>
          <a:xfrm flipV="1">
            <a:off x="450171" y="2830445"/>
            <a:ext cx="1138523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BA2EE27D-B06C-8B04-F0BA-98A2FC712F3E}"/>
              </a:ext>
            </a:extLst>
          </p:cNvPr>
          <p:cNvSpPr/>
          <p:nvPr/>
        </p:nvSpPr>
        <p:spPr>
          <a:xfrm>
            <a:off x="438827" y="2740445"/>
            <a:ext cx="180000" cy="180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Oval 56">
            <a:extLst>
              <a:ext uri="{FF2B5EF4-FFF2-40B4-BE49-F238E27FC236}">
                <a16:creationId xmlns:a16="http://schemas.microsoft.com/office/drawing/2014/main" id="{9636D82A-847F-B08D-214D-D6A62AF7B55D}"/>
              </a:ext>
            </a:extLst>
          </p:cNvPr>
          <p:cNvSpPr/>
          <p:nvPr/>
        </p:nvSpPr>
        <p:spPr>
          <a:xfrm>
            <a:off x="10533741" y="2740445"/>
            <a:ext cx="180000" cy="180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8" name="Oval 57">
            <a:extLst>
              <a:ext uri="{FF2B5EF4-FFF2-40B4-BE49-F238E27FC236}">
                <a16:creationId xmlns:a16="http://schemas.microsoft.com/office/drawing/2014/main" id="{3F2179EC-C4AF-A7D0-61A1-0C9F0888C02B}"/>
              </a:ext>
            </a:extLst>
          </p:cNvPr>
          <p:cNvSpPr/>
          <p:nvPr/>
        </p:nvSpPr>
        <p:spPr>
          <a:xfrm>
            <a:off x="11655401" y="2740445"/>
            <a:ext cx="180000" cy="180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9" name="Oval 58">
            <a:extLst>
              <a:ext uri="{FF2B5EF4-FFF2-40B4-BE49-F238E27FC236}">
                <a16:creationId xmlns:a16="http://schemas.microsoft.com/office/drawing/2014/main" id="{06E21B6A-0D6E-CC50-E5AB-F883C2EC2870}"/>
              </a:ext>
            </a:extLst>
          </p:cNvPr>
          <p:cNvSpPr/>
          <p:nvPr/>
        </p:nvSpPr>
        <p:spPr>
          <a:xfrm>
            <a:off x="9412084" y="2740445"/>
            <a:ext cx="180000" cy="180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0" name="Oval 59">
            <a:extLst>
              <a:ext uri="{FF2B5EF4-FFF2-40B4-BE49-F238E27FC236}">
                <a16:creationId xmlns:a16="http://schemas.microsoft.com/office/drawing/2014/main" id="{A1A02CC5-F29A-EA3D-AE49-E62FFC0CC821}"/>
              </a:ext>
            </a:extLst>
          </p:cNvPr>
          <p:cNvSpPr/>
          <p:nvPr/>
        </p:nvSpPr>
        <p:spPr>
          <a:xfrm>
            <a:off x="6047113" y="2740445"/>
            <a:ext cx="180000" cy="180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1" name="Oval 60">
            <a:extLst>
              <a:ext uri="{FF2B5EF4-FFF2-40B4-BE49-F238E27FC236}">
                <a16:creationId xmlns:a16="http://schemas.microsoft.com/office/drawing/2014/main" id="{32EDC36A-0FE5-2B91-AC7E-6BECF2088A71}"/>
              </a:ext>
            </a:extLst>
          </p:cNvPr>
          <p:cNvSpPr/>
          <p:nvPr/>
        </p:nvSpPr>
        <p:spPr>
          <a:xfrm>
            <a:off x="3803798" y="2740445"/>
            <a:ext cx="180000" cy="180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2" name="Oval 61">
            <a:extLst>
              <a:ext uri="{FF2B5EF4-FFF2-40B4-BE49-F238E27FC236}">
                <a16:creationId xmlns:a16="http://schemas.microsoft.com/office/drawing/2014/main" id="{22787320-F776-0904-10F3-3C443FD7C53E}"/>
              </a:ext>
            </a:extLst>
          </p:cNvPr>
          <p:cNvSpPr/>
          <p:nvPr/>
        </p:nvSpPr>
        <p:spPr>
          <a:xfrm>
            <a:off x="1560484" y="2740445"/>
            <a:ext cx="180000" cy="180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Oval 62">
            <a:extLst>
              <a:ext uri="{FF2B5EF4-FFF2-40B4-BE49-F238E27FC236}">
                <a16:creationId xmlns:a16="http://schemas.microsoft.com/office/drawing/2014/main" id="{D149CB37-F903-6E9C-481A-1A0A9B817CD0}"/>
              </a:ext>
            </a:extLst>
          </p:cNvPr>
          <p:cNvSpPr/>
          <p:nvPr/>
        </p:nvSpPr>
        <p:spPr>
          <a:xfrm>
            <a:off x="8290427" y="2740445"/>
            <a:ext cx="180000" cy="180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4" name="Oval 63">
            <a:extLst>
              <a:ext uri="{FF2B5EF4-FFF2-40B4-BE49-F238E27FC236}">
                <a16:creationId xmlns:a16="http://schemas.microsoft.com/office/drawing/2014/main" id="{1815A969-780E-9EA9-1F0E-8B5E6FF3BF99}"/>
              </a:ext>
            </a:extLst>
          </p:cNvPr>
          <p:cNvSpPr/>
          <p:nvPr/>
        </p:nvSpPr>
        <p:spPr>
          <a:xfrm>
            <a:off x="2682141" y="2740445"/>
            <a:ext cx="180000" cy="180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5" name="Oval 64">
            <a:extLst>
              <a:ext uri="{FF2B5EF4-FFF2-40B4-BE49-F238E27FC236}">
                <a16:creationId xmlns:a16="http://schemas.microsoft.com/office/drawing/2014/main" id="{A0EF7313-BCFA-431A-9296-F74852B15ABE}"/>
              </a:ext>
            </a:extLst>
          </p:cNvPr>
          <p:cNvSpPr/>
          <p:nvPr/>
        </p:nvSpPr>
        <p:spPr>
          <a:xfrm>
            <a:off x="4925455" y="2740445"/>
            <a:ext cx="180000" cy="180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6" name="Oval 65">
            <a:extLst>
              <a:ext uri="{FF2B5EF4-FFF2-40B4-BE49-F238E27FC236}">
                <a16:creationId xmlns:a16="http://schemas.microsoft.com/office/drawing/2014/main" id="{9B41470C-9AD7-A483-3522-45899EAD5C6E}"/>
              </a:ext>
            </a:extLst>
          </p:cNvPr>
          <p:cNvSpPr/>
          <p:nvPr/>
        </p:nvSpPr>
        <p:spPr>
          <a:xfrm>
            <a:off x="7168770" y="2740445"/>
            <a:ext cx="180000" cy="180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67" name="Straight Connector 66">
            <a:extLst>
              <a:ext uri="{FF2B5EF4-FFF2-40B4-BE49-F238E27FC236}">
                <a16:creationId xmlns:a16="http://schemas.microsoft.com/office/drawing/2014/main" id="{BCD35842-F177-CD08-E1A4-19875925C8A6}"/>
              </a:ext>
            </a:extLst>
          </p:cNvPr>
          <p:cNvCxnSpPr>
            <a:cxnSpLocks/>
          </p:cNvCxnSpPr>
          <p:nvPr/>
        </p:nvCxnSpPr>
        <p:spPr>
          <a:xfrm flipH="1">
            <a:off x="528427" y="1443115"/>
            <a:ext cx="0" cy="1439999"/>
          </a:xfrm>
          <a:prstGeom prst="line">
            <a:avLst/>
          </a:prstGeom>
          <a:ln>
            <a:solidFill>
              <a:schemeClr val="accent1">
                <a:shade val="95000"/>
                <a:satMod val="10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F76BA33-EE2C-E1BA-7947-220F295A0F83}"/>
              </a:ext>
            </a:extLst>
          </p:cNvPr>
          <p:cNvCxnSpPr>
            <a:cxnSpLocks/>
          </p:cNvCxnSpPr>
          <p:nvPr/>
        </p:nvCxnSpPr>
        <p:spPr>
          <a:xfrm flipH="1">
            <a:off x="1649959" y="1443115"/>
            <a:ext cx="0" cy="1439999"/>
          </a:xfrm>
          <a:prstGeom prst="line">
            <a:avLst/>
          </a:prstGeom>
          <a:ln>
            <a:solidFill>
              <a:schemeClr val="accent1">
                <a:shade val="95000"/>
                <a:satMod val="10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C400E07-755D-C858-8B40-CEC6C4CAB78A}"/>
              </a:ext>
            </a:extLst>
          </p:cNvPr>
          <p:cNvCxnSpPr>
            <a:cxnSpLocks/>
          </p:cNvCxnSpPr>
          <p:nvPr/>
        </p:nvCxnSpPr>
        <p:spPr>
          <a:xfrm flipH="1">
            <a:off x="2771492" y="1443115"/>
            <a:ext cx="0" cy="1439999"/>
          </a:xfrm>
          <a:prstGeom prst="line">
            <a:avLst/>
          </a:prstGeom>
          <a:ln>
            <a:solidFill>
              <a:schemeClr val="accent1">
                <a:shade val="95000"/>
                <a:satMod val="10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D90DA91-9199-2E8B-584B-9B416785C6F1}"/>
              </a:ext>
            </a:extLst>
          </p:cNvPr>
          <p:cNvCxnSpPr>
            <a:cxnSpLocks/>
          </p:cNvCxnSpPr>
          <p:nvPr/>
        </p:nvCxnSpPr>
        <p:spPr>
          <a:xfrm flipH="1">
            <a:off x="3893025" y="1443115"/>
            <a:ext cx="0" cy="1439999"/>
          </a:xfrm>
          <a:prstGeom prst="line">
            <a:avLst/>
          </a:prstGeom>
          <a:ln>
            <a:solidFill>
              <a:schemeClr val="accent1">
                <a:shade val="95000"/>
                <a:satMod val="10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F960F7-A599-F188-CCA7-CFD1550D891D}"/>
              </a:ext>
            </a:extLst>
          </p:cNvPr>
          <p:cNvCxnSpPr>
            <a:cxnSpLocks/>
          </p:cNvCxnSpPr>
          <p:nvPr/>
        </p:nvCxnSpPr>
        <p:spPr>
          <a:xfrm flipH="1">
            <a:off x="5014558" y="1443115"/>
            <a:ext cx="0" cy="1439999"/>
          </a:xfrm>
          <a:prstGeom prst="line">
            <a:avLst/>
          </a:prstGeom>
          <a:ln>
            <a:solidFill>
              <a:schemeClr val="accent1">
                <a:shade val="95000"/>
                <a:satMod val="10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F2ABB6A-B80F-1644-9057-571850513D76}"/>
              </a:ext>
            </a:extLst>
          </p:cNvPr>
          <p:cNvCxnSpPr>
            <a:cxnSpLocks/>
          </p:cNvCxnSpPr>
          <p:nvPr/>
        </p:nvCxnSpPr>
        <p:spPr>
          <a:xfrm flipH="1">
            <a:off x="6136090" y="1443115"/>
            <a:ext cx="0" cy="1439999"/>
          </a:xfrm>
          <a:prstGeom prst="line">
            <a:avLst/>
          </a:prstGeom>
          <a:ln>
            <a:solidFill>
              <a:schemeClr val="accent1">
                <a:shade val="95000"/>
                <a:satMod val="10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DCB5E6A-FBC8-A274-71D5-6F8F30DF548E}"/>
              </a:ext>
            </a:extLst>
          </p:cNvPr>
          <p:cNvCxnSpPr>
            <a:cxnSpLocks/>
          </p:cNvCxnSpPr>
          <p:nvPr/>
        </p:nvCxnSpPr>
        <p:spPr>
          <a:xfrm flipH="1">
            <a:off x="7257623" y="1443115"/>
            <a:ext cx="0" cy="1439999"/>
          </a:xfrm>
          <a:prstGeom prst="line">
            <a:avLst/>
          </a:prstGeom>
          <a:ln>
            <a:solidFill>
              <a:schemeClr val="accent1">
                <a:shade val="95000"/>
                <a:satMod val="10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9FAF169-BCF8-2350-BCCB-CBA9C58EBD0E}"/>
              </a:ext>
            </a:extLst>
          </p:cNvPr>
          <p:cNvCxnSpPr>
            <a:cxnSpLocks/>
          </p:cNvCxnSpPr>
          <p:nvPr/>
        </p:nvCxnSpPr>
        <p:spPr>
          <a:xfrm flipH="1">
            <a:off x="8379156" y="1443115"/>
            <a:ext cx="0" cy="1439999"/>
          </a:xfrm>
          <a:prstGeom prst="line">
            <a:avLst/>
          </a:prstGeom>
          <a:ln>
            <a:solidFill>
              <a:schemeClr val="accent1">
                <a:shade val="95000"/>
                <a:satMod val="10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0523949-1A8A-C194-25B3-FC3CD20EE81B}"/>
              </a:ext>
            </a:extLst>
          </p:cNvPr>
          <p:cNvCxnSpPr>
            <a:cxnSpLocks/>
          </p:cNvCxnSpPr>
          <p:nvPr/>
        </p:nvCxnSpPr>
        <p:spPr>
          <a:xfrm flipH="1">
            <a:off x="9500689" y="1443115"/>
            <a:ext cx="0" cy="1439999"/>
          </a:xfrm>
          <a:prstGeom prst="line">
            <a:avLst/>
          </a:prstGeom>
          <a:ln>
            <a:solidFill>
              <a:schemeClr val="accent1">
                <a:shade val="95000"/>
                <a:satMod val="10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431650D-8B5F-B193-6353-5F106048B16A}"/>
              </a:ext>
            </a:extLst>
          </p:cNvPr>
          <p:cNvCxnSpPr>
            <a:cxnSpLocks/>
          </p:cNvCxnSpPr>
          <p:nvPr/>
        </p:nvCxnSpPr>
        <p:spPr>
          <a:xfrm flipH="1">
            <a:off x="11743752" y="1443115"/>
            <a:ext cx="0" cy="1439999"/>
          </a:xfrm>
          <a:prstGeom prst="line">
            <a:avLst/>
          </a:prstGeom>
          <a:ln>
            <a:solidFill>
              <a:schemeClr val="accent1">
                <a:shade val="95000"/>
                <a:satMod val="10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63C4B87-C774-C539-D8A6-1E753706A134}"/>
              </a:ext>
            </a:extLst>
          </p:cNvPr>
          <p:cNvCxnSpPr>
            <a:cxnSpLocks/>
          </p:cNvCxnSpPr>
          <p:nvPr/>
        </p:nvCxnSpPr>
        <p:spPr>
          <a:xfrm>
            <a:off x="10622221" y="1443115"/>
            <a:ext cx="0" cy="1439999"/>
          </a:xfrm>
          <a:prstGeom prst="line">
            <a:avLst/>
          </a:prstGeom>
          <a:ln>
            <a:solidFill>
              <a:schemeClr val="accent1">
                <a:shade val="95000"/>
                <a:satMod val="105000"/>
                <a:alpha val="50000"/>
              </a:schemeClr>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BA452658-DEAD-0DC8-744C-27A092A5BE24}"/>
              </a:ext>
            </a:extLst>
          </p:cNvPr>
          <p:cNvSpPr/>
          <p:nvPr/>
        </p:nvSpPr>
        <p:spPr>
          <a:xfrm>
            <a:off x="8379153" y="1680812"/>
            <a:ext cx="3364599" cy="796384"/>
          </a:xfrm>
          <a:prstGeom prst="rect">
            <a:avLst/>
          </a:prstGeom>
          <a:solidFill>
            <a:srgbClr val="FFCC00">
              <a:alpha val="80000"/>
            </a:srgbClr>
          </a:solidFill>
          <a:ln>
            <a:solidFill>
              <a:srgbClr val="2C5D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002060"/>
                </a:solidFill>
              </a:rPr>
              <a:t>M</a:t>
            </a:r>
            <a:r>
              <a:rPr kumimoji="1" lang="en-US" altLang="ja-JP" b="1" dirty="0">
                <a:solidFill>
                  <a:srgbClr val="002060"/>
                </a:solidFill>
              </a:rPr>
              <a:t>aintain sustainable strategic partnerships</a:t>
            </a:r>
          </a:p>
        </p:txBody>
      </p:sp>
      <p:sp>
        <p:nvSpPr>
          <p:cNvPr id="79" name="Rectangle 78">
            <a:extLst>
              <a:ext uri="{FF2B5EF4-FFF2-40B4-BE49-F238E27FC236}">
                <a16:creationId xmlns:a16="http://schemas.microsoft.com/office/drawing/2014/main" id="{2DB2438A-C8EB-715E-E97F-89CCFDF14659}"/>
              </a:ext>
            </a:extLst>
          </p:cNvPr>
          <p:cNvSpPr/>
          <p:nvPr/>
        </p:nvSpPr>
        <p:spPr>
          <a:xfrm>
            <a:off x="541721" y="2204400"/>
            <a:ext cx="3363529" cy="487085"/>
          </a:xfrm>
          <a:prstGeom prst="rect">
            <a:avLst/>
          </a:prstGeom>
          <a:solidFill>
            <a:schemeClr val="accent1">
              <a:alpha val="20000"/>
            </a:schemeClr>
          </a:solidFill>
          <a:ln>
            <a:solidFill>
              <a:srgbClr val="2C5D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2C5D98"/>
                </a:solidFill>
              </a:rPr>
              <a:t>Establish partnerships</a:t>
            </a:r>
          </a:p>
        </p:txBody>
      </p:sp>
      <p:sp>
        <p:nvSpPr>
          <p:cNvPr id="80" name="Rectangle 79">
            <a:extLst>
              <a:ext uri="{FF2B5EF4-FFF2-40B4-BE49-F238E27FC236}">
                <a16:creationId xmlns:a16="http://schemas.microsoft.com/office/drawing/2014/main" id="{3688914E-7FE8-F977-44E2-A34B1F40C09E}"/>
              </a:ext>
            </a:extLst>
          </p:cNvPr>
          <p:cNvSpPr/>
          <p:nvPr/>
        </p:nvSpPr>
        <p:spPr>
          <a:xfrm>
            <a:off x="3905253" y="1844969"/>
            <a:ext cx="4473900" cy="742512"/>
          </a:xfrm>
          <a:prstGeom prst="rect">
            <a:avLst/>
          </a:prstGeom>
          <a:solidFill>
            <a:schemeClr val="accent1">
              <a:alpha val="30000"/>
            </a:schemeClr>
          </a:solidFill>
          <a:ln>
            <a:solidFill>
              <a:srgbClr val="2C5D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rPr>
              <a:t>Establish sustainable relationships</a:t>
            </a:r>
            <a:r>
              <a:rPr lang="ja-JP" altLang="en-US" dirty="0">
                <a:solidFill>
                  <a:srgbClr val="002060"/>
                </a:solidFill>
              </a:rPr>
              <a:t>　</a:t>
            </a:r>
            <a:r>
              <a:rPr lang="en-US" altLang="ja-JP" dirty="0">
                <a:solidFill>
                  <a:srgbClr val="002060"/>
                </a:solidFill>
              </a:rPr>
              <a:t>including</a:t>
            </a:r>
            <a:r>
              <a:rPr kumimoji="1" lang="en-US" altLang="ja-JP" dirty="0">
                <a:solidFill>
                  <a:srgbClr val="002060"/>
                </a:solidFill>
              </a:rPr>
              <a:t> industry and government</a:t>
            </a:r>
          </a:p>
        </p:txBody>
      </p:sp>
      <p:sp>
        <p:nvSpPr>
          <p:cNvPr id="84" name="TextBox 83">
            <a:extLst>
              <a:ext uri="{FF2B5EF4-FFF2-40B4-BE49-F238E27FC236}">
                <a16:creationId xmlns:a16="http://schemas.microsoft.com/office/drawing/2014/main" id="{AC9B8027-20A4-6B36-94B5-5362611BD4F3}"/>
              </a:ext>
            </a:extLst>
          </p:cNvPr>
          <p:cNvSpPr txBox="1"/>
          <p:nvPr/>
        </p:nvSpPr>
        <p:spPr>
          <a:xfrm>
            <a:off x="177757" y="3295490"/>
            <a:ext cx="774571" cy="400110"/>
          </a:xfrm>
          <a:prstGeom prst="rect">
            <a:avLst/>
          </a:prstGeom>
          <a:noFill/>
        </p:spPr>
        <p:txBody>
          <a:bodyPr wrap="none" rtlCol="0">
            <a:spAutoFit/>
          </a:bodyPr>
          <a:lstStyle/>
          <a:p>
            <a:r>
              <a:rPr kumimoji="1" lang="en-US" altLang="ja-JP" sz="2000" b="1" dirty="0"/>
              <a:t>2014</a:t>
            </a:r>
            <a:endParaRPr kumimoji="1" lang="ja-JP" altLang="en-US" sz="2000" b="1" dirty="0"/>
          </a:p>
        </p:txBody>
      </p:sp>
      <p:sp>
        <p:nvSpPr>
          <p:cNvPr id="85" name="TextBox 84">
            <a:extLst>
              <a:ext uri="{FF2B5EF4-FFF2-40B4-BE49-F238E27FC236}">
                <a16:creationId xmlns:a16="http://schemas.microsoft.com/office/drawing/2014/main" id="{634FC57B-7700-282A-39E7-8F8F797EE20E}"/>
              </a:ext>
            </a:extLst>
          </p:cNvPr>
          <p:cNvSpPr txBox="1"/>
          <p:nvPr/>
        </p:nvSpPr>
        <p:spPr>
          <a:xfrm>
            <a:off x="556634" y="3322191"/>
            <a:ext cx="3348616" cy="346708"/>
          </a:xfrm>
          <a:prstGeom prst="rect">
            <a:avLst/>
          </a:prstGeom>
          <a:solidFill>
            <a:srgbClr val="2C5D98">
              <a:alpha val="20000"/>
            </a:srgbClr>
          </a:solidFill>
          <a:ln>
            <a:solidFill>
              <a:srgbClr val="2C5D98"/>
            </a:solidFill>
          </a:ln>
        </p:spPr>
        <p:txBody>
          <a:bodyPr wrap="none" rtlCol="0" anchor="ctr">
            <a:noAutofit/>
          </a:bodyPr>
          <a:lstStyle/>
          <a:p>
            <a:pPr algn="ctr"/>
            <a:r>
              <a:rPr kumimoji="1" lang="en-US" altLang="ja-JP" sz="2000" b="1" dirty="0">
                <a:solidFill>
                  <a:srgbClr val="2C5D98"/>
                </a:solidFill>
              </a:rPr>
              <a:t>Phase 1</a:t>
            </a:r>
            <a:endParaRPr kumimoji="1" lang="ja-JP" altLang="en-US" sz="2000" b="1" dirty="0">
              <a:solidFill>
                <a:srgbClr val="2C5D98"/>
              </a:solidFill>
            </a:endParaRPr>
          </a:p>
        </p:txBody>
      </p:sp>
      <p:sp>
        <p:nvSpPr>
          <p:cNvPr id="86" name="TextBox 85">
            <a:extLst>
              <a:ext uri="{FF2B5EF4-FFF2-40B4-BE49-F238E27FC236}">
                <a16:creationId xmlns:a16="http://schemas.microsoft.com/office/drawing/2014/main" id="{CFA456F5-39CF-ED5B-4DB1-E99E2BEEE0C1}"/>
              </a:ext>
            </a:extLst>
          </p:cNvPr>
          <p:cNvSpPr txBox="1"/>
          <p:nvPr/>
        </p:nvSpPr>
        <p:spPr>
          <a:xfrm>
            <a:off x="3905250" y="3322191"/>
            <a:ext cx="4473904" cy="346708"/>
          </a:xfrm>
          <a:prstGeom prst="rect">
            <a:avLst/>
          </a:prstGeom>
          <a:solidFill>
            <a:srgbClr val="2C5D98">
              <a:alpha val="30000"/>
            </a:srgbClr>
          </a:solidFill>
          <a:ln>
            <a:solidFill>
              <a:srgbClr val="2C5D98"/>
            </a:solidFill>
          </a:ln>
        </p:spPr>
        <p:txBody>
          <a:bodyPr wrap="none" rtlCol="0" anchor="ctr">
            <a:noAutofit/>
          </a:bodyPr>
          <a:lstStyle/>
          <a:p>
            <a:pPr algn="ctr"/>
            <a:r>
              <a:rPr kumimoji="1" lang="en-US" altLang="ja-JP" sz="2000" b="1" dirty="0">
                <a:solidFill>
                  <a:srgbClr val="002060"/>
                </a:solidFill>
              </a:rPr>
              <a:t>Phase 2</a:t>
            </a:r>
            <a:endParaRPr kumimoji="1" lang="ja-JP" altLang="en-US" sz="2000" b="1" dirty="0">
              <a:solidFill>
                <a:srgbClr val="002060"/>
              </a:solidFill>
            </a:endParaRPr>
          </a:p>
        </p:txBody>
      </p:sp>
      <p:sp>
        <p:nvSpPr>
          <p:cNvPr id="87" name="TextBox 86">
            <a:extLst>
              <a:ext uri="{FF2B5EF4-FFF2-40B4-BE49-F238E27FC236}">
                <a16:creationId xmlns:a16="http://schemas.microsoft.com/office/drawing/2014/main" id="{B6BAF687-2995-6A49-AFF9-56B2CFC1D0CB}"/>
              </a:ext>
            </a:extLst>
          </p:cNvPr>
          <p:cNvSpPr txBox="1"/>
          <p:nvPr/>
        </p:nvSpPr>
        <p:spPr>
          <a:xfrm>
            <a:off x="3513563" y="3295490"/>
            <a:ext cx="774571" cy="400110"/>
          </a:xfrm>
          <a:prstGeom prst="rect">
            <a:avLst/>
          </a:prstGeom>
          <a:noFill/>
        </p:spPr>
        <p:txBody>
          <a:bodyPr wrap="none" rtlCol="0">
            <a:spAutoFit/>
          </a:bodyPr>
          <a:lstStyle/>
          <a:p>
            <a:r>
              <a:rPr kumimoji="1" lang="en-US" altLang="ja-JP" sz="2000" b="1" dirty="0"/>
              <a:t>2017</a:t>
            </a:r>
            <a:endParaRPr kumimoji="1" lang="ja-JP" altLang="en-US" sz="2000" b="1" dirty="0"/>
          </a:p>
        </p:txBody>
      </p:sp>
      <p:sp>
        <p:nvSpPr>
          <p:cNvPr id="88" name="TextBox 87">
            <a:extLst>
              <a:ext uri="{FF2B5EF4-FFF2-40B4-BE49-F238E27FC236}">
                <a16:creationId xmlns:a16="http://schemas.microsoft.com/office/drawing/2014/main" id="{047DC2C4-B4E2-65D0-0932-AB35FD9AFBFA}"/>
              </a:ext>
            </a:extLst>
          </p:cNvPr>
          <p:cNvSpPr txBox="1"/>
          <p:nvPr/>
        </p:nvSpPr>
        <p:spPr>
          <a:xfrm>
            <a:off x="8379154" y="3322191"/>
            <a:ext cx="3364597" cy="346708"/>
          </a:xfrm>
          <a:prstGeom prst="rect">
            <a:avLst/>
          </a:prstGeom>
          <a:solidFill>
            <a:srgbClr val="FFCC00">
              <a:alpha val="80000"/>
            </a:srgbClr>
          </a:solidFill>
          <a:ln>
            <a:solidFill>
              <a:srgbClr val="2C5D98"/>
            </a:solidFill>
          </a:ln>
        </p:spPr>
        <p:txBody>
          <a:bodyPr wrap="none" rtlCol="0" anchor="ctr">
            <a:noAutofit/>
          </a:bodyPr>
          <a:lstStyle/>
          <a:p>
            <a:pPr algn="ctr"/>
            <a:r>
              <a:rPr lang="en-US" altLang="ja-JP" sz="2000" b="1" dirty="0">
                <a:solidFill>
                  <a:srgbClr val="002060"/>
                </a:solidFill>
              </a:rPr>
              <a:t>Phase 3</a:t>
            </a:r>
            <a:endParaRPr kumimoji="1" lang="ja-JP" altLang="en-US" sz="2000" b="1" dirty="0">
              <a:solidFill>
                <a:srgbClr val="002060"/>
              </a:solidFill>
            </a:endParaRPr>
          </a:p>
        </p:txBody>
      </p:sp>
      <p:sp>
        <p:nvSpPr>
          <p:cNvPr id="89" name="TextBox 88">
            <a:extLst>
              <a:ext uri="{FF2B5EF4-FFF2-40B4-BE49-F238E27FC236}">
                <a16:creationId xmlns:a16="http://schemas.microsoft.com/office/drawing/2014/main" id="{5BFCA4F3-0659-3C50-BE37-86A17A96B96F}"/>
              </a:ext>
            </a:extLst>
          </p:cNvPr>
          <p:cNvSpPr txBox="1"/>
          <p:nvPr/>
        </p:nvSpPr>
        <p:spPr>
          <a:xfrm>
            <a:off x="11361296" y="3295490"/>
            <a:ext cx="774571" cy="400110"/>
          </a:xfrm>
          <a:prstGeom prst="rect">
            <a:avLst/>
          </a:prstGeom>
          <a:noFill/>
        </p:spPr>
        <p:txBody>
          <a:bodyPr wrap="none" rtlCol="0">
            <a:spAutoFit/>
          </a:bodyPr>
          <a:lstStyle/>
          <a:p>
            <a:r>
              <a:rPr kumimoji="1" lang="en-US" altLang="ja-JP" sz="2000" b="1" dirty="0"/>
              <a:t>2024</a:t>
            </a:r>
            <a:endParaRPr kumimoji="1" lang="ja-JP" altLang="en-US" sz="2000" b="1" dirty="0"/>
          </a:p>
        </p:txBody>
      </p:sp>
      <p:sp>
        <p:nvSpPr>
          <p:cNvPr id="90" name="TextBox 89">
            <a:extLst>
              <a:ext uri="{FF2B5EF4-FFF2-40B4-BE49-F238E27FC236}">
                <a16:creationId xmlns:a16="http://schemas.microsoft.com/office/drawing/2014/main" id="{8D56010E-1EFB-42D6-1637-9E2D986BCE26}"/>
              </a:ext>
            </a:extLst>
          </p:cNvPr>
          <p:cNvSpPr txBox="1"/>
          <p:nvPr/>
        </p:nvSpPr>
        <p:spPr>
          <a:xfrm>
            <a:off x="7981890" y="3295490"/>
            <a:ext cx="774571" cy="400110"/>
          </a:xfrm>
          <a:prstGeom prst="rect">
            <a:avLst/>
          </a:prstGeom>
          <a:noFill/>
        </p:spPr>
        <p:txBody>
          <a:bodyPr wrap="none" rtlCol="0">
            <a:spAutoFit/>
          </a:bodyPr>
          <a:lstStyle/>
          <a:p>
            <a:r>
              <a:rPr kumimoji="1" lang="en-US" altLang="ja-JP" sz="2000" b="1" dirty="0"/>
              <a:t>2021</a:t>
            </a:r>
            <a:endParaRPr kumimoji="1" lang="ja-JP" altLang="en-US" sz="2000" b="1" dirty="0"/>
          </a:p>
        </p:txBody>
      </p:sp>
      <p:sp>
        <p:nvSpPr>
          <p:cNvPr id="102" name="Star: 5 Points 101">
            <a:extLst>
              <a:ext uri="{FF2B5EF4-FFF2-40B4-BE49-F238E27FC236}">
                <a16:creationId xmlns:a16="http://schemas.microsoft.com/office/drawing/2014/main" id="{F99DFF87-D5FA-089A-E8EC-277037774D30}"/>
              </a:ext>
            </a:extLst>
          </p:cNvPr>
          <p:cNvSpPr>
            <a:spLocks noChangeAspect="1"/>
          </p:cNvSpPr>
          <p:nvPr/>
        </p:nvSpPr>
        <p:spPr>
          <a:xfrm>
            <a:off x="10881618" y="2480934"/>
            <a:ext cx="571007" cy="571007"/>
          </a:xfrm>
          <a:prstGeom prst="star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0000"/>
              </a:solidFill>
            </a:endParaRPr>
          </a:p>
        </p:txBody>
      </p:sp>
      <p:pic>
        <p:nvPicPr>
          <p:cNvPr id="104" name="図 218">
            <a:extLst>
              <a:ext uri="{FF2B5EF4-FFF2-40B4-BE49-F238E27FC236}">
                <a16:creationId xmlns:a16="http://schemas.microsoft.com/office/drawing/2014/main" id="{8E0ED32D-C933-3638-790E-91EDBF00A3E3}"/>
              </a:ext>
            </a:extLst>
          </p:cNvPr>
          <p:cNvPicPr>
            <a:picLocks noChangeAspect="1"/>
          </p:cNvPicPr>
          <p:nvPr/>
        </p:nvPicPr>
        <p:blipFill>
          <a:blip r:embed="rId2"/>
          <a:stretch>
            <a:fillRect/>
          </a:stretch>
        </p:blipFill>
        <p:spPr>
          <a:xfrm>
            <a:off x="448247" y="1502518"/>
            <a:ext cx="1334672" cy="549014"/>
          </a:xfrm>
          <a:prstGeom prst="rect">
            <a:avLst/>
          </a:prstGeom>
        </p:spPr>
      </p:pic>
      <p:sp>
        <p:nvSpPr>
          <p:cNvPr id="124" name="角丸四角形 464">
            <a:extLst>
              <a:ext uri="{FF2B5EF4-FFF2-40B4-BE49-F238E27FC236}">
                <a16:creationId xmlns:a16="http://schemas.microsoft.com/office/drawing/2014/main" id="{59A8A310-C31D-2680-4777-8630A620C315}"/>
              </a:ext>
            </a:extLst>
          </p:cNvPr>
          <p:cNvSpPr/>
          <p:nvPr/>
        </p:nvSpPr>
        <p:spPr>
          <a:xfrm>
            <a:off x="8559851" y="5987862"/>
            <a:ext cx="3482797" cy="585846"/>
          </a:xfrm>
          <a:prstGeom prst="roundRect">
            <a:avLst>
              <a:gd name="adj" fmla="val 22640"/>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67250"/>
            <a:r>
              <a:rPr lang="en-US" altLang="ja-JP" sz="2800" dirty="0">
                <a:solidFill>
                  <a:schemeClr val="bg1"/>
                </a:solidFill>
              </a:rPr>
              <a:t>What do </a:t>
            </a:r>
            <a:r>
              <a:rPr lang="en-US" altLang="ja-JP" sz="2800" b="1" i="1" u="sng" dirty="0">
                <a:solidFill>
                  <a:schemeClr val="bg1"/>
                </a:solidFill>
              </a:rPr>
              <a:t>you</a:t>
            </a:r>
            <a:r>
              <a:rPr lang="en-US" altLang="ja-JP" sz="2800" dirty="0">
                <a:solidFill>
                  <a:schemeClr val="bg1"/>
                </a:solidFill>
              </a:rPr>
              <a:t> want?</a:t>
            </a:r>
          </a:p>
        </p:txBody>
      </p:sp>
      <p:sp>
        <p:nvSpPr>
          <p:cNvPr id="125" name="TextBox 124">
            <a:extLst>
              <a:ext uri="{FF2B5EF4-FFF2-40B4-BE49-F238E27FC236}">
                <a16:creationId xmlns:a16="http://schemas.microsoft.com/office/drawing/2014/main" id="{A2AE29ED-D293-0889-C1A5-143BEA614E47}"/>
              </a:ext>
            </a:extLst>
          </p:cNvPr>
          <p:cNvSpPr txBox="1"/>
          <p:nvPr/>
        </p:nvSpPr>
        <p:spPr>
          <a:xfrm>
            <a:off x="8559851" y="4173924"/>
            <a:ext cx="3482797" cy="1644461"/>
          </a:xfrm>
          <a:prstGeom prst="roundRect">
            <a:avLst>
              <a:gd name="adj" fmla="val 10349"/>
            </a:avLst>
          </a:prstGeom>
          <a:noFill/>
          <a:ln w="38100">
            <a:solidFill>
              <a:srgbClr val="FFD633"/>
            </a:solidFill>
          </a:ln>
        </p:spPr>
        <p:txBody>
          <a:bodyPr wrap="square" rtlCol="0" anchor="ctr">
            <a:spAutoFit/>
          </a:bodyPr>
          <a:lstStyle/>
          <a:p>
            <a:pPr defTabSz="630238">
              <a:spcAft>
                <a:spcPts val="600"/>
              </a:spcAft>
            </a:pPr>
            <a:r>
              <a:rPr lang="en-US" altLang="ja-JP" b="1" dirty="0"/>
              <a:t>2022</a:t>
            </a:r>
            <a:br>
              <a:rPr lang="en-US" altLang="ja-JP" dirty="0"/>
            </a:br>
            <a:r>
              <a:rPr lang="en-US" altLang="ja-JP" dirty="0"/>
              <a:t>Three presidents agree on the “Group of Zurich” principle </a:t>
            </a:r>
          </a:p>
          <a:p>
            <a:pPr defTabSz="630238">
              <a:spcAft>
                <a:spcPts val="600"/>
              </a:spcAft>
            </a:pPr>
            <a:r>
              <a:rPr kumimoji="1" lang="en-US" altLang="ja-JP" b="1" dirty="0"/>
              <a:t>2023</a:t>
            </a:r>
            <a:br>
              <a:rPr kumimoji="1" lang="en-US" altLang="ja-JP" dirty="0"/>
            </a:br>
            <a:r>
              <a:rPr kumimoji="1" lang="en-US" altLang="ja-JP" dirty="0"/>
              <a:t>Today’s </a:t>
            </a:r>
            <a:r>
              <a:rPr lang="en-US" altLang="ja-JP" dirty="0"/>
              <a:t>symposium!</a:t>
            </a:r>
            <a:endParaRPr kumimoji="1" lang="ja-JP" altLang="en-US" dirty="0"/>
          </a:p>
        </p:txBody>
      </p:sp>
      <p:pic>
        <p:nvPicPr>
          <p:cNvPr id="131" name="Picture 130" descr="A picture containing indoor, person&#10;&#10;Description automatically generated">
            <a:extLst>
              <a:ext uri="{FF2B5EF4-FFF2-40B4-BE49-F238E27FC236}">
                <a16:creationId xmlns:a16="http://schemas.microsoft.com/office/drawing/2014/main" id="{743E62FE-B8B9-BB41-81BF-6D8175D08E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8300" y="5070732"/>
            <a:ext cx="1093058" cy="819794"/>
          </a:xfrm>
          <a:prstGeom prst="rect">
            <a:avLst/>
          </a:prstGeom>
        </p:spPr>
      </p:pic>
      <p:pic>
        <p:nvPicPr>
          <p:cNvPr id="132" name="図 209">
            <a:extLst>
              <a:ext uri="{FF2B5EF4-FFF2-40B4-BE49-F238E27FC236}">
                <a16:creationId xmlns:a16="http://schemas.microsoft.com/office/drawing/2014/main" id="{839C8967-0737-6AC4-8686-0840FC933E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811" t="21265" r="40564" b="45445"/>
          <a:stretch/>
        </p:blipFill>
        <p:spPr>
          <a:xfrm>
            <a:off x="1201875" y="6007056"/>
            <a:ext cx="655501" cy="615774"/>
          </a:xfrm>
          <a:prstGeom prst="rect">
            <a:avLst/>
          </a:prstGeom>
        </p:spPr>
      </p:pic>
      <p:pic>
        <p:nvPicPr>
          <p:cNvPr id="133" name="Picture 132">
            <a:extLst>
              <a:ext uri="{FF2B5EF4-FFF2-40B4-BE49-F238E27FC236}">
                <a16:creationId xmlns:a16="http://schemas.microsoft.com/office/drawing/2014/main" id="{B053DC76-36CD-361F-B067-DC5E5EB1D3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0501" y="6007056"/>
            <a:ext cx="5085098" cy="615774"/>
          </a:xfrm>
          <a:prstGeom prst="rect">
            <a:avLst/>
          </a:prstGeom>
        </p:spPr>
      </p:pic>
      <p:pic>
        <p:nvPicPr>
          <p:cNvPr id="134" name="図 110">
            <a:extLst>
              <a:ext uri="{FF2B5EF4-FFF2-40B4-BE49-F238E27FC236}">
                <a16:creationId xmlns:a16="http://schemas.microsoft.com/office/drawing/2014/main" id="{2648519F-E710-5F16-8090-3DA3885956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2748" y="4029215"/>
            <a:ext cx="1271745" cy="953809"/>
          </a:xfrm>
          <a:prstGeom prst="rect">
            <a:avLst/>
          </a:prstGeom>
        </p:spPr>
      </p:pic>
      <p:pic>
        <p:nvPicPr>
          <p:cNvPr id="135" name="図 120">
            <a:extLst>
              <a:ext uri="{FF2B5EF4-FFF2-40B4-BE49-F238E27FC236}">
                <a16:creationId xmlns:a16="http://schemas.microsoft.com/office/drawing/2014/main" id="{6DB5D04C-FD5C-4F17-57C7-C1D8C3887661}"/>
              </a:ext>
            </a:extLst>
          </p:cNvPr>
          <p:cNvPicPr>
            <a:picLocks noChangeAspect="1"/>
          </p:cNvPicPr>
          <p:nvPr/>
        </p:nvPicPr>
        <p:blipFill rotWithShape="1">
          <a:blip r:embed="rId7"/>
          <a:srcRect t="31369"/>
          <a:stretch/>
        </p:blipFill>
        <p:spPr>
          <a:xfrm>
            <a:off x="1282430" y="5072513"/>
            <a:ext cx="1783949" cy="816232"/>
          </a:xfrm>
          <a:prstGeom prst="rect">
            <a:avLst/>
          </a:prstGeom>
        </p:spPr>
      </p:pic>
      <p:pic>
        <p:nvPicPr>
          <p:cNvPr id="136" name="Picture 135" descr="A group of people standing outside of a building&#10;&#10;Description automatically generated">
            <a:extLst>
              <a:ext uri="{FF2B5EF4-FFF2-40B4-BE49-F238E27FC236}">
                <a16:creationId xmlns:a16="http://schemas.microsoft.com/office/drawing/2014/main" id="{8DAB6F01-2C93-1F3F-B71C-1F4C6C71FD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9986" y="4026701"/>
            <a:ext cx="1391738" cy="956323"/>
          </a:xfrm>
          <a:prstGeom prst="rect">
            <a:avLst/>
          </a:prstGeom>
        </p:spPr>
      </p:pic>
      <p:pic>
        <p:nvPicPr>
          <p:cNvPr id="137" name="Picture 136" descr="A person in a black shirt working on a computer&#10;&#10;Description automatically generated">
            <a:extLst>
              <a:ext uri="{FF2B5EF4-FFF2-40B4-BE49-F238E27FC236}">
                <a16:creationId xmlns:a16="http://schemas.microsoft.com/office/drawing/2014/main" id="{1ED72C33-1E0A-0622-96CE-15ADF296C9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37216" y="4054879"/>
            <a:ext cx="1237527" cy="928145"/>
          </a:xfrm>
          <a:prstGeom prst="rect">
            <a:avLst/>
          </a:prstGeom>
        </p:spPr>
      </p:pic>
      <p:pic>
        <p:nvPicPr>
          <p:cNvPr id="138" name="図 112">
            <a:extLst>
              <a:ext uri="{FF2B5EF4-FFF2-40B4-BE49-F238E27FC236}">
                <a16:creationId xmlns:a16="http://schemas.microsoft.com/office/drawing/2014/main" id="{E56806FC-2949-1C1C-CCF6-F4BAF4C47E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68971" y="5068219"/>
            <a:ext cx="1099761" cy="824821"/>
          </a:xfrm>
          <a:prstGeom prst="rect">
            <a:avLst/>
          </a:prstGeom>
        </p:spPr>
      </p:pic>
      <p:pic>
        <p:nvPicPr>
          <p:cNvPr id="139" name="図 140">
            <a:extLst>
              <a:ext uri="{FF2B5EF4-FFF2-40B4-BE49-F238E27FC236}">
                <a16:creationId xmlns:a16="http://schemas.microsoft.com/office/drawing/2014/main" id="{41AF2A11-B1E1-2489-7F2D-6396DD004D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83992" y="5070934"/>
            <a:ext cx="1456695" cy="819391"/>
          </a:xfrm>
          <a:prstGeom prst="rect">
            <a:avLst/>
          </a:prstGeom>
        </p:spPr>
      </p:pic>
      <p:pic>
        <p:nvPicPr>
          <p:cNvPr id="146" name="Picture 145" descr="A person standing in front of a whiteboard&#10;&#10;Description automatically generated">
            <a:extLst>
              <a:ext uri="{FF2B5EF4-FFF2-40B4-BE49-F238E27FC236}">
                <a16:creationId xmlns:a16="http://schemas.microsoft.com/office/drawing/2014/main" id="{A20F6BFE-5EEA-4ADA-8A81-5B3B81CE7A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9353" y="4044422"/>
            <a:ext cx="1407902" cy="938602"/>
          </a:xfrm>
          <a:prstGeom prst="rect">
            <a:avLst/>
          </a:prstGeom>
        </p:spPr>
      </p:pic>
      <p:sp>
        <p:nvSpPr>
          <p:cNvPr id="141" name="Rectangle: Rounded Corners 140">
            <a:extLst>
              <a:ext uri="{FF2B5EF4-FFF2-40B4-BE49-F238E27FC236}">
                <a16:creationId xmlns:a16="http://schemas.microsoft.com/office/drawing/2014/main" id="{041EA7EF-BD69-D0EE-BACC-A46DE126C10D}"/>
              </a:ext>
            </a:extLst>
          </p:cNvPr>
          <p:cNvSpPr/>
          <p:nvPr/>
        </p:nvSpPr>
        <p:spPr>
          <a:xfrm>
            <a:off x="7330916" y="3914021"/>
            <a:ext cx="1004234" cy="2809106"/>
          </a:xfrm>
          <a:prstGeom prst="roundRect">
            <a:avLst>
              <a:gd name="adj" fmla="val 3919"/>
            </a:avLst>
          </a:prstGeom>
          <a:solidFill>
            <a:srgbClr val="FFD633"/>
          </a:solidFill>
          <a:ln w="38100">
            <a:solidFill>
              <a:srgbClr val="FFD6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2" name="図 12">
            <a:extLst>
              <a:ext uri="{FF2B5EF4-FFF2-40B4-BE49-F238E27FC236}">
                <a16:creationId xmlns:a16="http://schemas.microsoft.com/office/drawing/2014/main" id="{5A8385D5-A813-6827-6BB4-9AC7391AB261}"/>
              </a:ext>
            </a:extLst>
          </p:cNvPr>
          <p:cNvPicPr>
            <a:picLocks noChangeAspect="1"/>
          </p:cNvPicPr>
          <p:nvPr/>
        </p:nvPicPr>
        <p:blipFill rotWithShape="1">
          <a:blip r:embed="rId13"/>
          <a:srcRect l="12123" t="22878" r="12603" b="23452"/>
          <a:stretch/>
        </p:blipFill>
        <p:spPr>
          <a:xfrm>
            <a:off x="7390573" y="4115197"/>
            <a:ext cx="884920" cy="246083"/>
          </a:xfrm>
          <a:prstGeom prst="rect">
            <a:avLst/>
          </a:prstGeom>
        </p:spPr>
      </p:pic>
      <p:grpSp>
        <p:nvGrpSpPr>
          <p:cNvPr id="151" name="Group 150">
            <a:extLst>
              <a:ext uri="{FF2B5EF4-FFF2-40B4-BE49-F238E27FC236}">
                <a16:creationId xmlns:a16="http://schemas.microsoft.com/office/drawing/2014/main" id="{AE081183-F5D0-3930-23DD-E6B53F4298EF}"/>
              </a:ext>
            </a:extLst>
          </p:cNvPr>
          <p:cNvGrpSpPr/>
          <p:nvPr/>
        </p:nvGrpSpPr>
        <p:grpSpPr>
          <a:xfrm>
            <a:off x="7393649" y="6285447"/>
            <a:ext cx="878768" cy="216314"/>
            <a:chOff x="7390573" y="6476810"/>
            <a:chExt cx="878768" cy="216314"/>
          </a:xfrm>
        </p:grpSpPr>
        <p:sp>
          <p:nvSpPr>
            <p:cNvPr id="150" name="Rectangle 149">
              <a:extLst>
                <a:ext uri="{FF2B5EF4-FFF2-40B4-BE49-F238E27FC236}">
                  <a16:creationId xmlns:a16="http://schemas.microsoft.com/office/drawing/2014/main" id="{306320E7-ECBF-290B-84F7-A86E495B886C}"/>
                </a:ext>
              </a:extLst>
            </p:cNvPr>
            <p:cNvSpPr/>
            <p:nvPr/>
          </p:nvSpPr>
          <p:spPr>
            <a:xfrm>
              <a:off x="7390573" y="6476810"/>
              <a:ext cx="878768" cy="2163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7" name="Picture 126">
              <a:extLst>
                <a:ext uri="{FF2B5EF4-FFF2-40B4-BE49-F238E27FC236}">
                  <a16:creationId xmlns:a16="http://schemas.microsoft.com/office/drawing/2014/main" id="{C2FC113B-3CB5-4BE6-D9CB-9247DE05C4C0}"/>
                </a:ext>
              </a:extLst>
            </p:cNvPr>
            <p:cNvPicPr>
              <a:picLocks noChangeAspect="1"/>
            </p:cNvPicPr>
            <p:nvPr/>
          </p:nvPicPr>
          <p:blipFill rotWithShape="1">
            <a:blip r:embed="rId14"/>
            <a:srcRect r="48319"/>
            <a:stretch/>
          </p:blipFill>
          <p:spPr>
            <a:xfrm>
              <a:off x="7457313" y="6476810"/>
              <a:ext cx="745288" cy="216314"/>
            </a:xfrm>
            <a:prstGeom prst="rect">
              <a:avLst/>
            </a:prstGeom>
            <a:ln>
              <a:noFill/>
            </a:ln>
          </p:spPr>
        </p:pic>
      </p:grpSp>
      <p:grpSp>
        <p:nvGrpSpPr>
          <p:cNvPr id="3" name="Group 2">
            <a:extLst>
              <a:ext uri="{FF2B5EF4-FFF2-40B4-BE49-F238E27FC236}">
                <a16:creationId xmlns:a16="http://schemas.microsoft.com/office/drawing/2014/main" id="{21198047-484A-0D64-C5D6-0A906E6E72D0}"/>
              </a:ext>
            </a:extLst>
          </p:cNvPr>
          <p:cNvGrpSpPr/>
          <p:nvPr/>
        </p:nvGrpSpPr>
        <p:grpSpPr>
          <a:xfrm>
            <a:off x="61819" y="3914736"/>
            <a:ext cx="1004234" cy="2809106"/>
            <a:chOff x="61819" y="3914736"/>
            <a:chExt cx="1004234" cy="2809106"/>
          </a:xfrm>
        </p:grpSpPr>
        <p:sp>
          <p:nvSpPr>
            <p:cNvPr id="140" name="Rectangle: Rounded Corners 139">
              <a:extLst>
                <a:ext uri="{FF2B5EF4-FFF2-40B4-BE49-F238E27FC236}">
                  <a16:creationId xmlns:a16="http://schemas.microsoft.com/office/drawing/2014/main" id="{626F93B8-1354-6359-F6EA-FC7D2A81C4CA}"/>
                </a:ext>
              </a:extLst>
            </p:cNvPr>
            <p:cNvSpPr/>
            <p:nvPr/>
          </p:nvSpPr>
          <p:spPr>
            <a:xfrm>
              <a:off x="61819" y="3914736"/>
              <a:ext cx="1004234" cy="2809106"/>
            </a:xfrm>
            <a:prstGeom prst="roundRect">
              <a:avLst>
                <a:gd name="adj" fmla="val 6651"/>
              </a:avLst>
            </a:prstGeom>
            <a:solidFill>
              <a:srgbClr val="4472C4"/>
            </a:solidFill>
            <a:ln w="3810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 name="Group 1">
              <a:extLst>
                <a:ext uri="{FF2B5EF4-FFF2-40B4-BE49-F238E27FC236}">
                  <a16:creationId xmlns:a16="http://schemas.microsoft.com/office/drawing/2014/main" id="{9EBF9A17-2818-B3B2-0C9D-E2A769317A2C}"/>
                </a:ext>
              </a:extLst>
            </p:cNvPr>
            <p:cNvGrpSpPr/>
            <p:nvPr/>
          </p:nvGrpSpPr>
          <p:grpSpPr>
            <a:xfrm>
              <a:off x="121476" y="4628270"/>
              <a:ext cx="884920" cy="1350553"/>
              <a:chOff x="133077" y="3959039"/>
              <a:chExt cx="884920" cy="1350553"/>
            </a:xfrm>
          </p:grpSpPr>
          <p:pic>
            <p:nvPicPr>
              <p:cNvPr id="53" name="図 12">
                <a:extLst>
                  <a:ext uri="{FF2B5EF4-FFF2-40B4-BE49-F238E27FC236}">
                    <a16:creationId xmlns:a16="http://schemas.microsoft.com/office/drawing/2014/main" id="{D1C44F59-B967-C9D8-3135-B03FA18B5FAD}"/>
                  </a:ext>
                </a:extLst>
              </p:cNvPr>
              <p:cNvPicPr>
                <a:picLocks noChangeAspect="1"/>
              </p:cNvPicPr>
              <p:nvPr/>
            </p:nvPicPr>
            <p:blipFill rotWithShape="1">
              <a:blip r:embed="rId13"/>
              <a:srcRect l="12123" t="22878" r="12603" b="23452"/>
              <a:stretch/>
            </p:blipFill>
            <p:spPr>
              <a:xfrm>
                <a:off x="133077" y="5063509"/>
                <a:ext cx="884920" cy="246083"/>
              </a:xfrm>
              <a:prstGeom prst="rect">
                <a:avLst/>
              </a:prstGeom>
            </p:spPr>
          </p:pic>
          <p:grpSp>
            <p:nvGrpSpPr>
              <p:cNvPr id="158" name="Group 157">
                <a:extLst>
                  <a:ext uri="{FF2B5EF4-FFF2-40B4-BE49-F238E27FC236}">
                    <a16:creationId xmlns:a16="http://schemas.microsoft.com/office/drawing/2014/main" id="{353C39C2-B95F-DDAB-3D77-305279B4A9AC}"/>
                  </a:ext>
                </a:extLst>
              </p:cNvPr>
              <p:cNvGrpSpPr/>
              <p:nvPr/>
            </p:nvGrpSpPr>
            <p:grpSpPr>
              <a:xfrm>
                <a:off x="138405" y="3959039"/>
                <a:ext cx="878768" cy="272998"/>
                <a:chOff x="162386" y="5978454"/>
                <a:chExt cx="878768" cy="272998"/>
              </a:xfrm>
            </p:grpSpPr>
            <p:sp>
              <p:nvSpPr>
                <p:cNvPr id="156" name="Rectangle 155">
                  <a:extLst>
                    <a:ext uri="{FF2B5EF4-FFF2-40B4-BE49-F238E27FC236}">
                      <a16:creationId xmlns:a16="http://schemas.microsoft.com/office/drawing/2014/main" id="{83DF57C0-726A-DAD2-8001-EEA6403504BD}"/>
                    </a:ext>
                  </a:extLst>
                </p:cNvPr>
                <p:cNvSpPr/>
                <p:nvPr/>
              </p:nvSpPr>
              <p:spPr>
                <a:xfrm>
                  <a:off x="162386" y="5978454"/>
                  <a:ext cx="878768" cy="2729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7" name="図 240">
                  <a:extLst>
                    <a:ext uri="{FF2B5EF4-FFF2-40B4-BE49-F238E27FC236}">
                      <a16:creationId xmlns:a16="http://schemas.microsoft.com/office/drawing/2014/main" id="{A6A98D91-69AD-A405-5240-05EB30D9F9B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0181" y="5991926"/>
                  <a:ext cx="843179" cy="246055"/>
                </a:xfrm>
                <a:prstGeom prst="rect">
                  <a:avLst/>
                </a:prstGeom>
              </p:spPr>
            </p:pic>
          </p:grpSp>
        </p:grpSp>
      </p:grpSp>
      <p:grpSp>
        <p:nvGrpSpPr>
          <p:cNvPr id="8" name="グループ化 222">
            <a:extLst>
              <a:ext uri="{FF2B5EF4-FFF2-40B4-BE49-F238E27FC236}">
                <a16:creationId xmlns:a16="http://schemas.microsoft.com/office/drawing/2014/main" id="{5C87A8AE-14A2-76AE-F02C-3383D0142EF8}"/>
              </a:ext>
            </a:extLst>
          </p:cNvPr>
          <p:cNvGrpSpPr>
            <a:grpSpLocks noChangeAspect="1"/>
          </p:cNvGrpSpPr>
          <p:nvPr/>
        </p:nvGrpSpPr>
        <p:grpSpPr>
          <a:xfrm>
            <a:off x="86561" y="4953038"/>
            <a:ext cx="954750" cy="732506"/>
            <a:chOff x="27687090" y="13255453"/>
            <a:chExt cx="1106000" cy="848547"/>
          </a:xfrm>
          <a:solidFill>
            <a:schemeClr val="bg1"/>
          </a:solidFill>
        </p:grpSpPr>
        <p:sp>
          <p:nvSpPr>
            <p:cNvPr id="11" name="下矢印 158">
              <a:extLst>
                <a:ext uri="{FF2B5EF4-FFF2-40B4-BE49-F238E27FC236}">
                  <a16:creationId xmlns:a16="http://schemas.microsoft.com/office/drawing/2014/main" id="{5D64F0A2-2ADA-D58E-47EA-9720BB268B60}"/>
                </a:ext>
              </a:extLst>
            </p:cNvPr>
            <p:cNvSpPr/>
            <p:nvPr/>
          </p:nvSpPr>
          <p:spPr>
            <a:xfrm rot="10800000">
              <a:off x="27688372" y="13255453"/>
              <a:ext cx="1104718" cy="371820"/>
            </a:xfrm>
            <a:prstGeom prst="downArrow">
              <a:avLst>
                <a:gd name="adj1" fmla="val 50000"/>
                <a:gd name="adj2" fmla="val 40894"/>
              </a:avLst>
            </a:prstGeom>
            <a:grpFill/>
            <a:ln w="9525" cap="flat">
              <a:solidFill>
                <a:schemeClr val="tx1"/>
              </a:solid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1" hangingPunct="0">
                <a:lnSpc>
                  <a:spcPct val="100000"/>
                </a:lnSpc>
                <a:spcBef>
                  <a:spcPts val="0"/>
                </a:spcBef>
                <a:spcAft>
                  <a:spcPts val="0"/>
                </a:spcAft>
                <a:buClrTx/>
                <a:buSzTx/>
                <a:buFontTx/>
                <a:buNone/>
                <a:tabLst/>
                <a:defRPr/>
              </a:pPr>
              <a:endParaRPr kumimoji="0" lang="ja-JP" altLang="en-US" sz="1000" i="0" u="none" strike="noStrike" kern="0" cap="none" spc="0" normalizeH="0" baseline="0" noProof="0">
                <a:ln>
                  <a:noFill/>
                </a:ln>
                <a:effectLst/>
                <a:uLnTx/>
                <a:uFillTx/>
                <a:sym typeface="ヒラギノ角ゴ ProN W3"/>
              </a:endParaRPr>
            </a:p>
          </p:txBody>
        </p:sp>
        <p:sp>
          <p:nvSpPr>
            <p:cNvPr id="12" name="下矢印 487">
              <a:extLst>
                <a:ext uri="{FF2B5EF4-FFF2-40B4-BE49-F238E27FC236}">
                  <a16:creationId xmlns:a16="http://schemas.microsoft.com/office/drawing/2014/main" id="{AFC6F589-35E7-5850-AE64-80739366462F}"/>
                </a:ext>
              </a:extLst>
            </p:cNvPr>
            <p:cNvSpPr/>
            <p:nvPr/>
          </p:nvSpPr>
          <p:spPr>
            <a:xfrm>
              <a:off x="27688372" y="13732179"/>
              <a:ext cx="1104718" cy="371821"/>
            </a:xfrm>
            <a:prstGeom prst="downArrow">
              <a:avLst>
                <a:gd name="adj1" fmla="val 50000"/>
                <a:gd name="adj2" fmla="val 40894"/>
              </a:avLst>
            </a:prstGeom>
            <a:grpFill/>
            <a:ln w="9525" cap="flat">
              <a:solidFill>
                <a:schemeClr val="tx1"/>
              </a:solid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1" hangingPunct="0">
                <a:lnSpc>
                  <a:spcPct val="100000"/>
                </a:lnSpc>
                <a:spcBef>
                  <a:spcPts val="0"/>
                </a:spcBef>
                <a:spcAft>
                  <a:spcPts val="0"/>
                </a:spcAft>
                <a:buClrTx/>
                <a:buSzTx/>
                <a:buFontTx/>
                <a:buNone/>
                <a:tabLst/>
                <a:defRPr/>
              </a:pPr>
              <a:endParaRPr kumimoji="0" lang="ja-JP" altLang="en-US" sz="1000" i="0" u="none" strike="noStrike" kern="0" cap="none" spc="0" normalizeH="0" baseline="0" noProof="0">
                <a:ln>
                  <a:noFill/>
                </a:ln>
                <a:effectLst/>
                <a:uLnTx/>
                <a:uFillTx/>
                <a:sym typeface="ヒラギノ角ゴ ProN W3"/>
              </a:endParaRPr>
            </a:p>
          </p:txBody>
        </p:sp>
        <p:sp>
          <p:nvSpPr>
            <p:cNvPr id="13" name="テキスト ボックス 156">
              <a:extLst>
                <a:ext uri="{FF2B5EF4-FFF2-40B4-BE49-F238E27FC236}">
                  <a16:creationId xmlns:a16="http://schemas.microsoft.com/office/drawing/2014/main" id="{8F3D10C3-38C1-E6E0-EACD-D79C86913CE9}"/>
                </a:ext>
              </a:extLst>
            </p:cNvPr>
            <p:cNvSpPr txBox="1"/>
            <p:nvPr/>
          </p:nvSpPr>
          <p:spPr>
            <a:xfrm>
              <a:off x="27687090" y="13482213"/>
              <a:ext cx="1104718" cy="385932"/>
            </a:xfrm>
            <a:prstGeom prst="rect">
              <a:avLst/>
            </a:prstGeom>
            <a:grpFill/>
            <a:ln w="9525" cap="flat">
              <a:solidFill>
                <a:schemeClr val="tx1"/>
              </a:solidFill>
              <a:miter lim="400000"/>
            </a:ln>
            <a:effectLst/>
          </p:spPr>
          <p:txBody>
            <a:bodyPr rot="0" spcFirstLastPara="1" vertOverflow="overflow" horzOverflow="overflow" vert="horz" wrap="square" lIns="50800" tIns="50800" rIns="50800" bIns="50800" numCol="1" spcCol="38100" rtlCol="0" anchor="ctr">
              <a:noAutofit/>
            </a:bodyPr>
            <a:lstStyle/>
            <a:p>
              <a:pPr marL="0" marR="0" lvl="0" indent="0" algn="ctr" defTabSz="584200" eaLnBrk="1" fontAlgn="auto" latinLnBrk="1" hangingPunct="0">
                <a:lnSpc>
                  <a:spcPct val="100000"/>
                </a:lnSpc>
                <a:spcBef>
                  <a:spcPts val="0"/>
                </a:spcBef>
                <a:spcAft>
                  <a:spcPts val="0"/>
                </a:spcAft>
                <a:buClrTx/>
                <a:buSzTx/>
                <a:buFontTx/>
                <a:buNone/>
                <a:tabLst/>
                <a:defRPr/>
              </a:pPr>
              <a:r>
                <a:rPr kumimoji="0" lang="en-US" altLang="ja-JP" sz="1000" i="0" u="none" strike="noStrike" kern="0" cap="none" spc="0" normalizeH="0" baseline="0" noProof="0" dirty="0">
                  <a:ln>
                    <a:noFill/>
                  </a:ln>
                  <a:effectLst/>
                  <a:uLnTx/>
                  <a:uFillTx/>
                  <a:sym typeface="ヒラギノ角ゴ ProN W3"/>
                </a:rPr>
                <a:t>Strategic </a:t>
              </a:r>
              <a:br>
                <a:rPr kumimoji="0" lang="en-US" altLang="ja-JP" sz="1000" i="0" u="none" strike="noStrike" kern="0" cap="none" spc="0" normalizeH="0" baseline="0" noProof="0" dirty="0">
                  <a:ln>
                    <a:noFill/>
                  </a:ln>
                  <a:effectLst/>
                  <a:uLnTx/>
                  <a:uFillTx/>
                  <a:sym typeface="ヒラギノ角ゴ ProN W3"/>
                </a:rPr>
              </a:br>
              <a:r>
                <a:rPr kumimoji="0" lang="en-US" altLang="ja-JP" sz="1000" i="0" u="none" strike="noStrike" kern="0" cap="none" spc="0" normalizeH="0" baseline="0" noProof="0" dirty="0">
                  <a:ln>
                    <a:noFill/>
                  </a:ln>
                  <a:effectLst/>
                  <a:uLnTx/>
                  <a:uFillTx/>
                  <a:sym typeface="ヒラギノ角ゴ ProN W3"/>
                </a:rPr>
                <a:t>Partnership</a:t>
              </a:r>
              <a:endParaRPr kumimoji="0" lang="ja-JP" altLang="en-US" sz="1000" i="0" u="none" strike="noStrike" kern="0" cap="none" spc="0" normalizeH="0" baseline="0" noProof="0" dirty="0">
                <a:ln>
                  <a:noFill/>
                </a:ln>
                <a:effectLst/>
                <a:uLnTx/>
                <a:uFillTx/>
                <a:sym typeface="ヒラギノ角ゴ ProN W3"/>
              </a:endParaRPr>
            </a:p>
          </p:txBody>
        </p:sp>
      </p:grpSp>
      <p:sp>
        <p:nvSpPr>
          <p:cNvPr id="32" name="Rectangle 31">
            <a:extLst>
              <a:ext uri="{FF2B5EF4-FFF2-40B4-BE49-F238E27FC236}">
                <a16:creationId xmlns:a16="http://schemas.microsoft.com/office/drawing/2014/main" id="{7689B3A4-A95A-8A2B-E586-36CD5E8C8BA6}"/>
              </a:ext>
            </a:extLst>
          </p:cNvPr>
          <p:cNvSpPr/>
          <p:nvPr/>
        </p:nvSpPr>
        <p:spPr>
          <a:xfrm>
            <a:off x="7597710" y="4909296"/>
            <a:ext cx="470646" cy="823444"/>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Group 6">
            <a:extLst>
              <a:ext uri="{FF2B5EF4-FFF2-40B4-BE49-F238E27FC236}">
                <a16:creationId xmlns:a16="http://schemas.microsoft.com/office/drawing/2014/main" id="{3AE562BF-B3C9-F924-5247-56C6B0B9049F}"/>
              </a:ext>
            </a:extLst>
          </p:cNvPr>
          <p:cNvGrpSpPr/>
          <p:nvPr/>
        </p:nvGrpSpPr>
        <p:grpSpPr>
          <a:xfrm>
            <a:off x="7393649" y="5182075"/>
            <a:ext cx="878768" cy="272998"/>
            <a:chOff x="6854048" y="5277956"/>
            <a:chExt cx="878768" cy="272998"/>
          </a:xfrm>
        </p:grpSpPr>
        <p:sp>
          <p:nvSpPr>
            <p:cNvPr id="4" name="Rectangle 3">
              <a:extLst>
                <a:ext uri="{FF2B5EF4-FFF2-40B4-BE49-F238E27FC236}">
                  <a16:creationId xmlns:a16="http://schemas.microsoft.com/office/drawing/2014/main" id="{DA9F67BD-D18C-BE5D-B63C-564ED3E348BA}"/>
                </a:ext>
              </a:extLst>
            </p:cNvPr>
            <p:cNvSpPr/>
            <p:nvPr/>
          </p:nvSpPr>
          <p:spPr>
            <a:xfrm>
              <a:off x="6854048" y="5277956"/>
              <a:ext cx="878768" cy="2729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240">
              <a:extLst>
                <a:ext uri="{FF2B5EF4-FFF2-40B4-BE49-F238E27FC236}">
                  <a16:creationId xmlns:a16="http://schemas.microsoft.com/office/drawing/2014/main" id="{4C7E5B3E-3627-5172-C487-C50D8308846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71843" y="5291428"/>
              <a:ext cx="843179" cy="246055"/>
            </a:xfrm>
            <a:prstGeom prst="rect">
              <a:avLst/>
            </a:prstGeom>
          </p:spPr>
        </p:pic>
      </p:grpSp>
      <p:grpSp>
        <p:nvGrpSpPr>
          <p:cNvPr id="24" name="グループ化 222">
            <a:extLst>
              <a:ext uri="{FF2B5EF4-FFF2-40B4-BE49-F238E27FC236}">
                <a16:creationId xmlns:a16="http://schemas.microsoft.com/office/drawing/2014/main" id="{1EF6F6CD-04EF-B560-AE0B-B8386D50C1EC}"/>
              </a:ext>
            </a:extLst>
          </p:cNvPr>
          <p:cNvGrpSpPr>
            <a:grpSpLocks noChangeAspect="1"/>
          </p:cNvGrpSpPr>
          <p:nvPr/>
        </p:nvGrpSpPr>
        <p:grpSpPr>
          <a:xfrm>
            <a:off x="7355658" y="4408842"/>
            <a:ext cx="954750" cy="602057"/>
            <a:chOff x="27687090" y="13255453"/>
            <a:chExt cx="1106000" cy="697432"/>
          </a:xfrm>
          <a:solidFill>
            <a:schemeClr val="bg1"/>
          </a:solidFill>
        </p:grpSpPr>
        <p:sp>
          <p:nvSpPr>
            <p:cNvPr id="25" name="下矢印 158">
              <a:extLst>
                <a:ext uri="{FF2B5EF4-FFF2-40B4-BE49-F238E27FC236}">
                  <a16:creationId xmlns:a16="http://schemas.microsoft.com/office/drawing/2014/main" id="{D9C96743-341C-8321-E976-D96E2F557FBE}"/>
                </a:ext>
              </a:extLst>
            </p:cNvPr>
            <p:cNvSpPr/>
            <p:nvPr/>
          </p:nvSpPr>
          <p:spPr>
            <a:xfrm rot="10800000">
              <a:off x="27688372" y="13255453"/>
              <a:ext cx="1104718" cy="371820"/>
            </a:xfrm>
            <a:prstGeom prst="downArrow">
              <a:avLst>
                <a:gd name="adj1" fmla="val 50000"/>
                <a:gd name="adj2" fmla="val 40894"/>
              </a:avLst>
            </a:prstGeom>
            <a:grpFill/>
            <a:ln w="9525" cap="flat">
              <a:solidFill>
                <a:schemeClr val="tx1"/>
              </a:solid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1" hangingPunct="0">
                <a:lnSpc>
                  <a:spcPct val="100000"/>
                </a:lnSpc>
                <a:spcBef>
                  <a:spcPts val="0"/>
                </a:spcBef>
                <a:spcAft>
                  <a:spcPts val="0"/>
                </a:spcAft>
                <a:buClrTx/>
                <a:buSzTx/>
                <a:buFontTx/>
                <a:buNone/>
                <a:tabLst/>
                <a:defRPr/>
              </a:pPr>
              <a:endParaRPr kumimoji="0" lang="ja-JP" altLang="en-US" sz="1000" i="0" u="none" strike="noStrike" kern="0" cap="none" spc="0" normalizeH="0" baseline="0" noProof="0">
                <a:ln>
                  <a:noFill/>
                </a:ln>
                <a:effectLst/>
                <a:uLnTx/>
                <a:uFillTx/>
                <a:sym typeface="ヒラギノ角ゴ ProN W3"/>
              </a:endParaRPr>
            </a:p>
          </p:txBody>
        </p:sp>
        <p:sp>
          <p:nvSpPr>
            <p:cNvPr id="27" name="テキスト ボックス 156">
              <a:extLst>
                <a:ext uri="{FF2B5EF4-FFF2-40B4-BE49-F238E27FC236}">
                  <a16:creationId xmlns:a16="http://schemas.microsoft.com/office/drawing/2014/main" id="{2D37B25E-D464-2070-91DC-845F3293C60C}"/>
                </a:ext>
              </a:extLst>
            </p:cNvPr>
            <p:cNvSpPr txBox="1"/>
            <p:nvPr/>
          </p:nvSpPr>
          <p:spPr>
            <a:xfrm>
              <a:off x="27687090" y="13566953"/>
              <a:ext cx="1104718" cy="385932"/>
            </a:xfrm>
            <a:prstGeom prst="rect">
              <a:avLst/>
            </a:prstGeom>
            <a:grpFill/>
            <a:ln w="9525" cap="flat">
              <a:solidFill>
                <a:schemeClr val="tx1"/>
              </a:solidFill>
              <a:miter lim="400000"/>
            </a:ln>
            <a:effectLst/>
          </p:spPr>
          <p:txBody>
            <a:bodyPr rot="0" spcFirstLastPara="1" vertOverflow="overflow" horzOverflow="overflow" vert="horz" wrap="square" lIns="50800" tIns="50800" rIns="50800" bIns="50800" numCol="1" spcCol="38100" rtlCol="0" anchor="ctr">
              <a:noAutofit/>
            </a:bodyPr>
            <a:lstStyle/>
            <a:p>
              <a:pPr marL="0" marR="0" lvl="0" indent="0" algn="ctr" defTabSz="584200" eaLnBrk="1" fontAlgn="auto" latinLnBrk="1" hangingPunct="0">
                <a:lnSpc>
                  <a:spcPct val="100000"/>
                </a:lnSpc>
                <a:spcBef>
                  <a:spcPts val="0"/>
                </a:spcBef>
                <a:spcAft>
                  <a:spcPts val="0"/>
                </a:spcAft>
                <a:buClrTx/>
                <a:buSzTx/>
                <a:buFontTx/>
                <a:buNone/>
                <a:tabLst/>
                <a:defRPr/>
              </a:pPr>
              <a:r>
                <a:rPr kumimoji="0" lang="en-US" altLang="ja-JP" sz="1000" i="0" u="none" strike="noStrike" kern="0" cap="none" spc="0" normalizeH="0" baseline="0" noProof="0" dirty="0">
                  <a:ln>
                    <a:noFill/>
                  </a:ln>
                  <a:effectLst/>
                  <a:uLnTx/>
                  <a:uFillTx/>
                  <a:sym typeface="ヒラギノ角ゴ ProN W3"/>
                </a:rPr>
                <a:t>Strategic </a:t>
              </a:r>
              <a:br>
                <a:rPr kumimoji="0" lang="en-US" altLang="ja-JP" sz="1000" i="0" u="none" strike="noStrike" kern="0" cap="none" spc="0" normalizeH="0" baseline="0" noProof="0" dirty="0">
                  <a:ln>
                    <a:noFill/>
                  </a:ln>
                  <a:effectLst/>
                  <a:uLnTx/>
                  <a:uFillTx/>
                  <a:sym typeface="ヒラギノ角ゴ ProN W3"/>
                </a:rPr>
              </a:br>
              <a:r>
                <a:rPr kumimoji="0" lang="en-US" altLang="ja-JP" sz="1000" i="0" u="none" strike="noStrike" kern="0" cap="none" spc="0" normalizeH="0" baseline="0" noProof="0" dirty="0">
                  <a:ln>
                    <a:noFill/>
                  </a:ln>
                  <a:effectLst/>
                  <a:uLnTx/>
                  <a:uFillTx/>
                  <a:sym typeface="ヒラギノ角ゴ ProN W3"/>
                </a:rPr>
                <a:t>Partnership</a:t>
              </a:r>
              <a:endParaRPr kumimoji="0" lang="ja-JP" altLang="en-US" sz="1000" i="0" u="none" strike="noStrike" kern="0" cap="none" spc="0" normalizeH="0" baseline="0" noProof="0" dirty="0">
                <a:ln>
                  <a:noFill/>
                </a:ln>
                <a:effectLst/>
                <a:uLnTx/>
                <a:uFillTx/>
                <a:sym typeface="ヒラギノ角ゴ ProN W3"/>
              </a:endParaRPr>
            </a:p>
          </p:txBody>
        </p:sp>
      </p:grpSp>
      <p:grpSp>
        <p:nvGrpSpPr>
          <p:cNvPr id="28" name="グループ化 222">
            <a:extLst>
              <a:ext uri="{FF2B5EF4-FFF2-40B4-BE49-F238E27FC236}">
                <a16:creationId xmlns:a16="http://schemas.microsoft.com/office/drawing/2014/main" id="{6B8DA8CC-3C0A-7678-3B69-F00F9BF4C318}"/>
              </a:ext>
            </a:extLst>
          </p:cNvPr>
          <p:cNvGrpSpPr>
            <a:grpSpLocks noChangeAspect="1"/>
          </p:cNvGrpSpPr>
          <p:nvPr/>
        </p:nvGrpSpPr>
        <p:grpSpPr>
          <a:xfrm>
            <a:off x="7355658" y="5623233"/>
            <a:ext cx="954750" cy="609908"/>
            <a:chOff x="27687090" y="13397469"/>
            <a:chExt cx="1106000" cy="706531"/>
          </a:xfrm>
          <a:solidFill>
            <a:schemeClr val="bg1"/>
          </a:solidFill>
        </p:grpSpPr>
        <p:sp>
          <p:nvSpPr>
            <p:cNvPr id="30" name="下矢印 487">
              <a:extLst>
                <a:ext uri="{FF2B5EF4-FFF2-40B4-BE49-F238E27FC236}">
                  <a16:creationId xmlns:a16="http://schemas.microsoft.com/office/drawing/2014/main" id="{085B730B-6378-D9ED-A3F6-718A01D48564}"/>
                </a:ext>
              </a:extLst>
            </p:cNvPr>
            <p:cNvSpPr/>
            <p:nvPr/>
          </p:nvSpPr>
          <p:spPr>
            <a:xfrm>
              <a:off x="27688372" y="13732179"/>
              <a:ext cx="1104718" cy="371821"/>
            </a:xfrm>
            <a:prstGeom prst="downArrow">
              <a:avLst>
                <a:gd name="adj1" fmla="val 50000"/>
                <a:gd name="adj2" fmla="val 40894"/>
              </a:avLst>
            </a:prstGeom>
            <a:grpFill/>
            <a:ln w="9525" cap="flat">
              <a:solidFill>
                <a:schemeClr val="tx1"/>
              </a:solid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1" hangingPunct="0">
                <a:lnSpc>
                  <a:spcPct val="100000"/>
                </a:lnSpc>
                <a:spcBef>
                  <a:spcPts val="0"/>
                </a:spcBef>
                <a:spcAft>
                  <a:spcPts val="0"/>
                </a:spcAft>
                <a:buClrTx/>
                <a:buSzTx/>
                <a:buFontTx/>
                <a:buNone/>
                <a:tabLst/>
                <a:defRPr/>
              </a:pPr>
              <a:endParaRPr kumimoji="0" lang="ja-JP" altLang="en-US" sz="1000" i="0" u="none" strike="noStrike" kern="0" cap="none" spc="0" normalizeH="0" baseline="0" noProof="0">
                <a:ln>
                  <a:noFill/>
                </a:ln>
                <a:effectLst/>
                <a:uLnTx/>
                <a:uFillTx/>
                <a:sym typeface="ヒラギノ角ゴ ProN W3"/>
              </a:endParaRPr>
            </a:p>
          </p:txBody>
        </p:sp>
        <p:sp>
          <p:nvSpPr>
            <p:cNvPr id="31" name="テキスト ボックス 156">
              <a:extLst>
                <a:ext uri="{FF2B5EF4-FFF2-40B4-BE49-F238E27FC236}">
                  <a16:creationId xmlns:a16="http://schemas.microsoft.com/office/drawing/2014/main" id="{23727CDA-2C34-C2A2-7751-B7FBCA549A08}"/>
                </a:ext>
              </a:extLst>
            </p:cNvPr>
            <p:cNvSpPr txBox="1"/>
            <p:nvPr/>
          </p:nvSpPr>
          <p:spPr>
            <a:xfrm>
              <a:off x="27687090" y="13397469"/>
              <a:ext cx="1104718" cy="385934"/>
            </a:xfrm>
            <a:prstGeom prst="rect">
              <a:avLst/>
            </a:prstGeom>
            <a:grpFill/>
            <a:ln w="9525" cap="flat">
              <a:solidFill>
                <a:schemeClr val="tx1"/>
              </a:solidFill>
              <a:miter lim="400000"/>
            </a:ln>
            <a:effectLst/>
          </p:spPr>
          <p:txBody>
            <a:bodyPr rot="0" spcFirstLastPara="1" vertOverflow="overflow" horzOverflow="overflow" vert="horz" wrap="square" lIns="50800" tIns="50800" rIns="50800" bIns="50800" numCol="1" spcCol="38100" rtlCol="0" anchor="ctr">
              <a:noAutofit/>
            </a:bodyPr>
            <a:lstStyle/>
            <a:p>
              <a:pPr marL="0" marR="0" lvl="0" indent="0" algn="ctr" defTabSz="584200" eaLnBrk="1" fontAlgn="auto" latinLnBrk="1" hangingPunct="0">
                <a:lnSpc>
                  <a:spcPct val="100000"/>
                </a:lnSpc>
                <a:spcBef>
                  <a:spcPts val="0"/>
                </a:spcBef>
                <a:spcAft>
                  <a:spcPts val="0"/>
                </a:spcAft>
                <a:buClrTx/>
                <a:buSzTx/>
                <a:buFontTx/>
                <a:buNone/>
                <a:tabLst/>
                <a:defRPr/>
              </a:pPr>
              <a:r>
                <a:rPr kumimoji="0" lang="en-US" altLang="ja-JP" sz="1000" i="0" u="none" strike="noStrike" kern="0" cap="none" spc="0" normalizeH="0" baseline="0" noProof="0" dirty="0">
                  <a:ln>
                    <a:noFill/>
                  </a:ln>
                  <a:effectLst/>
                  <a:uLnTx/>
                  <a:uFillTx/>
                  <a:sym typeface="ヒラギノ角ゴ ProN W3"/>
                </a:rPr>
                <a:t>Strategic </a:t>
              </a:r>
              <a:br>
                <a:rPr kumimoji="0" lang="en-US" altLang="ja-JP" sz="1000" i="0" u="none" strike="noStrike" kern="0" cap="none" spc="0" normalizeH="0" baseline="0" noProof="0" dirty="0">
                  <a:ln>
                    <a:noFill/>
                  </a:ln>
                  <a:effectLst/>
                  <a:uLnTx/>
                  <a:uFillTx/>
                  <a:sym typeface="ヒラギノ角ゴ ProN W3"/>
                </a:rPr>
              </a:br>
              <a:r>
                <a:rPr kumimoji="0" lang="en-US" altLang="ja-JP" sz="1000" i="0" u="none" strike="noStrike" kern="0" cap="none" spc="0" normalizeH="0" baseline="0" noProof="0" dirty="0">
                  <a:ln>
                    <a:noFill/>
                  </a:ln>
                  <a:effectLst/>
                  <a:uLnTx/>
                  <a:uFillTx/>
                  <a:sym typeface="ヒラギノ角ゴ ProN W3"/>
                </a:rPr>
                <a:t>Partnership</a:t>
              </a:r>
              <a:endParaRPr kumimoji="0" lang="ja-JP" altLang="en-US" sz="1000" i="0" u="none" strike="noStrike" kern="0" cap="none" spc="0" normalizeH="0" baseline="0" noProof="0" dirty="0">
                <a:ln>
                  <a:noFill/>
                </a:ln>
                <a:effectLst/>
                <a:uLnTx/>
                <a:uFillTx/>
                <a:sym typeface="ヒラギノ角ゴ ProN W3"/>
              </a:endParaRPr>
            </a:p>
          </p:txBody>
        </p:sp>
      </p:grpSp>
      <p:sp>
        <p:nvSpPr>
          <p:cNvPr id="9" name="TextBox 8">
            <a:extLst>
              <a:ext uri="{FF2B5EF4-FFF2-40B4-BE49-F238E27FC236}">
                <a16:creationId xmlns:a16="http://schemas.microsoft.com/office/drawing/2014/main" id="{BC1E4F6B-9B0F-35E8-6084-98C115C32D3D}"/>
              </a:ext>
            </a:extLst>
          </p:cNvPr>
          <p:cNvSpPr txBox="1"/>
          <p:nvPr/>
        </p:nvSpPr>
        <p:spPr>
          <a:xfrm>
            <a:off x="0" y="-13471"/>
            <a:ext cx="787400" cy="646331"/>
          </a:xfrm>
          <a:prstGeom prst="rect">
            <a:avLst/>
          </a:prstGeom>
          <a:noFill/>
        </p:spPr>
        <p:txBody>
          <a:bodyPr wrap="square" rtlCol="0">
            <a:spAutoFit/>
          </a:bodyPr>
          <a:lstStyle/>
          <a:p>
            <a:r>
              <a:rPr lang="en-US" dirty="0">
                <a:solidFill>
                  <a:schemeClr val="bg1"/>
                </a:solidFill>
              </a:rPr>
              <a:t>Poster No.30</a:t>
            </a:r>
            <a:endParaRPr lang="en-CH" dirty="0">
              <a:solidFill>
                <a:schemeClr val="bg1"/>
              </a:solidFill>
            </a:endParaRPr>
          </a:p>
        </p:txBody>
      </p:sp>
    </p:spTree>
    <p:extLst>
      <p:ext uri="{BB962C8B-B14F-4D97-AF65-F5344CB8AC3E}">
        <p14:creationId xmlns:p14="http://schemas.microsoft.com/office/powerpoint/2010/main" val="518531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12A191-D42F-56CB-EA4A-CDD77D24E2E2}"/>
              </a:ext>
            </a:extLst>
          </p:cNvPr>
          <p:cNvPicPr>
            <a:picLocks noChangeAspect="1"/>
          </p:cNvPicPr>
          <p:nvPr/>
        </p:nvPicPr>
        <p:blipFill>
          <a:blip r:embed="rId2"/>
          <a:stretch>
            <a:fillRect/>
          </a:stretch>
        </p:blipFill>
        <p:spPr>
          <a:xfrm>
            <a:off x="6983" y="0"/>
            <a:ext cx="12178033" cy="6858000"/>
          </a:xfrm>
          <a:prstGeom prst="rect">
            <a:avLst/>
          </a:prstGeom>
        </p:spPr>
      </p:pic>
      <p:sp>
        <p:nvSpPr>
          <p:cNvPr id="6" name="TextBox 5">
            <a:extLst>
              <a:ext uri="{FF2B5EF4-FFF2-40B4-BE49-F238E27FC236}">
                <a16:creationId xmlns:a16="http://schemas.microsoft.com/office/drawing/2014/main" id="{781A5C74-BB79-65CC-F1C6-405D0214B226}"/>
              </a:ext>
            </a:extLst>
          </p:cNvPr>
          <p:cNvSpPr txBox="1"/>
          <p:nvPr/>
        </p:nvSpPr>
        <p:spPr>
          <a:xfrm>
            <a:off x="0" y="6546966"/>
            <a:ext cx="1356049" cy="307777"/>
          </a:xfrm>
          <a:prstGeom prst="rect">
            <a:avLst/>
          </a:prstGeom>
          <a:noFill/>
        </p:spPr>
        <p:txBody>
          <a:bodyPr wrap="square" rtlCol="0">
            <a:spAutoFit/>
          </a:bodyPr>
          <a:lstStyle/>
          <a:p>
            <a:r>
              <a:rPr lang="en-US" sz="1400" dirty="0">
                <a:latin typeface="Helvetica" pitchFamily="2" charset="0"/>
              </a:rPr>
              <a:t>Poster No. 3</a:t>
            </a:r>
            <a:endParaRPr lang="en-CH" sz="1400" dirty="0">
              <a:latin typeface="Helvetica" pitchFamily="2" charset="0"/>
            </a:endParaRPr>
          </a:p>
        </p:txBody>
      </p:sp>
    </p:spTree>
    <p:extLst>
      <p:ext uri="{BB962C8B-B14F-4D97-AF65-F5344CB8AC3E}">
        <p14:creationId xmlns:p14="http://schemas.microsoft.com/office/powerpoint/2010/main" val="3362988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183FB4-AB9F-4686-280C-A7F1AAB490D7}"/>
              </a:ext>
            </a:extLst>
          </p:cNvPr>
          <p:cNvPicPr>
            <a:picLocks noChangeAspect="1"/>
          </p:cNvPicPr>
          <p:nvPr/>
        </p:nvPicPr>
        <p:blipFill>
          <a:blip r:embed="rId2"/>
          <a:stretch>
            <a:fillRect/>
          </a:stretch>
        </p:blipFill>
        <p:spPr>
          <a:xfrm>
            <a:off x="601777" y="0"/>
            <a:ext cx="10988446" cy="6858000"/>
          </a:xfrm>
          <a:prstGeom prst="rect">
            <a:avLst/>
          </a:prstGeom>
        </p:spPr>
      </p:pic>
      <p:sp>
        <p:nvSpPr>
          <p:cNvPr id="6" name="TextBox 5">
            <a:extLst>
              <a:ext uri="{FF2B5EF4-FFF2-40B4-BE49-F238E27FC236}">
                <a16:creationId xmlns:a16="http://schemas.microsoft.com/office/drawing/2014/main" id="{87ACEEA1-41F5-88D6-9101-D20EDC4109A7}"/>
              </a:ext>
            </a:extLst>
          </p:cNvPr>
          <p:cNvSpPr txBox="1"/>
          <p:nvPr/>
        </p:nvSpPr>
        <p:spPr>
          <a:xfrm>
            <a:off x="10166346" y="6599438"/>
            <a:ext cx="1507089" cy="307777"/>
          </a:xfrm>
          <a:prstGeom prst="rect">
            <a:avLst/>
          </a:prstGeom>
          <a:noFill/>
        </p:spPr>
        <p:txBody>
          <a:bodyPr wrap="square" rtlCol="0">
            <a:spAutoFit/>
          </a:bodyPr>
          <a:lstStyle/>
          <a:p>
            <a:r>
              <a:rPr lang="en-US" sz="1400" dirty="0">
                <a:solidFill>
                  <a:schemeClr val="bg1"/>
                </a:solidFill>
              </a:rPr>
              <a:t>Poster No.31</a:t>
            </a:r>
            <a:endParaRPr lang="en-CH" sz="1400" dirty="0">
              <a:solidFill>
                <a:schemeClr val="bg1"/>
              </a:solidFill>
            </a:endParaRPr>
          </a:p>
        </p:txBody>
      </p:sp>
    </p:spTree>
    <p:extLst>
      <p:ext uri="{BB962C8B-B14F-4D97-AF65-F5344CB8AC3E}">
        <p14:creationId xmlns:p14="http://schemas.microsoft.com/office/powerpoint/2010/main" val="2797376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EF3A454B-0379-4FB2-F2E8-BA3BA3AFF114}"/>
              </a:ext>
            </a:extLst>
          </p:cNvPr>
          <p:cNvGrpSpPr/>
          <p:nvPr/>
        </p:nvGrpSpPr>
        <p:grpSpPr>
          <a:xfrm>
            <a:off x="1693595" y="1289631"/>
            <a:ext cx="8096367" cy="3277531"/>
            <a:chOff x="1589768" y="1535089"/>
            <a:chExt cx="7631941" cy="3089524"/>
          </a:xfrm>
        </p:grpSpPr>
        <p:sp>
          <p:nvSpPr>
            <p:cNvPr id="15" name="文本框 14">
              <a:extLst>
                <a:ext uri="{FF2B5EF4-FFF2-40B4-BE49-F238E27FC236}">
                  <a16:creationId xmlns:a16="http://schemas.microsoft.com/office/drawing/2014/main" id="{6E8DDA4F-16CE-FAE2-0817-410031E43839}"/>
                </a:ext>
              </a:extLst>
            </p:cNvPr>
            <p:cNvSpPr txBox="1"/>
            <p:nvPr/>
          </p:nvSpPr>
          <p:spPr>
            <a:xfrm>
              <a:off x="8730373" y="2742952"/>
              <a:ext cx="402107" cy="633208"/>
            </a:xfrm>
            <a:prstGeom prst="rect">
              <a:avLst/>
            </a:prstGeom>
            <a:noFill/>
          </p:spPr>
          <p:txBody>
            <a:bodyPr wrap="none" rtlCol="0">
              <a:spAutoFit/>
            </a:bodyPr>
            <a:lstStyle/>
            <a:p>
              <a:r>
                <a:rPr kumimoji="1" lang="en-US" altLang="zh-CN" sz="4800" b="1" dirty="0">
                  <a:latin typeface="Helvetica" pitchFamily="2" charset="0"/>
                </a:rPr>
                <a:t>a</a:t>
              </a:r>
              <a:endParaRPr kumimoji="1" lang="zh-CN" altLang="en-US" sz="4800" b="1" dirty="0">
                <a:latin typeface="Helvetica" pitchFamily="2" charset="0"/>
              </a:endParaRPr>
            </a:p>
          </p:txBody>
        </p:sp>
        <p:grpSp>
          <p:nvGrpSpPr>
            <p:cNvPr id="20" name="组合 19">
              <a:extLst>
                <a:ext uri="{FF2B5EF4-FFF2-40B4-BE49-F238E27FC236}">
                  <a16:creationId xmlns:a16="http://schemas.microsoft.com/office/drawing/2014/main" id="{ACE3A711-02A9-55F4-3EA5-BB91009F6A09}"/>
                </a:ext>
              </a:extLst>
            </p:cNvPr>
            <p:cNvGrpSpPr/>
            <p:nvPr/>
          </p:nvGrpSpPr>
          <p:grpSpPr>
            <a:xfrm>
              <a:off x="1589768" y="1535089"/>
              <a:ext cx="7631941" cy="2767159"/>
              <a:chOff x="3311340" y="1303697"/>
              <a:chExt cx="15318999" cy="5554303"/>
            </a:xfrm>
          </p:grpSpPr>
          <p:pic>
            <p:nvPicPr>
              <p:cNvPr id="2" name="图片 1" descr="图示&#10;&#10;描述已自动生成">
                <a:extLst>
                  <a:ext uri="{FF2B5EF4-FFF2-40B4-BE49-F238E27FC236}">
                    <a16:creationId xmlns:a16="http://schemas.microsoft.com/office/drawing/2014/main" id="{FAB67491-05BA-3985-C195-0E10772AC674}"/>
                  </a:ext>
                </a:extLst>
              </p:cNvPr>
              <p:cNvPicPr>
                <a:picLocks noChangeAspect="1"/>
              </p:cNvPicPr>
              <p:nvPr/>
            </p:nvPicPr>
            <p:blipFill>
              <a:blip r:embed="rId2"/>
              <a:stretch>
                <a:fillRect/>
              </a:stretch>
            </p:blipFill>
            <p:spPr>
              <a:xfrm>
                <a:off x="3311340" y="1690878"/>
                <a:ext cx="15318999" cy="5167122"/>
              </a:xfrm>
              <a:prstGeom prst="rect">
                <a:avLst/>
              </a:prstGeom>
            </p:spPr>
          </p:pic>
          <p:sp>
            <p:nvSpPr>
              <p:cNvPr id="3" name="闪电形 2">
                <a:extLst>
                  <a:ext uri="{FF2B5EF4-FFF2-40B4-BE49-F238E27FC236}">
                    <a16:creationId xmlns:a16="http://schemas.microsoft.com/office/drawing/2014/main" id="{CC5BCA84-50D3-D3F4-FDD4-93BD45701F06}"/>
                  </a:ext>
                </a:extLst>
              </p:cNvPr>
              <p:cNvSpPr/>
              <p:nvPr/>
            </p:nvSpPr>
            <p:spPr>
              <a:xfrm rot="12028161" flipV="1">
                <a:off x="7059163" y="1303697"/>
                <a:ext cx="1398295" cy="2511329"/>
              </a:xfrm>
              <a:prstGeom prst="lightningBolt">
                <a:avLst/>
              </a:prstGeom>
              <a:solidFill>
                <a:srgbClr val="D88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200"/>
              </a:p>
            </p:txBody>
          </p:sp>
          <p:sp>
            <p:nvSpPr>
              <p:cNvPr id="4" name="闪电形 3">
                <a:extLst>
                  <a:ext uri="{FF2B5EF4-FFF2-40B4-BE49-F238E27FC236}">
                    <a16:creationId xmlns:a16="http://schemas.microsoft.com/office/drawing/2014/main" id="{A97AEA7C-98FC-CAB7-E6A4-C40653D13D22}"/>
                  </a:ext>
                </a:extLst>
              </p:cNvPr>
              <p:cNvSpPr/>
              <p:nvPr/>
            </p:nvSpPr>
            <p:spPr>
              <a:xfrm rot="11842765" flipV="1">
                <a:off x="14866189" y="1996879"/>
                <a:ext cx="1103267" cy="1664848"/>
              </a:xfrm>
              <a:prstGeom prst="lightningBolt">
                <a:avLst/>
              </a:prstGeom>
              <a:solidFill>
                <a:srgbClr val="F2C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200"/>
              </a:p>
            </p:txBody>
          </p:sp>
          <p:sp>
            <p:nvSpPr>
              <p:cNvPr id="6" name="文本框 5">
                <a:extLst>
                  <a:ext uri="{FF2B5EF4-FFF2-40B4-BE49-F238E27FC236}">
                    <a16:creationId xmlns:a16="http://schemas.microsoft.com/office/drawing/2014/main" id="{A4C0D2B9-2BBB-9BA2-190D-EF0EFADF28EB}"/>
                  </a:ext>
                </a:extLst>
              </p:cNvPr>
              <p:cNvSpPr txBox="1"/>
              <p:nvPr/>
            </p:nvSpPr>
            <p:spPr>
              <a:xfrm>
                <a:off x="5847494" y="3279217"/>
                <a:ext cx="1822570" cy="640572"/>
              </a:xfrm>
              <a:prstGeom prst="rect">
                <a:avLst/>
              </a:prstGeom>
              <a:noFill/>
            </p:spPr>
            <p:txBody>
              <a:bodyPr wrap="square" rtlCol="0">
                <a:spAutoFit/>
              </a:bodyPr>
              <a:lstStyle/>
              <a:p>
                <a:r>
                  <a:rPr kumimoji="1" lang="en-US" altLang="zh-CN" sz="1600" b="1" dirty="0">
                    <a:latin typeface="Helvetica" pitchFamily="2" charset="0"/>
                  </a:rPr>
                  <a:t>NIR FP</a:t>
                </a:r>
                <a:endParaRPr kumimoji="1" lang="zh-CN" altLang="en-US" sz="1600" b="1" dirty="0">
                  <a:latin typeface="Helvetica" pitchFamily="2" charset="0"/>
                </a:endParaRPr>
              </a:p>
            </p:txBody>
          </p:sp>
          <p:cxnSp>
            <p:nvCxnSpPr>
              <p:cNvPr id="9" name="直线连接符 8">
                <a:extLst>
                  <a:ext uri="{FF2B5EF4-FFF2-40B4-BE49-F238E27FC236}">
                    <a16:creationId xmlns:a16="http://schemas.microsoft.com/office/drawing/2014/main" id="{F4D390EE-C70C-D9EC-AFBE-123D6979CA74}"/>
                  </a:ext>
                </a:extLst>
              </p:cNvPr>
              <p:cNvCxnSpPr>
                <a:cxnSpLocks/>
              </p:cNvCxnSpPr>
              <p:nvPr/>
            </p:nvCxnSpPr>
            <p:spPr>
              <a:xfrm flipV="1">
                <a:off x="9912135" y="3251901"/>
                <a:ext cx="458209" cy="336206"/>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ECC6B0DD-07C5-A512-3A54-513F9DF106EA}"/>
                  </a:ext>
                </a:extLst>
              </p:cNvPr>
              <p:cNvSpPr txBox="1"/>
              <p:nvPr/>
            </p:nvSpPr>
            <p:spPr>
              <a:xfrm>
                <a:off x="9674626" y="2481808"/>
                <a:ext cx="3085006" cy="894399"/>
              </a:xfrm>
              <a:prstGeom prst="rect">
                <a:avLst/>
              </a:prstGeom>
              <a:noFill/>
            </p:spPr>
            <p:txBody>
              <a:bodyPr wrap="square" rtlCol="0">
                <a:spAutoFit/>
              </a:bodyPr>
              <a:lstStyle/>
              <a:p>
                <a:pPr algn="ctr"/>
                <a:r>
                  <a:rPr kumimoji="1" lang="en-US" altLang="zh-CN" sz="1600" b="1" dirty="0">
                    <a:latin typeface="Helvetica" pitchFamily="2" charset="0"/>
                  </a:rPr>
                  <a:t>Ca</a:t>
                </a:r>
                <a:r>
                  <a:rPr kumimoji="1" lang="en-US" altLang="zh-CN" sz="1600" b="1" baseline="30000" dirty="0">
                    <a:latin typeface="Helvetica" pitchFamily="2" charset="0"/>
                  </a:rPr>
                  <a:t>2+ </a:t>
                </a:r>
                <a:r>
                  <a:rPr kumimoji="1" lang="en-US" altLang="zh-CN" sz="1600" b="1" dirty="0">
                    <a:latin typeface="Helvetica" pitchFamily="2" charset="0"/>
                  </a:rPr>
                  <a:t>sensing module</a:t>
                </a:r>
                <a:endParaRPr kumimoji="1" lang="zh-CN" altLang="en-US" sz="1600" b="1" dirty="0">
                  <a:latin typeface="Helvetica" pitchFamily="2" charset="0"/>
                </a:endParaRPr>
              </a:p>
            </p:txBody>
          </p:sp>
        </p:grpSp>
        <p:sp>
          <p:nvSpPr>
            <p:cNvPr id="13" name="文本框 12">
              <a:extLst>
                <a:ext uri="{FF2B5EF4-FFF2-40B4-BE49-F238E27FC236}">
                  <a16:creationId xmlns:a16="http://schemas.microsoft.com/office/drawing/2014/main" id="{49C0A0AD-B497-45CD-A419-BA9629E47872}"/>
                </a:ext>
              </a:extLst>
            </p:cNvPr>
            <p:cNvSpPr txBox="1"/>
            <p:nvPr/>
          </p:nvSpPr>
          <p:spPr>
            <a:xfrm>
              <a:off x="1959641" y="1587270"/>
              <a:ext cx="2032666" cy="319134"/>
            </a:xfrm>
            <a:prstGeom prst="rect">
              <a:avLst/>
            </a:prstGeom>
            <a:noFill/>
          </p:spPr>
          <p:txBody>
            <a:bodyPr wrap="none" rtlCol="0">
              <a:spAutoFit/>
            </a:bodyPr>
            <a:lstStyle/>
            <a:p>
              <a:r>
                <a:rPr kumimoji="1" lang="en-US" altLang="zh-CN" sz="1600" b="1" dirty="0">
                  <a:solidFill>
                    <a:srgbClr val="D883FF"/>
                  </a:solidFill>
                  <a:latin typeface="Helvetica" pitchFamily="2" charset="0"/>
                </a:rPr>
                <a:t>Fluorescence signal</a:t>
              </a:r>
              <a:endParaRPr kumimoji="1" lang="zh-CN" altLang="en-US" sz="1600" b="1" dirty="0">
                <a:solidFill>
                  <a:srgbClr val="D883FF"/>
                </a:solidFill>
                <a:latin typeface="Helvetica" pitchFamily="2" charset="0"/>
              </a:endParaRPr>
            </a:p>
          </p:txBody>
        </p:sp>
        <p:sp>
          <p:nvSpPr>
            <p:cNvPr id="14" name="文本框 13">
              <a:extLst>
                <a:ext uri="{FF2B5EF4-FFF2-40B4-BE49-F238E27FC236}">
                  <a16:creationId xmlns:a16="http://schemas.microsoft.com/office/drawing/2014/main" id="{AADA221E-071C-B9B0-E914-9185A1B52EF8}"/>
                </a:ext>
              </a:extLst>
            </p:cNvPr>
            <p:cNvSpPr txBox="1"/>
            <p:nvPr/>
          </p:nvSpPr>
          <p:spPr>
            <a:xfrm>
              <a:off x="2719419" y="4305479"/>
              <a:ext cx="2376403" cy="319134"/>
            </a:xfrm>
            <a:prstGeom prst="rect">
              <a:avLst/>
            </a:prstGeom>
            <a:noFill/>
          </p:spPr>
          <p:txBody>
            <a:bodyPr wrap="square">
              <a:spAutoFit/>
            </a:bodyPr>
            <a:lstStyle/>
            <a:p>
              <a:r>
                <a:rPr kumimoji="1" lang="en-US" altLang="zh-CN" sz="1600" b="1" dirty="0">
                  <a:solidFill>
                    <a:schemeClr val="accent2"/>
                  </a:solidFill>
                  <a:latin typeface="Helvetica" pitchFamily="2" charset="0"/>
                </a:rPr>
                <a:t>Optoacoustic  signal</a:t>
              </a:r>
              <a:endParaRPr kumimoji="1" lang="zh-CN" altLang="en-US" sz="1600" b="1" dirty="0">
                <a:solidFill>
                  <a:schemeClr val="accent2"/>
                </a:solidFill>
                <a:latin typeface="Helvetica" pitchFamily="2" charset="0"/>
              </a:endParaRPr>
            </a:p>
          </p:txBody>
        </p:sp>
      </p:grpSp>
      <p:sp>
        <p:nvSpPr>
          <p:cNvPr id="24" name="Text Placeholder 301">
            <a:extLst>
              <a:ext uri="{FF2B5EF4-FFF2-40B4-BE49-F238E27FC236}">
                <a16:creationId xmlns:a16="http://schemas.microsoft.com/office/drawing/2014/main" id="{9F4AF65E-7EDF-F0F6-9A81-0011861E7AE6}"/>
              </a:ext>
            </a:extLst>
          </p:cNvPr>
          <p:cNvSpPr txBox="1">
            <a:spLocks/>
          </p:cNvSpPr>
          <p:nvPr/>
        </p:nvSpPr>
        <p:spPr>
          <a:xfrm>
            <a:off x="88198" y="76326"/>
            <a:ext cx="12296959" cy="788627"/>
          </a:xfrm>
          <a:prstGeom prst="rect">
            <a:avLst/>
          </a:prstGeom>
        </p:spPr>
        <p:txBody>
          <a:bodyPr>
            <a:noAutofit/>
          </a:bodyPr>
          <a:lst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a:lstStyle>
          <a:p>
            <a:pPr marL="0" indent="0" algn="ctr">
              <a:lnSpc>
                <a:spcPct val="100000"/>
              </a:lnSpc>
              <a:buNone/>
            </a:pPr>
            <a:r>
              <a:rPr lang="en" altLang="zh-CN" sz="2400" b="1" dirty="0">
                <a:latin typeface="Helvetica" pitchFamily="2" charset="0"/>
              </a:rPr>
              <a:t>To engineer a new generation of near-infrared calcium ion indicators for fluorescence and optoacoustic imaging</a:t>
            </a:r>
            <a:endParaRPr lang="en-US" sz="2400" b="1" dirty="0">
              <a:latin typeface="Helvetica" pitchFamily="2" charset="0"/>
            </a:endParaRPr>
          </a:p>
        </p:txBody>
      </p:sp>
      <p:sp>
        <p:nvSpPr>
          <p:cNvPr id="25" name="Text Placeholder 299">
            <a:extLst>
              <a:ext uri="{FF2B5EF4-FFF2-40B4-BE49-F238E27FC236}">
                <a16:creationId xmlns:a16="http://schemas.microsoft.com/office/drawing/2014/main" id="{A58F4446-4534-88DC-7153-F11F5E96DFF2}"/>
              </a:ext>
            </a:extLst>
          </p:cNvPr>
          <p:cNvSpPr txBox="1">
            <a:spLocks/>
          </p:cNvSpPr>
          <p:nvPr/>
        </p:nvSpPr>
        <p:spPr>
          <a:xfrm>
            <a:off x="642600" y="908842"/>
            <a:ext cx="10906800" cy="432301"/>
          </a:xfrm>
          <a:prstGeom prst="rect">
            <a:avLst/>
          </a:prstGeom>
        </p:spPr>
        <p:txBody>
          <a:bodyPr>
            <a:normAutofit/>
          </a:bodyPr>
          <a:lst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a:lstStyle>
          <a:p>
            <a:pPr marL="0" indent="0" algn="ctr">
              <a:buNone/>
            </a:pPr>
            <a:r>
              <a:rPr lang="en-US" sz="1800" dirty="0">
                <a:latin typeface="Helvetica" pitchFamily="2" charset="0"/>
              </a:rPr>
              <a:t>Fu Chai</a:t>
            </a:r>
            <a:r>
              <a:rPr lang="en-US" sz="1800" baseline="30000" dirty="0">
                <a:latin typeface="Helvetica" pitchFamily="2" charset="0"/>
              </a:rPr>
              <a:t>1</a:t>
            </a:r>
            <a:r>
              <a:rPr lang="en-US" sz="1800" dirty="0">
                <a:latin typeface="Helvetica" pitchFamily="2" charset="0"/>
              </a:rPr>
              <a:t>,</a:t>
            </a:r>
            <a:r>
              <a:rPr lang="zh-CN" altLang="en-US" sz="1800" dirty="0">
                <a:latin typeface="Helvetica" pitchFamily="2" charset="0"/>
              </a:rPr>
              <a:t> </a:t>
            </a:r>
            <a:r>
              <a:rPr lang="en-US" altLang="zh-CN" sz="1800" dirty="0">
                <a:latin typeface="Helvetica" pitchFamily="2" charset="0"/>
              </a:rPr>
              <a:t>Xiang</a:t>
            </a:r>
            <a:r>
              <a:rPr lang="zh-CN" altLang="en-US" sz="1800" dirty="0">
                <a:latin typeface="Helvetica" pitchFamily="2" charset="0"/>
              </a:rPr>
              <a:t> </a:t>
            </a:r>
            <a:r>
              <a:rPr lang="en-US" altLang="zh-CN" sz="1800" dirty="0">
                <a:latin typeface="Helvetica" pitchFamily="2" charset="0"/>
              </a:rPr>
              <a:t>Liu</a:t>
            </a:r>
            <a:r>
              <a:rPr lang="en-US" altLang="zh-CN" sz="1800" baseline="30000" dirty="0">
                <a:latin typeface="Helvetica" pitchFamily="2" charset="0"/>
              </a:rPr>
              <a:t>1,2</a:t>
            </a:r>
            <a:r>
              <a:rPr lang="en-US" sz="1800" dirty="0">
                <a:latin typeface="Helvetica" pitchFamily="2" charset="0"/>
              </a:rPr>
              <a:t>, Yusuke Nasu</a:t>
            </a:r>
            <a:r>
              <a:rPr lang="en-US" sz="1800" baseline="30000" dirty="0">
                <a:latin typeface="Helvetica" pitchFamily="2" charset="0"/>
              </a:rPr>
              <a:t>1</a:t>
            </a:r>
            <a:r>
              <a:rPr lang="en-US" sz="1800" dirty="0">
                <a:latin typeface="Helvetica" pitchFamily="2" charset="0"/>
              </a:rPr>
              <a:t>, Takuya Terai</a:t>
            </a:r>
            <a:r>
              <a:rPr lang="en-US" sz="1800" baseline="30000" dirty="0">
                <a:latin typeface="Helvetica" pitchFamily="2" charset="0"/>
              </a:rPr>
              <a:t>1</a:t>
            </a:r>
            <a:r>
              <a:rPr lang="en-US" sz="1800" dirty="0">
                <a:latin typeface="Helvetica" pitchFamily="2" charset="0"/>
              </a:rPr>
              <a:t>, Robert E.</a:t>
            </a:r>
            <a:r>
              <a:rPr lang="zh-CN" altLang="en-US" sz="1800" dirty="0">
                <a:latin typeface="Helvetica" pitchFamily="2" charset="0"/>
              </a:rPr>
              <a:t> </a:t>
            </a:r>
            <a:r>
              <a:rPr lang="en-US" altLang="zh-CN" sz="1800" dirty="0">
                <a:latin typeface="Helvetica" pitchFamily="2" charset="0"/>
              </a:rPr>
              <a:t>Campbell</a:t>
            </a:r>
            <a:r>
              <a:rPr lang="en-US" altLang="zh-CN" sz="1800" baseline="30000" dirty="0">
                <a:latin typeface="Helvetica" pitchFamily="2" charset="0"/>
              </a:rPr>
              <a:t>1</a:t>
            </a:r>
            <a:endParaRPr lang="en-US" sz="1800" baseline="30000" dirty="0">
              <a:latin typeface="Helvetica" pitchFamily="2" charset="0"/>
            </a:endParaRPr>
          </a:p>
        </p:txBody>
      </p:sp>
      <p:pic>
        <p:nvPicPr>
          <p:cNvPr id="27" name="Picture 2" descr="The University of Tokyo Online Courses | Coursera">
            <a:extLst>
              <a:ext uri="{FF2B5EF4-FFF2-40B4-BE49-F238E27FC236}">
                <a16:creationId xmlns:a16="http://schemas.microsoft.com/office/drawing/2014/main" id="{77C7E7F5-7E76-02D8-064C-F7D347B61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98" y="338950"/>
            <a:ext cx="985838" cy="9858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696ECCF2-7B75-9ADE-EC93-118ED7BB9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6747" y="619556"/>
            <a:ext cx="1720021" cy="284586"/>
          </a:xfrm>
          <a:prstGeom prst="rect">
            <a:avLst/>
          </a:prstGeom>
          <a:noFill/>
          <a:extLst>
            <a:ext uri="{909E8E84-426E-40DD-AFC4-6F175D3DCCD1}">
              <a14:hiddenFill xmlns:a14="http://schemas.microsoft.com/office/drawing/2010/main">
                <a:solidFill>
                  <a:srgbClr val="FFFFFF"/>
                </a:solidFill>
              </a14:hiddenFill>
            </a:ext>
          </a:extLst>
        </p:spPr>
      </p:pic>
      <p:grpSp>
        <p:nvGrpSpPr>
          <p:cNvPr id="359" name="组合 358">
            <a:extLst>
              <a:ext uri="{FF2B5EF4-FFF2-40B4-BE49-F238E27FC236}">
                <a16:creationId xmlns:a16="http://schemas.microsoft.com/office/drawing/2014/main" id="{5988A642-E1B5-970F-FC44-86B987FC8046}"/>
              </a:ext>
            </a:extLst>
          </p:cNvPr>
          <p:cNvGrpSpPr/>
          <p:nvPr/>
        </p:nvGrpSpPr>
        <p:grpSpPr>
          <a:xfrm>
            <a:off x="755065" y="4938846"/>
            <a:ext cx="3211648" cy="1888012"/>
            <a:chOff x="755065" y="4938846"/>
            <a:chExt cx="3211648" cy="1888012"/>
          </a:xfrm>
        </p:grpSpPr>
        <p:grpSp>
          <p:nvGrpSpPr>
            <p:cNvPr id="70" name="组合 69">
              <a:extLst>
                <a:ext uri="{FF2B5EF4-FFF2-40B4-BE49-F238E27FC236}">
                  <a16:creationId xmlns:a16="http://schemas.microsoft.com/office/drawing/2014/main" id="{E89D58F6-80F9-6BFD-9467-A9BB62C3E96D}"/>
                </a:ext>
              </a:extLst>
            </p:cNvPr>
            <p:cNvGrpSpPr/>
            <p:nvPr/>
          </p:nvGrpSpPr>
          <p:grpSpPr>
            <a:xfrm>
              <a:off x="873917" y="4938846"/>
              <a:ext cx="2974325" cy="1194225"/>
              <a:chOff x="874729" y="5519109"/>
              <a:chExt cx="1364928" cy="548034"/>
            </a:xfrm>
          </p:grpSpPr>
          <p:grpSp>
            <p:nvGrpSpPr>
              <p:cNvPr id="29" name="组合 28">
                <a:extLst>
                  <a:ext uri="{FF2B5EF4-FFF2-40B4-BE49-F238E27FC236}">
                    <a16:creationId xmlns:a16="http://schemas.microsoft.com/office/drawing/2014/main" id="{0805E9B9-D23E-E9FE-4385-396E7ED5B8C7}"/>
                  </a:ext>
                </a:extLst>
              </p:cNvPr>
              <p:cNvGrpSpPr/>
              <p:nvPr/>
            </p:nvGrpSpPr>
            <p:grpSpPr>
              <a:xfrm>
                <a:off x="1321463" y="5573263"/>
                <a:ext cx="455962" cy="382384"/>
                <a:chOff x="5511691" y="4288989"/>
                <a:chExt cx="699835" cy="586904"/>
              </a:xfrm>
            </p:grpSpPr>
            <p:sp>
              <p:nvSpPr>
                <p:cNvPr id="30" name="Freeform: Shape 490">
                  <a:extLst>
                    <a:ext uri="{FF2B5EF4-FFF2-40B4-BE49-F238E27FC236}">
                      <a16:creationId xmlns:a16="http://schemas.microsoft.com/office/drawing/2014/main" id="{C284DDF5-D183-B1B4-21FF-30D6C78F3A7B}"/>
                    </a:ext>
                  </a:extLst>
                </p:cNvPr>
                <p:cNvSpPr/>
                <p:nvPr/>
              </p:nvSpPr>
              <p:spPr>
                <a:xfrm>
                  <a:off x="5516666" y="4288989"/>
                  <a:ext cx="550080" cy="307765"/>
                </a:xfrm>
                <a:custGeom>
                  <a:avLst/>
                  <a:gdLst>
                    <a:gd name="connsiteX0" fmla="*/ 0 w 468630"/>
                    <a:gd name="connsiteY0" fmla="*/ 239676 h 239676"/>
                    <a:gd name="connsiteX1" fmla="*/ 137160 w 468630"/>
                    <a:gd name="connsiteY1" fmla="*/ 11076 h 239676"/>
                    <a:gd name="connsiteX2" fmla="*/ 468630 w 468630"/>
                    <a:gd name="connsiteY2" fmla="*/ 56796 h 239676"/>
                  </a:gdLst>
                  <a:ahLst/>
                  <a:cxnLst>
                    <a:cxn ang="0">
                      <a:pos x="connsiteX0" y="connsiteY0"/>
                    </a:cxn>
                    <a:cxn ang="0">
                      <a:pos x="connsiteX1" y="connsiteY1"/>
                    </a:cxn>
                    <a:cxn ang="0">
                      <a:pos x="connsiteX2" y="connsiteY2"/>
                    </a:cxn>
                  </a:cxnLst>
                  <a:rect l="l" t="t" r="r" b="b"/>
                  <a:pathLst>
                    <a:path w="468630" h="239676">
                      <a:moveTo>
                        <a:pt x="0" y="239676"/>
                      </a:moveTo>
                      <a:cubicBezTo>
                        <a:pt x="29527" y="140616"/>
                        <a:pt x="59055" y="41556"/>
                        <a:pt x="137160" y="11076"/>
                      </a:cubicBezTo>
                      <a:cubicBezTo>
                        <a:pt x="215265" y="-19404"/>
                        <a:pt x="341947" y="18696"/>
                        <a:pt x="468630" y="56796"/>
                      </a:cubicBezTo>
                    </a:path>
                  </a:pathLst>
                </a:custGeom>
                <a:noFill/>
                <a:ln>
                  <a:solidFill>
                    <a:schemeClr val="tx1"/>
                  </a:solidFill>
                  <a:prstDash val="dash"/>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491">
                  <a:extLst>
                    <a:ext uri="{FF2B5EF4-FFF2-40B4-BE49-F238E27FC236}">
                      <a16:creationId xmlns:a16="http://schemas.microsoft.com/office/drawing/2014/main" id="{01672BA9-B3EF-AF08-E021-AD5557414039}"/>
                    </a:ext>
                  </a:extLst>
                </p:cNvPr>
                <p:cNvSpPr/>
                <p:nvPr/>
              </p:nvSpPr>
              <p:spPr>
                <a:xfrm>
                  <a:off x="5516315" y="4429602"/>
                  <a:ext cx="695211" cy="174357"/>
                </a:xfrm>
                <a:custGeom>
                  <a:avLst/>
                  <a:gdLst>
                    <a:gd name="connsiteX0" fmla="*/ 0 w 598170"/>
                    <a:gd name="connsiteY0" fmla="*/ 186694 h 186694"/>
                    <a:gd name="connsiteX1" fmla="*/ 137160 w 598170"/>
                    <a:gd name="connsiteY1" fmla="*/ 19054 h 186694"/>
                    <a:gd name="connsiteX2" fmla="*/ 300990 w 598170"/>
                    <a:gd name="connsiteY2" fmla="*/ 7624 h 186694"/>
                    <a:gd name="connsiteX3" fmla="*/ 598170 w 598170"/>
                    <a:gd name="connsiteY3" fmla="*/ 53344 h 186694"/>
                  </a:gdLst>
                  <a:ahLst/>
                  <a:cxnLst>
                    <a:cxn ang="0">
                      <a:pos x="connsiteX0" y="connsiteY0"/>
                    </a:cxn>
                    <a:cxn ang="0">
                      <a:pos x="connsiteX1" y="connsiteY1"/>
                    </a:cxn>
                    <a:cxn ang="0">
                      <a:pos x="connsiteX2" y="connsiteY2"/>
                    </a:cxn>
                    <a:cxn ang="0">
                      <a:pos x="connsiteX3" y="connsiteY3"/>
                    </a:cxn>
                  </a:cxnLst>
                  <a:rect l="l" t="t" r="r" b="b"/>
                  <a:pathLst>
                    <a:path w="598170" h="186694">
                      <a:moveTo>
                        <a:pt x="0" y="186694"/>
                      </a:moveTo>
                      <a:cubicBezTo>
                        <a:pt x="43497" y="117796"/>
                        <a:pt x="86995" y="48899"/>
                        <a:pt x="137160" y="19054"/>
                      </a:cubicBezTo>
                      <a:cubicBezTo>
                        <a:pt x="187325" y="-10791"/>
                        <a:pt x="224155" y="1909"/>
                        <a:pt x="300990" y="7624"/>
                      </a:cubicBezTo>
                      <a:cubicBezTo>
                        <a:pt x="377825" y="13339"/>
                        <a:pt x="487997" y="33341"/>
                        <a:pt x="598170" y="53344"/>
                      </a:cubicBezTo>
                    </a:path>
                  </a:pathLst>
                </a:custGeom>
                <a:noFill/>
                <a:ln>
                  <a:solidFill>
                    <a:schemeClr val="tx1"/>
                  </a:solidFill>
                  <a:prstDash val="dash"/>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492">
                  <a:extLst>
                    <a:ext uri="{FF2B5EF4-FFF2-40B4-BE49-F238E27FC236}">
                      <a16:creationId xmlns:a16="http://schemas.microsoft.com/office/drawing/2014/main" id="{528CF90F-EE5C-CC34-39F5-8941B7161296}"/>
                    </a:ext>
                  </a:extLst>
                </p:cNvPr>
                <p:cNvSpPr/>
                <p:nvPr/>
              </p:nvSpPr>
              <p:spPr>
                <a:xfrm>
                  <a:off x="5511691" y="4606714"/>
                  <a:ext cx="467425" cy="95002"/>
                </a:xfrm>
                <a:custGeom>
                  <a:avLst/>
                  <a:gdLst>
                    <a:gd name="connsiteX0" fmla="*/ 0 w 369570"/>
                    <a:gd name="connsiteY0" fmla="*/ 0 h 81609"/>
                    <a:gd name="connsiteX1" fmla="*/ 213360 w 369570"/>
                    <a:gd name="connsiteY1" fmla="*/ 80010 h 81609"/>
                    <a:gd name="connsiteX2" fmla="*/ 369570 w 369570"/>
                    <a:gd name="connsiteY2" fmla="*/ 45720 h 81609"/>
                  </a:gdLst>
                  <a:ahLst/>
                  <a:cxnLst>
                    <a:cxn ang="0">
                      <a:pos x="connsiteX0" y="connsiteY0"/>
                    </a:cxn>
                    <a:cxn ang="0">
                      <a:pos x="connsiteX1" y="connsiteY1"/>
                    </a:cxn>
                    <a:cxn ang="0">
                      <a:pos x="connsiteX2" y="connsiteY2"/>
                    </a:cxn>
                  </a:cxnLst>
                  <a:rect l="l" t="t" r="r" b="b"/>
                  <a:pathLst>
                    <a:path w="369570" h="81609">
                      <a:moveTo>
                        <a:pt x="0" y="0"/>
                      </a:moveTo>
                      <a:cubicBezTo>
                        <a:pt x="75882" y="36195"/>
                        <a:pt x="151765" y="72390"/>
                        <a:pt x="213360" y="80010"/>
                      </a:cubicBezTo>
                      <a:cubicBezTo>
                        <a:pt x="274955" y="87630"/>
                        <a:pt x="322262" y="66675"/>
                        <a:pt x="369570" y="45720"/>
                      </a:cubicBezTo>
                    </a:path>
                  </a:pathLst>
                </a:custGeom>
                <a:noFill/>
                <a:ln>
                  <a:solidFill>
                    <a:schemeClr val="tx1"/>
                  </a:solidFill>
                  <a:prstDash val="dash"/>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493">
                  <a:extLst>
                    <a:ext uri="{FF2B5EF4-FFF2-40B4-BE49-F238E27FC236}">
                      <a16:creationId xmlns:a16="http://schemas.microsoft.com/office/drawing/2014/main" id="{97395A4A-008F-1216-96C3-03E3AAEC4571}"/>
                    </a:ext>
                  </a:extLst>
                </p:cNvPr>
                <p:cNvSpPr/>
                <p:nvPr/>
              </p:nvSpPr>
              <p:spPr>
                <a:xfrm>
                  <a:off x="5533001" y="4617755"/>
                  <a:ext cx="671686" cy="258138"/>
                </a:xfrm>
                <a:custGeom>
                  <a:avLst/>
                  <a:gdLst>
                    <a:gd name="connsiteX0" fmla="*/ 0 w 541020"/>
                    <a:gd name="connsiteY0" fmla="*/ 0 h 304993"/>
                    <a:gd name="connsiteX1" fmla="*/ 41910 w 541020"/>
                    <a:gd name="connsiteY1" fmla="*/ 220980 h 304993"/>
                    <a:gd name="connsiteX2" fmla="*/ 209550 w 541020"/>
                    <a:gd name="connsiteY2" fmla="*/ 304800 h 304993"/>
                    <a:gd name="connsiteX3" fmla="*/ 499110 w 541020"/>
                    <a:gd name="connsiteY3" fmla="*/ 201930 h 304993"/>
                    <a:gd name="connsiteX4" fmla="*/ 541020 w 541020"/>
                    <a:gd name="connsiteY4" fmla="*/ 186690 h 304993"/>
                    <a:gd name="connsiteX0" fmla="*/ 0 w 541020"/>
                    <a:gd name="connsiteY0" fmla="*/ 0 h 304934"/>
                    <a:gd name="connsiteX1" fmla="*/ 76200 w 541020"/>
                    <a:gd name="connsiteY1" fmla="*/ 175260 h 304934"/>
                    <a:gd name="connsiteX2" fmla="*/ 209550 w 541020"/>
                    <a:gd name="connsiteY2" fmla="*/ 304800 h 304934"/>
                    <a:gd name="connsiteX3" fmla="*/ 499110 w 541020"/>
                    <a:gd name="connsiteY3" fmla="*/ 201930 h 304934"/>
                    <a:gd name="connsiteX4" fmla="*/ 541020 w 541020"/>
                    <a:gd name="connsiteY4" fmla="*/ 186690 h 304934"/>
                    <a:gd name="connsiteX0" fmla="*/ 0 w 541020"/>
                    <a:gd name="connsiteY0" fmla="*/ 0 h 251720"/>
                    <a:gd name="connsiteX1" fmla="*/ 76200 w 541020"/>
                    <a:gd name="connsiteY1" fmla="*/ 175260 h 251720"/>
                    <a:gd name="connsiteX2" fmla="*/ 224790 w 541020"/>
                    <a:gd name="connsiteY2" fmla="*/ 251460 h 251720"/>
                    <a:gd name="connsiteX3" fmla="*/ 499110 w 541020"/>
                    <a:gd name="connsiteY3" fmla="*/ 201930 h 251720"/>
                    <a:gd name="connsiteX4" fmla="*/ 541020 w 541020"/>
                    <a:gd name="connsiteY4" fmla="*/ 186690 h 251720"/>
                    <a:gd name="connsiteX0" fmla="*/ 0 w 628650"/>
                    <a:gd name="connsiteY0" fmla="*/ 0 h 251720"/>
                    <a:gd name="connsiteX1" fmla="*/ 76200 w 628650"/>
                    <a:gd name="connsiteY1" fmla="*/ 175260 h 251720"/>
                    <a:gd name="connsiteX2" fmla="*/ 224790 w 628650"/>
                    <a:gd name="connsiteY2" fmla="*/ 251460 h 251720"/>
                    <a:gd name="connsiteX3" fmla="*/ 499110 w 628650"/>
                    <a:gd name="connsiteY3" fmla="*/ 201930 h 251720"/>
                    <a:gd name="connsiteX4" fmla="*/ 628650 w 628650"/>
                    <a:gd name="connsiteY4" fmla="*/ 118110 h 251720"/>
                    <a:gd name="connsiteX0" fmla="*/ 0 w 628650"/>
                    <a:gd name="connsiteY0" fmla="*/ 0 h 251720"/>
                    <a:gd name="connsiteX1" fmla="*/ 76200 w 628650"/>
                    <a:gd name="connsiteY1" fmla="*/ 175260 h 251720"/>
                    <a:gd name="connsiteX2" fmla="*/ 224790 w 628650"/>
                    <a:gd name="connsiteY2" fmla="*/ 251460 h 251720"/>
                    <a:gd name="connsiteX3" fmla="*/ 499110 w 628650"/>
                    <a:gd name="connsiteY3" fmla="*/ 201930 h 251720"/>
                    <a:gd name="connsiteX4" fmla="*/ 628650 w 628650"/>
                    <a:gd name="connsiteY4" fmla="*/ 118110 h 251720"/>
                    <a:gd name="connsiteX0" fmla="*/ 0 w 590550"/>
                    <a:gd name="connsiteY0" fmla="*/ 0 h 251720"/>
                    <a:gd name="connsiteX1" fmla="*/ 76200 w 590550"/>
                    <a:gd name="connsiteY1" fmla="*/ 175260 h 251720"/>
                    <a:gd name="connsiteX2" fmla="*/ 224790 w 590550"/>
                    <a:gd name="connsiteY2" fmla="*/ 251460 h 251720"/>
                    <a:gd name="connsiteX3" fmla="*/ 499110 w 590550"/>
                    <a:gd name="connsiteY3" fmla="*/ 201930 h 251720"/>
                    <a:gd name="connsiteX4" fmla="*/ 590550 w 590550"/>
                    <a:gd name="connsiteY4" fmla="*/ 83820 h 251720"/>
                    <a:gd name="connsiteX0" fmla="*/ 0 w 590550"/>
                    <a:gd name="connsiteY0" fmla="*/ 0 h 251720"/>
                    <a:gd name="connsiteX1" fmla="*/ 76200 w 590550"/>
                    <a:gd name="connsiteY1" fmla="*/ 175260 h 251720"/>
                    <a:gd name="connsiteX2" fmla="*/ 224790 w 590550"/>
                    <a:gd name="connsiteY2" fmla="*/ 251460 h 251720"/>
                    <a:gd name="connsiteX3" fmla="*/ 499110 w 590550"/>
                    <a:gd name="connsiteY3" fmla="*/ 201930 h 251720"/>
                    <a:gd name="connsiteX4" fmla="*/ 590550 w 590550"/>
                    <a:gd name="connsiteY4" fmla="*/ 83820 h 251720"/>
                    <a:gd name="connsiteX0" fmla="*/ 0 w 590550"/>
                    <a:gd name="connsiteY0" fmla="*/ 0 h 266401"/>
                    <a:gd name="connsiteX1" fmla="*/ 76200 w 590550"/>
                    <a:gd name="connsiteY1" fmla="*/ 175260 h 266401"/>
                    <a:gd name="connsiteX2" fmla="*/ 224790 w 590550"/>
                    <a:gd name="connsiteY2" fmla="*/ 251460 h 266401"/>
                    <a:gd name="connsiteX3" fmla="*/ 448863 w 590550"/>
                    <a:gd name="connsiteY3" fmla="*/ 266401 h 266401"/>
                    <a:gd name="connsiteX4" fmla="*/ 590550 w 590550"/>
                    <a:gd name="connsiteY4" fmla="*/ 83820 h 266401"/>
                    <a:gd name="connsiteX0" fmla="*/ 0 w 590550"/>
                    <a:gd name="connsiteY0" fmla="*/ 0 h 278376"/>
                    <a:gd name="connsiteX1" fmla="*/ 76200 w 590550"/>
                    <a:gd name="connsiteY1" fmla="*/ 175260 h 278376"/>
                    <a:gd name="connsiteX2" fmla="*/ 224790 w 590550"/>
                    <a:gd name="connsiteY2" fmla="*/ 251460 h 278376"/>
                    <a:gd name="connsiteX3" fmla="*/ 448863 w 590550"/>
                    <a:gd name="connsiteY3" fmla="*/ 266401 h 278376"/>
                    <a:gd name="connsiteX4" fmla="*/ 590550 w 590550"/>
                    <a:gd name="connsiteY4" fmla="*/ 83820 h 278376"/>
                    <a:gd name="connsiteX0" fmla="*/ 0 w 590550"/>
                    <a:gd name="connsiteY0" fmla="*/ 0 h 256945"/>
                    <a:gd name="connsiteX1" fmla="*/ 76200 w 590550"/>
                    <a:gd name="connsiteY1" fmla="*/ 175260 h 256945"/>
                    <a:gd name="connsiteX2" fmla="*/ 224790 w 590550"/>
                    <a:gd name="connsiteY2" fmla="*/ 251460 h 256945"/>
                    <a:gd name="connsiteX3" fmla="*/ 412016 w 590550"/>
                    <a:gd name="connsiteY3" fmla="*/ 232269 h 256945"/>
                    <a:gd name="connsiteX4" fmla="*/ 590550 w 590550"/>
                    <a:gd name="connsiteY4" fmla="*/ 83820 h 25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550" h="256945">
                      <a:moveTo>
                        <a:pt x="0" y="0"/>
                      </a:moveTo>
                      <a:cubicBezTo>
                        <a:pt x="3492" y="85090"/>
                        <a:pt x="38735" y="133350"/>
                        <a:pt x="76200" y="175260"/>
                      </a:cubicBezTo>
                      <a:cubicBezTo>
                        <a:pt x="113665" y="217170"/>
                        <a:pt x="168821" y="241959"/>
                        <a:pt x="224790" y="251460"/>
                      </a:cubicBezTo>
                      <a:cubicBezTo>
                        <a:pt x="280759" y="260962"/>
                        <a:pt x="368836" y="260209"/>
                        <a:pt x="412016" y="232269"/>
                      </a:cubicBezTo>
                      <a:cubicBezTo>
                        <a:pt x="455196" y="204329"/>
                        <a:pt x="528320" y="127000"/>
                        <a:pt x="590550" y="83820"/>
                      </a:cubicBezTo>
                    </a:path>
                  </a:pathLst>
                </a:custGeom>
                <a:noFill/>
                <a:ln>
                  <a:solidFill>
                    <a:schemeClr val="tx1"/>
                  </a:solidFill>
                  <a:prstDash val="dash"/>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组合 33">
                <a:extLst>
                  <a:ext uri="{FF2B5EF4-FFF2-40B4-BE49-F238E27FC236}">
                    <a16:creationId xmlns:a16="http://schemas.microsoft.com/office/drawing/2014/main" id="{8D2FEEE6-15F4-3A2B-9831-61282FD11E10}"/>
                  </a:ext>
                </a:extLst>
              </p:cNvPr>
              <p:cNvGrpSpPr/>
              <p:nvPr/>
            </p:nvGrpSpPr>
            <p:grpSpPr>
              <a:xfrm>
                <a:off x="874729" y="5566002"/>
                <a:ext cx="401504" cy="383156"/>
                <a:chOff x="4766624" y="791946"/>
                <a:chExt cx="1279954" cy="1221461"/>
              </a:xfrm>
            </p:grpSpPr>
            <p:pic>
              <p:nvPicPr>
                <p:cNvPr id="35" name="图片 34" descr="图标&#10;&#10;描述已自动生成">
                  <a:extLst>
                    <a:ext uri="{FF2B5EF4-FFF2-40B4-BE49-F238E27FC236}">
                      <a16:creationId xmlns:a16="http://schemas.microsoft.com/office/drawing/2014/main" id="{009BF3B2-5936-795B-4A74-EED4B01DEAA8}"/>
                    </a:ext>
                  </a:extLst>
                </p:cNvPr>
                <p:cNvPicPr>
                  <a:picLocks noChangeAspect="1"/>
                </p:cNvPicPr>
                <p:nvPr/>
              </p:nvPicPr>
              <p:blipFill>
                <a:blip r:embed="rId5"/>
                <a:stretch>
                  <a:fillRect/>
                </a:stretch>
              </p:blipFill>
              <p:spPr>
                <a:xfrm rot="4831942">
                  <a:off x="5138232" y="620503"/>
                  <a:ext cx="585272" cy="928158"/>
                </a:xfrm>
                <a:prstGeom prst="rect">
                  <a:avLst/>
                </a:prstGeom>
              </p:spPr>
            </p:pic>
            <p:pic>
              <p:nvPicPr>
                <p:cNvPr id="36" name="图片 35" descr="图标&#10;&#10;描述已自动生成">
                  <a:extLst>
                    <a:ext uri="{FF2B5EF4-FFF2-40B4-BE49-F238E27FC236}">
                      <a16:creationId xmlns:a16="http://schemas.microsoft.com/office/drawing/2014/main" id="{E1759CFC-04B1-F8C4-D24E-1D3AD1DA6CF8}"/>
                    </a:ext>
                  </a:extLst>
                </p:cNvPr>
                <p:cNvPicPr>
                  <a:picLocks noChangeAspect="1"/>
                </p:cNvPicPr>
                <p:nvPr/>
              </p:nvPicPr>
              <p:blipFill>
                <a:blip r:embed="rId5"/>
                <a:stretch>
                  <a:fillRect/>
                </a:stretch>
              </p:blipFill>
              <p:spPr>
                <a:xfrm rot="17159885">
                  <a:off x="4938067" y="1204536"/>
                  <a:ext cx="585272" cy="928158"/>
                </a:xfrm>
                <a:prstGeom prst="rect">
                  <a:avLst/>
                </a:prstGeom>
              </p:spPr>
            </p:pic>
            <p:pic>
              <p:nvPicPr>
                <p:cNvPr id="37" name="图片 36" descr="形状, 图标&#10;&#10;中度可信度描述已自动生成">
                  <a:extLst>
                    <a:ext uri="{FF2B5EF4-FFF2-40B4-BE49-F238E27FC236}">
                      <a16:creationId xmlns:a16="http://schemas.microsoft.com/office/drawing/2014/main" id="{846F8C58-4E42-443B-8ECC-63B19E74A626}"/>
                    </a:ext>
                  </a:extLst>
                </p:cNvPr>
                <p:cNvPicPr>
                  <a:picLocks noChangeAspect="1"/>
                </p:cNvPicPr>
                <p:nvPr/>
              </p:nvPicPr>
              <p:blipFill>
                <a:blip r:embed="rId6"/>
                <a:stretch>
                  <a:fillRect/>
                </a:stretch>
              </p:blipFill>
              <p:spPr>
                <a:xfrm rot="17222088">
                  <a:off x="5539705" y="1097321"/>
                  <a:ext cx="244276" cy="769470"/>
                </a:xfrm>
                <a:prstGeom prst="rect">
                  <a:avLst/>
                </a:prstGeom>
              </p:spPr>
            </p:pic>
            <p:sp>
              <p:nvSpPr>
                <p:cNvPr id="38" name="任意形状 37">
                  <a:extLst>
                    <a:ext uri="{FF2B5EF4-FFF2-40B4-BE49-F238E27FC236}">
                      <a16:creationId xmlns:a16="http://schemas.microsoft.com/office/drawing/2014/main" id="{D7C53BAC-5D5B-F309-9627-3D650F7B2CB2}"/>
                    </a:ext>
                  </a:extLst>
                </p:cNvPr>
                <p:cNvSpPr/>
                <p:nvPr/>
              </p:nvSpPr>
              <p:spPr>
                <a:xfrm rot="8289358">
                  <a:off x="4837189" y="1148440"/>
                  <a:ext cx="218560" cy="122417"/>
                </a:xfrm>
                <a:custGeom>
                  <a:avLst/>
                  <a:gdLst>
                    <a:gd name="connsiteX0" fmla="*/ 0 w 293138"/>
                    <a:gd name="connsiteY0" fmla="*/ 109728 h 109728"/>
                    <a:gd name="connsiteX1" fmla="*/ 246888 w 293138"/>
                    <a:gd name="connsiteY1" fmla="*/ 82296 h 109728"/>
                    <a:gd name="connsiteX2" fmla="*/ 292608 w 293138"/>
                    <a:gd name="connsiteY2" fmla="*/ 0 h 109728"/>
                  </a:gdLst>
                  <a:ahLst/>
                  <a:cxnLst>
                    <a:cxn ang="0">
                      <a:pos x="connsiteX0" y="connsiteY0"/>
                    </a:cxn>
                    <a:cxn ang="0">
                      <a:pos x="connsiteX1" y="connsiteY1"/>
                    </a:cxn>
                    <a:cxn ang="0">
                      <a:pos x="connsiteX2" y="connsiteY2"/>
                    </a:cxn>
                  </a:cxnLst>
                  <a:rect l="l" t="t" r="r" b="b"/>
                  <a:pathLst>
                    <a:path w="293138" h="109728">
                      <a:moveTo>
                        <a:pt x="0" y="109728"/>
                      </a:moveTo>
                      <a:cubicBezTo>
                        <a:pt x="99060" y="105156"/>
                        <a:pt x="198120" y="100584"/>
                        <a:pt x="246888" y="82296"/>
                      </a:cubicBezTo>
                      <a:cubicBezTo>
                        <a:pt x="295656" y="64008"/>
                        <a:pt x="294132" y="32004"/>
                        <a:pt x="292608" y="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任意形状 38">
                  <a:extLst>
                    <a:ext uri="{FF2B5EF4-FFF2-40B4-BE49-F238E27FC236}">
                      <a16:creationId xmlns:a16="http://schemas.microsoft.com/office/drawing/2014/main" id="{A57F4800-B003-B74D-3641-E70DA29A02EB}"/>
                    </a:ext>
                  </a:extLst>
                </p:cNvPr>
                <p:cNvSpPr/>
                <p:nvPr/>
              </p:nvSpPr>
              <p:spPr>
                <a:xfrm rot="8289358" flipH="1" flipV="1">
                  <a:off x="5645408" y="1346656"/>
                  <a:ext cx="93363" cy="29192"/>
                </a:xfrm>
                <a:custGeom>
                  <a:avLst/>
                  <a:gdLst>
                    <a:gd name="connsiteX0" fmla="*/ 0 w 293138"/>
                    <a:gd name="connsiteY0" fmla="*/ 109728 h 109728"/>
                    <a:gd name="connsiteX1" fmla="*/ 246888 w 293138"/>
                    <a:gd name="connsiteY1" fmla="*/ 82296 h 109728"/>
                    <a:gd name="connsiteX2" fmla="*/ 292608 w 293138"/>
                    <a:gd name="connsiteY2" fmla="*/ 0 h 109728"/>
                  </a:gdLst>
                  <a:ahLst/>
                  <a:cxnLst>
                    <a:cxn ang="0">
                      <a:pos x="connsiteX0" y="connsiteY0"/>
                    </a:cxn>
                    <a:cxn ang="0">
                      <a:pos x="connsiteX1" y="connsiteY1"/>
                    </a:cxn>
                    <a:cxn ang="0">
                      <a:pos x="connsiteX2" y="connsiteY2"/>
                    </a:cxn>
                  </a:cxnLst>
                  <a:rect l="l" t="t" r="r" b="b"/>
                  <a:pathLst>
                    <a:path w="293138" h="109728">
                      <a:moveTo>
                        <a:pt x="0" y="109728"/>
                      </a:moveTo>
                      <a:cubicBezTo>
                        <a:pt x="99060" y="105156"/>
                        <a:pt x="198120" y="100584"/>
                        <a:pt x="246888" y="82296"/>
                      </a:cubicBezTo>
                      <a:cubicBezTo>
                        <a:pt x="295656" y="64008"/>
                        <a:pt x="294132" y="32004"/>
                        <a:pt x="292608" y="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椭圆 39">
                  <a:extLst>
                    <a:ext uri="{FF2B5EF4-FFF2-40B4-BE49-F238E27FC236}">
                      <a16:creationId xmlns:a16="http://schemas.microsoft.com/office/drawing/2014/main" id="{99CF3A9E-4EA0-9386-4ADF-7A1F31B3C730}"/>
                    </a:ext>
                  </a:extLst>
                </p:cNvPr>
                <p:cNvSpPr/>
                <p:nvPr/>
              </p:nvSpPr>
              <p:spPr>
                <a:xfrm>
                  <a:off x="4943604" y="1458678"/>
                  <a:ext cx="200370" cy="200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椭圆 40">
                  <a:extLst>
                    <a:ext uri="{FF2B5EF4-FFF2-40B4-BE49-F238E27FC236}">
                      <a16:creationId xmlns:a16="http://schemas.microsoft.com/office/drawing/2014/main" id="{268C761A-9D66-4D5E-7980-C96D601D6978}"/>
                    </a:ext>
                  </a:extLst>
                </p:cNvPr>
                <p:cNvSpPr/>
                <p:nvPr/>
              </p:nvSpPr>
              <p:spPr>
                <a:xfrm>
                  <a:off x="5230703" y="1668615"/>
                  <a:ext cx="200370" cy="200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椭圆 41">
                  <a:extLst>
                    <a:ext uri="{FF2B5EF4-FFF2-40B4-BE49-F238E27FC236}">
                      <a16:creationId xmlns:a16="http://schemas.microsoft.com/office/drawing/2014/main" id="{F70F6C74-D472-2C59-B340-760850900D80}"/>
                    </a:ext>
                  </a:extLst>
                </p:cNvPr>
                <p:cNvSpPr/>
                <p:nvPr/>
              </p:nvSpPr>
              <p:spPr>
                <a:xfrm>
                  <a:off x="5449305" y="940178"/>
                  <a:ext cx="200370" cy="200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椭圆 42">
                  <a:extLst>
                    <a:ext uri="{FF2B5EF4-FFF2-40B4-BE49-F238E27FC236}">
                      <a16:creationId xmlns:a16="http://schemas.microsoft.com/office/drawing/2014/main" id="{498E4D04-02A9-3D68-57B1-4517E74F9C7F}"/>
                    </a:ext>
                  </a:extLst>
                </p:cNvPr>
                <p:cNvSpPr/>
                <p:nvPr/>
              </p:nvSpPr>
              <p:spPr>
                <a:xfrm>
                  <a:off x="5117114" y="954300"/>
                  <a:ext cx="200370" cy="200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4" name="组合 43">
                  <a:extLst>
                    <a:ext uri="{FF2B5EF4-FFF2-40B4-BE49-F238E27FC236}">
                      <a16:creationId xmlns:a16="http://schemas.microsoft.com/office/drawing/2014/main" id="{EBE2248B-4B13-6BD9-9D20-67F425633D33}"/>
                    </a:ext>
                  </a:extLst>
                </p:cNvPr>
                <p:cNvGrpSpPr/>
                <p:nvPr/>
              </p:nvGrpSpPr>
              <p:grpSpPr>
                <a:xfrm>
                  <a:off x="4903175" y="858668"/>
                  <a:ext cx="442852" cy="410515"/>
                  <a:chOff x="7363345" y="657912"/>
                  <a:chExt cx="693580" cy="642936"/>
                </a:xfrm>
              </p:grpSpPr>
              <p:sp>
                <p:nvSpPr>
                  <p:cNvPr id="54" name="月亮 53">
                    <a:extLst>
                      <a:ext uri="{FF2B5EF4-FFF2-40B4-BE49-F238E27FC236}">
                        <a16:creationId xmlns:a16="http://schemas.microsoft.com/office/drawing/2014/main" id="{DEC1CBF3-9EC7-81AA-447C-56D12FA30EA6}"/>
                      </a:ext>
                    </a:extLst>
                  </p:cNvPr>
                  <p:cNvSpPr/>
                  <p:nvPr/>
                </p:nvSpPr>
                <p:spPr>
                  <a:xfrm rot="10212765">
                    <a:off x="7901851" y="785566"/>
                    <a:ext cx="155074" cy="313813"/>
                  </a:xfrm>
                  <a:prstGeom prst="moon">
                    <a:avLst/>
                  </a:prstGeom>
                  <a:solidFill>
                    <a:srgbClr val="94C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5" name="弧 54">
                    <a:extLst>
                      <a:ext uri="{FF2B5EF4-FFF2-40B4-BE49-F238E27FC236}">
                        <a16:creationId xmlns:a16="http://schemas.microsoft.com/office/drawing/2014/main" id="{B00C02C9-85E8-27E0-DDE5-C91B53241C9C}"/>
                      </a:ext>
                    </a:extLst>
                  </p:cNvPr>
                  <p:cNvSpPr/>
                  <p:nvPr/>
                </p:nvSpPr>
                <p:spPr>
                  <a:xfrm rot="2893249">
                    <a:off x="7339507" y="681750"/>
                    <a:ext cx="642936" cy="595260"/>
                  </a:xfrm>
                  <a:prstGeom prst="arc">
                    <a:avLst>
                      <a:gd name="adj1" fmla="val 16200000"/>
                      <a:gd name="adj2" fmla="val 20636127"/>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grpSp>
            <p:grpSp>
              <p:nvGrpSpPr>
                <p:cNvPr id="45" name="组合 44">
                  <a:extLst>
                    <a:ext uri="{FF2B5EF4-FFF2-40B4-BE49-F238E27FC236}">
                      <a16:creationId xmlns:a16="http://schemas.microsoft.com/office/drawing/2014/main" id="{78967927-6D87-6B69-DF6F-FA949A977879}"/>
                    </a:ext>
                  </a:extLst>
                </p:cNvPr>
                <p:cNvGrpSpPr/>
                <p:nvPr/>
              </p:nvGrpSpPr>
              <p:grpSpPr>
                <a:xfrm rot="852027">
                  <a:off x="5236553" y="816847"/>
                  <a:ext cx="442852" cy="410515"/>
                  <a:chOff x="7363345" y="657912"/>
                  <a:chExt cx="693580" cy="642936"/>
                </a:xfrm>
              </p:grpSpPr>
              <p:sp>
                <p:nvSpPr>
                  <p:cNvPr id="52" name="月亮 51">
                    <a:extLst>
                      <a:ext uri="{FF2B5EF4-FFF2-40B4-BE49-F238E27FC236}">
                        <a16:creationId xmlns:a16="http://schemas.microsoft.com/office/drawing/2014/main" id="{D5698D87-1894-C3E5-0EF1-D19F12583E62}"/>
                      </a:ext>
                    </a:extLst>
                  </p:cNvPr>
                  <p:cNvSpPr/>
                  <p:nvPr/>
                </p:nvSpPr>
                <p:spPr>
                  <a:xfrm rot="10212765">
                    <a:off x="7901851" y="785566"/>
                    <a:ext cx="155074" cy="313813"/>
                  </a:xfrm>
                  <a:prstGeom prst="moon">
                    <a:avLst/>
                  </a:prstGeom>
                  <a:solidFill>
                    <a:srgbClr val="94C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弧 52">
                    <a:extLst>
                      <a:ext uri="{FF2B5EF4-FFF2-40B4-BE49-F238E27FC236}">
                        <a16:creationId xmlns:a16="http://schemas.microsoft.com/office/drawing/2014/main" id="{ED07D6F6-6900-D6CA-A6E0-15E53BF735CE}"/>
                      </a:ext>
                    </a:extLst>
                  </p:cNvPr>
                  <p:cNvSpPr/>
                  <p:nvPr/>
                </p:nvSpPr>
                <p:spPr>
                  <a:xfrm rot="2893249">
                    <a:off x="7339507" y="681750"/>
                    <a:ext cx="642936" cy="595260"/>
                  </a:xfrm>
                  <a:prstGeom prst="arc">
                    <a:avLst>
                      <a:gd name="adj1" fmla="val 16200000"/>
                      <a:gd name="adj2" fmla="val 20636127"/>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grpSp>
            <p:grpSp>
              <p:nvGrpSpPr>
                <p:cNvPr id="46" name="组合 45">
                  <a:extLst>
                    <a:ext uri="{FF2B5EF4-FFF2-40B4-BE49-F238E27FC236}">
                      <a16:creationId xmlns:a16="http://schemas.microsoft.com/office/drawing/2014/main" id="{F477EE9A-4FAC-2863-38CC-A07EEB40F6A1}"/>
                    </a:ext>
                  </a:extLst>
                </p:cNvPr>
                <p:cNvGrpSpPr/>
                <p:nvPr/>
              </p:nvGrpSpPr>
              <p:grpSpPr>
                <a:xfrm rot="13442365">
                  <a:off x="4890083" y="1416552"/>
                  <a:ext cx="442852" cy="410515"/>
                  <a:chOff x="7363345" y="657912"/>
                  <a:chExt cx="693580" cy="642936"/>
                </a:xfrm>
              </p:grpSpPr>
              <p:sp>
                <p:nvSpPr>
                  <p:cNvPr id="50" name="月亮 49">
                    <a:extLst>
                      <a:ext uri="{FF2B5EF4-FFF2-40B4-BE49-F238E27FC236}">
                        <a16:creationId xmlns:a16="http://schemas.microsoft.com/office/drawing/2014/main" id="{46F70D3E-8D45-BC6C-2B37-EF84F4DA1E66}"/>
                      </a:ext>
                    </a:extLst>
                  </p:cNvPr>
                  <p:cNvSpPr/>
                  <p:nvPr/>
                </p:nvSpPr>
                <p:spPr>
                  <a:xfrm rot="10212765">
                    <a:off x="7901851" y="785566"/>
                    <a:ext cx="155074" cy="313813"/>
                  </a:xfrm>
                  <a:prstGeom prst="moon">
                    <a:avLst/>
                  </a:prstGeom>
                  <a:solidFill>
                    <a:srgbClr val="94C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弧 50">
                    <a:extLst>
                      <a:ext uri="{FF2B5EF4-FFF2-40B4-BE49-F238E27FC236}">
                        <a16:creationId xmlns:a16="http://schemas.microsoft.com/office/drawing/2014/main" id="{3770E081-1F72-7952-1B28-A37B9492A572}"/>
                      </a:ext>
                    </a:extLst>
                  </p:cNvPr>
                  <p:cNvSpPr/>
                  <p:nvPr/>
                </p:nvSpPr>
                <p:spPr>
                  <a:xfrm rot="2893249">
                    <a:off x="7339507" y="681750"/>
                    <a:ext cx="642936" cy="595260"/>
                  </a:xfrm>
                  <a:prstGeom prst="arc">
                    <a:avLst>
                      <a:gd name="adj1" fmla="val 16200000"/>
                      <a:gd name="adj2" fmla="val 20636127"/>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grpSp>
            <p:grpSp>
              <p:nvGrpSpPr>
                <p:cNvPr id="47" name="组合 46">
                  <a:extLst>
                    <a:ext uri="{FF2B5EF4-FFF2-40B4-BE49-F238E27FC236}">
                      <a16:creationId xmlns:a16="http://schemas.microsoft.com/office/drawing/2014/main" id="{1A85FE8D-5467-1921-32DB-E45EDAEE9267}"/>
                    </a:ext>
                  </a:extLst>
                </p:cNvPr>
                <p:cNvGrpSpPr/>
                <p:nvPr/>
              </p:nvGrpSpPr>
              <p:grpSpPr>
                <a:xfrm rot="12234096">
                  <a:off x="5187831" y="1602892"/>
                  <a:ext cx="442852" cy="410515"/>
                  <a:chOff x="7363345" y="657912"/>
                  <a:chExt cx="693580" cy="642936"/>
                </a:xfrm>
              </p:grpSpPr>
              <p:sp>
                <p:nvSpPr>
                  <p:cNvPr id="48" name="月亮 47">
                    <a:extLst>
                      <a:ext uri="{FF2B5EF4-FFF2-40B4-BE49-F238E27FC236}">
                        <a16:creationId xmlns:a16="http://schemas.microsoft.com/office/drawing/2014/main" id="{79C9565C-2D24-64E6-7EC2-F041E624F4A6}"/>
                      </a:ext>
                    </a:extLst>
                  </p:cNvPr>
                  <p:cNvSpPr/>
                  <p:nvPr/>
                </p:nvSpPr>
                <p:spPr>
                  <a:xfrm rot="10212765">
                    <a:off x="7901851" y="785566"/>
                    <a:ext cx="155074" cy="313813"/>
                  </a:xfrm>
                  <a:prstGeom prst="moon">
                    <a:avLst/>
                  </a:prstGeom>
                  <a:solidFill>
                    <a:srgbClr val="94C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弧 48">
                    <a:extLst>
                      <a:ext uri="{FF2B5EF4-FFF2-40B4-BE49-F238E27FC236}">
                        <a16:creationId xmlns:a16="http://schemas.microsoft.com/office/drawing/2014/main" id="{BFAD8310-01F6-3E36-3A9B-F4C193E9ED31}"/>
                      </a:ext>
                    </a:extLst>
                  </p:cNvPr>
                  <p:cNvSpPr/>
                  <p:nvPr/>
                </p:nvSpPr>
                <p:spPr>
                  <a:xfrm rot="2893249">
                    <a:off x="7339507" y="681750"/>
                    <a:ext cx="642936" cy="595260"/>
                  </a:xfrm>
                  <a:prstGeom prst="arc">
                    <a:avLst>
                      <a:gd name="adj1" fmla="val 16200000"/>
                      <a:gd name="adj2" fmla="val 20636127"/>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grpSp>
          </p:grpSp>
          <p:pic>
            <p:nvPicPr>
              <p:cNvPr id="56" name="图片 55" descr="图标&#10;&#10;描述已自动生成">
                <a:extLst>
                  <a:ext uri="{FF2B5EF4-FFF2-40B4-BE49-F238E27FC236}">
                    <a16:creationId xmlns:a16="http://schemas.microsoft.com/office/drawing/2014/main" id="{42A25E81-4A5C-491A-7ACE-AE3A9707CD3E}"/>
                  </a:ext>
                </a:extLst>
              </p:cNvPr>
              <p:cNvPicPr>
                <a:picLocks noChangeAspect="1"/>
              </p:cNvPicPr>
              <p:nvPr/>
            </p:nvPicPr>
            <p:blipFill>
              <a:blip r:embed="rId7"/>
              <a:stretch>
                <a:fillRect/>
              </a:stretch>
            </p:blipFill>
            <p:spPr>
              <a:xfrm>
                <a:off x="1823306" y="5519109"/>
                <a:ext cx="416351" cy="548034"/>
              </a:xfrm>
              <a:prstGeom prst="rect">
                <a:avLst/>
              </a:prstGeom>
              <a:effectLst>
                <a:glow>
                  <a:schemeClr val="accent1">
                    <a:alpha val="40000"/>
                  </a:schemeClr>
                </a:glow>
              </a:effectLst>
            </p:spPr>
          </p:pic>
          <p:grpSp>
            <p:nvGrpSpPr>
              <p:cNvPr id="57" name="组合 56">
                <a:extLst>
                  <a:ext uri="{FF2B5EF4-FFF2-40B4-BE49-F238E27FC236}">
                    <a16:creationId xmlns:a16="http://schemas.microsoft.com/office/drawing/2014/main" id="{41225E51-2313-1F85-1D20-FC7F9D24A306}"/>
                  </a:ext>
                </a:extLst>
              </p:cNvPr>
              <p:cNvGrpSpPr/>
              <p:nvPr/>
            </p:nvGrpSpPr>
            <p:grpSpPr>
              <a:xfrm>
                <a:off x="1915292" y="5687027"/>
                <a:ext cx="228394" cy="233197"/>
                <a:chOff x="1961318" y="3189167"/>
                <a:chExt cx="1784473" cy="1821990"/>
              </a:xfrm>
              <a:solidFill>
                <a:srgbClr val="D883FF"/>
              </a:solidFill>
              <a:effectLst>
                <a:glow rad="297744">
                  <a:srgbClr val="D883FF">
                    <a:alpha val="76000"/>
                  </a:srgbClr>
                </a:glow>
              </a:effectLst>
            </p:grpSpPr>
            <p:sp>
              <p:nvSpPr>
                <p:cNvPr id="58" name="正五边形 57">
                  <a:extLst>
                    <a:ext uri="{FF2B5EF4-FFF2-40B4-BE49-F238E27FC236}">
                      <a16:creationId xmlns:a16="http://schemas.microsoft.com/office/drawing/2014/main" id="{DA68B3EA-254F-451E-3E11-7C5DF0E50FE5}"/>
                    </a:ext>
                  </a:extLst>
                </p:cNvPr>
                <p:cNvSpPr/>
                <p:nvPr/>
              </p:nvSpPr>
              <p:spPr>
                <a:xfrm rot="620215">
                  <a:off x="3064469" y="3189167"/>
                  <a:ext cx="627533" cy="597649"/>
                </a:xfrm>
                <a:prstGeom prst="pentagon">
                  <a:avLst/>
                </a:prstGeom>
                <a:grpFill/>
                <a:ln w="508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9" name="正五边形 58">
                  <a:extLst>
                    <a:ext uri="{FF2B5EF4-FFF2-40B4-BE49-F238E27FC236}">
                      <a16:creationId xmlns:a16="http://schemas.microsoft.com/office/drawing/2014/main" id="{C11C489D-85F7-170C-ED68-1C5FCA56934A}"/>
                    </a:ext>
                  </a:extLst>
                </p:cNvPr>
                <p:cNvSpPr/>
                <p:nvPr/>
              </p:nvSpPr>
              <p:spPr>
                <a:xfrm rot="20766680">
                  <a:off x="1995298" y="4325542"/>
                  <a:ext cx="627533" cy="597649"/>
                </a:xfrm>
                <a:prstGeom prst="pentagon">
                  <a:avLst/>
                </a:prstGeom>
                <a:grpFill/>
                <a:ln w="508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60" name="直线连接符 59">
                  <a:extLst>
                    <a:ext uri="{FF2B5EF4-FFF2-40B4-BE49-F238E27FC236}">
                      <a16:creationId xmlns:a16="http://schemas.microsoft.com/office/drawing/2014/main" id="{11908509-A63D-5BD4-DE37-56FC6A81A363}"/>
                    </a:ext>
                  </a:extLst>
                </p:cNvPr>
                <p:cNvCxnSpPr/>
                <p:nvPr/>
              </p:nvCxnSpPr>
              <p:spPr>
                <a:xfrm flipH="1">
                  <a:off x="2005166" y="3791731"/>
                  <a:ext cx="230088" cy="316789"/>
                </a:xfrm>
                <a:prstGeom prst="line">
                  <a:avLst/>
                </a:prstGeom>
                <a:grpFill/>
                <a:ln w="508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1" name="直线连接符 60">
                  <a:extLst>
                    <a:ext uri="{FF2B5EF4-FFF2-40B4-BE49-F238E27FC236}">
                      <a16:creationId xmlns:a16="http://schemas.microsoft.com/office/drawing/2014/main" id="{27C348D1-ED7B-5F1B-BA5F-2DD0062D6C01}"/>
                    </a:ext>
                  </a:extLst>
                </p:cNvPr>
                <p:cNvCxnSpPr>
                  <a:cxnSpLocks/>
                </p:cNvCxnSpPr>
                <p:nvPr/>
              </p:nvCxnSpPr>
              <p:spPr>
                <a:xfrm flipH="1" flipV="1">
                  <a:off x="1991719" y="4095073"/>
                  <a:ext cx="243535" cy="277707"/>
                </a:xfrm>
                <a:prstGeom prst="line">
                  <a:avLst/>
                </a:prstGeom>
                <a:grpFill/>
                <a:ln w="508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62" name="组合 61">
                  <a:extLst>
                    <a:ext uri="{FF2B5EF4-FFF2-40B4-BE49-F238E27FC236}">
                      <a16:creationId xmlns:a16="http://schemas.microsoft.com/office/drawing/2014/main" id="{9521393F-8F18-97ED-0DEB-8623A1D9FA7B}"/>
                    </a:ext>
                  </a:extLst>
                </p:cNvPr>
                <p:cNvGrpSpPr/>
                <p:nvPr/>
              </p:nvGrpSpPr>
              <p:grpSpPr>
                <a:xfrm rot="10800000">
                  <a:off x="3479323" y="3809413"/>
                  <a:ext cx="243535" cy="581049"/>
                  <a:chOff x="2144119" y="3971025"/>
                  <a:chExt cx="243535" cy="581049"/>
                </a:xfrm>
                <a:grpFill/>
              </p:grpSpPr>
              <p:cxnSp>
                <p:nvCxnSpPr>
                  <p:cNvPr id="68" name="直线连接符 67">
                    <a:extLst>
                      <a:ext uri="{FF2B5EF4-FFF2-40B4-BE49-F238E27FC236}">
                        <a16:creationId xmlns:a16="http://schemas.microsoft.com/office/drawing/2014/main" id="{E48DF3DF-5F5A-F95D-35DE-0EB57984932D}"/>
                      </a:ext>
                    </a:extLst>
                  </p:cNvPr>
                  <p:cNvCxnSpPr/>
                  <p:nvPr/>
                </p:nvCxnSpPr>
                <p:spPr>
                  <a:xfrm flipH="1">
                    <a:off x="2157566" y="3971025"/>
                    <a:ext cx="230088" cy="316789"/>
                  </a:xfrm>
                  <a:prstGeom prst="line">
                    <a:avLst/>
                  </a:prstGeom>
                  <a:grpFill/>
                  <a:ln w="508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9" name="直线连接符 68">
                    <a:extLst>
                      <a:ext uri="{FF2B5EF4-FFF2-40B4-BE49-F238E27FC236}">
                        <a16:creationId xmlns:a16="http://schemas.microsoft.com/office/drawing/2014/main" id="{AC631366-F137-B91F-A100-6906CCFEFFA2}"/>
                      </a:ext>
                    </a:extLst>
                  </p:cNvPr>
                  <p:cNvCxnSpPr>
                    <a:cxnSpLocks/>
                  </p:cNvCxnSpPr>
                  <p:nvPr/>
                </p:nvCxnSpPr>
                <p:spPr>
                  <a:xfrm flipH="1" flipV="1">
                    <a:off x="2144119" y="4274367"/>
                    <a:ext cx="243535" cy="277707"/>
                  </a:xfrm>
                  <a:prstGeom prst="line">
                    <a:avLst/>
                  </a:prstGeom>
                  <a:grpFill/>
                  <a:ln w="508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63" name="组合 62">
                  <a:extLst>
                    <a:ext uri="{FF2B5EF4-FFF2-40B4-BE49-F238E27FC236}">
                      <a16:creationId xmlns:a16="http://schemas.microsoft.com/office/drawing/2014/main" id="{49B791C4-3374-2953-7FF9-5A3A9E6FE110}"/>
                    </a:ext>
                  </a:extLst>
                </p:cNvPr>
                <p:cNvGrpSpPr/>
                <p:nvPr/>
              </p:nvGrpSpPr>
              <p:grpSpPr>
                <a:xfrm rot="16200000">
                  <a:off x="2739604" y="4426159"/>
                  <a:ext cx="385365" cy="784632"/>
                  <a:chOff x="2144120" y="3971025"/>
                  <a:chExt cx="385365" cy="784632"/>
                </a:xfrm>
                <a:grpFill/>
              </p:grpSpPr>
              <p:cxnSp>
                <p:nvCxnSpPr>
                  <p:cNvPr id="66" name="直线连接符 65">
                    <a:extLst>
                      <a:ext uri="{FF2B5EF4-FFF2-40B4-BE49-F238E27FC236}">
                        <a16:creationId xmlns:a16="http://schemas.microsoft.com/office/drawing/2014/main" id="{A757B4E5-8329-E9CE-1922-3E6677D8A7BB}"/>
                      </a:ext>
                    </a:extLst>
                  </p:cNvPr>
                  <p:cNvCxnSpPr/>
                  <p:nvPr/>
                </p:nvCxnSpPr>
                <p:spPr>
                  <a:xfrm flipH="1">
                    <a:off x="2157566" y="3971025"/>
                    <a:ext cx="230088" cy="316789"/>
                  </a:xfrm>
                  <a:prstGeom prst="line">
                    <a:avLst/>
                  </a:prstGeom>
                  <a:grpFill/>
                  <a:ln w="508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 name="直线连接符 66">
                    <a:extLst>
                      <a:ext uri="{FF2B5EF4-FFF2-40B4-BE49-F238E27FC236}">
                        <a16:creationId xmlns:a16="http://schemas.microsoft.com/office/drawing/2014/main" id="{5A4DA8F1-2485-0929-B39C-27D0E3CC37EC}"/>
                      </a:ext>
                    </a:extLst>
                  </p:cNvPr>
                  <p:cNvCxnSpPr>
                    <a:cxnSpLocks/>
                  </p:cNvCxnSpPr>
                  <p:nvPr/>
                </p:nvCxnSpPr>
                <p:spPr>
                  <a:xfrm rot="5400000" flipH="1">
                    <a:off x="2096162" y="4322330"/>
                    <a:ext cx="481284" cy="385367"/>
                  </a:xfrm>
                  <a:prstGeom prst="line">
                    <a:avLst/>
                  </a:prstGeom>
                  <a:grpFill/>
                  <a:ln w="508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64" name="正五边形 63">
                  <a:extLst>
                    <a:ext uri="{FF2B5EF4-FFF2-40B4-BE49-F238E27FC236}">
                      <a16:creationId xmlns:a16="http://schemas.microsoft.com/office/drawing/2014/main" id="{9AE1273A-43E6-4E1F-0C8F-5B05F3AF2810}"/>
                    </a:ext>
                  </a:extLst>
                </p:cNvPr>
                <p:cNvSpPr/>
                <p:nvPr/>
              </p:nvSpPr>
              <p:spPr>
                <a:xfrm rot="620215">
                  <a:off x="3118258" y="4329883"/>
                  <a:ext cx="627533" cy="597649"/>
                </a:xfrm>
                <a:prstGeom prst="pentagon">
                  <a:avLst/>
                </a:prstGeom>
                <a:grpFill/>
                <a:ln w="508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5" name="正五边形 64">
                  <a:extLst>
                    <a:ext uri="{FF2B5EF4-FFF2-40B4-BE49-F238E27FC236}">
                      <a16:creationId xmlns:a16="http://schemas.microsoft.com/office/drawing/2014/main" id="{F1EECA6F-3AAD-F94E-6F4F-3B38F3ADD1EF}"/>
                    </a:ext>
                  </a:extLst>
                </p:cNvPr>
                <p:cNvSpPr/>
                <p:nvPr/>
              </p:nvSpPr>
              <p:spPr>
                <a:xfrm rot="20372804">
                  <a:off x="1961318" y="3200159"/>
                  <a:ext cx="627533" cy="597649"/>
                </a:xfrm>
                <a:prstGeom prst="pentagon">
                  <a:avLst/>
                </a:prstGeom>
                <a:grpFill/>
                <a:ln w="508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sp>
          <p:nvSpPr>
            <p:cNvPr id="71" name="文本框 70">
              <a:extLst>
                <a:ext uri="{FF2B5EF4-FFF2-40B4-BE49-F238E27FC236}">
                  <a16:creationId xmlns:a16="http://schemas.microsoft.com/office/drawing/2014/main" id="{987A1C37-DE66-D680-09D0-E522612A443A}"/>
                </a:ext>
              </a:extLst>
            </p:cNvPr>
            <p:cNvSpPr txBox="1"/>
            <p:nvPr/>
          </p:nvSpPr>
          <p:spPr>
            <a:xfrm>
              <a:off x="755065" y="6488304"/>
              <a:ext cx="3211648" cy="338554"/>
            </a:xfrm>
            <a:prstGeom prst="rect">
              <a:avLst/>
            </a:prstGeom>
            <a:noFill/>
          </p:spPr>
          <p:txBody>
            <a:bodyPr wrap="none" rtlCol="0">
              <a:spAutoFit/>
            </a:bodyPr>
            <a:lstStyle/>
            <a:p>
              <a:r>
                <a:rPr kumimoji="1" lang="en-US" altLang="zh-CN" sz="1600" b="1" dirty="0">
                  <a:latin typeface="Helvetica" pitchFamily="2" charset="0"/>
                </a:rPr>
                <a:t>A random insertion technique</a:t>
              </a:r>
              <a:r>
                <a:rPr kumimoji="1" lang="zh-CN" altLang="en-US" sz="1600" b="1" dirty="0">
                  <a:latin typeface="Helvetica" pitchFamily="2" charset="0"/>
                </a:rPr>
                <a:t> </a:t>
              </a:r>
              <a:r>
                <a:rPr kumimoji="1" lang="en-US" altLang="zh-CN" sz="1600" b="1" dirty="0">
                  <a:latin typeface="Helvetica" pitchFamily="2" charset="0"/>
                </a:rPr>
                <a:t>!</a:t>
              </a:r>
              <a:endParaRPr kumimoji="1" lang="zh-CN" altLang="en-US" sz="1600" b="1" dirty="0">
                <a:latin typeface="Helvetica" pitchFamily="2" charset="0"/>
              </a:endParaRPr>
            </a:p>
          </p:txBody>
        </p:sp>
      </p:grpSp>
      <p:grpSp>
        <p:nvGrpSpPr>
          <p:cNvPr id="358" name="组合 357">
            <a:extLst>
              <a:ext uri="{FF2B5EF4-FFF2-40B4-BE49-F238E27FC236}">
                <a16:creationId xmlns:a16="http://schemas.microsoft.com/office/drawing/2014/main" id="{7E37796C-73D7-0ED2-FAB8-21ED0B95D713}"/>
              </a:ext>
            </a:extLst>
          </p:cNvPr>
          <p:cNvGrpSpPr/>
          <p:nvPr/>
        </p:nvGrpSpPr>
        <p:grpSpPr>
          <a:xfrm>
            <a:off x="4535610" y="4454566"/>
            <a:ext cx="3668505" cy="2372292"/>
            <a:chOff x="3535936" y="4440915"/>
            <a:chExt cx="3668505" cy="2372292"/>
          </a:xfrm>
        </p:grpSpPr>
        <p:grpSp>
          <p:nvGrpSpPr>
            <p:cNvPr id="72" name="组合 71">
              <a:extLst>
                <a:ext uri="{FF2B5EF4-FFF2-40B4-BE49-F238E27FC236}">
                  <a16:creationId xmlns:a16="http://schemas.microsoft.com/office/drawing/2014/main" id="{EAD60988-31AC-F9CF-6109-434CCD8E31E1}"/>
                </a:ext>
              </a:extLst>
            </p:cNvPr>
            <p:cNvGrpSpPr/>
            <p:nvPr/>
          </p:nvGrpSpPr>
          <p:grpSpPr>
            <a:xfrm>
              <a:off x="4324765" y="4440915"/>
              <a:ext cx="2119414" cy="2016028"/>
              <a:chOff x="22269786" y="6550727"/>
              <a:chExt cx="3609088" cy="3433035"/>
            </a:xfrm>
          </p:grpSpPr>
          <p:grpSp>
            <p:nvGrpSpPr>
              <p:cNvPr id="73" name="Group 59">
                <a:extLst>
                  <a:ext uri="{FF2B5EF4-FFF2-40B4-BE49-F238E27FC236}">
                    <a16:creationId xmlns:a16="http://schemas.microsoft.com/office/drawing/2014/main" id="{16B5534F-1D47-C687-2D80-E433D6CB1B4E}"/>
                  </a:ext>
                </a:extLst>
              </p:cNvPr>
              <p:cNvGrpSpPr/>
              <p:nvPr/>
            </p:nvGrpSpPr>
            <p:grpSpPr>
              <a:xfrm>
                <a:off x="22269786" y="7187404"/>
                <a:ext cx="918481" cy="914843"/>
                <a:chOff x="9726147" y="1399875"/>
                <a:chExt cx="958871" cy="955073"/>
              </a:xfrm>
            </p:grpSpPr>
            <p:grpSp>
              <p:nvGrpSpPr>
                <p:cNvPr id="339" name="Group 363">
                  <a:extLst>
                    <a:ext uri="{FF2B5EF4-FFF2-40B4-BE49-F238E27FC236}">
                      <a16:creationId xmlns:a16="http://schemas.microsoft.com/office/drawing/2014/main" id="{D0FAE565-A5CB-E1CF-44AF-81122DD84E22}"/>
                    </a:ext>
                  </a:extLst>
                </p:cNvPr>
                <p:cNvGrpSpPr/>
                <p:nvPr/>
              </p:nvGrpSpPr>
              <p:grpSpPr>
                <a:xfrm>
                  <a:off x="9971632" y="1913921"/>
                  <a:ext cx="441027" cy="441027"/>
                  <a:chOff x="5799909" y="1409235"/>
                  <a:chExt cx="441027" cy="441027"/>
                </a:xfrm>
              </p:grpSpPr>
              <p:sp>
                <p:nvSpPr>
                  <p:cNvPr id="352" name="Arc 376">
                    <a:extLst>
                      <a:ext uri="{FF2B5EF4-FFF2-40B4-BE49-F238E27FC236}">
                        <a16:creationId xmlns:a16="http://schemas.microsoft.com/office/drawing/2014/main" id="{2FA939A5-C07D-7B08-7C64-6702B4AD5536}"/>
                      </a:ext>
                    </a:extLst>
                  </p:cNvPr>
                  <p:cNvSpPr/>
                  <p:nvPr/>
                </p:nvSpPr>
                <p:spPr>
                  <a:xfrm>
                    <a:off x="5833027" y="1441461"/>
                    <a:ext cx="374790" cy="374790"/>
                  </a:xfrm>
                  <a:prstGeom prst="arc">
                    <a:avLst>
                      <a:gd name="adj1" fmla="val 18413148"/>
                      <a:gd name="adj2" fmla="val 1377142"/>
                    </a:avLst>
                  </a:prstGeom>
                  <a:noFill/>
                  <a:ln w="79375">
                    <a:solidFill>
                      <a:srgbClr val="D5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w="38100">
                        <a:solidFill>
                          <a:sysClr val="windowText" lastClr="000000"/>
                        </a:solidFill>
                      </a:ln>
                      <a:latin typeface="Helvetica" pitchFamily="2" charset="0"/>
                    </a:endParaRPr>
                  </a:p>
                </p:txBody>
              </p:sp>
              <p:sp>
                <p:nvSpPr>
                  <p:cNvPr id="353" name="Arc 377">
                    <a:extLst>
                      <a:ext uri="{FF2B5EF4-FFF2-40B4-BE49-F238E27FC236}">
                        <a16:creationId xmlns:a16="http://schemas.microsoft.com/office/drawing/2014/main" id="{D4E9011A-0BD3-60F7-E3E3-897481E6CCD6}"/>
                      </a:ext>
                    </a:extLst>
                  </p:cNvPr>
                  <p:cNvSpPr/>
                  <p:nvPr/>
                </p:nvSpPr>
                <p:spPr>
                  <a:xfrm rot="4761510">
                    <a:off x="5833027" y="1441907"/>
                    <a:ext cx="374790" cy="374790"/>
                  </a:xfrm>
                  <a:prstGeom prst="arc">
                    <a:avLst>
                      <a:gd name="adj1" fmla="val 14233207"/>
                      <a:gd name="adj2" fmla="val 15803994"/>
                    </a:avLst>
                  </a:prstGeom>
                  <a:noFill/>
                  <a:ln w="79375">
                    <a:solidFill>
                      <a:srgbClr val="009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w="38100">
                        <a:solidFill>
                          <a:sysClr val="windowText" lastClr="000000"/>
                        </a:solidFill>
                      </a:ln>
                      <a:latin typeface="Helvetica" pitchFamily="2" charset="0"/>
                    </a:endParaRPr>
                  </a:p>
                </p:txBody>
              </p:sp>
              <p:sp>
                <p:nvSpPr>
                  <p:cNvPr id="354" name="Arc 378">
                    <a:extLst>
                      <a:ext uri="{FF2B5EF4-FFF2-40B4-BE49-F238E27FC236}">
                        <a16:creationId xmlns:a16="http://schemas.microsoft.com/office/drawing/2014/main" id="{5CCE3BC1-EA98-4CFE-355C-01921DB7EF36}"/>
                      </a:ext>
                    </a:extLst>
                  </p:cNvPr>
                  <p:cNvSpPr/>
                  <p:nvPr/>
                </p:nvSpPr>
                <p:spPr>
                  <a:xfrm>
                    <a:off x="5833027" y="1442353"/>
                    <a:ext cx="374790" cy="374790"/>
                  </a:xfrm>
                  <a:prstGeom prst="arc">
                    <a:avLst>
                      <a:gd name="adj1" fmla="val 7693869"/>
                      <a:gd name="adj2" fmla="val 9364502"/>
                    </a:avLst>
                  </a:prstGeom>
                  <a:noFill/>
                  <a:ln w="79375">
                    <a:solidFill>
                      <a:srgbClr val="CC7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w="38100">
                        <a:solidFill>
                          <a:sysClr val="windowText" lastClr="000000"/>
                        </a:solidFill>
                      </a:ln>
                      <a:latin typeface="Helvetica" pitchFamily="2" charset="0"/>
                    </a:endParaRPr>
                  </a:p>
                </p:txBody>
              </p:sp>
              <p:sp>
                <p:nvSpPr>
                  <p:cNvPr id="355" name="Oval 379">
                    <a:extLst>
                      <a:ext uri="{FF2B5EF4-FFF2-40B4-BE49-F238E27FC236}">
                        <a16:creationId xmlns:a16="http://schemas.microsoft.com/office/drawing/2014/main" id="{4F05BC82-B95B-91EC-71AE-D8D5A4BF892B}"/>
                      </a:ext>
                    </a:extLst>
                  </p:cNvPr>
                  <p:cNvSpPr/>
                  <p:nvPr/>
                </p:nvSpPr>
                <p:spPr>
                  <a:xfrm>
                    <a:off x="5799909" y="1409235"/>
                    <a:ext cx="441027" cy="44102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w="38100">
                        <a:solidFill>
                          <a:sysClr val="windowText" lastClr="000000"/>
                        </a:solidFill>
                      </a:ln>
                      <a:latin typeface="Helvetica" pitchFamily="2" charset="0"/>
                    </a:endParaRPr>
                  </a:p>
                </p:txBody>
              </p:sp>
              <p:sp>
                <p:nvSpPr>
                  <p:cNvPr id="356" name="Oval 380">
                    <a:extLst>
                      <a:ext uri="{FF2B5EF4-FFF2-40B4-BE49-F238E27FC236}">
                        <a16:creationId xmlns:a16="http://schemas.microsoft.com/office/drawing/2014/main" id="{0FB59200-5E75-472F-C90D-667DCDA87890}"/>
                      </a:ext>
                    </a:extLst>
                  </p:cNvPr>
                  <p:cNvSpPr/>
                  <p:nvPr/>
                </p:nvSpPr>
                <p:spPr>
                  <a:xfrm>
                    <a:off x="5863295" y="1472621"/>
                    <a:ext cx="314256" cy="31425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w="38100">
                        <a:solidFill>
                          <a:sysClr val="windowText" lastClr="000000"/>
                        </a:solidFill>
                      </a:ln>
                      <a:latin typeface="Helvetica" pitchFamily="2" charset="0"/>
                    </a:endParaRPr>
                  </a:p>
                </p:txBody>
              </p:sp>
            </p:grpSp>
            <p:grpSp>
              <p:nvGrpSpPr>
                <p:cNvPr id="340" name="Group 364">
                  <a:extLst>
                    <a:ext uri="{FF2B5EF4-FFF2-40B4-BE49-F238E27FC236}">
                      <a16:creationId xmlns:a16="http://schemas.microsoft.com/office/drawing/2014/main" id="{006413F4-FF7D-41E9-DDD3-B741C7E7B18A}"/>
                    </a:ext>
                  </a:extLst>
                </p:cNvPr>
                <p:cNvGrpSpPr/>
                <p:nvPr/>
              </p:nvGrpSpPr>
              <p:grpSpPr>
                <a:xfrm>
                  <a:off x="10243991" y="1399875"/>
                  <a:ext cx="441027" cy="441027"/>
                  <a:chOff x="5660457" y="3694251"/>
                  <a:chExt cx="871086" cy="871086"/>
                </a:xfrm>
              </p:grpSpPr>
              <p:sp>
                <p:nvSpPr>
                  <p:cNvPr id="347" name="Arc 371">
                    <a:extLst>
                      <a:ext uri="{FF2B5EF4-FFF2-40B4-BE49-F238E27FC236}">
                        <a16:creationId xmlns:a16="http://schemas.microsoft.com/office/drawing/2014/main" id="{7C7A3C28-D621-5B3D-3CDD-DE28B19E3A11}"/>
                      </a:ext>
                    </a:extLst>
                  </p:cNvPr>
                  <p:cNvSpPr/>
                  <p:nvPr/>
                </p:nvSpPr>
                <p:spPr>
                  <a:xfrm>
                    <a:off x="5725870" y="3757902"/>
                    <a:ext cx="740260" cy="740260"/>
                  </a:xfrm>
                  <a:prstGeom prst="arc">
                    <a:avLst>
                      <a:gd name="adj1" fmla="val 18413148"/>
                      <a:gd name="adj2" fmla="val 1377142"/>
                    </a:avLst>
                  </a:prstGeom>
                  <a:noFill/>
                  <a:ln w="79375">
                    <a:solidFill>
                      <a:srgbClr val="D5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w="38100">
                        <a:solidFill>
                          <a:sysClr val="windowText" lastClr="000000"/>
                        </a:solidFill>
                      </a:ln>
                      <a:latin typeface="Helvetica" pitchFamily="2" charset="0"/>
                    </a:endParaRPr>
                  </a:p>
                </p:txBody>
              </p:sp>
              <p:sp>
                <p:nvSpPr>
                  <p:cNvPr id="348" name="Arc 372">
                    <a:extLst>
                      <a:ext uri="{FF2B5EF4-FFF2-40B4-BE49-F238E27FC236}">
                        <a16:creationId xmlns:a16="http://schemas.microsoft.com/office/drawing/2014/main" id="{3F7C924C-D861-7E43-ABBE-6BC9E14F8D61}"/>
                      </a:ext>
                    </a:extLst>
                  </p:cNvPr>
                  <p:cNvSpPr/>
                  <p:nvPr/>
                </p:nvSpPr>
                <p:spPr>
                  <a:xfrm rot="5803556">
                    <a:off x="5725869" y="3758782"/>
                    <a:ext cx="740259" cy="740259"/>
                  </a:xfrm>
                  <a:prstGeom prst="arc">
                    <a:avLst>
                      <a:gd name="adj1" fmla="val 14233207"/>
                      <a:gd name="adj2" fmla="val 15803994"/>
                    </a:avLst>
                  </a:prstGeom>
                  <a:noFill/>
                  <a:ln w="79375">
                    <a:solidFill>
                      <a:srgbClr val="009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w="38100">
                        <a:solidFill>
                          <a:sysClr val="windowText" lastClr="000000"/>
                        </a:solidFill>
                      </a:ln>
                      <a:latin typeface="Helvetica" pitchFamily="2" charset="0"/>
                    </a:endParaRPr>
                  </a:p>
                </p:txBody>
              </p:sp>
              <p:sp>
                <p:nvSpPr>
                  <p:cNvPr id="349" name="Arc 373">
                    <a:extLst>
                      <a:ext uri="{FF2B5EF4-FFF2-40B4-BE49-F238E27FC236}">
                        <a16:creationId xmlns:a16="http://schemas.microsoft.com/office/drawing/2014/main" id="{071A6273-8A85-283E-659D-1CA508DF0D52}"/>
                      </a:ext>
                    </a:extLst>
                  </p:cNvPr>
                  <p:cNvSpPr/>
                  <p:nvPr/>
                </p:nvSpPr>
                <p:spPr>
                  <a:xfrm>
                    <a:off x="5725870" y="3759664"/>
                    <a:ext cx="740260" cy="740260"/>
                  </a:xfrm>
                  <a:prstGeom prst="arc">
                    <a:avLst>
                      <a:gd name="adj1" fmla="val 7693869"/>
                      <a:gd name="adj2" fmla="val 9364502"/>
                    </a:avLst>
                  </a:prstGeom>
                  <a:noFill/>
                  <a:ln w="79375">
                    <a:solidFill>
                      <a:srgbClr val="CC7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w="38100">
                        <a:solidFill>
                          <a:sysClr val="windowText" lastClr="000000"/>
                        </a:solidFill>
                      </a:ln>
                      <a:latin typeface="Helvetica" pitchFamily="2" charset="0"/>
                    </a:endParaRPr>
                  </a:p>
                </p:txBody>
              </p:sp>
              <p:sp>
                <p:nvSpPr>
                  <p:cNvPr id="350" name="Oval 374">
                    <a:extLst>
                      <a:ext uri="{FF2B5EF4-FFF2-40B4-BE49-F238E27FC236}">
                        <a16:creationId xmlns:a16="http://schemas.microsoft.com/office/drawing/2014/main" id="{E5BBA635-192D-57C4-50D0-D3FD3AE1632D}"/>
                      </a:ext>
                    </a:extLst>
                  </p:cNvPr>
                  <p:cNvSpPr/>
                  <p:nvPr/>
                </p:nvSpPr>
                <p:spPr>
                  <a:xfrm>
                    <a:off x="5660457" y="3694251"/>
                    <a:ext cx="871086" cy="87108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w="38100">
                        <a:solidFill>
                          <a:sysClr val="windowText" lastClr="000000"/>
                        </a:solidFill>
                      </a:ln>
                      <a:latin typeface="Helvetica" pitchFamily="2" charset="0"/>
                    </a:endParaRPr>
                  </a:p>
                </p:txBody>
              </p:sp>
              <p:sp>
                <p:nvSpPr>
                  <p:cNvPr id="351" name="Oval 375">
                    <a:extLst>
                      <a:ext uri="{FF2B5EF4-FFF2-40B4-BE49-F238E27FC236}">
                        <a16:creationId xmlns:a16="http://schemas.microsoft.com/office/drawing/2014/main" id="{65B6D3A1-91DB-464B-8CDB-ABB6433C1AD4}"/>
                      </a:ext>
                    </a:extLst>
                  </p:cNvPr>
                  <p:cNvSpPr/>
                  <p:nvPr/>
                </p:nvSpPr>
                <p:spPr>
                  <a:xfrm>
                    <a:off x="5785652" y="3819446"/>
                    <a:ext cx="620696" cy="62069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w="38100">
                        <a:solidFill>
                          <a:sysClr val="windowText" lastClr="000000"/>
                        </a:solidFill>
                      </a:ln>
                      <a:latin typeface="Helvetica" pitchFamily="2" charset="0"/>
                    </a:endParaRPr>
                  </a:p>
                </p:txBody>
              </p:sp>
            </p:grpSp>
            <p:grpSp>
              <p:nvGrpSpPr>
                <p:cNvPr id="341" name="Group 365">
                  <a:extLst>
                    <a:ext uri="{FF2B5EF4-FFF2-40B4-BE49-F238E27FC236}">
                      <a16:creationId xmlns:a16="http://schemas.microsoft.com/office/drawing/2014/main" id="{87776E13-5F78-B120-EFE2-7FF71C70C634}"/>
                    </a:ext>
                  </a:extLst>
                </p:cNvPr>
                <p:cNvGrpSpPr/>
                <p:nvPr/>
              </p:nvGrpSpPr>
              <p:grpSpPr>
                <a:xfrm>
                  <a:off x="9726147" y="1399875"/>
                  <a:ext cx="441027" cy="441027"/>
                  <a:chOff x="5660457" y="3694251"/>
                  <a:chExt cx="871086" cy="871086"/>
                </a:xfrm>
              </p:grpSpPr>
              <p:sp>
                <p:nvSpPr>
                  <p:cNvPr id="342" name="Arc 366">
                    <a:extLst>
                      <a:ext uri="{FF2B5EF4-FFF2-40B4-BE49-F238E27FC236}">
                        <a16:creationId xmlns:a16="http://schemas.microsoft.com/office/drawing/2014/main" id="{47C4F7E0-F140-A612-29C0-60427B2D0487}"/>
                      </a:ext>
                    </a:extLst>
                  </p:cNvPr>
                  <p:cNvSpPr/>
                  <p:nvPr/>
                </p:nvSpPr>
                <p:spPr>
                  <a:xfrm>
                    <a:off x="5725870" y="3757902"/>
                    <a:ext cx="740260" cy="740260"/>
                  </a:xfrm>
                  <a:prstGeom prst="arc">
                    <a:avLst>
                      <a:gd name="adj1" fmla="val 18413148"/>
                      <a:gd name="adj2" fmla="val 1377142"/>
                    </a:avLst>
                  </a:prstGeom>
                  <a:noFill/>
                  <a:ln w="79375">
                    <a:solidFill>
                      <a:srgbClr val="D5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w="38100">
                        <a:solidFill>
                          <a:sysClr val="windowText" lastClr="000000"/>
                        </a:solidFill>
                      </a:ln>
                      <a:latin typeface="Helvetica" pitchFamily="2" charset="0"/>
                    </a:endParaRPr>
                  </a:p>
                </p:txBody>
              </p:sp>
              <p:sp>
                <p:nvSpPr>
                  <p:cNvPr id="343" name="Arc 367">
                    <a:extLst>
                      <a:ext uri="{FF2B5EF4-FFF2-40B4-BE49-F238E27FC236}">
                        <a16:creationId xmlns:a16="http://schemas.microsoft.com/office/drawing/2014/main" id="{C28127D1-0B40-0A07-CFD3-52CA1E68B679}"/>
                      </a:ext>
                    </a:extLst>
                  </p:cNvPr>
                  <p:cNvSpPr/>
                  <p:nvPr/>
                </p:nvSpPr>
                <p:spPr>
                  <a:xfrm rot="6771941">
                    <a:off x="5725869" y="3758782"/>
                    <a:ext cx="740259" cy="740259"/>
                  </a:xfrm>
                  <a:prstGeom prst="arc">
                    <a:avLst>
                      <a:gd name="adj1" fmla="val 14233207"/>
                      <a:gd name="adj2" fmla="val 15803994"/>
                    </a:avLst>
                  </a:prstGeom>
                  <a:noFill/>
                  <a:ln w="79375">
                    <a:solidFill>
                      <a:srgbClr val="009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w="38100">
                        <a:solidFill>
                          <a:sysClr val="windowText" lastClr="000000"/>
                        </a:solidFill>
                      </a:ln>
                      <a:latin typeface="Helvetica" pitchFamily="2" charset="0"/>
                    </a:endParaRPr>
                  </a:p>
                </p:txBody>
              </p:sp>
              <p:sp>
                <p:nvSpPr>
                  <p:cNvPr id="344" name="Arc 368">
                    <a:extLst>
                      <a:ext uri="{FF2B5EF4-FFF2-40B4-BE49-F238E27FC236}">
                        <a16:creationId xmlns:a16="http://schemas.microsoft.com/office/drawing/2014/main" id="{41FF03C8-EA23-AB3C-EFB3-4281CA78CE98}"/>
                      </a:ext>
                    </a:extLst>
                  </p:cNvPr>
                  <p:cNvSpPr/>
                  <p:nvPr/>
                </p:nvSpPr>
                <p:spPr>
                  <a:xfrm>
                    <a:off x="5725870" y="3759664"/>
                    <a:ext cx="740260" cy="740260"/>
                  </a:xfrm>
                  <a:prstGeom prst="arc">
                    <a:avLst>
                      <a:gd name="adj1" fmla="val 7693869"/>
                      <a:gd name="adj2" fmla="val 9364502"/>
                    </a:avLst>
                  </a:prstGeom>
                  <a:noFill/>
                  <a:ln w="79375">
                    <a:solidFill>
                      <a:srgbClr val="CC7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w="38100">
                        <a:solidFill>
                          <a:sysClr val="windowText" lastClr="000000"/>
                        </a:solidFill>
                      </a:ln>
                      <a:latin typeface="Helvetica" pitchFamily="2" charset="0"/>
                    </a:endParaRPr>
                  </a:p>
                </p:txBody>
              </p:sp>
              <p:sp>
                <p:nvSpPr>
                  <p:cNvPr id="345" name="Oval 369">
                    <a:extLst>
                      <a:ext uri="{FF2B5EF4-FFF2-40B4-BE49-F238E27FC236}">
                        <a16:creationId xmlns:a16="http://schemas.microsoft.com/office/drawing/2014/main" id="{6E4AF482-7845-BAB5-7B03-3289AD31AD01}"/>
                      </a:ext>
                    </a:extLst>
                  </p:cNvPr>
                  <p:cNvSpPr/>
                  <p:nvPr/>
                </p:nvSpPr>
                <p:spPr>
                  <a:xfrm>
                    <a:off x="5660457" y="3694251"/>
                    <a:ext cx="871086" cy="87108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w="38100">
                        <a:solidFill>
                          <a:sysClr val="windowText" lastClr="000000"/>
                        </a:solidFill>
                      </a:ln>
                      <a:latin typeface="Helvetica" pitchFamily="2" charset="0"/>
                    </a:endParaRPr>
                  </a:p>
                </p:txBody>
              </p:sp>
              <p:sp>
                <p:nvSpPr>
                  <p:cNvPr id="346" name="Oval 370">
                    <a:extLst>
                      <a:ext uri="{FF2B5EF4-FFF2-40B4-BE49-F238E27FC236}">
                        <a16:creationId xmlns:a16="http://schemas.microsoft.com/office/drawing/2014/main" id="{E16D49A0-8BC7-5DD0-3025-5847087FC780}"/>
                      </a:ext>
                    </a:extLst>
                  </p:cNvPr>
                  <p:cNvSpPr/>
                  <p:nvPr/>
                </p:nvSpPr>
                <p:spPr>
                  <a:xfrm>
                    <a:off x="5785652" y="3819446"/>
                    <a:ext cx="620696" cy="62069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w="38100">
                        <a:solidFill>
                          <a:sysClr val="windowText" lastClr="000000"/>
                        </a:solidFill>
                      </a:ln>
                      <a:latin typeface="Helvetica" pitchFamily="2" charset="0"/>
                    </a:endParaRPr>
                  </a:p>
                </p:txBody>
              </p:sp>
            </p:grpSp>
          </p:grpSp>
          <p:sp>
            <p:nvSpPr>
              <p:cNvPr id="74" name="TextBox 60">
                <a:extLst>
                  <a:ext uri="{FF2B5EF4-FFF2-40B4-BE49-F238E27FC236}">
                    <a16:creationId xmlns:a16="http://schemas.microsoft.com/office/drawing/2014/main" id="{E554D81C-CEC5-3CC2-E621-453ECC43E356}"/>
                  </a:ext>
                </a:extLst>
              </p:cNvPr>
              <p:cNvSpPr txBox="1"/>
              <p:nvPr/>
            </p:nvSpPr>
            <p:spPr>
              <a:xfrm>
                <a:off x="23145069" y="7615965"/>
                <a:ext cx="819455" cy="230831"/>
              </a:xfrm>
              <a:prstGeom prst="rect">
                <a:avLst/>
              </a:prstGeom>
              <a:noFill/>
            </p:spPr>
            <p:txBody>
              <a:bodyPr wrap="none" rtlCol="0">
                <a:spAutoFit/>
              </a:bodyPr>
              <a:lstStyle/>
              <a:p>
                <a:pPr algn="ctr"/>
                <a:r>
                  <a:rPr lang="en-US" sz="900" b="1" dirty="0">
                    <a:latin typeface="Helvetica" pitchFamily="2" charset="0"/>
                    <a:cs typeface="Arial" panose="020B0604020202020204" pitchFamily="34" charset="0"/>
                  </a:rPr>
                  <a:t>DNA library</a:t>
                </a:r>
              </a:p>
            </p:txBody>
          </p:sp>
          <p:grpSp>
            <p:nvGrpSpPr>
              <p:cNvPr id="75" name="Group 62">
                <a:extLst>
                  <a:ext uri="{FF2B5EF4-FFF2-40B4-BE49-F238E27FC236}">
                    <a16:creationId xmlns:a16="http://schemas.microsoft.com/office/drawing/2014/main" id="{DF71B858-EDBB-D11C-F48E-6FAE97F0CE5A}"/>
                  </a:ext>
                </a:extLst>
              </p:cNvPr>
              <p:cNvGrpSpPr/>
              <p:nvPr/>
            </p:nvGrpSpPr>
            <p:grpSpPr>
              <a:xfrm>
                <a:off x="23798790" y="6550727"/>
                <a:ext cx="873162" cy="567112"/>
                <a:chOff x="4267172" y="1781689"/>
                <a:chExt cx="965246" cy="626920"/>
              </a:xfrm>
            </p:grpSpPr>
            <p:grpSp>
              <p:nvGrpSpPr>
                <p:cNvPr id="246" name="Group 270">
                  <a:extLst>
                    <a:ext uri="{FF2B5EF4-FFF2-40B4-BE49-F238E27FC236}">
                      <a16:creationId xmlns:a16="http://schemas.microsoft.com/office/drawing/2014/main" id="{30CAA1C7-5915-61E7-A68D-4CBB93186817}"/>
                    </a:ext>
                  </a:extLst>
                </p:cNvPr>
                <p:cNvGrpSpPr/>
                <p:nvPr/>
              </p:nvGrpSpPr>
              <p:grpSpPr>
                <a:xfrm>
                  <a:off x="4267172" y="1943384"/>
                  <a:ext cx="467074" cy="274098"/>
                  <a:chOff x="4524374" y="2560320"/>
                  <a:chExt cx="958395" cy="562426"/>
                </a:xfrm>
              </p:grpSpPr>
              <p:sp>
                <p:nvSpPr>
                  <p:cNvPr id="309" name="Oval 333">
                    <a:extLst>
                      <a:ext uri="{FF2B5EF4-FFF2-40B4-BE49-F238E27FC236}">
                        <a16:creationId xmlns:a16="http://schemas.microsoft.com/office/drawing/2014/main" id="{1D4A87C8-4313-70FC-9469-09F6DF09FEE2}"/>
                      </a:ext>
                    </a:extLst>
                  </p:cNvPr>
                  <p:cNvSpPr/>
                  <p:nvPr/>
                </p:nvSpPr>
                <p:spPr>
                  <a:xfrm>
                    <a:off x="4540446" y="2560320"/>
                    <a:ext cx="926251" cy="46228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10" name="Arc 334">
                    <a:extLst>
                      <a:ext uri="{FF2B5EF4-FFF2-40B4-BE49-F238E27FC236}">
                        <a16:creationId xmlns:a16="http://schemas.microsoft.com/office/drawing/2014/main" id="{8562D42F-EAE1-E8EA-E8EA-4CD66F627B70}"/>
                      </a:ext>
                    </a:extLst>
                  </p:cNvPr>
                  <p:cNvSpPr/>
                  <p:nvPr/>
                </p:nvSpPr>
                <p:spPr>
                  <a:xfrm>
                    <a:off x="4524374" y="2660466"/>
                    <a:ext cx="958395" cy="462280"/>
                  </a:xfrm>
                  <a:prstGeom prst="arc">
                    <a:avLst>
                      <a:gd name="adj1" fmla="val 461545"/>
                      <a:gd name="adj2" fmla="val 10302261"/>
                    </a:avLst>
                  </a:prstGeom>
                  <a:noFill/>
                  <a:ln w="9525"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cxnSp>
                <p:nvCxnSpPr>
                  <p:cNvPr id="311" name="Straight Connector 335">
                    <a:extLst>
                      <a:ext uri="{FF2B5EF4-FFF2-40B4-BE49-F238E27FC236}">
                        <a16:creationId xmlns:a16="http://schemas.microsoft.com/office/drawing/2014/main" id="{4EEC2D44-D1EF-BC28-BFBF-88C9C4315048}"/>
                      </a:ext>
                    </a:extLst>
                  </p:cNvPr>
                  <p:cNvCxnSpPr>
                    <a:cxnSpLocks/>
                    <a:stCxn id="309" idx="2"/>
                    <a:endCxn id="310" idx="2"/>
                  </p:cNvCxnSpPr>
                  <p:nvPr/>
                </p:nvCxnSpPr>
                <p:spPr>
                  <a:xfrm>
                    <a:off x="4540446" y="2791460"/>
                    <a:ext cx="4427" cy="167027"/>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36">
                    <a:extLst>
                      <a:ext uri="{FF2B5EF4-FFF2-40B4-BE49-F238E27FC236}">
                        <a16:creationId xmlns:a16="http://schemas.microsoft.com/office/drawing/2014/main" id="{B5F85D87-82BB-2DF2-5491-B34BAF3B87DD}"/>
                      </a:ext>
                    </a:extLst>
                  </p:cNvPr>
                  <p:cNvCxnSpPr>
                    <a:cxnSpLocks/>
                    <a:stCxn id="309" idx="6"/>
                    <a:endCxn id="310" idx="0"/>
                  </p:cNvCxnSpPr>
                  <p:nvPr/>
                </p:nvCxnSpPr>
                <p:spPr>
                  <a:xfrm flipH="1">
                    <a:off x="5465018" y="2791460"/>
                    <a:ext cx="1679" cy="162474"/>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313" name="Arc 337">
                    <a:extLst>
                      <a:ext uri="{FF2B5EF4-FFF2-40B4-BE49-F238E27FC236}">
                        <a16:creationId xmlns:a16="http://schemas.microsoft.com/office/drawing/2014/main" id="{FC2D013A-8CF9-F115-6465-1B13BEF268D1}"/>
                      </a:ext>
                    </a:extLst>
                  </p:cNvPr>
                  <p:cNvSpPr/>
                  <p:nvPr/>
                </p:nvSpPr>
                <p:spPr>
                  <a:xfrm>
                    <a:off x="4543340" y="2560320"/>
                    <a:ext cx="926251" cy="462280"/>
                  </a:xfrm>
                  <a:prstGeom prst="arc">
                    <a:avLst>
                      <a:gd name="adj1" fmla="val 511133"/>
                      <a:gd name="adj2" fmla="val 10282439"/>
                    </a:avLst>
                  </a:prstGeom>
                  <a:solidFill>
                    <a:schemeClr val="accent2">
                      <a:lumMod val="20000"/>
                      <a:lumOff val="80000"/>
                    </a:schemeClr>
                  </a:solidFill>
                  <a:ln w="63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14" name="Arc 338">
                    <a:extLst>
                      <a:ext uri="{FF2B5EF4-FFF2-40B4-BE49-F238E27FC236}">
                        <a16:creationId xmlns:a16="http://schemas.microsoft.com/office/drawing/2014/main" id="{7DDB29A1-4C45-D341-9024-928D4DE17F86}"/>
                      </a:ext>
                    </a:extLst>
                  </p:cNvPr>
                  <p:cNvSpPr/>
                  <p:nvPr/>
                </p:nvSpPr>
                <p:spPr>
                  <a:xfrm flipV="1">
                    <a:off x="4564647" y="2645093"/>
                    <a:ext cx="877849" cy="462280"/>
                  </a:xfrm>
                  <a:prstGeom prst="arc">
                    <a:avLst>
                      <a:gd name="adj1" fmla="val 133052"/>
                      <a:gd name="adj2" fmla="val 10703818"/>
                    </a:avLst>
                  </a:prstGeom>
                  <a:solidFill>
                    <a:schemeClr val="accent2">
                      <a:lumMod val="20000"/>
                      <a:lumOff val="80000"/>
                    </a:schemeClr>
                  </a:solidFill>
                  <a:ln w="9525"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15" name="Oval 339">
                    <a:extLst>
                      <a:ext uri="{FF2B5EF4-FFF2-40B4-BE49-F238E27FC236}">
                        <a16:creationId xmlns:a16="http://schemas.microsoft.com/office/drawing/2014/main" id="{47CE64FA-D27B-1035-8605-A84815DF8AAC}"/>
                      </a:ext>
                    </a:extLst>
                  </p:cNvPr>
                  <p:cNvSpPr/>
                  <p:nvPr/>
                </p:nvSpPr>
                <p:spPr>
                  <a:xfrm>
                    <a:off x="4881774" y="2759488"/>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16" name="Oval 340">
                    <a:extLst>
                      <a:ext uri="{FF2B5EF4-FFF2-40B4-BE49-F238E27FC236}">
                        <a16:creationId xmlns:a16="http://schemas.microsoft.com/office/drawing/2014/main" id="{F47BEEBF-06BE-CC86-AD08-59721D0EEB9D}"/>
                      </a:ext>
                    </a:extLst>
                  </p:cNvPr>
                  <p:cNvSpPr/>
                  <p:nvPr/>
                </p:nvSpPr>
                <p:spPr>
                  <a:xfrm>
                    <a:off x="4759463" y="2773172"/>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17" name="Oval 341">
                    <a:extLst>
                      <a:ext uri="{FF2B5EF4-FFF2-40B4-BE49-F238E27FC236}">
                        <a16:creationId xmlns:a16="http://schemas.microsoft.com/office/drawing/2014/main" id="{132341CA-14D9-35F6-2CD9-934E72FE315A}"/>
                      </a:ext>
                    </a:extLst>
                  </p:cNvPr>
                  <p:cNvSpPr/>
                  <p:nvPr/>
                </p:nvSpPr>
                <p:spPr>
                  <a:xfrm>
                    <a:off x="4805183" y="2857945"/>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18" name="Oval 342">
                    <a:extLst>
                      <a:ext uri="{FF2B5EF4-FFF2-40B4-BE49-F238E27FC236}">
                        <a16:creationId xmlns:a16="http://schemas.microsoft.com/office/drawing/2014/main" id="{0B908573-56C5-67AD-0D86-290F0043B233}"/>
                      </a:ext>
                    </a:extLst>
                  </p:cNvPr>
                  <p:cNvSpPr/>
                  <p:nvPr/>
                </p:nvSpPr>
                <p:spPr>
                  <a:xfrm>
                    <a:off x="4947888" y="2682754"/>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19" name="Oval 343">
                    <a:extLst>
                      <a:ext uri="{FF2B5EF4-FFF2-40B4-BE49-F238E27FC236}">
                        <a16:creationId xmlns:a16="http://schemas.microsoft.com/office/drawing/2014/main" id="{99175F48-2A3C-241B-B72A-ABA1C37A9F99}"/>
                      </a:ext>
                    </a:extLst>
                  </p:cNvPr>
                  <p:cNvSpPr/>
                  <p:nvPr/>
                </p:nvSpPr>
                <p:spPr>
                  <a:xfrm>
                    <a:off x="5059178" y="2720728"/>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20" name="Oval 344">
                    <a:extLst>
                      <a:ext uri="{FF2B5EF4-FFF2-40B4-BE49-F238E27FC236}">
                        <a16:creationId xmlns:a16="http://schemas.microsoft.com/office/drawing/2014/main" id="{AC4EB4E2-49D7-BF18-3A85-E4AE5FA22E41}"/>
                      </a:ext>
                    </a:extLst>
                  </p:cNvPr>
                  <p:cNvSpPr/>
                  <p:nvPr/>
                </p:nvSpPr>
                <p:spPr>
                  <a:xfrm>
                    <a:off x="5172980" y="2706247"/>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21" name="Oval 345">
                    <a:extLst>
                      <a:ext uri="{FF2B5EF4-FFF2-40B4-BE49-F238E27FC236}">
                        <a16:creationId xmlns:a16="http://schemas.microsoft.com/office/drawing/2014/main" id="{E9FAAA87-0EE0-1061-CB93-767920EFA626}"/>
                      </a:ext>
                    </a:extLst>
                  </p:cNvPr>
                  <p:cNvSpPr/>
                  <p:nvPr/>
                </p:nvSpPr>
                <p:spPr>
                  <a:xfrm>
                    <a:off x="5238817" y="2773172"/>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22" name="Oval 346">
                    <a:extLst>
                      <a:ext uri="{FF2B5EF4-FFF2-40B4-BE49-F238E27FC236}">
                        <a16:creationId xmlns:a16="http://schemas.microsoft.com/office/drawing/2014/main" id="{9D8C5469-B661-3565-4E52-6CE2C97F4E3D}"/>
                      </a:ext>
                    </a:extLst>
                  </p:cNvPr>
                  <p:cNvSpPr/>
                  <p:nvPr/>
                </p:nvSpPr>
                <p:spPr>
                  <a:xfrm>
                    <a:off x="5314655" y="2843230"/>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23" name="Oval 347">
                    <a:extLst>
                      <a:ext uri="{FF2B5EF4-FFF2-40B4-BE49-F238E27FC236}">
                        <a16:creationId xmlns:a16="http://schemas.microsoft.com/office/drawing/2014/main" id="{8A167941-924E-1C4C-0599-318857EFB443}"/>
                      </a:ext>
                    </a:extLst>
                  </p:cNvPr>
                  <p:cNvSpPr/>
                  <p:nvPr/>
                </p:nvSpPr>
                <p:spPr>
                  <a:xfrm>
                    <a:off x="5230816" y="2875558"/>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24" name="Oval 348">
                    <a:extLst>
                      <a:ext uri="{FF2B5EF4-FFF2-40B4-BE49-F238E27FC236}">
                        <a16:creationId xmlns:a16="http://schemas.microsoft.com/office/drawing/2014/main" id="{3B27743F-E6D1-3731-A3B8-2B9F36EBD337}"/>
                      </a:ext>
                    </a:extLst>
                  </p:cNvPr>
                  <p:cNvSpPr/>
                  <p:nvPr/>
                </p:nvSpPr>
                <p:spPr>
                  <a:xfrm>
                    <a:off x="5172980" y="2832220"/>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25" name="Oval 349">
                    <a:extLst>
                      <a:ext uri="{FF2B5EF4-FFF2-40B4-BE49-F238E27FC236}">
                        <a16:creationId xmlns:a16="http://schemas.microsoft.com/office/drawing/2014/main" id="{E79A2F45-7559-F573-6711-6C8B6483B6CC}"/>
                      </a:ext>
                    </a:extLst>
                  </p:cNvPr>
                  <p:cNvSpPr/>
                  <p:nvPr/>
                </p:nvSpPr>
                <p:spPr>
                  <a:xfrm>
                    <a:off x="5113464" y="2768266"/>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26" name="Oval 350">
                    <a:extLst>
                      <a:ext uri="{FF2B5EF4-FFF2-40B4-BE49-F238E27FC236}">
                        <a16:creationId xmlns:a16="http://schemas.microsoft.com/office/drawing/2014/main" id="{AE2E260E-93EB-451F-3D6C-BDAB469BDA50}"/>
                      </a:ext>
                    </a:extLst>
                  </p:cNvPr>
                  <p:cNvSpPr/>
                  <p:nvPr/>
                </p:nvSpPr>
                <p:spPr>
                  <a:xfrm>
                    <a:off x="4981079" y="2782215"/>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27" name="Oval 351">
                    <a:extLst>
                      <a:ext uri="{FF2B5EF4-FFF2-40B4-BE49-F238E27FC236}">
                        <a16:creationId xmlns:a16="http://schemas.microsoft.com/office/drawing/2014/main" id="{792DE787-A04F-93C5-52AC-DBE76B08658F}"/>
                      </a:ext>
                    </a:extLst>
                  </p:cNvPr>
                  <p:cNvSpPr/>
                  <p:nvPr/>
                </p:nvSpPr>
                <p:spPr>
                  <a:xfrm>
                    <a:off x="5067744" y="2857270"/>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28" name="Oval 352">
                    <a:extLst>
                      <a:ext uri="{FF2B5EF4-FFF2-40B4-BE49-F238E27FC236}">
                        <a16:creationId xmlns:a16="http://schemas.microsoft.com/office/drawing/2014/main" id="{146285DD-D231-2D07-1324-E60B44D5A699}"/>
                      </a:ext>
                    </a:extLst>
                  </p:cNvPr>
                  <p:cNvSpPr/>
                  <p:nvPr/>
                </p:nvSpPr>
                <p:spPr>
                  <a:xfrm>
                    <a:off x="5155034" y="2926137"/>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29" name="Oval 353">
                    <a:extLst>
                      <a:ext uri="{FF2B5EF4-FFF2-40B4-BE49-F238E27FC236}">
                        <a16:creationId xmlns:a16="http://schemas.microsoft.com/office/drawing/2014/main" id="{BC1DC341-2C2B-E539-DC4C-C2E72518A06E}"/>
                      </a:ext>
                    </a:extLst>
                  </p:cNvPr>
                  <p:cNvSpPr/>
                  <p:nvPr/>
                </p:nvSpPr>
                <p:spPr>
                  <a:xfrm>
                    <a:off x="5036318" y="2952531"/>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30" name="Oval 354">
                    <a:extLst>
                      <a:ext uri="{FF2B5EF4-FFF2-40B4-BE49-F238E27FC236}">
                        <a16:creationId xmlns:a16="http://schemas.microsoft.com/office/drawing/2014/main" id="{64F5DD3C-5375-6E27-32EB-6F3D7E8C3D84}"/>
                      </a:ext>
                    </a:extLst>
                  </p:cNvPr>
                  <p:cNvSpPr/>
                  <p:nvPr/>
                </p:nvSpPr>
                <p:spPr>
                  <a:xfrm>
                    <a:off x="4983605" y="2891606"/>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31" name="Oval 355">
                    <a:extLst>
                      <a:ext uri="{FF2B5EF4-FFF2-40B4-BE49-F238E27FC236}">
                        <a16:creationId xmlns:a16="http://schemas.microsoft.com/office/drawing/2014/main" id="{652E54F0-6C06-6E2D-7072-6A994F2FD946}"/>
                      </a:ext>
                    </a:extLst>
                  </p:cNvPr>
                  <p:cNvSpPr/>
                  <p:nvPr/>
                </p:nvSpPr>
                <p:spPr>
                  <a:xfrm>
                    <a:off x="4893936" y="2831453"/>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32" name="Oval 356">
                    <a:extLst>
                      <a:ext uri="{FF2B5EF4-FFF2-40B4-BE49-F238E27FC236}">
                        <a16:creationId xmlns:a16="http://schemas.microsoft.com/office/drawing/2014/main" id="{6F806FB0-BFDD-C258-8FAB-D8B41BE2ED2B}"/>
                      </a:ext>
                    </a:extLst>
                  </p:cNvPr>
                  <p:cNvSpPr/>
                  <p:nvPr/>
                </p:nvSpPr>
                <p:spPr>
                  <a:xfrm>
                    <a:off x="4825030" y="2702434"/>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33" name="Oval 357">
                    <a:extLst>
                      <a:ext uri="{FF2B5EF4-FFF2-40B4-BE49-F238E27FC236}">
                        <a16:creationId xmlns:a16="http://schemas.microsoft.com/office/drawing/2014/main" id="{40F16D7C-AD35-6D9E-E86F-73E7E0B76EF0}"/>
                      </a:ext>
                    </a:extLst>
                  </p:cNvPr>
                  <p:cNvSpPr/>
                  <p:nvPr/>
                </p:nvSpPr>
                <p:spPr>
                  <a:xfrm>
                    <a:off x="4659930" y="2804788"/>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34" name="Oval 358">
                    <a:extLst>
                      <a:ext uri="{FF2B5EF4-FFF2-40B4-BE49-F238E27FC236}">
                        <a16:creationId xmlns:a16="http://schemas.microsoft.com/office/drawing/2014/main" id="{107B415D-EA0A-D3E9-9FBD-36D593CADE4A}"/>
                      </a:ext>
                    </a:extLst>
                  </p:cNvPr>
                  <p:cNvSpPr/>
                  <p:nvPr/>
                </p:nvSpPr>
                <p:spPr>
                  <a:xfrm>
                    <a:off x="4705650" y="2856318"/>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35" name="Oval 359">
                    <a:extLst>
                      <a:ext uri="{FF2B5EF4-FFF2-40B4-BE49-F238E27FC236}">
                        <a16:creationId xmlns:a16="http://schemas.microsoft.com/office/drawing/2014/main" id="{4C674A46-A391-451D-A7E7-C78B7AA36DD8}"/>
                      </a:ext>
                    </a:extLst>
                  </p:cNvPr>
                  <p:cNvSpPr/>
                  <p:nvPr/>
                </p:nvSpPr>
                <p:spPr>
                  <a:xfrm>
                    <a:off x="4675302" y="2909193"/>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36" name="Oval 360">
                    <a:extLst>
                      <a:ext uri="{FF2B5EF4-FFF2-40B4-BE49-F238E27FC236}">
                        <a16:creationId xmlns:a16="http://schemas.microsoft.com/office/drawing/2014/main" id="{237A2B85-B781-9AEA-9E56-715BD4C3A0ED}"/>
                      </a:ext>
                    </a:extLst>
                  </p:cNvPr>
                  <p:cNvSpPr/>
                  <p:nvPr/>
                </p:nvSpPr>
                <p:spPr>
                  <a:xfrm>
                    <a:off x="4888994" y="2907034"/>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37" name="Oval 361">
                    <a:extLst>
                      <a:ext uri="{FF2B5EF4-FFF2-40B4-BE49-F238E27FC236}">
                        <a16:creationId xmlns:a16="http://schemas.microsoft.com/office/drawing/2014/main" id="{69B2B06B-55D1-AF5F-83E5-BA0DAC33AA76}"/>
                      </a:ext>
                    </a:extLst>
                  </p:cNvPr>
                  <p:cNvSpPr/>
                  <p:nvPr/>
                </p:nvSpPr>
                <p:spPr>
                  <a:xfrm>
                    <a:off x="4776242" y="2934243"/>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38" name="Oval 362">
                    <a:extLst>
                      <a:ext uri="{FF2B5EF4-FFF2-40B4-BE49-F238E27FC236}">
                        <a16:creationId xmlns:a16="http://schemas.microsoft.com/office/drawing/2014/main" id="{CDBDB585-C188-2B42-066C-4E04167AF77C}"/>
                      </a:ext>
                    </a:extLst>
                  </p:cNvPr>
                  <p:cNvSpPr/>
                  <p:nvPr/>
                </p:nvSpPr>
                <p:spPr>
                  <a:xfrm>
                    <a:off x="4913244" y="2972952"/>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grpSp>
              <p:nvGrpSpPr>
                <p:cNvPr id="247" name="Group 271">
                  <a:extLst>
                    <a:ext uri="{FF2B5EF4-FFF2-40B4-BE49-F238E27FC236}">
                      <a16:creationId xmlns:a16="http://schemas.microsoft.com/office/drawing/2014/main" id="{553DB08A-F0F1-E7ED-8B03-7C68B765F952}"/>
                    </a:ext>
                  </a:extLst>
                </p:cNvPr>
                <p:cNvGrpSpPr/>
                <p:nvPr/>
              </p:nvGrpSpPr>
              <p:grpSpPr>
                <a:xfrm>
                  <a:off x="4746022" y="2134511"/>
                  <a:ext cx="467074" cy="274098"/>
                  <a:chOff x="4524374" y="2560320"/>
                  <a:chExt cx="958395" cy="562426"/>
                </a:xfrm>
              </p:grpSpPr>
              <p:sp>
                <p:nvSpPr>
                  <p:cNvPr id="279" name="Oval 303">
                    <a:extLst>
                      <a:ext uri="{FF2B5EF4-FFF2-40B4-BE49-F238E27FC236}">
                        <a16:creationId xmlns:a16="http://schemas.microsoft.com/office/drawing/2014/main" id="{73E05406-6E79-435E-B481-5C0F5A7307D8}"/>
                      </a:ext>
                    </a:extLst>
                  </p:cNvPr>
                  <p:cNvSpPr/>
                  <p:nvPr/>
                </p:nvSpPr>
                <p:spPr>
                  <a:xfrm>
                    <a:off x="4540446" y="2560320"/>
                    <a:ext cx="926251" cy="46228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80" name="Arc 304">
                    <a:extLst>
                      <a:ext uri="{FF2B5EF4-FFF2-40B4-BE49-F238E27FC236}">
                        <a16:creationId xmlns:a16="http://schemas.microsoft.com/office/drawing/2014/main" id="{9C4F2D05-D549-386F-3016-0E69A071AD33}"/>
                      </a:ext>
                    </a:extLst>
                  </p:cNvPr>
                  <p:cNvSpPr/>
                  <p:nvPr/>
                </p:nvSpPr>
                <p:spPr>
                  <a:xfrm>
                    <a:off x="4524374" y="2660466"/>
                    <a:ext cx="958395" cy="462280"/>
                  </a:xfrm>
                  <a:prstGeom prst="arc">
                    <a:avLst>
                      <a:gd name="adj1" fmla="val 461545"/>
                      <a:gd name="adj2" fmla="val 10302261"/>
                    </a:avLst>
                  </a:prstGeom>
                  <a:noFill/>
                  <a:ln w="9525"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cxnSp>
                <p:nvCxnSpPr>
                  <p:cNvPr id="281" name="Straight Connector 305">
                    <a:extLst>
                      <a:ext uri="{FF2B5EF4-FFF2-40B4-BE49-F238E27FC236}">
                        <a16:creationId xmlns:a16="http://schemas.microsoft.com/office/drawing/2014/main" id="{5BB5F2DD-EF4F-1E0D-22DB-4B7709B7CF81}"/>
                      </a:ext>
                    </a:extLst>
                  </p:cNvPr>
                  <p:cNvCxnSpPr>
                    <a:cxnSpLocks/>
                    <a:stCxn id="279" idx="2"/>
                    <a:endCxn id="280" idx="2"/>
                  </p:cNvCxnSpPr>
                  <p:nvPr/>
                </p:nvCxnSpPr>
                <p:spPr>
                  <a:xfrm>
                    <a:off x="4540446" y="2791460"/>
                    <a:ext cx="4427" cy="167027"/>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306">
                    <a:extLst>
                      <a:ext uri="{FF2B5EF4-FFF2-40B4-BE49-F238E27FC236}">
                        <a16:creationId xmlns:a16="http://schemas.microsoft.com/office/drawing/2014/main" id="{CFFBE899-184A-B2DE-A67F-9033C49BE09B}"/>
                      </a:ext>
                    </a:extLst>
                  </p:cNvPr>
                  <p:cNvCxnSpPr>
                    <a:cxnSpLocks/>
                    <a:stCxn id="279" idx="6"/>
                    <a:endCxn id="280" idx="0"/>
                  </p:cNvCxnSpPr>
                  <p:nvPr/>
                </p:nvCxnSpPr>
                <p:spPr>
                  <a:xfrm flipH="1">
                    <a:off x="5465018" y="2791460"/>
                    <a:ext cx="1679" cy="162474"/>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83" name="Arc 307">
                    <a:extLst>
                      <a:ext uri="{FF2B5EF4-FFF2-40B4-BE49-F238E27FC236}">
                        <a16:creationId xmlns:a16="http://schemas.microsoft.com/office/drawing/2014/main" id="{4E6949FB-48DD-20D4-7233-AA043DFFB775}"/>
                      </a:ext>
                    </a:extLst>
                  </p:cNvPr>
                  <p:cNvSpPr/>
                  <p:nvPr/>
                </p:nvSpPr>
                <p:spPr>
                  <a:xfrm>
                    <a:off x="4543340" y="2560320"/>
                    <a:ext cx="926251" cy="462280"/>
                  </a:xfrm>
                  <a:prstGeom prst="arc">
                    <a:avLst>
                      <a:gd name="adj1" fmla="val 511133"/>
                      <a:gd name="adj2" fmla="val 10282439"/>
                    </a:avLst>
                  </a:prstGeom>
                  <a:solidFill>
                    <a:schemeClr val="accent2">
                      <a:lumMod val="20000"/>
                      <a:lumOff val="80000"/>
                    </a:schemeClr>
                  </a:solidFill>
                  <a:ln w="63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84" name="Arc 308">
                    <a:extLst>
                      <a:ext uri="{FF2B5EF4-FFF2-40B4-BE49-F238E27FC236}">
                        <a16:creationId xmlns:a16="http://schemas.microsoft.com/office/drawing/2014/main" id="{B8A76FCB-0FB6-C1CA-084B-B5406BBF8047}"/>
                      </a:ext>
                    </a:extLst>
                  </p:cNvPr>
                  <p:cNvSpPr/>
                  <p:nvPr/>
                </p:nvSpPr>
                <p:spPr>
                  <a:xfrm flipV="1">
                    <a:off x="4564647" y="2645093"/>
                    <a:ext cx="877849" cy="462280"/>
                  </a:xfrm>
                  <a:prstGeom prst="arc">
                    <a:avLst>
                      <a:gd name="adj1" fmla="val 133052"/>
                      <a:gd name="adj2" fmla="val 10703818"/>
                    </a:avLst>
                  </a:prstGeom>
                  <a:solidFill>
                    <a:schemeClr val="accent2">
                      <a:lumMod val="20000"/>
                      <a:lumOff val="80000"/>
                    </a:schemeClr>
                  </a:solidFill>
                  <a:ln w="9525"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85" name="Oval 309">
                    <a:extLst>
                      <a:ext uri="{FF2B5EF4-FFF2-40B4-BE49-F238E27FC236}">
                        <a16:creationId xmlns:a16="http://schemas.microsoft.com/office/drawing/2014/main" id="{F24D05D4-715C-CA5F-216C-65F5944650BF}"/>
                      </a:ext>
                    </a:extLst>
                  </p:cNvPr>
                  <p:cNvSpPr/>
                  <p:nvPr/>
                </p:nvSpPr>
                <p:spPr>
                  <a:xfrm>
                    <a:off x="4881774" y="2759488"/>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86" name="Oval 310">
                    <a:extLst>
                      <a:ext uri="{FF2B5EF4-FFF2-40B4-BE49-F238E27FC236}">
                        <a16:creationId xmlns:a16="http://schemas.microsoft.com/office/drawing/2014/main" id="{6FFF3AEC-AABF-589F-6DDD-DE280A096765}"/>
                      </a:ext>
                    </a:extLst>
                  </p:cNvPr>
                  <p:cNvSpPr/>
                  <p:nvPr/>
                </p:nvSpPr>
                <p:spPr>
                  <a:xfrm>
                    <a:off x="4759463" y="2773172"/>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87" name="Oval 311">
                    <a:extLst>
                      <a:ext uri="{FF2B5EF4-FFF2-40B4-BE49-F238E27FC236}">
                        <a16:creationId xmlns:a16="http://schemas.microsoft.com/office/drawing/2014/main" id="{A74AA274-C3DF-F10C-8AA4-E832BD29E029}"/>
                      </a:ext>
                    </a:extLst>
                  </p:cNvPr>
                  <p:cNvSpPr/>
                  <p:nvPr/>
                </p:nvSpPr>
                <p:spPr>
                  <a:xfrm>
                    <a:off x="4805183" y="2857945"/>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88" name="Oval 312">
                    <a:extLst>
                      <a:ext uri="{FF2B5EF4-FFF2-40B4-BE49-F238E27FC236}">
                        <a16:creationId xmlns:a16="http://schemas.microsoft.com/office/drawing/2014/main" id="{D2410542-4179-2760-398D-7F5C809AAC11}"/>
                      </a:ext>
                    </a:extLst>
                  </p:cNvPr>
                  <p:cNvSpPr/>
                  <p:nvPr/>
                </p:nvSpPr>
                <p:spPr>
                  <a:xfrm>
                    <a:off x="4947888" y="2682754"/>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89" name="Oval 313">
                    <a:extLst>
                      <a:ext uri="{FF2B5EF4-FFF2-40B4-BE49-F238E27FC236}">
                        <a16:creationId xmlns:a16="http://schemas.microsoft.com/office/drawing/2014/main" id="{D1B8B914-BC7A-BE0C-C109-99CB81CFAC57}"/>
                      </a:ext>
                    </a:extLst>
                  </p:cNvPr>
                  <p:cNvSpPr/>
                  <p:nvPr/>
                </p:nvSpPr>
                <p:spPr>
                  <a:xfrm>
                    <a:off x="5059178" y="2720728"/>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90" name="Oval 314">
                    <a:extLst>
                      <a:ext uri="{FF2B5EF4-FFF2-40B4-BE49-F238E27FC236}">
                        <a16:creationId xmlns:a16="http://schemas.microsoft.com/office/drawing/2014/main" id="{D42B88D5-E29C-229F-4DCC-0CDA2FEC00E0}"/>
                      </a:ext>
                    </a:extLst>
                  </p:cNvPr>
                  <p:cNvSpPr/>
                  <p:nvPr/>
                </p:nvSpPr>
                <p:spPr>
                  <a:xfrm>
                    <a:off x="5172980" y="2706247"/>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91" name="Oval 315">
                    <a:extLst>
                      <a:ext uri="{FF2B5EF4-FFF2-40B4-BE49-F238E27FC236}">
                        <a16:creationId xmlns:a16="http://schemas.microsoft.com/office/drawing/2014/main" id="{3AA610C0-1486-440B-3D35-A1E1727BA215}"/>
                      </a:ext>
                    </a:extLst>
                  </p:cNvPr>
                  <p:cNvSpPr/>
                  <p:nvPr/>
                </p:nvSpPr>
                <p:spPr>
                  <a:xfrm>
                    <a:off x="5238817" y="2773172"/>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92" name="Oval 316">
                    <a:extLst>
                      <a:ext uri="{FF2B5EF4-FFF2-40B4-BE49-F238E27FC236}">
                        <a16:creationId xmlns:a16="http://schemas.microsoft.com/office/drawing/2014/main" id="{01CA30A4-F9BF-DA9E-39D8-41EA9810075F}"/>
                      </a:ext>
                    </a:extLst>
                  </p:cNvPr>
                  <p:cNvSpPr/>
                  <p:nvPr/>
                </p:nvSpPr>
                <p:spPr>
                  <a:xfrm>
                    <a:off x="5314655" y="2843230"/>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93" name="Oval 317">
                    <a:extLst>
                      <a:ext uri="{FF2B5EF4-FFF2-40B4-BE49-F238E27FC236}">
                        <a16:creationId xmlns:a16="http://schemas.microsoft.com/office/drawing/2014/main" id="{D83DE05B-48FD-2630-E023-F4611E83F8C0}"/>
                      </a:ext>
                    </a:extLst>
                  </p:cNvPr>
                  <p:cNvSpPr/>
                  <p:nvPr/>
                </p:nvSpPr>
                <p:spPr>
                  <a:xfrm>
                    <a:off x="5230816" y="2875558"/>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94" name="Oval 318">
                    <a:extLst>
                      <a:ext uri="{FF2B5EF4-FFF2-40B4-BE49-F238E27FC236}">
                        <a16:creationId xmlns:a16="http://schemas.microsoft.com/office/drawing/2014/main" id="{1DD48D0A-D1C5-F499-7974-7661292FBFA9}"/>
                      </a:ext>
                    </a:extLst>
                  </p:cNvPr>
                  <p:cNvSpPr/>
                  <p:nvPr/>
                </p:nvSpPr>
                <p:spPr>
                  <a:xfrm>
                    <a:off x="5172980" y="2832220"/>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95" name="Oval 319">
                    <a:extLst>
                      <a:ext uri="{FF2B5EF4-FFF2-40B4-BE49-F238E27FC236}">
                        <a16:creationId xmlns:a16="http://schemas.microsoft.com/office/drawing/2014/main" id="{61446EEC-5616-545F-DC6D-123EE5BFE19C}"/>
                      </a:ext>
                    </a:extLst>
                  </p:cNvPr>
                  <p:cNvSpPr/>
                  <p:nvPr/>
                </p:nvSpPr>
                <p:spPr>
                  <a:xfrm>
                    <a:off x="5113464" y="2768266"/>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96" name="Oval 320">
                    <a:extLst>
                      <a:ext uri="{FF2B5EF4-FFF2-40B4-BE49-F238E27FC236}">
                        <a16:creationId xmlns:a16="http://schemas.microsoft.com/office/drawing/2014/main" id="{159B5887-B81E-DF50-7E88-C43265D739B5}"/>
                      </a:ext>
                    </a:extLst>
                  </p:cNvPr>
                  <p:cNvSpPr/>
                  <p:nvPr/>
                </p:nvSpPr>
                <p:spPr>
                  <a:xfrm>
                    <a:off x="4981079" y="2782215"/>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97" name="Oval 321">
                    <a:extLst>
                      <a:ext uri="{FF2B5EF4-FFF2-40B4-BE49-F238E27FC236}">
                        <a16:creationId xmlns:a16="http://schemas.microsoft.com/office/drawing/2014/main" id="{900A4698-3532-9E42-C59F-7E4A0B688CCB}"/>
                      </a:ext>
                    </a:extLst>
                  </p:cNvPr>
                  <p:cNvSpPr/>
                  <p:nvPr/>
                </p:nvSpPr>
                <p:spPr>
                  <a:xfrm>
                    <a:off x="5067744" y="2857270"/>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98" name="Oval 322">
                    <a:extLst>
                      <a:ext uri="{FF2B5EF4-FFF2-40B4-BE49-F238E27FC236}">
                        <a16:creationId xmlns:a16="http://schemas.microsoft.com/office/drawing/2014/main" id="{15E6F8EF-C991-462F-9BE5-DFECC30E01CF}"/>
                      </a:ext>
                    </a:extLst>
                  </p:cNvPr>
                  <p:cNvSpPr/>
                  <p:nvPr/>
                </p:nvSpPr>
                <p:spPr>
                  <a:xfrm>
                    <a:off x="5155034" y="2926137"/>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99" name="Oval 323">
                    <a:extLst>
                      <a:ext uri="{FF2B5EF4-FFF2-40B4-BE49-F238E27FC236}">
                        <a16:creationId xmlns:a16="http://schemas.microsoft.com/office/drawing/2014/main" id="{6736D2FE-ADEC-8B82-A9DE-950C1BFABCA9}"/>
                      </a:ext>
                    </a:extLst>
                  </p:cNvPr>
                  <p:cNvSpPr/>
                  <p:nvPr/>
                </p:nvSpPr>
                <p:spPr>
                  <a:xfrm>
                    <a:off x="5036318" y="2952531"/>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00" name="Oval 324">
                    <a:extLst>
                      <a:ext uri="{FF2B5EF4-FFF2-40B4-BE49-F238E27FC236}">
                        <a16:creationId xmlns:a16="http://schemas.microsoft.com/office/drawing/2014/main" id="{3B991875-3BF9-A919-9574-5CA90E6AC1C8}"/>
                      </a:ext>
                    </a:extLst>
                  </p:cNvPr>
                  <p:cNvSpPr/>
                  <p:nvPr/>
                </p:nvSpPr>
                <p:spPr>
                  <a:xfrm>
                    <a:off x="4983605" y="2891606"/>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01" name="Oval 325">
                    <a:extLst>
                      <a:ext uri="{FF2B5EF4-FFF2-40B4-BE49-F238E27FC236}">
                        <a16:creationId xmlns:a16="http://schemas.microsoft.com/office/drawing/2014/main" id="{46FE933A-B0DC-9EAF-003F-424FA11460B1}"/>
                      </a:ext>
                    </a:extLst>
                  </p:cNvPr>
                  <p:cNvSpPr/>
                  <p:nvPr/>
                </p:nvSpPr>
                <p:spPr>
                  <a:xfrm>
                    <a:off x="4893936" y="2831453"/>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02" name="Oval 326">
                    <a:extLst>
                      <a:ext uri="{FF2B5EF4-FFF2-40B4-BE49-F238E27FC236}">
                        <a16:creationId xmlns:a16="http://schemas.microsoft.com/office/drawing/2014/main" id="{AF363131-9299-084D-2E32-F58E071AA124}"/>
                      </a:ext>
                    </a:extLst>
                  </p:cNvPr>
                  <p:cNvSpPr/>
                  <p:nvPr/>
                </p:nvSpPr>
                <p:spPr>
                  <a:xfrm>
                    <a:off x="4825030" y="2702434"/>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03" name="Oval 327">
                    <a:extLst>
                      <a:ext uri="{FF2B5EF4-FFF2-40B4-BE49-F238E27FC236}">
                        <a16:creationId xmlns:a16="http://schemas.microsoft.com/office/drawing/2014/main" id="{64D75BDE-1F2C-4C68-E037-4EBC8C2348D9}"/>
                      </a:ext>
                    </a:extLst>
                  </p:cNvPr>
                  <p:cNvSpPr/>
                  <p:nvPr/>
                </p:nvSpPr>
                <p:spPr>
                  <a:xfrm>
                    <a:off x="4659930" y="2804788"/>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04" name="Oval 328">
                    <a:extLst>
                      <a:ext uri="{FF2B5EF4-FFF2-40B4-BE49-F238E27FC236}">
                        <a16:creationId xmlns:a16="http://schemas.microsoft.com/office/drawing/2014/main" id="{C0260DF9-6FBB-9243-0809-73CF94B99875}"/>
                      </a:ext>
                    </a:extLst>
                  </p:cNvPr>
                  <p:cNvSpPr/>
                  <p:nvPr/>
                </p:nvSpPr>
                <p:spPr>
                  <a:xfrm>
                    <a:off x="4705650" y="2856318"/>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05" name="Oval 329">
                    <a:extLst>
                      <a:ext uri="{FF2B5EF4-FFF2-40B4-BE49-F238E27FC236}">
                        <a16:creationId xmlns:a16="http://schemas.microsoft.com/office/drawing/2014/main" id="{5E1D4309-2EE3-93C2-B4C2-04E24B0CB101}"/>
                      </a:ext>
                    </a:extLst>
                  </p:cNvPr>
                  <p:cNvSpPr/>
                  <p:nvPr/>
                </p:nvSpPr>
                <p:spPr>
                  <a:xfrm>
                    <a:off x="4675302" y="2909193"/>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06" name="Oval 330">
                    <a:extLst>
                      <a:ext uri="{FF2B5EF4-FFF2-40B4-BE49-F238E27FC236}">
                        <a16:creationId xmlns:a16="http://schemas.microsoft.com/office/drawing/2014/main" id="{0051E2A3-9D5F-54F3-04E8-AFF3456A1F30}"/>
                      </a:ext>
                    </a:extLst>
                  </p:cNvPr>
                  <p:cNvSpPr/>
                  <p:nvPr/>
                </p:nvSpPr>
                <p:spPr>
                  <a:xfrm>
                    <a:off x="4888994" y="2907034"/>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07" name="Oval 331">
                    <a:extLst>
                      <a:ext uri="{FF2B5EF4-FFF2-40B4-BE49-F238E27FC236}">
                        <a16:creationId xmlns:a16="http://schemas.microsoft.com/office/drawing/2014/main" id="{5B2EB18B-3D21-6B3E-D8BD-83E56631741E}"/>
                      </a:ext>
                    </a:extLst>
                  </p:cNvPr>
                  <p:cNvSpPr/>
                  <p:nvPr/>
                </p:nvSpPr>
                <p:spPr>
                  <a:xfrm>
                    <a:off x="4776242" y="2934243"/>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308" name="Oval 332">
                    <a:extLst>
                      <a:ext uri="{FF2B5EF4-FFF2-40B4-BE49-F238E27FC236}">
                        <a16:creationId xmlns:a16="http://schemas.microsoft.com/office/drawing/2014/main" id="{6ACBB1B0-8D9E-6D48-7442-8252FF144AD0}"/>
                      </a:ext>
                    </a:extLst>
                  </p:cNvPr>
                  <p:cNvSpPr/>
                  <p:nvPr/>
                </p:nvSpPr>
                <p:spPr>
                  <a:xfrm>
                    <a:off x="4913244" y="2972952"/>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grpSp>
              <p:nvGrpSpPr>
                <p:cNvPr id="248" name="Group 272">
                  <a:extLst>
                    <a:ext uri="{FF2B5EF4-FFF2-40B4-BE49-F238E27FC236}">
                      <a16:creationId xmlns:a16="http://schemas.microsoft.com/office/drawing/2014/main" id="{F5E54633-F351-9EDE-FC99-7490DFB30B69}"/>
                    </a:ext>
                  </a:extLst>
                </p:cNvPr>
                <p:cNvGrpSpPr/>
                <p:nvPr/>
              </p:nvGrpSpPr>
              <p:grpSpPr>
                <a:xfrm>
                  <a:off x="4765344" y="1781689"/>
                  <a:ext cx="467074" cy="274098"/>
                  <a:chOff x="4524374" y="2560320"/>
                  <a:chExt cx="958395" cy="562426"/>
                </a:xfrm>
              </p:grpSpPr>
              <p:sp>
                <p:nvSpPr>
                  <p:cNvPr id="249" name="Oval 273">
                    <a:extLst>
                      <a:ext uri="{FF2B5EF4-FFF2-40B4-BE49-F238E27FC236}">
                        <a16:creationId xmlns:a16="http://schemas.microsoft.com/office/drawing/2014/main" id="{3CD01DF4-24B6-BDC1-29A1-78AFFE072196}"/>
                      </a:ext>
                    </a:extLst>
                  </p:cNvPr>
                  <p:cNvSpPr/>
                  <p:nvPr/>
                </p:nvSpPr>
                <p:spPr>
                  <a:xfrm>
                    <a:off x="4540446" y="2560320"/>
                    <a:ext cx="926251" cy="46228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50" name="Arc 274">
                    <a:extLst>
                      <a:ext uri="{FF2B5EF4-FFF2-40B4-BE49-F238E27FC236}">
                        <a16:creationId xmlns:a16="http://schemas.microsoft.com/office/drawing/2014/main" id="{23B330BA-EDA7-608E-34B9-5BC715D28627}"/>
                      </a:ext>
                    </a:extLst>
                  </p:cNvPr>
                  <p:cNvSpPr/>
                  <p:nvPr/>
                </p:nvSpPr>
                <p:spPr>
                  <a:xfrm>
                    <a:off x="4524374" y="2660466"/>
                    <a:ext cx="958395" cy="462280"/>
                  </a:xfrm>
                  <a:prstGeom prst="arc">
                    <a:avLst>
                      <a:gd name="adj1" fmla="val 461545"/>
                      <a:gd name="adj2" fmla="val 10302261"/>
                    </a:avLst>
                  </a:prstGeom>
                  <a:noFill/>
                  <a:ln w="9525"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cxnSp>
                <p:nvCxnSpPr>
                  <p:cNvPr id="251" name="Straight Connector 275">
                    <a:extLst>
                      <a:ext uri="{FF2B5EF4-FFF2-40B4-BE49-F238E27FC236}">
                        <a16:creationId xmlns:a16="http://schemas.microsoft.com/office/drawing/2014/main" id="{4D11A5EA-A056-0342-58BA-C9E840F47F7E}"/>
                      </a:ext>
                    </a:extLst>
                  </p:cNvPr>
                  <p:cNvCxnSpPr>
                    <a:cxnSpLocks/>
                    <a:stCxn id="249" idx="2"/>
                    <a:endCxn id="250" idx="2"/>
                  </p:cNvCxnSpPr>
                  <p:nvPr/>
                </p:nvCxnSpPr>
                <p:spPr>
                  <a:xfrm>
                    <a:off x="4540446" y="2791460"/>
                    <a:ext cx="4427" cy="167027"/>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76">
                    <a:extLst>
                      <a:ext uri="{FF2B5EF4-FFF2-40B4-BE49-F238E27FC236}">
                        <a16:creationId xmlns:a16="http://schemas.microsoft.com/office/drawing/2014/main" id="{C16207CD-0962-88B7-F5CC-99907CE96302}"/>
                      </a:ext>
                    </a:extLst>
                  </p:cNvPr>
                  <p:cNvCxnSpPr>
                    <a:cxnSpLocks/>
                    <a:stCxn id="249" idx="6"/>
                    <a:endCxn id="250" idx="0"/>
                  </p:cNvCxnSpPr>
                  <p:nvPr/>
                </p:nvCxnSpPr>
                <p:spPr>
                  <a:xfrm flipH="1">
                    <a:off x="5465018" y="2791460"/>
                    <a:ext cx="1679" cy="162474"/>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53" name="Arc 277">
                    <a:extLst>
                      <a:ext uri="{FF2B5EF4-FFF2-40B4-BE49-F238E27FC236}">
                        <a16:creationId xmlns:a16="http://schemas.microsoft.com/office/drawing/2014/main" id="{2DFF40E4-80A5-B818-1D54-A4F4C585BD33}"/>
                      </a:ext>
                    </a:extLst>
                  </p:cNvPr>
                  <p:cNvSpPr/>
                  <p:nvPr/>
                </p:nvSpPr>
                <p:spPr>
                  <a:xfrm>
                    <a:off x="4543340" y="2560320"/>
                    <a:ext cx="926251" cy="462280"/>
                  </a:xfrm>
                  <a:prstGeom prst="arc">
                    <a:avLst>
                      <a:gd name="adj1" fmla="val 511133"/>
                      <a:gd name="adj2" fmla="val 10282439"/>
                    </a:avLst>
                  </a:prstGeom>
                  <a:solidFill>
                    <a:schemeClr val="accent2">
                      <a:lumMod val="20000"/>
                      <a:lumOff val="80000"/>
                    </a:schemeClr>
                  </a:solidFill>
                  <a:ln w="63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54" name="Arc 278">
                    <a:extLst>
                      <a:ext uri="{FF2B5EF4-FFF2-40B4-BE49-F238E27FC236}">
                        <a16:creationId xmlns:a16="http://schemas.microsoft.com/office/drawing/2014/main" id="{F27FA551-370E-26DE-BBFD-F6FF212DEA93}"/>
                      </a:ext>
                    </a:extLst>
                  </p:cNvPr>
                  <p:cNvSpPr/>
                  <p:nvPr/>
                </p:nvSpPr>
                <p:spPr>
                  <a:xfrm flipV="1">
                    <a:off x="4564647" y="2645093"/>
                    <a:ext cx="877849" cy="462280"/>
                  </a:xfrm>
                  <a:prstGeom prst="arc">
                    <a:avLst>
                      <a:gd name="adj1" fmla="val 133052"/>
                      <a:gd name="adj2" fmla="val 10703818"/>
                    </a:avLst>
                  </a:prstGeom>
                  <a:solidFill>
                    <a:schemeClr val="accent2">
                      <a:lumMod val="20000"/>
                      <a:lumOff val="80000"/>
                    </a:schemeClr>
                  </a:solidFill>
                  <a:ln w="9525"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55" name="Oval 279">
                    <a:extLst>
                      <a:ext uri="{FF2B5EF4-FFF2-40B4-BE49-F238E27FC236}">
                        <a16:creationId xmlns:a16="http://schemas.microsoft.com/office/drawing/2014/main" id="{83E6FEC3-C14D-677A-546A-9BE0F8A513E5}"/>
                      </a:ext>
                    </a:extLst>
                  </p:cNvPr>
                  <p:cNvSpPr/>
                  <p:nvPr/>
                </p:nvSpPr>
                <p:spPr>
                  <a:xfrm>
                    <a:off x="4881774" y="2759488"/>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56" name="Oval 280">
                    <a:extLst>
                      <a:ext uri="{FF2B5EF4-FFF2-40B4-BE49-F238E27FC236}">
                        <a16:creationId xmlns:a16="http://schemas.microsoft.com/office/drawing/2014/main" id="{3FFDBEAC-25C7-659A-EFE2-340E82AF3A48}"/>
                      </a:ext>
                    </a:extLst>
                  </p:cNvPr>
                  <p:cNvSpPr/>
                  <p:nvPr/>
                </p:nvSpPr>
                <p:spPr>
                  <a:xfrm>
                    <a:off x="4759463" y="2773172"/>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57" name="Oval 281">
                    <a:extLst>
                      <a:ext uri="{FF2B5EF4-FFF2-40B4-BE49-F238E27FC236}">
                        <a16:creationId xmlns:a16="http://schemas.microsoft.com/office/drawing/2014/main" id="{9D0EE26A-1EE7-0EBA-1DEA-66E0FE84BB05}"/>
                      </a:ext>
                    </a:extLst>
                  </p:cNvPr>
                  <p:cNvSpPr/>
                  <p:nvPr/>
                </p:nvSpPr>
                <p:spPr>
                  <a:xfrm>
                    <a:off x="4805183" y="2857945"/>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58" name="Oval 282">
                    <a:extLst>
                      <a:ext uri="{FF2B5EF4-FFF2-40B4-BE49-F238E27FC236}">
                        <a16:creationId xmlns:a16="http://schemas.microsoft.com/office/drawing/2014/main" id="{7800D97D-E95F-13CF-514C-0CBEE28EC80B}"/>
                      </a:ext>
                    </a:extLst>
                  </p:cNvPr>
                  <p:cNvSpPr/>
                  <p:nvPr/>
                </p:nvSpPr>
                <p:spPr>
                  <a:xfrm>
                    <a:off x="4947888" y="2682754"/>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59" name="Oval 283">
                    <a:extLst>
                      <a:ext uri="{FF2B5EF4-FFF2-40B4-BE49-F238E27FC236}">
                        <a16:creationId xmlns:a16="http://schemas.microsoft.com/office/drawing/2014/main" id="{A5AAA0DA-FF5D-901B-6125-667010FE1D47}"/>
                      </a:ext>
                    </a:extLst>
                  </p:cNvPr>
                  <p:cNvSpPr/>
                  <p:nvPr/>
                </p:nvSpPr>
                <p:spPr>
                  <a:xfrm>
                    <a:off x="5059178" y="2720728"/>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60" name="Oval 284">
                    <a:extLst>
                      <a:ext uri="{FF2B5EF4-FFF2-40B4-BE49-F238E27FC236}">
                        <a16:creationId xmlns:a16="http://schemas.microsoft.com/office/drawing/2014/main" id="{89778EB0-B8D2-82AA-B862-16E563CD56EE}"/>
                      </a:ext>
                    </a:extLst>
                  </p:cNvPr>
                  <p:cNvSpPr/>
                  <p:nvPr/>
                </p:nvSpPr>
                <p:spPr>
                  <a:xfrm>
                    <a:off x="5172980" y="2706247"/>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61" name="Oval 285">
                    <a:extLst>
                      <a:ext uri="{FF2B5EF4-FFF2-40B4-BE49-F238E27FC236}">
                        <a16:creationId xmlns:a16="http://schemas.microsoft.com/office/drawing/2014/main" id="{DEF98BA0-B3AF-5D03-1E62-24F6E202E60E}"/>
                      </a:ext>
                    </a:extLst>
                  </p:cNvPr>
                  <p:cNvSpPr/>
                  <p:nvPr/>
                </p:nvSpPr>
                <p:spPr>
                  <a:xfrm>
                    <a:off x="5238817" y="2773172"/>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62" name="Oval 286">
                    <a:extLst>
                      <a:ext uri="{FF2B5EF4-FFF2-40B4-BE49-F238E27FC236}">
                        <a16:creationId xmlns:a16="http://schemas.microsoft.com/office/drawing/2014/main" id="{8EDC06FE-6E79-D392-1FEC-BC48C4979915}"/>
                      </a:ext>
                    </a:extLst>
                  </p:cNvPr>
                  <p:cNvSpPr/>
                  <p:nvPr/>
                </p:nvSpPr>
                <p:spPr>
                  <a:xfrm>
                    <a:off x="5314655" y="2843230"/>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63" name="Oval 287">
                    <a:extLst>
                      <a:ext uri="{FF2B5EF4-FFF2-40B4-BE49-F238E27FC236}">
                        <a16:creationId xmlns:a16="http://schemas.microsoft.com/office/drawing/2014/main" id="{76844DB1-153B-3754-9B9B-2590B687A090}"/>
                      </a:ext>
                    </a:extLst>
                  </p:cNvPr>
                  <p:cNvSpPr/>
                  <p:nvPr/>
                </p:nvSpPr>
                <p:spPr>
                  <a:xfrm>
                    <a:off x="5230816" y="2875558"/>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64" name="Oval 288">
                    <a:extLst>
                      <a:ext uri="{FF2B5EF4-FFF2-40B4-BE49-F238E27FC236}">
                        <a16:creationId xmlns:a16="http://schemas.microsoft.com/office/drawing/2014/main" id="{5CBAB750-18CB-9BEB-18F9-843B3D373226}"/>
                      </a:ext>
                    </a:extLst>
                  </p:cNvPr>
                  <p:cNvSpPr/>
                  <p:nvPr/>
                </p:nvSpPr>
                <p:spPr>
                  <a:xfrm>
                    <a:off x="5172980" y="2832220"/>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65" name="Oval 289">
                    <a:extLst>
                      <a:ext uri="{FF2B5EF4-FFF2-40B4-BE49-F238E27FC236}">
                        <a16:creationId xmlns:a16="http://schemas.microsoft.com/office/drawing/2014/main" id="{B7C0BDAC-ACE1-9692-4934-13E806C26075}"/>
                      </a:ext>
                    </a:extLst>
                  </p:cNvPr>
                  <p:cNvSpPr/>
                  <p:nvPr/>
                </p:nvSpPr>
                <p:spPr>
                  <a:xfrm>
                    <a:off x="5113464" y="2768266"/>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66" name="Oval 290">
                    <a:extLst>
                      <a:ext uri="{FF2B5EF4-FFF2-40B4-BE49-F238E27FC236}">
                        <a16:creationId xmlns:a16="http://schemas.microsoft.com/office/drawing/2014/main" id="{1CFF5059-2C25-7CC6-B360-2B2C26DCFB53}"/>
                      </a:ext>
                    </a:extLst>
                  </p:cNvPr>
                  <p:cNvSpPr/>
                  <p:nvPr/>
                </p:nvSpPr>
                <p:spPr>
                  <a:xfrm>
                    <a:off x="4981079" y="2782215"/>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67" name="Oval 291">
                    <a:extLst>
                      <a:ext uri="{FF2B5EF4-FFF2-40B4-BE49-F238E27FC236}">
                        <a16:creationId xmlns:a16="http://schemas.microsoft.com/office/drawing/2014/main" id="{EAA2AC69-D745-FF5B-E8F9-7A0F2D31D004}"/>
                      </a:ext>
                    </a:extLst>
                  </p:cNvPr>
                  <p:cNvSpPr/>
                  <p:nvPr/>
                </p:nvSpPr>
                <p:spPr>
                  <a:xfrm>
                    <a:off x="5067744" y="2857270"/>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68" name="Oval 292">
                    <a:extLst>
                      <a:ext uri="{FF2B5EF4-FFF2-40B4-BE49-F238E27FC236}">
                        <a16:creationId xmlns:a16="http://schemas.microsoft.com/office/drawing/2014/main" id="{E73133F5-25BB-375E-AF15-13FF4F875B9E}"/>
                      </a:ext>
                    </a:extLst>
                  </p:cNvPr>
                  <p:cNvSpPr/>
                  <p:nvPr/>
                </p:nvSpPr>
                <p:spPr>
                  <a:xfrm>
                    <a:off x="5155034" y="2926137"/>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69" name="Oval 293">
                    <a:extLst>
                      <a:ext uri="{FF2B5EF4-FFF2-40B4-BE49-F238E27FC236}">
                        <a16:creationId xmlns:a16="http://schemas.microsoft.com/office/drawing/2014/main" id="{348EEDEA-CF24-A603-EC5D-C472EBC34929}"/>
                      </a:ext>
                    </a:extLst>
                  </p:cNvPr>
                  <p:cNvSpPr/>
                  <p:nvPr/>
                </p:nvSpPr>
                <p:spPr>
                  <a:xfrm>
                    <a:off x="5036318" y="2952531"/>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70" name="Oval 294">
                    <a:extLst>
                      <a:ext uri="{FF2B5EF4-FFF2-40B4-BE49-F238E27FC236}">
                        <a16:creationId xmlns:a16="http://schemas.microsoft.com/office/drawing/2014/main" id="{B57DD741-2818-C30B-B6F2-A691B24171A5}"/>
                      </a:ext>
                    </a:extLst>
                  </p:cNvPr>
                  <p:cNvSpPr/>
                  <p:nvPr/>
                </p:nvSpPr>
                <p:spPr>
                  <a:xfrm>
                    <a:off x="4983605" y="2891606"/>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71" name="Oval 295">
                    <a:extLst>
                      <a:ext uri="{FF2B5EF4-FFF2-40B4-BE49-F238E27FC236}">
                        <a16:creationId xmlns:a16="http://schemas.microsoft.com/office/drawing/2014/main" id="{D07FBDE2-7EF4-4462-2585-203FE7620B34}"/>
                      </a:ext>
                    </a:extLst>
                  </p:cNvPr>
                  <p:cNvSpPr/>
                  <p:nvPr/>
                </p:nvSpPr>
                <p:spPr>
                  <a:xfrm>
                    <a:off x="4893936" y="2831453"/>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72" name="Oval 296">
                    <a:extLst>
                      <a:ext uri="{FF2B5EF4-FFF2-40B4-BE49-F238E27FC236}">
                        <a16:creationId xmlns:a16="http://schemas.microsoft.com/office/drawing/2014/main" id="{0D7063B7-9D72-8539-AD32-8A3A9C382551}"/>
                      </a:ext>
                    </a:extLst>
                  </p:cNvPr>
                  <p:cNvSpPr/>
                  <p:nvPr/>
                </p:nvSpPr>
                <p:spPr>
                  <a:xfrm>
                    <a:off x="4825030" y="2702434"/>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73" name="Oval 297">
                    <a:extLst>
                      <a:ext uri="{FF2B5EF4-FFF2-40B4-BE49-F238E27FC236}">
                        <a16:creationId xmlns:a16="http://schemas.microsoft.com/office/drawing/2014/main" id="{B1F1C49B-8703-973A-E5A9-E88837430DAC}"/>
                      </a:ext>
                    </a:extLst>
                  </p:cNvPr>
                  <p:cNvSpPr/>
                  <p:nvPr/>
                </p:nvSpPr>
                <p:spPr>
                  <a:xfrm>
                    <a:off x="4659930" y="2804788"/>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74" name="Oval 298">
                    <a:extLst>
                      <a:ext uri="{FF2B5EF4-FFF2-40B4-BE49-F238E27FC236}">
                        <a16:creationId xmlns:a16="http://schemas.microsoft.com/office/drawing/2014/main" id="{40FFC26F-0EF3-04E9-F102-09F6E2E8582B}"/>
                      </a:ext>
                    </a:extLst>
                  </p:cNvPr>
                  <p:cNvSpPr/>
                  <p:nvPr/>
                </p:nvSpPr>
                <p:spPr>
                  <a:xfrm>
                    <a:off x="4705650" y="2856318"/>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75" name="Oval 299">
                    <a:extLst>
                      <a:ext uri="{FF2B5EF4-FFF2-40B4-BE49-F238E27FC236}">
                        <a16:creationId xmlns:a16="http://schemas.microsoft.com/office/drawing/2014/main" id="{5B77C3BB-8C1D-5E12-D283-BC124FC0A2E6}"/>
                      </a:ext>
                    </a:extLst>
                  </p:cNvPr>
                  <p:cNvSpPr/>
                  <p:nvPr/>
                </p:nvSpPr>
                <p:spPr>
                  <a:xfrm>
                    <a:off x="4675302" y="2909193"/>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76" name="Oval 300">
                    <a:extLst>
                      <a:ext uri="{FF2B5EF4-FFF2-40B4-BE49-F238E27FC236}">
                        <a16:creationId xmlns:a16="http://schemas.microsoft.com/office/drawing/2014/main" id="{A27EDE1A-2B20-31D8-D635-0A1589AD42B9}"/>
                      </a:ext>
                    </a:extLst>
                  </p:cNvPr>
                  <p:cNvSpPr/>
                  <p:nvPr/>
                </p:nvSpPr>
                <p:spPr>
                  <a:xfrm>
                    <a:off x="4888994" y="2907034"/>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77" name="Oval 301">
                    <a:extLst>
                      <a:ext uri="{FF2B5EF4-FFF2-40B4-BE49-F238E27FC236}">
                        <a16:creationId xmlns:a16="http://schemas.microsoft.com/office/drawing/2014/main" id="{74A83F2C-C3AC-8950-F03C-3497EFFB07FE}"/>
                      </a:ext>
                    </a:extLst>
                  </p:cNvPr>
                  <p:cNvSpPr/>
                  <p:nvPr/>
                </p:nvSpPr>
                <p:spPr>
                  <a:xfrm>
                    <a:off x="4776242" y="2934243"/>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78" name="Oval 302">
                    <a:extLst>
                      <a:ext uri="{FF2B5EF4-FFF2-40B4-BE49-F238E27FC236}">
                        <a16:creationId xmlns:a16="http://schemas.microsoft.com/office/drawing/2014/main" id="{1EB93ED9-1B29-96A2-829F-395E480C3BFA}"/>
                      </a:ext>
                    </a:extLst>
                  </p:cNvPr>
                  <p:cNvSpPr/>
                  <p:nvPr/>
                </p:nvSpPr>
                <p:spPr>
                  <a:xfrm>
                    <a:off x="4913244" y="2972952"/>
                    <a:ext cx="45720" cy="1828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grpSp>
          <p:sp>
            <p:nvSpPr>
              <p:cNvPr id="76" name="TextBox 63">
                <a:extLst>
                  <a:ext uri="{FF2B5EF4-FFF2-40B4-BE49-F238E27FC236}">
                    <a16:creationId xmlns:a16="http://schemas.microsoft.com/office/drawing/2014/main" id="{6B050F2D-ADE8-608D-D226-C72CEDD4A925}"/>
                  </a:ext>
                </a:extLst>
              </p:cNvPr>
              <p:cNvSpPr txBox="1"/>
              <p:nvPr/>
            </p:nvSpPr>
            <p:spPr>
              <a:xfrm>
                <a:off x="23855778" y="7207341"/>
                <a:ext cx="1024638" cy="230831"/>
              </a:xfrm>
              <a:prstGeom prst="rect">
                <a:avLst/>
              </a:prstGeom>
              <a:noFill/>
            </p:spPr>
            <p:txBody>
              <a:bodyPr wrap="none" rtlCol="0">
                <a:spAutoFit/>
              </a:bodyPr>
              <a:lstStyle/>
              <a:p>
                <a:pPr algn="ctr"/>
                <a:r>
                  <a:rPr lang="en-US" sz="900" b="1" i="1" dirty="0">
                    <a:latin typeface="Helvetica" pitchFamily="2" charset="0"/>
                    <a:cs typeface="Arial" panose="020B0604020202020204" pitchFamily="34" charset="0"/>
                  </a:rPr>
                  <a:t>E. coli </a:t>
                </a:r>
                <a:r>
                  <a:rPr lang="en-US" sz="900" b="1" dirty="0">
                    <a:latin typeface="Helvetica" pitchFamily="2" charset="0"/>
                    <a:cs typeface="Arial" panose="020B0604020202020204" pitchFamily="34" charset="0"/>
                  </a:rPr>
                  <a:t>colonies</a:t>
                </a:r>
              </a:p>
            </p:txBody>
          </p:sp>
          <p:grpSp>
            <p:nvGrpSpPr>
              <p:cNvPr id="77" name="Group 64">
                <a:extLst>
                  <a:ext uri="{FF2B5EF4-FFF2-40B4-BE49-F238E27FC236}">
                    <a16:creationId xmlns:a16="http://schemas.microsoft.com/office/drawing/2014/main" id="{D46E9790-A639-0CC9-DAB9-EE73B64EAFD2}"/>
                  </a:ext>
                </a:extLst>
              </p:cNvPr>
              <p:cNvGrpSpPr/>
              <p:nvPr/>
            </p:nvGrpSpPr>
            <p:grpSpPr>
              <a:xfrm>
                <a:off x="24920233" y="7581346"/>
                <a:ext cx="958641" cy="335740"/>
                <a:chOff x="5360283" y="4432890"/>
                <a:chExt cx="1370440" cy="479962"/>
              </a:xfrm>
            </p:grpSpPr>
            <p:sp>
              <p:nvSpPr>
                <p:cNvPr id="164" name="Parallelogram 246">
                  <a:extLst>
                    <a:ext uri="{FF2B5EF4-FFF2-40B4-BE49-F238E27FC236}">
                      <a16:creationId xmlns:a16="http://schemas.microsoft.com/office/drawing/2014/main" id="{5048F898-F53F-8F20-E2A3-0B2A0B99BE63}"/>
                    </a:ext>
                  </a:extLst>
                </p:cNvPr>
                <p:cNvSpPr/>
                <p:nvPr/>
              </p:nvSpPr>
              <p:spPr>
                <a:xfrm flipV="1">
                  <a:off x="5360375" y="4432890"/>
                  <a:ext cx="1370348" cy="367710"/>
                </a:xfrm>
                <a:custGeom>
                  <a:avLst/>
                  <a:gdLst>
                    <a:gd name="connsiteX0" fmla="*/ 0 w 1406961"/>
                    <a:gd name="connsiteY0" fmla="*/ 387109 h 387109"/>
                    <a:gd name="connsiteX1" fmla="*/ 176808 w 1406961"/>
                    <a:gd name="connsiteY1" fmla="*/ 0 h 387109"/>
                    <a:gd name="connsiteX2" fmla="*/ 1406961 w 1406961"/>
                    <a:gd name="connsiteY2" fmla="*/ 0 h 387109"/>
                    <a:gd name="connsiteX3" fmla="*/ 1230153 w 1406961"/>
                    <a:gd name="connsiteY3" fmla="*/ 387109 h 387109"/>
                    <a:gd name="connsiteX4" fmla="*/ 0 w 1406961"/>
                    <a:gd name="connsiteY4" fmla="*/ 387109 h 387109"/>
                    <a:gd name="connsiteX0" fmla="*/ 0 w 1406961"/>
                    <a:gd name="connsiteY0" fmla="*/ 387109 h 387109"/>
                    <a:gd name="connsiteX1" fmla="*/ 176808 w 1406961"/>
                    <a:gd name="connsiteY1" fmla="*/ 0 h 387109"/>
                    <a:gd name="connsiteX2" fmla="*/ 1406961 w 1406961"/>
                    <a:gd name="connsiteY2" fmla="*/ 0 h 387109"/>
                    <a:gd name="connsiteX3" fmla="*/ 1370348 w 1406961"/>
                    <a:gd name="connsiteY3" fmla="*/ 81035 h 387109"/>
                    <a:gd name="connsiteX4" fmla="*/ 1230153 w 1406961"/>
                    <a:gd name="connsiteY4" fmla="*/ 387109 h 387109"/>
                    <a:gd name="connsiteX5" fmla="*/ 0 w 1406961"/>
                    <a:gd name="connsiteY5" fmla="*/ 387109 h 387109"/>
                    <a:gd name="connsiteX0" fmla="*/ 0 w 1370348"/>
                    <a:gd name="connsiteY0" fmla="*/ 387109 h 387109"/>
                    <a:gd name="connsiteX1" fmla="*/ 176808 w 1370348"/>
                    <a:gd name="connsiteY1" fmla="*/ 0 h 387109"/>
                    <a:gd name="connsiteX2" fmla="*/ 1344096 w 1370348"/>
                    <a:gd name="connsiteY2" fmla="*/ 3810 h 387109"/>
                    <a:gd name="connsiteX3" fmla="*/ 1370348 w 1370348"/>
                    <a:gd name="connsiteY3" fmla="*/ 81035 h 387109"/>
                    <a:gd name="connsiteX4" fmla="*/ 1230153 w 1370348"/>
                    <a:gd name="connsiteY4" fmla="*/ 387109 h 387109"/>
                    <a:gd name="connsiteX5" fmla="*/ 0 w 1370348"/>
                    <a:gd name="connsiteY5" fmla="*/ 387109 h 387109"/>
                    <a:gd name="connsiteX0" fmla="*/ 0 w 1370348"/>
                    <a:gd name="connsiteY0" fmla="*/ 387109 h 387109"/>
                    <a:gd name="connsiteX1" fmla="*/ 176808 w 1370348"/>
                    <a:gd name="connsiteY1" fmla="*/ 0 h 387109"/>
                    <a:gd name="connsiteX2" fmla="*/ 1309806 w 1370348"/>
                    <a:gd name="connsiteY2" fmla="*/ 3810 h 387109"/>
                    <a:gd name="connsiteX3" fmla="*/ 1370348 w 1370348"/>
                    <a:gd name="connsiteY3" fmla="*/ 81035 h 387109"/>
                    <a:gd name="connsiteX4" fmla="*/ 1230153 w 1370348"/>
                    <a:gd name="connsiteY4" fmla="*/ 387109 h 387109"/>
                    <a:gd name="connsiteX5" fmla="*/ 0 w 1370348"/>
                    <a:gd name="connsiteY5" fmla="*/ 387109 h 387109"/>
                    <a:gd name="connsiteX0" fmla="*/ 0 w 1370348"/>
                    <a:gd name="connsiteY0" fmla="*/ 387109 h 387109"/>
                    <a:gd name="connsiteX1" fmla="*/ 176808 w 1370348"/>
                    <a:gd name="connsiteY1" fmla="*/ 0 h 387109"/>
                    <a:gd name="connsiteX2" fmla="*/ 1309806 w 1370348"/>
                    <a:gd name="connsiteY2" fmla="*/ 0 h 387109"/>
                    <a:gd name="connsiteX3" fmla="*/ 1370348 w 1370348"/>
                    <a:gd name="connsiteY3" fmla="*/ 81035 h 387109"/>
                    <a:gd name="connsiteX4" fmla="*/ 1230153 w 1370348"/>
                    <a:gd name="connsiteY4" fmla="*/ 387109 h 387109"/>
                    <a:gd name="connsiteX5" fmla="*/ 0 w 1370348"/>
                    <a:gd name="connsiteY5" fmla="*/ 387109 h 38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0348" h="387109">
                      <a:moveTo>
                        <a:pt x="0" y="387109"/>
                      </a:moveTo>
                      <a:lnTo>
                        <a:pt x="176808" y="0"/>
                      </a:lnTo>
                      <a:lnTo>
                        <a:pt x="1309806" y="0"/>
                      </a:lnTo>
                      <a:lnTo>
                        <a:pt x="1370348" y="81035"/>
                      </a:lnTo>
                      <a:lnTo>
                        <a:pt x="1230153" y="387109"/>
                      </a:lnTo>
                      <a:lnTo>
                        <a:pt x="0" y="387109"/>
                      </a:lnTo>
                      <a:close/>
                    </a:path>
                  </a:pathLst>
                </a:custGeom>
                <a:solidFill>
                  <a:schemeClr val="bg1">
                    <a:lumMod val="75000"/>
                  </a:schemeClr>
                </a:solidFill>
                <a:ln w="9525" cap="sq">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65" name="Parallelogram 189">
                  <a:extLst>
                    <a:ext uri="{FF2B5EF4-FFF2-40B4-BE49-F238E27FC236}">
                      <a16:creationId xmlns:a16="http://schemas.microsoft.com/office/drawing/2014/main" id="{48A2B9CF-FCBE-D391-9F8B-CD13437207C7}"/>
                    </a:ext>
                  </a:extLst>
                </p:cNvPr>
                <p:cNvSpPr/>
                <p:nvPr/>
              </p:nvSpPr>
              <p:spPr>
                <a:xfrm rot="16200000">
                  <a:off x="5209565" y="4583610"/>
                  <a:ext cx="479960" cy="178524"/>
                </a:xfrm>
                <a:prstGeom prst="parallelogram">
                  <a:avLst>
                    <a:gd name="adj" fmla="val 209388"/>
                  </a:avLst>
                </a:prstGeom>
                <a:solidFill>
                  <a:schemeClr val="bg1">
                    <a:lumMod val="75000"/>
                  </a:schemeClr>
                </a:solidFill>
                <a:ln w="9525" cap="sq">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66" name="Parallelogram 190">
                  <a:extLst>
                    <a:ext uri="{FF2B5EF4-FFF2-40B4-BE49-F238E27FC236}">
                      <a16:creationId xmlns:a16="http://schemas.microsoft.com/office/drawing/2014/main" id="{C719EBEC-C8C2-B182-5444-6B9492E85C00}"/>
                    </a:ext>
                  </a:extLst>
                </p:cNvPr>
                <p:cNvSpPr/>
                <p:nvPr/>
              </p:nvSpPr>
              <p:spPr>
                <a:xfrm rot="16200000">
                  <a:off x="6051698" y="4291987"/>
                  <a:ext cx="113951" cy="1127780"/>
                </a:xfrm>
                <a:prstGeom prst="parallelogram">
                  <a:avLst>
                    <a:gd name="adj" fmla="val 0"/>
                  </a:avLst>
                </a:prstGeom>
                <a:solidFill>
                  <a:schemeClr val="bg1">
                    <a:lumMod val="75000"/>
                  </a:schemeClr>
                </a:solidFill>
                <a:ln w="9525" cap="sq">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67" name="Parallelogram 191">
                  <a:extLst>
                    <a:ext uri="{FF2B5EF4-FFF2-40B4-BE49-F238E27FC236}">
                      <a16:creationId xmlns:a16="http://schemas.microsoft.com/office/drawing/2014/main" id="{BB2E425F-63FC-06A7-F944-C725562BF53A}"/>
                    </a:ext>
                  </a:extLst>
                </p:cNvPr>
                <p:cNvSpPr/>
                <p:nvPr/>
              </p:nvSpPr>
              <p:spPr>
                <a:xfrm rot="5400000" flipH="1">
                  <a:off x="6605758" y="4790707"/>
                  <a:ext cx="189426" cy="54864"/>
                </a:xfrm>
                <a:prstGeom prst="parallelogram">
                  <a:avLst>
                    <a:gd name="adj" fmla="val 134399"/>
                  </a:avLst>
                </a:prstGeom>
                <a:solidFill>
                  <a:schemeClr val="bg1">
                    <a:lumMod val="75000"/>
                  </a:schemeClr>
                </a:solidFill>
                <a:ln w="9525" cap="sq">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nvGrpSpPr>
                <p:cNvPr id="168" name="Group 192">
                  <a:extLst>
                    <a:ext uri="{FF2B5EF4-FFF2-40B4-BE49-F238E27FC236}">
                      <a16:creationId xmlns:a16="http://schemas.microsoft.com/office/drawing/2014/main" id="{8FBC72DA-8330-E78E-FD8A-636EF4753190}"/>
                    </a:ext>
                  </a:extLst>
                </p:cNvPr>
                <p:cNvGrpSpPr/>
                <p:nvPr/>
              </p:nvGrpSpPr>
              <p:grpSpPr>
                <a:xfrm>
                  <a:off x="5407292" y="4457699"/>
                  <a:ext cx="1153811" cy="36576"/>
                  <a:chOff x="5417452" y="4457699"/>
                  <a:chExt cx="1153811" cy="36576"/>
                </a:xfrm>
              </p:grpSpPr>
              <p:sp>
                <p:nvSpPr>
                  <p:cNvPr id="234" name="Oval 258">
                    <a:extLst>
                      <a:ext uri="{FF2B5EF4-FFF2-40B4-BE49-F238E27FC236}">
                        <a16:creationId xmlns:a16="http://schemas.microsoft.com/office/drawing/2014/main" id="{BD93B0C1-627D-C511-1608-FA65F587DBE3}"/>
                      </a:ext>
                    </a:extLst>
                  </p:cNvPr>
                  <p:cNvSpPr/>
                  <p:nvPr/>
                </p:nvSpPr>
                <p:spPr>
                  <a:xfrm>
                    <a:off x="541745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35" name="Oval 259">
                    <a:extLst>
                      <a:ext uri="{FF2B5EF4-FFF2-40B4-BE49-F238E27FC236}">
                        <a16:creationId xmlns:a16="http://schemas.microsoft.com/office/drawing/2014/main" id="{0C454A63-B7B5-CD14-A015-C59E67DEFD0B}"/>
                      </a:ext>
                    </a:extLst>
                  </p:cNvPr>
                  <p:cNvSpPr/>
                  <p:nvPr/>
                </p:nvSpPr>
                <p:spPr>
                  <a:xfrm>
                    <a:off x="551486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36" name="Oval 260">
                    <a:extLst>
                      <a:ext uri="{FF2B5EF4-FFF2-40B4-BE49-F238E27FC236}">
                        <a16:creationId xmlns:a16="http://schemas.microsoft.com/office/drawing/2014/main" id="{9409FA24-59E3-D17C-B8B4-73499847CA4D}"/>
                      </a:ext>
                    </a:extLst>
                  </p:cNvPr>
                  <p:cNvSpPr/>
                  <p:nvPr/>
                </p:nvSpPr>
                <p:spPr>
                  <a:xfrm>
                    <a:off x="561227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37" name="Oval 261">
                    <a:extLst>
                      <a:ext uri="{FF2B5EF4-FFF2-40B4-BE49-F238E27FC236}">
                        <a16:creationId xmlns:a16="http://schemas.microsoft.com/office/drawing/2014/main" id="{9C4C300A-79C9-16ED-C7A8-7B89EE3A4D35}"/>
                      </a:ext>
                    </a:extLst>
                  </p:cNvPr>
                  <p:cNvSpPr/>
                  <p:nvPr/>
                </p:nvSpPr>
                <p:spPr>
                  <a:xfrm>
                    <a:off x="570968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38" name="Oval 262">
                    <a:extLst>
                      <a:ext uri="{FF2B5EF4-FFF2-40B4-BE49-F238E27FC236}">
                        <a16:creationId xmlns:a16="http://schemas.microsoft.com/office/drawing/2014/main" id="{DBF9AA0A-B6E8-1126-D8AE-04C91E1199E8}"/>
                      </a:ext>
                    </a:extLst>
                  </p:cNvPr>
                  <p:cNvSpPr/>
                  <p:nvPr/>
                </p:nvSpPr>
                <p:spPr>
                  <a:xfrm>
                    <a:off x="580709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39" name="Oval 263">
                    <a:extLst>
                      <a:ext uri="{FF2B5EF4-FFF2-40B4-BE49-F238E27FC236}">
                        <a16:creationId xmlns:a16="http://schemas.microsoft.com/office/drawing/2014/main" id="{81C4A2FA-8EFC-CBAA-430A-B6108806E37A}"/>
                      </a:ext>
                    </a:extLst>
                  </p:cNvPr>
                  <p:cNvSpPr/>
                  <p:nvPr/>
                </p:nvSpPr>
                <p:spPr>
                  <a:xfrm>
                    <a:off x="590450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40" name="Oval 264">
                    <a:extLst>
                      <a:ext uri="{FF2B5EF4-FFF2-40B4-BE49-F238E27FC236}">
                        <a16:creationId xmlns:a16="http://schemas.microsoft.com/office/drawing/2014/main" id="{2D808AB5-1C95-1C69-1831-61401A76456F}"/>
                      </a:ext>
                    </a:extLst>
                  </p:cNvPr>
                  <p:cNvSpPr/>
                  <p:nvPr/>
                </p:nvSpPr>
                <p:spPr>
                  <a:xfrm>
                    <a:off x="600191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41" name="Oval 265">
                    <a:extLst>
                      <a:ext uri="{FF2B5EF4-FFF2-40B4-BE49-F238E27FC236}">
                        <a16:creationId xmlns:a16="http://schemas.microsoft.com/office/drawing/2014/main" id="{55CA12E0-4741-8216-B1EA-8C66CC93719A}"/>
                      </a:ext>
                    </a:extLst>
                  </p:cNvPr>
                  <p:cNvSpPr/>
                  <p:nvPr/>
                </p:nvSpPr>
                <p:spPr>
                  <a:xfrm>
                    <a:off x="609932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42" name="Oval 266">
                    <a:extLst>
                      <a:ext uri="{FF2B5EF4-FFF2-40B4-BE49-F238E27FC236}">
                        <a16:creationId xmlns:a16="http://schemas.microsoft.com/office/drawing/2014/main" id="{E8F5395E-6EBA-645C-59A0-84FC29C1C3E1}"/>
                      </a:ext>
                    </a:extLst>
                  </p:cNvPr>
                  <p:cNvSpPr/>
                  <p:nvPr/>
                </p:nvSpPr>
                <p:spPr>
                  <a:xfrm>
                    <a:off x="619673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43" name="Oval 267">
                    <a:extLst>
                      <a:ext uri="{FF2B5EF4-FFF2-40B4-BE49-F238E27FC236}">
                        <a16:creationId xmlns:a16="http://schemas.microsoft.com/office/drawing/2014/main" id="{84806AFB-C02B-9C85-60CB-720F9D239C7C}"/>
                      </a:ext>
                    </a:extLst>
                  </p:cNvPr>
                  <p:cNvSpPr/>
                  <p:nvPr/>
                </p:nvSpPr>
                <p:spPr>
                  <a:xfrm>
                    <a:off x="629414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44" name="Oval 268">
                    <a:extLst>
                      <a:ext uri="{FF2B5EF4-FFF2-40B4-BE49-F238E27FC236}">
                        <a16:creationId xmlns:a16="http://schemas.microsoft.com/office/drawing/2014/main" id="{F1E4AC7A-DB2C-3639-0252-C751FCB2BBB0}"/>
                      </a:ext>
                    </a:extLst>
                  </p:cNvPr>
                  <p:cNvSpPr/>
                  <p:nvPr/>
                </p:nvSpPr>
                <p:spPr>
                  <a:xfrm>
                    <a:off x="639155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45" name="Oval 269">
                    <a:extLst>
                      <a:ext uri="{FF2B5EF4-FFF2-40B4-BE49-F238E27FC236}">
                        <a16:creationId xmlns:a16="http://schemas.microsoft.com/office/drawing/2014/main" id="{CC266CEF-01C4-FCEF-96ED-DAD71BABCBBF}"/>
                      </a:ext>
                    </a:extLst>
                  </p:cNvPr>
                  <p:cNvSpPr/>
                  <p:nvPr/>
                </p:nvSpPr>
                <p:spPr>
                  <a:xfrm>
                    <a:off x="6488967"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grpSp>
              <p:nvGrpSpPr>
                <p:cNvPr id="169" name="Group 193">
                  <a:extLst>
                    <a:ext uri="{FF2B5EF4-FFF2-40B4-BE49-F238E27FC236}">
                      <a16:creationId xmlns:a16="http://schemas.microsoft.com/office/drawing/2014/main" id="{D7D2C1A4-5CBD-2455-1928-18E524CA8358}"/>
                    </a:ext>
                  </a:extLst>
                </p:cNvPr>
                <p:cNvGrpSpPr/>
                <p:nvPr/>
              </p:nvGrpSpPr>
              <p:grpSpPr>
                <a:xfrm>
                  <a:off x="5432781" y="4505959"/>
                  <a:ext cx="1153811" cy="36576"/>
                  <a:chOff x="5417452" y="4457699"/>
                  <a:chExt cx="1153811" cy="36576"/>
                </a:xfrm>
              </p:grpSpPr>
              <p:sp>
                <p:nvSpPr>
                  <p:cNvPr id="222" name="Oval 246">
                    <a:extLst>
                      <a:ext uri="{FF2B5EF4-FFF2-40B4-BE49-F238E27FC236}">
                        <a16:creationId xmlns:a16="http://schemas.microsoft.com/office/drawing/2014/main" id="{846C5E9D-4B78-B389-AF84-42B2C0ADC8D2}"/>
                      </a:ext>
                    </a:extLst>
                  </p:cNvPr>
                  <p:cNvSpPr/>
                  <p:nvPr/>
                </p:nvSpPr>
                <p:spPr>
                  <a:xfrm>
                    <a:off x="541745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23" name="Oval 247">
                    <a:extLst>
                      <a:ext uri="{FF2B5EF4-FFF2-40B4-BE49-F238E27FC236}">
                        <a16:creationId xmlns:a16="http://schemas.microsoft.com/office/drawing/2014/main" id="{3953A3DC-1E8F-9B4B-BF2A-D5FEE7D1F629}"/>
                      </a:ext>
                    </a:extLst>
                  </p:cNvPr>
                  <p:cNvSpPr/>
                  <p:nvPr/>
                </p:nvSpPr>
                <p:spPr>
                  <a:xfrm>
                    <a:off x="551486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24" name="Oval 248">
                    <a:extLst>
                      <a:ext uri="{FF2B5EF4-FFF2-40B4-BE49-F238E27FC236}">
                        <a16:creationId xmlns:a16="http://schemas.microsoft.com/office/drawing/2014/main" id="{271172B1-FA77-311D-E499-6408EE6EE69E}"/>
                      </a:ext>
                    </a:extLst>
                  </p:cNvPr>
                  <p:cNvSpPr/>
                  <p:nvPr/>
                </p:nvSpPr>
                <p:spPr>
                  <a:xfrm>
                    <a:off x="561227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25" name="Oval 249">
                    <a:extLst>
                      <a:ext uri="{FF2B5EF4-FFF2-40B4-BE49-F238E27FC236}">
                        <a16:creationId xmlns:a16="http://schemas.microsoft.com/office/drawing/2014/main" id="{2EBE21B2-2365-57CC-2248-A5A4CC526D1E}"/>
                      </a:ext>
                    </a:extLst>
                  </p:cNvPr>
                  <p:cNvSpPr/>
                  <p:nvPr/>
                </p:nvSpPr>
                <p:spPr>
                  <a:xfrm>
                    <a:off x="570968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26" name="Oval 250">
                    <a:extLst>
                      <a:ext uri="{FF2B5EF4-FFF2-40B4-BE49-F238E27FC236}">
                        <a16:creationId xmlns:a16="http://schemas.microsoft.com/office/drawing/2014/main" id="{A77A411E-2301-88D4-32FA-D79334D5E901}"/>
                      </a:ext>
                    </a:extLst>
                  </p:cNvPr>
                  <p:cNvSpPr/>
                  <p:nvPr/>
                </p:nvSpPr>
                <p:spPr>
                  <a:xfrm>
                    <a:off x="580709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27" name="Oval 251">
                    <a:extLst>
                      <a:ext uri="{FF2B5EF4-FFF2-40B4-BE49-F238E27FC236}">
                        <a16:creationId xmlns:a16="http://schemas.microsoft.com/office/drawing/2014/main" id="{17F5CE8F-D30C-C499-681B-FF5706CE5744}"/>
                      </a:ext>
                    </a:extLst>
                  </p:cNvPr>
                  <p:cNvSpPr/>
                  <p:nvPr/>
                </p:nvSpPr>
                <p:spPr>
                  <a:xfrm>
                    <a:off x="590450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28" name="Oval 252">
                    <a:extLst>
                      <a:ext uri="{FF2B5EF4-FFF2-40B4-BE49-F238E27FC236}">
                        <a16:creationId xmlns:a16="http://schemas.microsoft.com/office/drawing/2014/main" id="{4660E89B-A233-FA6B-7319-649D7BAE2791}"/>
                      </a:ext>
                    </a:extLst>
                  </p:cNvPr>
                  <p:cNvSpPr/>
                  <p:nvPr/>
                </p:nvSpPr>
                <p:spPr>
                  <a:xfrm>
                    <a:off x="600191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29" name="Oval 253">
                    <a:extLst>
                      <a:ext uri="{FF2B5EF4-FFF2-40B4-BE49-F238E27FC236}">
                        <a16:creationId xmlns:a16="http://schemas.microsoft.com/office/drawing/2014/main" id="{8F8D7F0F-B9DD-26BD-1CEA-265C622026A6}"/>
                      </a:ext>
                    </a:extLst>
                  </p:cNvPr>
                  <p:cNvSpPr/>
                  <p:nvPr/>
                </p:nvSpPr>
                <p:spPr>
                  <a:xfrm>
                    <a:off x="609932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30" name="Oval 254">
                    <a:extLst>
                      <a:ext uri="{FF2B5EF4-FFF2-40B4-BE49-F238E27FC236}">
                        <a16:creationId xmlns:a16="http://schemas.microsoft.com/office/drawing/2014/main" id="{A45403D6-83B3-8DF0-E779-C7FB9AFBD946}"/>
                      </a:ext>
                    </a:extLst>
                  </p:cNvPr>
                  <p:cNvSpPr/>
                  <p:nvPr/>
                </p:nvSpPr>
                <p:spPr>
                  <a:xfrm>
                    <a:off x="619673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31" name="Oval 255">
                    <a:extLst>
                      <a:ext uri="{FF2B5EF4-FFF2-40B4-BE49-F238E27FC236}">
                        <a16:creationId xmlns:a16="http://schemas.microsoft.com/office/drawing/2014/main" id="{38A61D75-727F-F300-21CE-777623D82DD5}"/>
                      </a:ext>
                    </a:extLst>
                  </p:cNvPr>
                  <p:cNvSpPr/>
                  <p:nvPr/>
                </p:nvSpPr>
                <p:spPr>
                  <a:xfrm>
                    <a:off x="629414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32" name="Oval 256">
                    <a:extLst>
                      <a:ext uri="{FF2B5EF4-FFF2-40B4-BE49-F238E27FC236}">
                        <a16:creationId xmlns:a16="http://schemas.microsoft.com/office/drawing/2014/main" id="{4CC0F810-E124-2CE3-90DB-1DBB75A4937D}"/>
                      </a:ext>
                    </a:extLst>
                  </p:cNvPr>
                  <p:cNvSpPr/>
                  <p:nvPr/>
                </p:nvSpPr>
                <p:spPr>
                  <a:xfrm>
                    <a:off x="639155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33" name="Oval 257">
                    <a:extLst>
                      <a:ext uri="{FF2B5EF4-FFF2-40B4-BE49-F238E27FC236}">
                        <a16:creationId xmlns:a16="http://schemas.microsoft.com/office/drawing/2014/main" id="{3C1587DF-6537-D09A-3A2B-D3A2A4453B0A}"/>
                      </a:ext>
                    </a:extLst>
                  </p:cNvPr>
                  <p:cNvSpPr/>
                  <p:nvPr/>
                </p:nvSpPr>
                <p:spPr>
                  <a:xfrm>
                    <a:off x="6488967"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grpSp>
              <p:nvGrpSpPr>
                <p:cNvPr id="170" name="Group 194">
                  <a:extLst>
                    <a:ext uri="{FF2B5EF4-FFF2-40B4-BE49-F238E27FC236}">
                      <a16:creationId xmlns:a16="http://schemas.microsoft.com/office/drawing/2014/main" id="{596BF2C5-E9BD-9421-03E5-3F4D7FBCDCF2}"/>
                    </a:ext>
                  </a:extLst>
                </p:cNvPr>
                <p:cNvGrpSpPr/>
                <p:nvPr/>
              </p:nvGrpSpPr>
              <p:grpSpPr>
                <a:xfrm>
                  <a:off x="5454070" y="4559299"/>
                  <a:ext cx="1153811" cy="36576"/>
                  <a:chOff x="5417452" y="4457699"/>
                  <a:chExt cx="1153811" cy="36576"/>
                </a:xfrm>
              </p:grpSpPr>
              <p:sp>
                <p:nvSpPr>
                  <p:cNvPr id="210" name="Oval 234">
                    <a:extLst>
                      <a:ext uri="{FF2B5EF4-FFF2-40B4-BE49-F238E27FC236}">
                        <a16:creationId xmlns:a16="http://schemas.microsoft.com/office/drawing/2014/main" id="{50A5C887-5B94-E7CE-6F59-416ED975D046}"/>
                      </a:ext>
                    </a:extLst>
                  </p:cNvPr>
                  <p:cNvSpPr/>
                  <p:nvPr/>
                </p:nvSpPr>
                <p:spPr>
                  <a:xfrm>
                    <a:off x="541745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11" name="Oval 235">
                    <a:extLst>
                      <a:ext uri="{FF2B5EF4-FFF2-40B4-BE49-F238E27FC236}">
                        <a16:creationId xmlns:a16="http://schemas.microsoft.com/office/drawing/2014/main" id="{468A1A0F-189F-68BD-E0B8-0C7055F659FF}"/>
                      </a:ext>
                    </a:extLst>
                  </p:cNvPr>
                  <p:cNvSpPr/>
                  <p:nvPr/>
                </p:nvSpPr>
                <p:spPr>
                  <a:xfrm>
                    <a:off x="551486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12" name="Oval 236">
                    <a:extLst>
                      <a:ext uri="{FF2B5EF4-FFF2-40B4-BE49-F238E27FC236}">
                        <a16:creationId xmlns:a16="http://schemas.microsoft.com/office/drawing/2014/main" id="{585944CA-E243-39A2-B860-C95B4322EAF0}"/>
                      </a:ext>
                    </a:extLst>
                  </p:cNvPr>
                  <p:cNvSpPr/>
                  <p:nvPr/>
                </p:nvSpPr>
                <p:spPr>
                  <a:xfrm>
                    <a:off x="561227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13" name="Oval 237">
                    <a:extLst>
                      <a:ext uri="{FF2B5EF4-FFF2-40B4-BE49-F238E27FC236}">
                        <a16:creationId xmlns:a16="http://schemas.microsoft.com/office/drawing/2014/main" id="{1E4D8E4B-E0B6-2F61-6B3A-420CAACCC9C0}"/>
                      </a:ext>
                    </a:extLst>
                  </p:cNvPr>
                  <p:cNvSpPr/>
                  <p:nvPr/>
                </p:nvSpPr>
                <p:spPr>
                  <a:xfrm>
                    <a:off x="570968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14" name="Oval 238">
                    <a:extLst>
                      <a:ext uri="{FF2B5EF4-FFF2-40B4-BE49-F238E27FC236}">
                        <a16:creationId xmlns:a16="http://schemas.microsoft.com/office/drawing/2014/main" id="{7E23954E-8650-8D1B-68A4-54946D13DF6E}"/>
                      </a:ext>
                    </a:extLst>
                  </p:cNvPr>
                  <p:cNvSpPr/>
                  <p:nvPr/>
                </p:nvSpPr>
                <p:spPr>
                  <a:xfrm>
                    <a:off x="580709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15" name="Oval 239">
                    <a:extLst>
                      <a:ext uri="{FF2B5EF4-FFF2-40B4-BE49-F238E27FC236}">
                        <a16:creationId xmlns:a16="http://schemas.microsoft.com/office/drawing/2014/main" id="{85447077-D06C-DA57-39B4-CD4FA8AA9DCD}"/>
                      </a:ext>
                    </a:extLst>
                  </p:cNvPr>
                  <p:cNvSpPr/>
                  <p:nvPr/>
                </p:nvSpPr>
                <p:spPr>
                  <a:xfrm>
                    <a:off x="590450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16" name="Oval 240">
                    <a:extLst>
                      <a:ext uri="{FF2B5EF4-FFF2-40B4-BE49-F238E27FC236}">
                        <a16:creationId xmlns:a16="http://schemas.microsoft.com/office/drawing/2014/main" id="{92699D2F-3329-95A5-E77C-65FC599AC80F}"/>
                      </a:ext>
                    </a:extLst>
                  </p:cNvPr>
                  <p:cNvSpPr/>
                  <p:nvPr/>
                </p:nvSpPr>
                <p:spPr>
                  <a:xfrm>
                    <a:off x="600191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17" name="Oval 241">
                    <a:extLst>
                      <a:ext uri="{FF2B5EF4-FFF2-40B4-BE49-F238E27FC236}">
                        <a16:creationId xmlns:a16="http://schemas.microsoft.com/office/drawing/2014/main" id="{581753F6-D3B3-EDCC-2A18-30695DC95947}"/>
                      </a:ext>
                    </a:extLst>
                  </p:cNvPr>
                  <p:cNvSpPr/>
                  <p:nvPr/>
                </p:nvSpPr>
                <p:spPr>
                  <a:xfrm>
                    <a:off x="609932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18" name="Oval 242">
                    <a:extLst>
                      <a:ext uri="{FF2B5EF4-FFF2-40B4-BE49-F238E27FC236}">
                        <a16:creationId xmlns:a16="http://schemas.microsoft.com/office/drawing/2014/main" id="{7AA44213-0502-C674-3B84-3393F6D1BB56}"/>
                      </a:ext>
                    </a:extLst>
                  </p:cNvPr>
                  <p:cNvSpPr/>
                  <p:nvPr/>
                </p:nvSpPr>
                <p:spPr>
                  <a:xfrm>
                    <a:off x="619673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19" name="Oval 243">
                    <a:extLst>
                      <a:ext uri="{FF2B5EF4-FFF2-40B4-BE49-F238E27FC236}">
                        <a16:creationId xmlns:a16="http://schemas.microsoft.com/office/drawing/2014/main" id="{0EFDAC87-B5E5-7CB1-5962-83EDE30C5C34}"/>
                      </a:ext>
                    </a:extLst>
                  </p:cNvPr>
                  <p:cNvSpPr/>
                  <p:nvPr/>
                </p:nvSpPr>
                <p:spPr>
                  <a:xfrm>
                    <a:off x="629414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20" name="Oval 244">
                    <a:extLst>
                      <a:ext uri="{FF2B5EF4-FFF2-40B4-BE49-F238E27FC236}">
                        <a16:creationId xmlns:a16="http://schemas.microsoft.com/office/drawing/2014/main" id="{94B30DAE-C128-82D1-22C1-75CFD8D7D1BC}"/>
                      </a:ext>
                    </a:extLst>
                  </p:cNvPr>
                  <p:cNvSpPr/>
                  <p:nvPr/>
                </p:nvSpPr>
                <p:spPr>
                  <a:xfrm>
                    <a:off x="639155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21" name="Oval 245">
                    <a:extLst>
                      <a:ext uri="{FF2B5EF4-FFF2-40B4-BE49-F238E27FC236}">
                        <a16:creationId xmlns:a16="http://schemas.microsoft.com/office/drawing/2014/main" id="{1C549990-EBC9-4308-13D7-E51C34D348FB}"/>
                      </a:ext>
                    </a:extLst>
                  </p:cNvPr>
                  <p:cNvSpPr/>
                  <p:nvPr/>
                </p:nvSpPr>
                <p:spPr>
                  <a:xfrm>
                    <a:off x="6488967"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grpSp>
              <p:nvGrpSpPr>
                <p:cNvPr id="171" name="Group 195">
                  <a:extLst>
                    <a:ext uri="{FF2B5EF4-FFF2-40B4-BE49-F238E27FC236}">
                      <a16:creationId xmlns:a16="http://schemas.microsoft.com/office/drawing/2014/main" id="{64084EE2-055D-C775-1BBC-AC18854EB069}"/>
                    </a:ext>
                  </a:extLst>
                </p:cNvPr>
                <p:cNvGrpSpPr/>
                <p:nvPr/>
              </p:nvGrpSpPr>
              <p:grpSpPr>
                <a:xfrm>
                  <a:off x="5476741" y="4612764"/>
                  <a:ext cx="1153811" cy="36576"/>
                  <a:chOff x="5417452" y="4457699"/>
                  <a:chExt cx="1153811" cy="36576"/>
                </a:xfrm>
              </p:grpSpPr>
              <p:sp>
                <p:nvSpPr>
                  <p:cNvPr id="198" name="Oval 222">
                    <a:extLst>
                      <a:ext uri="{FF2B5EF4-FFF2-40B4-BE49-F238E27FC236}">
                        <a16:creationId xmlns:a16="http://schemas.microsoft.com/office/drawing/2014/main" id="{57FEC69E-70BF-9B45-46B6-B8E7EB2E2CDF}"/>
                      </a:ext>
                    </a:extLst>
                  </p:cNvPr>
                  <p:cNvSpPr/>
                  <p:nvPr/>
                </p:nvSpPr>
                <p:spPr>
                  <a:xfrm>
                    <a:off x="541745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99" name="Oval 223">
                    <a:extLst>
                      <a:ext uri="{FF2B5EF4-FFF2-40B4-BE49-F238E27FC236}">
                        <a16:creationId xmlns:a16="http://schemas.microsoft.com/office/drawing/2014/main" id="{25924B05-8308-5680-341F-230DE1B2A2E7}"/>
                      </a:ext>
                    </a:extLst>
                  </p:cNvPr>
                  <p:cNvSpPr/>
                  <p:nvPr/>
                </p:nvSpPr>
                <p:spPr>
                  <a:xfrm>
                    <a:off x="551486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00" name="Oval 224">
                    <a:extLst>
                      <a:ext uri="{FF2B5EF4-FFF2-40B4-BE49-F238E27FC236}">
                        <a16:creationId xmlns:a16="http://schemas.microsoft.com/office/drawing/2014/main" id="{92116F20-7FCD-DC9A-D8A2-D0F71604DF12}"/>
                      </a:ext>
                    </a:extLst>
                  </p:cNvPr>
                  <p:cNvSpPr/>
                  <p:nvPr/>
                </p:nvSpPr>
                <p:spPr>
                  <a:xfrm>
                    <a:off x="561227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01" name="Oval 225">
                    <a:extLst>
                      <a:ext uri="{FF2B5EF4-FFF2-40B4-BE49-F238E27FC236}">
                        <a16:creationId xmlns:a16="http://schemas.microsoft.com/office/drawing/2014/main" id="{3EDDBA6B-DD14-7B99-4666-84D15844D4E7}"/>
                      </a:ext>
                    </a:extLst>
                  </p:cNvPr>
                  <p:cNvSpPr/>
                  <p:nvPr/>
                </p:nvSpPr>
                <p:spPr>
                  <a:xfrm>
                    <a:off x="570968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02" name="Oval 226">
                    <a:extLst>
                      <a:ext uri="{FF2B5EF4-FFF2-40B4-BE49-F238E27FC236}">
                        <a16:creationId xmlns:a16="http://schemas.microsoft.com/office/drawing/2014/main" id="{DED10316-15C7-E41F-C469-17DFA5CB89B1}"/>
                      </a:ext>
                    </a:extLst>
                  </p:cNvPr>
                  <p:cNvSpPr/>
                  <p:nvPr/>
                </p:nvSpPr>
                <p:spPr>
                  <a:xfrm>
                    <a:off x="580709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03" name="Oval 227">
                    <a:extLst>
                      <a:ext uri="{FF2B5EF4-FFF2-40B4-BE49-F238E27FC236}">
                        <a16:creationId xmlns:a16="http://schemas.microsoft.com/office/drawing/2014/main" id="{AA15B6CA-846A-C6B5-7B13-56738F77AEE7}"/>
                      </a:ext>
                    </a:extLst>
                  </p:cNvPr>
                  <p:cNvSpPr/>
                  <p:nvPr/>
                </p:nvSpPr>
                <p:spPr>
                  <a:xfrm>
                    <a:off x="590450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04" name="Oval 228">
                    <a:extLst>
                      <a:ext uri="{FF2B5EF4-FFF2-40B4-BE49-F238E27FC236}">
                        <a16:creationId xmlns:a16="http://schemas.microsoft.com/office/drawing/2014/main" id="{93C93EDA-A9C0-1148-D955-B3B6230A3997}"/>
                      </a:ext>
                    </a:extLst>
                  </p:cNvPr>
                  <p:cNvSpPr/>
                  <p:nvPr/>
                </p:nvSpPr>
                <p:spPr>
                  <a:xfrm>
                    <a:off x="600191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05" name="Oval 229">
                    <a:extLst>
                      <a:ext uri="{FF2B5EF4-FFF2-40B4-BE49-F238E27FC236}">
                        <a16:creationId xmlns:a16="http://schemas.microsoft.com/office/drawing/2014/main" id="{C3C73CB7-ABF6-71E1-4D79-ED4EE6E6D21C}"/>
                      </a:ext>
                    </a:extLst>
                  </p:cNvPr>
                  <p:cNvSpPr/>
                  <p:nvPr/>
                </p:nvSpPr>
                <p:spPr>
                  <a:xfrm>
                    <a:off x="609932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06" name="Oval 230">
                    <a:extLst>
                      <a:ext uri="{FF2B5EF4-FFF2-40B4-BE49-F238E27FC236}">
                        <a16:creationId xmlns:a16="http://schemas.microsoft.com/office/drawing/2014/main" id="{61D6E547-E7C2-D71B-BD7A-B16C957E1AE6}"/>
                      </a:ext>
                    </a:extLst>
                  </p:cNvPr>
                  <p:cNvSpPr/>
                  <p:nvPr/>
                </p:nvSpPr>
                <p:spPr>
                  <a:xfrm>
                    <a:off x="619673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07" name="Oval 231">
                    <a:extLst>
                      <a:ext uri="{FF2B5EF4-FFF2-40B4-BE49-F238E27FC236}">
                        <a16:creationId xmlns:a16="http://schemas.microsoft.com/office/drawing/2014/main" id="{773F5069-2EDA-B1DD-21C7-DBA15A85A4B6}"/>
                      </a:ext>
                    </a:extLst>
                  </p:cNvPr>
                  <p:cNvSpPr/>
                  <p:nvPr/>
                </p:nvSpPr>
                <p:spPr>
                  <a:xfrm>
                    <a:off x="629414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08" name="Oval 232">
                    <a:extLst>
                      <a:ext uri="{FF2B5EF4-FFF2-40B4-BE49-F238E27FC236}">
                        <a16:creationId xmlns:a16="http://schemas.microsoft.com/office/drawing/2014/main" id="{7FA71BD2-66B9-B12F-380F-DBCDF84DF97B}"/>
                      </a:ext>
                    </a:extLst>
                  </p:cNvPr>
                  <p:cNvSpPr/>
                  <p:nvPr/>
                </p:nvSpPr>
                <p:spPr>
                  <a:xfrm>
                    <a:off x="639155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209" name="Oval 233">
                    <a:extLst>
                      <a:ext uri="{FF2B5EF4-FFF2-40B4-BE49-F238E27FC236}">
                        <a16:creationId xmlns:a16="http://schemas.microsoft.com/office/drawing/2014/main" id="{3C7C14B3-E972-0FE2-7F18-FB15C15F513B}"/>
                      </a:ext>
                    </a:extLst>
                  </p:cNvPr>
                  <p:cNvSpPr/>
                  <p:nvPr/>
                </p:nvSpPr>
                <p:spPr>
                  <a:xfrm>
                    <a:off x="6488967"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grpSp>
              <p:nvGrpSpPr>
                <p:cNvPr id="172" name="Group 196">
                  <a:extLst>
                    <a:ext uri="{FF2B5EF4-FFF2-40B4-BE49-F238E27FC236}">
                      <a16:creationId xmlns:a16="http://schemas.microsoft.com/office/drawing/2014/main" id="{F173A01F-2756-309D-E5D3-9D72FEF68698}"/>
                    </a:ext>
                  </a:extLst>
                </p:cNvPr>
                <p:cNvGrpSpPr/>
                <p:nvPr/>
              </p:nvGrpSpPr>
              <p:grpSpPr>
                <a:xfrm>
                  <a:off x="5504702" y="4665132"/>
                  <a:ext cx="1153811" cy="36576"/>
                  <a:chOff x="5417452" y="4457699"/>
                  <a:chExt cx="1153811" cy="36576"/>
                </a:xfrm>
              </p:grpSpPr>
              <p:sp>
                <p:nvSpPr>
                  <p:cNvPr id="186" name="Oval 210">
                    <a:extLst>
                      <a:ext uri="{FF2B5EF4-FFF2-40B4-BE49-F238E27FC236}">
                        <a16:creationId xmlns:a16="http://schemas.microsoft.com/office/drawing/2014/main" id="{C722B1B3-B80D-2BC1-FBCC-E45F3E2144CD}"/>
                      </a:ext>
                    </a:extLst>
                  </p:cNvPr>
                  <p:cNvSpPr/>
                  <p:nvPr/>
                </p:nvSpPr>
                <p:spPr>
                  <a:xfrm>
                    <a:off x="541745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87" name="Oval 211">
                    <a:extLst>
                      <a:ext uri="{FF2B5EF4-FFF2-40B4-BE49-F238E27FC236}">
                        <a16:creationId xmlns:a16="http://schemas.microsoft.com/office/drawing/2014/main" id="{679A58B2-73FD-37A3-5F61-7CEA1649D2B3}"/>
                      </a:ext>
                    </a:extLst>
                  </p:cNvPr>
                  <p:cNvSpPr/>
                  <p:nvPr/>
                </p:nvSpPr>
                <p:spPr>
                  <a:xfrm>
                    <a:off x="551486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88" name="Oval 212">
                    <a:extLst>
                      <a:ext uri="{FF2B5EF4-FFF2-40B4-BE49-F238E27FC236}">
                        <a16:creationId xmlns:a16="http://schemas.microsoft.com/office/drawing/2014/main" id="{C083D272-10A3-044B-3CB7-47DD06BF2CE2}"/>
                      </a:ext>
                    </a:extLst>
                  </p:cNvPr>
                  <p:cNvSpPr/>
                  <p:nvPr/>
                </p:nvSpPr>
                <p:spPr>
                  <a:xfrm>
                    <a:off x="561227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89" name="Oval 213">
                    <a:extLst>
                      <a:ext uri="{FF2B5EF4-FFF2-40B4-BE49-F238E27FC236}">
                        <a16:creationId xmlns:a16="http://schemas.microsoft.com/office/drawing/2014/main" id="{BF6A7845-CB48-10E0-0790-89EEF2B86DE8}"/>
                      </a:ext>
                    </a:extLst>
                  </p:cNvPr>
                  <p:cNvSpPr/>
                  <p:nvPr/>
                </p:nvSpPr>
                <p:spPr>
                  <a:xfrm>
                    <a:off x="570968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90" name="Oval 214">
                    <a:extLst>
                      <a:ext uri="{FF2B5EF4-FFF2-40B4-BE49-F238E27FC236}">
                        <a16:creationId xmlns:a16="http://schemas.microsoft.com/office/drawing/2014/main" id="{6904158F-69D6-8CF2-835B-3BED7E5567A9}"/>
                      </a:ext>
                    </a:extLst>
                  </p:cNvPr>
                  <p:cNvSpPr/>
                  <p:nvPr/>
                </p:nvSpPr>
                <p:spPr>
                  <a:xfrm>
                    <a:off x="580709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91" name="Oval 215">
                    <a:extLst>
                      <a:ext uri="{FF2B5EF4-FFF2-40B4-BE49-F238E27FC236}">
                        <a16:creationId xmlns:a16="http://schemas.microsoft.com/office/drawing/2014/main" id="{8BE4A162-FB67-0A6A-7CE4-82E6B9FCDBDE}"/>
                      </a:ext>
                    </a:extLst>
                  </p:cNvPr>
                  <p:cNvSpPr/>
                  <p:nvPr/>
                </p:nvSpPr>
                <p:spPr>
                  <a:xfrm>
                    <a:off x="590450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92" name="Oval 216">
                    <a:extLst>
                      <a:ext uri="{FF2B5EF4-FFF2-40B4-BE49-F238E27FC236}">
                        <a16:creationId xmlns:a16="http://schemas.microsoft.com/office/drawing/2014/main" id="{D0C4B648-A5B6-B5E7-10E3-5F6A8A3F4CFA}"/>
                      </a:ext>
                    </a:extLst>
                  </p:cNvPr>
                  <p:cNvSpPr/>
                  <p:nvPr/>
                </p:nvSpPr>
                <p:spPr>
                  <a:xfrm>
                    <a:off x="600191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93" name="Oval 217">
                    <a:extLst>
                      <a:ext uri="{FF2B5EF4-FFF2-40B4-BE49-F238E27FC236}">
                        <a16:creationId xmlns:a16="http://schemas.microsoft.com/office/drawing/2014/main" id="{74BFE72C-EB85-4DDE-F3B9-DB0D1EAD101C}"/>
                      </a:ext>
                    </a:extLst>
                  </p:cNvPr>
                  <p:cNvSpPr/>
                  <p:nvPr/>
                </p:nvSpPr>
                <p:spPr>
                  <a:xfrm>
                    <a:off x="609932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94" name="Oval 218">
                    <a:extLst>
                      <a:ext uri="{FF2B5EF4-FFF2-40B4-BE49-F238E27FC236}">
                        <a16:creationId xmlns:a16="http://schemas.microsoft.com/office/drawing/2014/main" id="{95F8CB25-04C9-A25C-B951-5621E9CF790C}"/>
                      </a:ext>
                    </a:extLst>
                  </p:cNvPr>
                  <p:cNvSpPr/>
                  <p:nvPr/>
                </p:nvSpPr>
                <p:spPr>
                  <a:xfrm>
                    <a:off x="619673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95" name="Oval 219">
                    <a:extLst>
                      <a:ext uri="{FF2B5EF4-FFF2-40B4-BE49-F238E27FC236}">
                        <a16:creationId xmlns:a16="http://schemas.microsoft.com/office/drawing/2014/main" id="{C0D5864F-F969-4EE0-FCEA-4C1FB0CCA36F}"/>
                      </a:ext>
                    </a:extLst>
                  </p:cNvPr>
                  <p:cNvSpPr/>
                  <p:nvPr/>
                </p:nvSpPr>
                <p:spPr>
                  <a:xfrm>
                    <a:off x="629414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96" name="Oval 220">
                    <a:extLst>
                      <a:ext uri="{FF2B5EF4-FFF2-40B4-BE49-F238E27FC236}">
                        <a16:creationId xmlns:a16="http://schemas.microsoft.com/office/drawing/2014/main" id="{AE57145D-322F-482C-833E-DE718B6AB374}"/>
                      </a:ext>
                    </a:extLst>
                  </p:cNvPr>
                  <p:cNvSpPr/>
                  <p:nvPr/>
                </p:nvSpPr>
                <p:spPr>
                  <a:xfrm>
                    <a:off x="639155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97" name="Oval 221">
                    <a:extLst>
                      <a:ext uri="{FF2B5EF4-FFF2-40B4-BE49-F238E27FC236}">
                        <a16:creationId xmlns:a16="http://schemas.microsoft.com/office/drawing/2014/main" id="{4CB0DA11-3B3C-B929-510F-E4C2D145085F}"/>
                      </a:ext>
                    </a:extLst>
                  </p:cNvPr>
                  <p:cNvSpPr/>
                  <p:nvPr/>
                </p:nvSpPr>
                <p:spPr>
                  <a:xfrm>
                    <a:off x="6488967"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grpSp>
              <p:nvGrpSpPr>
                <p:cNvPr id="173" name="Group 197">
                  <a:extLst>
                    <a:ext uri="{FF2B5EF4-FFF2-40B4-BE49-F238E27FC236}">
                      <a16:creationId xmlns:a16="http://schemas.microsoft.com/office/drawing/2014/main" id="{4518F397-3BC1-66F5-5F73-85890713521F}"/>
                    </a:ext>
                  </a:extLst>
                </p:cNvPr>
                <p:cNvGrpSpPr/>
                <p:nvPr/>
              </p:nvGrpSpPr>
              <p:grpSpPr>
                <a:xfrm>
                  <a:off x="5527252" y="4716381"/>
                  <a:ext cx="1153811" cy="36576"/>
                  <a:chOff x="5417452" y="4457699"/>
                  <a:chExt cx="1153811" cy="36576"/>
                </a:xfrm>
              </p:grpSpPr>
              <p:sp>
                <p:nvSpPr>
                  <p:cNvPr id="174" name="Oval 198">
                    <a:extLst>
                      <a:ext uri="{FF2B5EF4-FFF2-40B4-BE49-F238E27FC236}">
                        <a16:creationId xmlns:a16="http://schemas.microsoft.com/office/drawing/2014/main" id="{D4ECB8CD-9ECC-D3D7-C6B8-FD49A4A01FEE}"/>
                      </a:ext>
                    </a:extLst>
                  </p:cNvPr>
                  <p:cNvSpPr/>
                  <p:nvPr/>
                </p:nvSpPr>
                <p:spPr>
                  <a:xfrm>
                    <a:off x="541745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75" name="Oval 199">
                    <a:extLst>
                      <a:ext uri="{FF2B5EF4-FFF2-40B4-BE49-F238E27FC236}">
                        <a16:creationId xmlns:a16="http://schemas.microsoft.com/office/drawing/2014/main" id="{89F4DF02-DF30-2E2A-11B1-8B155C39012E}"/>
                      </a:ext>
                    </a:extLst>
                  </p:cNvPr>
                  <p:cNvSpPr/>
                  <p:nvPr/>
                </p:nvSpPr>
                <p:spPr>
                  <a:xfrm>
                    <a:off x="551486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76" name="Oval 200">
                    <a:extLst>
                      <a:ext uri="{FF2B5EF4-FFF2-40B4-BE49-F238E27FC236}">
                        <a16:creationId xmlns:a16="http://schemas.microsoft.com/office/drawing/2014/main" id="{A7A5A1BD-9651-9415-CC45-B99D2E8E99C6}"/>
                      </a:ext>
                    </a:extLst>
                  </p:cNvPr>
                  <p:cNvSpPr/>
                  <p:nvPr/>
                </p:nvSpPr>
                <p:spPr>
                  <a:xfrm>
                    <a:off x="561227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77" name="Oval 201">
                    <a:extLst>
                      <a:ext uri="{FF2B5EF4-FFF2-40B4-BE49-F238E27FC236}">
                        <a16:creationId xmlns:a16="http://schemas.microsoft.com/office/drawing/2014/main" id="{38CE1DD2-B6BC-AF25-276E-40C40924D5C2}"/>
                      </a:ext>
                    </a:extLst>
                  </p:cNvPr>
                  <p:cNvSpPr/>
                  <p:nvPr/>
                </p:nvSpPr>
                <p:spPr>
                  <a:xfrm>
                    <a:off x="570968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78" name="Oval 202">
                    <a:extLst>
                      <a:ext uri="{FF2B5EF4-FFF2-40B4-BE49-F238E27FC236}">
                        <a16:creationId xmlns:a16="http://schemas.microsoft.com/office/drawing/2014/main" id="{CB965173-6BF2-8897-8DF4-0BA32295006F}"/>
                      </a:ext>
                    </a:extLst>
                  </p:cNvPr>
                  <p:cNvSpPr/>
                  <p:nvPr/>
                </p:nvSpPr>
                <p:spPr>
                  <a:xfrm>
                    <a:off x="580709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79" name="Oval 203">
                    <a:extLst>
                      <a:ext uri="{FF2B5EF4-FFF2-40B4-BE49-F238E27FC236}">
                        <a16:creationId xmlns:a16="http://schemas.microsoft.com/office/drawing/2014/main" id="{851FE0CA-0836-53B7-CA29-2D19187578EC}"/>
                      </a:ext>
                    </a:extLst>
                  </p:cNvPr>
                  <p:cNvSpPr/>
                  <p:nvPr/>
                </p:nvSpPr>
                <p:spPr>
                  <a:xfrm>
                    <a:off x="590450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80" name="Oval 204">
                    <a:extLst>
                      <a:ext uri="{FF2B5EF4-FFF2-40B4-BE49-F238E27FC236}">
                        <a16:creationId xmlns:a16="http://schemas.microsoft.com/office/drawing/2014/main" id="{2D5B596A-1B0F-6914-9EAE-A4424763B73D}"/>
                      </a:ext>
                    </a:extLst>
                  </p:cNvPr>
                  <p:cNvSpPr/>
                  <p:nvPr/>
                </p:nvSpPr>
                <p:spPr>
                  <a:xfrm>
                    <a:off x="600191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81" name="Oval 205">
                    <a:extLst>
                      <a:ext uri="{FF2B5EF4-FFF2-40B4-BE49-F238E27FC236}">
                        <a16:creationId xmlns:a16="http://schemas.microsoft.com/office/drawing/2014/main" id="{A44F7589-12FE-669B-2A12-EA13FB0A8695}"/>
                      </a:ext>
                    </a:extLst>
                  </p:cNvPr>
                  <p:cNvSpPr/>
                  <p:nvPr/>
                </p:nvSpPr>
                <p:spPr>
                  <a:xfrm>
                    <a:off x="609932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82" name="Oval 206">
                    <a:extLst>
                      <a:ext uri="{FF2B5EF4-FFF2-40B4-BE49-F238E27FC236}">
                        <a16:creationId xmlns:a16="http://schemas.microsoft.com/office/drawing/2014/main" id="{7460A48D-C5F7-2853-95D2-7232A450D2D3}"/>
                      </a:ext>
                    </a:extLst>
                  </p:cNvPr>
                  <p:cNvSpPr/>
                  <p:nvPr/>
                </p:nvSpPr>
                <p:spPr>
                  <a:xfrm>
                    <a:off x="619673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83" name="Oval 207">
                    <a:extLst>
                      <a:ext uri="{FF2B5EF4-FFF2-40B4-BE49-F238E27FC236}">
                        <a16:creationId xmlns:a16="http://schemas.microsoft.com/office/drawing/2014/main" id="{14E65350-ADC5-66B5-D2CA-A36AAA984209}"/>
                      </a:ext>
                    </a:extLst>
                  </p:cNvPr>
                  <p:cNvSpPr/>
                  <p:nvPr/>
                </p:nvSpPr>
                <p:spPr>
                  <a:xfrm>
                    <a:off x="629414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84" name="Oval 208">
                    <a:extLst>
                      <a:ext uri="{FF2B5EF4-FFF2-40B4-BE49-F238E27FC236}">
                        <a16:creationId xmlns:a16="http://schemas.microsoft.com/office/drawing/2014/main" id="{8EC3BA47-21EF-0E31-2424-3A1C8D36D1DF}"/>
                      </a:ext>
                    </a:extLst>
                  </p:cNvPr>
                  <p:cNvSpPr/>
                  <p:nvPr/>
                </p:nvSpPr>
                <p:spPr>
                  <a:xfrm>
                    <a:off x="6391552"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85" name="Oval 209">
                    <a:extLst>
                      <a:ext uri="{FF2B5EF4-FFF2-40B4-BE49-F238E27FC236}">
                        <a16:creationId xmlns:a16="http://schemas.microsoft.com/office/drawing/2014/main" id="{D8400EAC-1E5C-6DAA-B395-D1AD21363AAF}"/>
                      </a:ext>
                    </a:extLst>
                  </p:cNvPr>
                  <p:cNvSpPr/>
                  <p:nvPr/>
                </p:nvSpPr>
                <p:spPr>
                  <a:xfrm>
                    <a:off x="6488967" y="4457699"/>
                    <a:ext cx="82296" cy="36576"/>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grpSp>
          <p:sp>
            <p:nvSpPr>
              <p:cNvPr id="78" name="TextBox 65">
                <a:extLst>
                  <a:ext uri="{FF2B5EF4-FFF2-40B4-BE49-F238E27FC236}">
                    <a16:creationId xmlns:a16="http://schemas.microsoft.com/office/drawing/2014/main" id="{A9D2B73E-2B13-0A1F-2906-253B57584345}"/>
                  </a:ext>
                </a:extLst>
              </p:cNvPr>
              <p:cNvSpPr txBox="1"/>
              <p:nvPr/>
            </p:nvSpPr>
            <p:spPr>
              <a:xfrm>
                <a:off x="24373800" y="8200546"/>
                <a:ext cx="1309450" cy="576161"/>
              </a:xfrm>
              <a:prstGeom prst="rect">
                <a:avLst/>
              </a:prstGeom>
              <a:noFill/>
            </p:spPr>
            <p:txBody>
              <a:bodyPr wrap="square" rtlCol="0">
                <a:spAutoFit/>
              </a:bodyPr>
              <a:lstStyle/>
              <a:p>
                <a:pPr algn="ctr"/>
                <a:r>
                  <a:rPr lang="en-US" sz="900" b="1" dirty="0">
                    <a:latin typeface="Helvetica" pitchFamily="2" charset="0"/>
                    <a:cs typeface="Arial" panose="020B0604020202020204" pitchFamily="34" charset="0"/>
                  </a:rPr>
                  <a:t>Protein extract</a:t>
                </a:r>
              </a:p>
            </p:txBody>
          </p:sp>
          <p:grpSp>
            <p:nvGrpSpPr>
              <p:cNvPr id="79" name="Group 66">
                <a:extLst>
                  <a:ext uri="{FF2B5EF4-FFF2-40B4-BE49-F238E27FC236}">
                    <a16:creationId xmlns:a16="http://schemas.microsoft.com/office/drawing/2014/main" id="{86178494-ECA2-F789-702E-CAE05D7DBF2F}"/>
                  </a:ext>
                </a:extLst>
              </p:cNvPr>
              <p:cNvGrpSpPr/>
              <p:nvPr/>
            </p:nvGrpSpPr>
            <p:grpSpPr>
              <a:xfrm>
                <a:off x="24646615" y="9030988"/>
                <a:ext cx="494097" cy="776741"/>
                <a:chOff x="4895054" y="3386575"/>
                <a:chExt cx="525769" cy="826530"/>
              </a:xfrm>
            </p:grpSpPr>
            <p:grpSp>
              <p:nvGrpSpPr>
                <p:cNvPr id="125" name="Group 149">
                  <a:extLst>
                    <a:ext uri="{FF2B5EF4-FFF2-40B4-BE49-F238E27FC236}">
                      <a16:creationId xmlns:a16="http://schemas.microsoft.com/office/drawing/2014/main" id="{34AA9642-B7D4-AB36-09DA-F282A60ED5E8}"/>
                    </a:ext>
                  </a:extLst>
                </p:cNvPr>
                <p:cNvGrpSpPr/>
                <p:nvPr/>
              </p:nvGrpSpPr>
              <p:grpSpPr>
                <a:xfrm>
                  <a:off x="5263627" y="3386575"/>
                  <a:ext cx="157196" cy="826530"/>
                  <a:chOff x="5007678" y="3061574"/>
                  <a:chExt cx="157196" cy="826530"/>
                </a:xfrm>
              </p:grpSpPr>
              <p:grpSp>
                <p:nvGrpSpPr>
                  <p:cNvPr id="152" name="Group 176">
                    <a:extLst>
                      <a:ext uri="{FF2B5EF4-FFF2-40B4-BE49-F238E27FC236}">
                        <a16:creationId xmlns:a16="http://schemas.microsoft.com/office/drawing/2014/main" id="{76DA7D4B-E7EA-534A-BC25-B417DC143EE7}"/>
                      </a:ext>
                    </a:extLst>
                  </p:cNvPr>
                  <p:cNvGrpSpPr/>
                  <p:nvPr/>
                </p:nvGrpSpPr>
                <p:grpSpPr>
                  <a:xfrm>
                    <a:off x="5008036" y="3413733"/>
                    <a:ext cx="156481" cy="474371"/>
                    <a:chOff x="4732075" y="3413733"/>
                    <a:chExt cx="156481" cy="474371"/>
                  </a:xfrm>
                </p:grpSpPr>
                <p:sp>
                  <p:nvSpPr>
                    <p:cNvPr id="161" name="Rectangle 185">
                      <a:extLst>
                        <a:ext uri="{FF2B5EF4-FFF2-40B4-BE49-F238E27FC236}">
                          <a16:creationId xmlns:a16="http://schemas.microsoft.com/office/drawing/2014/main" id="{DFBADECE-8200-0D8C-37A9-DB1A4CE3A635}"/>
                        </a:ext>
                      </a:extLst>
                    </p:cNvPr>
                    <p:cNvSpPr/>
                    <p:nvPr/>
                  </p:nvSpPr>
                  <p:spPr>
                    <a:xfrm flipH="1">
                      <a:off x="4732075" y="3437094"/>
                      <a:ext cx="156481" cy="3908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62" name="Chord 186">
                      <a:extLst>
                        <a:ext uri="{FF2B5EF4-FFF2-40B4-BE49-F238E27FC236}">
                          <a16:creationId xmlns:a16="http://schemas.microsoft.com/office/drawing/2014/main" id="{128F3971-313B-89CB-EF76-94DF105189AD}"/>
                        </a:ext>
                      </a:extLst>
                    </p:cNvPr>
                    <p:cNvSpPr/>
                    <p:nvPr/>
                  </p:nvSpPr>
                  <p:spPr>
                    <a:xfrm rot="5400000" flipH="1">
                      <a:off x="4748281" y="3748234"/>
                      <a:ext cx="124069" cy="155672"/>
                    </a:xfrm>
                    <a:prstGeom prst="chord">
                      <a:avLst>
                        <a:gd name="adj1" fmla="val 5381159"/>
                        <a:gd name="adj2" fmla="val 1620551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63" name="Oval 187">
                      <a:extLst>
                        <a:ext uri="{FF2B5EF4-FFF2-40B4-BE49-F238E27FC236}">
                          <a16:creationId xmlns:a16="http://schemas.microsoft.com/office/drawing/2014/main" id="{0215E80E-7DCE-A90F-61C2-9667B63D09C3}"/>
                        </a:ext>
                      </a:extLst>
                    </p:cNvPr>
                    <p:cNvSpPr/>
                    <p:nvPr/>
                  </p:nvSpPr>
                  <p:spPr>
                    <a:xfrm flipH="1">
                      <a:off x="4733597" y="3413733"/>
                      <a:ext cx="153436" cy="50086"/>
                    </a:xfrm>
                    <a:prstGeom prst="ellipse">
                      <a:avLst/>
                    </a:prstGeom>
                    <a:solidFill>
                      <a:srgbClr val="FFFAE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grpSp>
                <p:nvGrpSpPr>
                  <p:cNvPr id="153" name="Group 177">
                    <a:extLst>
                      <a:ext uri="{FF2B5EF4-FFF2-40B4-BE49-F238E27FC236}">
                        <a16:creationId xmlns:a16="http://schemas.microsoft.com/office/drawing/2014/main" id="{0C0DAD36-089D-AC91-D040-0CE2566C9D97}"/>
                      </a:ext>
                    </a:extLst>
                  </p:cNvPr>
                  <p:cNvGrpSpPr/>
                  <p:nvPr/>
                </p:nvGrpSpPr>
                <p:grpSpPr>
                  <a:xfrm>
                    <a:off x="5007678" y="3061574"/>
                    <a:ext cx="157196" cy="826530"/>
                    <a:chOff x="5283281" y="3061574"/>
                    <a:chExt cx="157196" cy="826530"/>
                  </a:xfrm>
                </p:grpSpPr>
                <p:sp>
                  <p:nvSpPr>
                    <p:cNvPr id="154" name="Chord 178">
                      <a:extLst>
                        <a:ext uri="{FF2B5EF4-FFF2-40B4-BE49-F238E27FC236}">
                          <a16:creationId xmlns:a16="http://schemas.microsoft.com/office/drawing/2014/main" id="{6710EEC6-F4AE-6985-39AD-743C4FE9810B}"/>
                        </a:ext>
                      </a:extLst>
                    </p:cNvPr>
                    <p:cNvSpPr/>
                    <p:nvPr/>
                  </p:nvSpPr>
                  <p:spPr>
                    <a:xfrm rot="5400000" flipH="1">
                      <a:off x="5300606" y="3748234"/>
                      <a:ext cx="124069" cy="155672"/>
                    </a:xfrm>
                    <a:prstGeom prst="chord">
                      <a:avLst>
                        <a:gd name="adj1" fmla="val 5381159"/>
                        <a:gd name="adj2" fmla="val 16205512"/>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nvGrpSpPr>
                    <p:cNvPr id="155" name="Group 179">
                      <a:extLst>
                        <a:ext uri="{FF2B5EF4-FFF2-40B4-BE49-F238E27FC236}">
                          <a16:creationId xmlns:a16="http://schemas.microsoft.com/office/drawing/2014/main" id="{825975C4-D24C-96A5-CC5D-991CD1611DA2}"/>
                        </a:ext>
                      </a:extLst>
                    </p:cNvPr>
                    <p:cNvGrpSpPr/>
                    <p:nvPr/>
                  </p:nvGrpSpPr>
                  <p:grpSpPr>
                    <a:xfrm>
                      <a:off x="5283281" y="3079728"/>
                      <a:ext cx="157195" cy="751923"/>
                      <a:chOff x="5008018" y="3079728"/>
                      <a:chExt cx="157195" cy="751923"/>
                    </a:xfrm>
                  </p:grpSpPr>
                  <p:sp>
                    <p:nvSpPr>
                      <p:cNvPr id="158" name="Rectangle 182">
                        <a:extLst>
                          <a:ext uri="{FF2B5EF4-FFF2-40B4-BE49-F238E27FC236}">
                            <a16:creationId xmlns:a16="http://schemas.microsoft.com/office/drawing/2014/main" id="{688D0451-7AF6-C5D0-F791-7794B3DBD64F}"/>
                          </a:ext>
                        </a:extLst>
                      </p:cNvPr>
                      <p:cNvSpPr/>
                      <p:nvPr/>
                    </p:nvSpPr>
                    <p:spPr>
                      <a:xfrm flipH="1">
                        <a:off x="5008018" y="3079728"/>
                        <a:ext cx="156481" cy="748247"/>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cxnSp>
                    <p:nvCxnSpPr>
                      <p:cNvPr id="159" name="Straight Connector 183">
                        <a:extLst>
                          <a:ext uri="{FF2B5EF4-FFF2-40B4-BE49-F238E27FC236}">
                            <a16:creationId xmlns:a16="http://schemas.microsoft.com/office/drawing/2014/main" id="{E36BCC34-F700-A286-5E65-39AA20D8E29C}"/>
                          </a:ext>
                        </a:extLst>
                      </p:cNvPr>
                      <p:cNvCxnSpPr>
                        <a:cxnSpLocks/>
                        <a:stCxn id="157" idx="2"/>
                        <a:endCxn id="156" idx="0"/>
                      </p:cNvCxnSpPr>
                      <p:nvPr/>
                    </p:nvCxnSpPr>
                    <p:spPr>
                      <a:xfrm>
                        <a:off x="5164095" y="3086617"/>
                        <a:ext cx="1118" cy="739453"/>
                      </a:xfrm>
                      <a:prstGeom prst="line">
                        <a:avLst/>
                      </a:prstGeom>
                      <a:ln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84">
                        <a:extLst>
                          <a:ext uri="{FF2B5EF4-FFF2-40B4-BE49-F238E27FC236}">
                            <a16:creationId xmlns:a16="http://schemas.microsoft.com/office/drawing/2014/main" id="{8592AB61-5ADF-B1E8-0F3A-B67D2B9F791E}"/>
                          </a:ext>
                        </a:extLst>
                      </p:cNvPr>
                      <p:cNvCxnSpPr>
                        <a:cxnSpLocks/>
                        <a:stCxn id="157" idx="6"/>
                        <a:endCxn id="156" idx="2"/>
                      </p:cNvCxnSpPr>
                      <p:nvPr/>
                    </p:nvCxnSpPr>
                    <p:spPr>
                      <a:xfrm flipH="1">
                        <a:off x="5009857" y="3086617"/>
                        <a:ext cx="802" cy="745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6" name="Arc 180">
                      <a:extLst>
                        <a:ext uri="{FF2B5EF4-FFF2-40B4-BE49-F238E27FC236}">
                          <a16:creationId xmlns:a16="http://schemas.microsoft.com/office/drawing/2014/main" id="{DAEF8766-9065-8EB8-036A-AFD09E39BD85}"/>
                        </a:ext>
                      </a:extLst>
                    </p:cNvPr>
                    <p:cNvSpPr/>
                    <p:nvPr/>
                  </p:nvSpPr>
                  <p:spPr>
                    <a:xfrm rot="16200000" flipH="1" flipV="1">
                      <a:off x="5300606" y="3748234"/>
                      <a:ext cx="124068" cy="155672"/>
                    </a:xfrm>
                    <a:prstGeom prst="arc">
                      <a:avLst>
                        <a:gd name="adj1" fmla="val 16200000"/>
                        <a:gd name="adj2" fmla="val 5152914"/>
                      </a:avLst>
                    </a:prstGeom>
                    <a:noFill/>
                    <a:ln w="63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57" name="Oval 181">
                      <a:extLst>
                        <a:ext uri="{FF2B5EF4-FFF2-40B4-BE49-F238E27FC236}">
                          <a16:creationId xmlns:a16="http://schemas.microsoft.com/office/drawing/2014/main" id="{82AA38A7-BEF9-AEA1-6D83-1F956B58FECD}"/>
                        </a:ext>
                      </a:extLst>
                    </p:cNvPr>
                    <p:cNvSpPr/>
                    <p:nvPr/>
                  </p:nvSpPr>
                  <p:spPr>
                    <a:xfrm flipH="1">
                      <a:off x="5285922" y="3061574"/>
                      <a:ext cx="153436" cy="5008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grpSp>
            <p:grpSp>
              <p:nvGrpSpPr>
                <p:cNvPr id="126" name="Group 150">
                  <a:extLst>
                    <a:ext uri="{FF2B5EF4-FFF2-40B4-BE49-F238E27FC236}">
                      <a16:creationId xmlns:a16="http://schemas.microsoft.com/office/drawing/2014/main" id="{A39AEF56-F980-4C5D-844F-BE79C5C22741}"/>
                    </a:ext>
                  </a:extLst>
                </p:cNvPr>
                <p:cNvGrpSpPr/>
                <p:nvPr/>
              </p:nvGrpSpPr>
              <p:grpSpPr>
                <a:xfrm>
                  <a:off x="5078091" y="3386575"/>
                  <a:ext cx="157196" cy="826530"/>
                  <a:chOff x="5007678" y="3061574"/>
                  <a:chExt cx="157196" cy="826530"/>
                </a:xfrm>
              </p:grpSpPr>
              <p:grpSp>
                <p:nvGrpSpPr>
                  <p:cNvPr id="140" name="Group 164">
                    <a:extLst>
                      <a:ext uri="{FF2B5EF4-FFF2-40B4-BE49-F238E27FC236}">
                        <a16:creationId xmlns:a16="http://schemas.microsoft.com/office/drawing/2014/main" id="{0F640F79-48D3-6127-B9D2-04786E107AFC}"/>
                      </a:ext>
                    </a:extLst>
                  </p:cNvPr>
                  <p:cNvGrpSpPr/>
                  <p:nvPr/>
                </p:nvGrpSpPr>
                <p:grpSpPr>
                  <a:xfrm>
                    <a:off x="5008036" y="3413733"/>
                    <a:ext cx="156481" cy="474371"/>
                    <a:chOff x="4732075" y="3413733"/>
                    <a:chExt cx="156481" cy="474371"/>
                  </a:xfrm>
                </p:grpSpPr>
                <p:sp>
                  <p:nvSpPr>
                    <p:cNvPr id="149" name="Rectangle 173">
                      <a:extLst>
                        <a:ext uri="{FF2B5EF4-FFF2-40B4-BE49-F238E27FC236}">
                          <a16:creationId xmlns:a16="http://schemas.microsoft.com/office/drawing/2014/main" id="{00D99BDC-48F8-522E-2198-FC2EE9875DA1}"/>
                        </a:ext>
                      </a:extLst>
                    </p:cNvPr>
                    <p:cNvSpPr/>
                    <p:nvPr/>
                  </p:nvSpPr>
                  <p:spPr>
                    <a:xfrm flipH="1">
                      <a:off x="4732075" y="3437094"/>
                      <a:ext cx="156481" cy="3908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50" name="Chord 174">
                      <a:extLst>
                        <a:ext uri="{FF2B5EF4-FFF2-40B4-BE49-F238E27FC236}">
                          <a16:creationId xmlns:a16="http://schemas.microsoft.com/office/drawing/2014/main" id="{5C41F21E-5FA0-3AEB-BB38-4F69DBB301B9}"/>
                        </a:ext>
                      </a:extLst>
                    </p:cNvPr>
                    <p:cNvSpPr/>
                    <p:nvPr/>
                  </p:nvSpPr>
                  <p:spPr>
                    <a:xfrm rot="5400000" flipH="1">
                      <a:off x="4748281" y="3748234"/>
                      <a:ext cx="124069" cy="155672"/>
                    </a:xfrm>
                    <a:prstGeom prst="chord">
                      <a:avLst>
                        <a:gd name="adj1" fmla="val 5381159"/>
                        <a:gd name="adj2" fmla="val 1620551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51" name="Oval 175">
                      <a:extLst>
                        <a:ext uri="{FF2B5EF4-FFF2-40B4-BE49-F238E27FC236}">
                          <a16:creationId xmlns:a16="http://schemas.microsoft.com/office/drawing/2014/main" id="{C466D227-B3F5-D7B1-162F-E01D6F67E7B2}"/>
                        </a:ext>
                      </a:extLst>
                    </p:cNvPr>
                    <p:cNvSpPr/>
                    <p:nvPr/>
                  </p:nvSpPr>
                  <p:spPr>
                    <a:xfrm flipH="1">
                      <a:off x="4733597" y="3413733"/>
                      <a:ext cx="153436" cy="50086"/>
                    </a:xfrm>
                    <a:prstGeom prst="ellipse">
                      <a:avLst/>
                    </a:prstGeom>
                    <a:solidFill>
                      <a:srgbClr val="FFFAE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grpSp>
                <p:nvGrpSpPr>
                  <p:cNvPr id="141" name="Group 165">
                    <a:extLst>
                      <a:ext uri="{FF2B5EF4-FFF2-40B4-BE49-F238E27FC236}">
                        <a16:creationId xmlns:a16="http://schemas.microsoft.com/office/drawing/2014/main" id="{14E0D9D8-61EB-51F9-BE5E-1B3FDB08A808}"/>
                      </a:ext>
                    </a:extLst>
                  </p:cNvPr>
                  <p:cNvGrpSpPr/>
                  <p:nvPr/>
                </p:nvGrpSpPr>
                <p:grpSpPr>
                  <a:xfrm>
                    <a:off x="5007678" y="3061574"/>
                    <a:ext cx="157196" cy="826530"/>
                    <a:chOff x="5283281" y="3061574"/>
                    <a:chExt cx="157196" cy="826530"/>
                  </a:xfrm>
                </p:grpSpPr>
                <p:sp>
                  <p:nvSpPr>
                    <p:cNvPr id="142" name="Chord 166">
                      <a:extLst>
                        <a:ext uri="{FF2B5EF4-FFF2-40B4-BE49-F238E27FC236}">
                          <a16:creationId xmlns:a16="http://schemas.microsoft.com/office/drawing/2014/main" id="{6BC1A90E-E205-D337-F3FF-88625D7063FE}"/>
                        </a:ext>
                      </a:extLst>
                    </p:cNvPr>
                    <p:cNvSpPr/>
                    <p:nvPr/>
                  </p:nvSpPr>
                  <p:spPr>
                    <a:xfrm rot="5400000" flipH="1">
                      <a:off x="5300606" y="3748234"/>
                      <a:ext cx="124069" cy="155672"/>
                    </a:xfrm>
                    <a:prstGeom prst="chord">
                      <a:avLst>
                        <a:gd name="adj1" fmla="val 5381159"/>
                        <a:gd name="adj2" fmla="val 16205512"/>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nvGrpSpPr>
                    <p:cNvPr id="143" name="Group 167">
                      <a:extLst>
                        <a:ext uri="{FF2B5EF4-FFF2-40B4-BE49-F238E27FC236}">
                          <a16:creationId xmlns:a16="http://schemas.microsoft.com/office/drawing/2014/main" id="{E06528C1-6EFA-8D61-1C43-0D22A56BD9C9}"/>
                        </a:ext>
                      </a:extLst>
                    </p:cNvPr>
                    <p:cNvGrpSpPr/>
                    <p:nvPr/>
                  </p:nvGrpSpPr>
                  <p:grpSpPr>
                    <a:xfrm>
                      <a:off x="5283281" y="3079728"/>
                      <a:ext cx="157195" cy="751923"/>
                      <a:chOff x="5008018" y="3079728"/>
                      <a:chExt cx="157195" cy="751923"/>
                    </a:xfrm>
                  </p:grpSpPr>
                  <p:sp>
                    <p:nvSpPr>
                      <p:cNvPr id="146" name="Rectangle 170">
                        <a:extLst>
                          <a:ext uri="{FF2B5EF4-FFF2-40B4-BE49-F238E27FC236}">
                            <a16:creationId xmlns:a16="http://schemas.microsoft.com/office/drawing/2014/main" id="{3541EFDE-3387-E60F-6826-42B3DDA064BE}"/>
                          </a:ext>
                        </a:extLst>
                      </p:cNvPr>
                      <p:cNvSpPr/>
                      <p:nvPr/>
                    </p:nvSpPr>
                    <p:spPr>
                      <a:xfrm flipH="1">
                        <a:off x="5008018" y="3079728"/>
                        <a:ext cx="156481" cy="748247"/>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cxnSp>
                    <p:nvCxnSpPr>
                      <p:cNvPr id="147" name="Straight Connector 171">
                        <a:extLst>
                          <a:ext uri="{FF2B5EF4-FFF2-40B4-BE49-F238E27FC236}">
                            <a16:creationId xmlns:a16="http://schemas.microsoft.com/office/drawing/2014/main" id="{3F1F1181-0382-88CC-1E6E-99FE4B7EF10A}"/>
                          </a:ext>
                        </a:extLst>
                      </p:cNvPr>
                      <p:cNvCxnSpPr>
                        <a:cxnSpLocks/>
                        <a:stCxn id="145" idx="2"/>
                        <a:endCxn id="144" idx="0"/>
                      </p:cNvCxnSpPr>
                      <p:nvPr/>
                    </p:nvCxnSpPr>
                    <p:spPr>
                      <a:xfrm>
                        <a:off x="5164095" y="3086617"/>
                        <a:ext cx="1118" cy="739453"/>
                      </a:xfrm>
                      <a:prstGeom prst="line">
                        <a:avLst/>
                      </a:prstGeom>
                      <a:ln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72">
                        <a:extLst>
                          <a:ext uri="{FF2B5EF4-FFF2-40B4-BE49-F238E27FC236}">
                            <a16:creationId xmlns:a16="http://schemas.microsoft.com/office/drawing/2014/main" id="{3056220F-75A5-5F14-7D35-EA457BF747BD}"/>
                          </a:ext>
                        </a:extLst>
                      </p:cNvPr>
                      <p:cNvCxnSpPr>
                        <a:cxnSpLocks/>
                        <a:stCxn id="145" idx="6"/>
                        <a:endCxn id="144" idx="2"/>
                      </p:cNvCxnSpPr>
                      <p:nvPr/>
                    </p:nvCxnSpPr>
                    <p:spPr>
                      <a:xfrm flipH="1">
                        <a:off x="5009857" y="3086617"/>
                        <a:ext cx="802" cy="745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4" name="Arc 168">
                      <a:extLst>
                        <a:ext uri="{FF2B5EF4-FFF2-40B4-BE49-F238E27FC236}">
                          <a16:creationId xmlns:a16="http://schemas.microsoft.com/office/drawing/2014/main" id="{295CD1A4-614E-3136-86E2-8C573FF8712A}"/>
                        </a:ext>
                      </a:extLst>
                    </p:cNvPr>
                    <p:cNvSpPr/>
                    <p:nvPr/>
                  </p:nvSpPr>
                  <p:spPr>
                    <a:xfrm rot="16200000" flipH="1" flipV="1">
                      <a:off x="5300606" y="3748234"/>
                      <a:ext cx="124068" cy="155672"/>
                    </a:xfrm>
                    <a:prstGeom prst="arc">
                      <a:avLst>
                        <a:gd name="adj1" fmla="val 16200000"/>
                        <a:gd name="adj2" fmla="val 5152914"/>
                      </a:avLst>
                    </a:prstGeom>
                    <a:noFill/>
                    <a:ln w="63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45" name="Oval 169">
                      <a:extLst>
                        <a:ext uri="{FF2B5EF4-FFF2-40B4-BE49-F238E27FC236}">
                          <a16:creationId xmlns:a16="http://schemas.microsoft.com/office/drawing/2014/main" id="{5DB70056-8CD8-3724-70B8-238830DAB468}"/>
                        </a:ext>
                      </a:extLst>
                    </p:cNvPr>
                    <p:cNvSpPr/>
                    <p:nvPr/>
                  </p:nvSpPr>
                  <p:spPr>
                    <a:xfrm flipH="1">
                      <a:off x="5285922" y="3061574"/>
                      <a:ext cx="153436" cy="5008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grpSp>
            <p:grpSp>
              <p:nvGrpSpPr>
                <p:cNvPr id="127" name="Group 151">
                  <a:extLst>
                    <a:ext uri="{FF2B5EF4-FFF2-40B4-BE49-F238E27FC236}">
                      <a16:creationId xmlns:a16="http://schemas.microsoft.com/office/drawing/2014/main" id="{F5F5F2C3-1B64-6FB9-2606-45DE38B26017}"/>
                    </a:ext>
                  </a:extLst>
                </p:cNvPr>
                <p:cNvGrpSpPr/>
                <p:nvPr/>
              </p:nvGrpSpPr>
              <p:grpSpPr>
                <a:xfrm>
                  <a:off x="4895054" y="3386575"/>
                  <a:ext cx="157196" cy="826530"/>
                  <a:chOff x="5007678" y="3061574"/>
                  <a:chExt cx="157196" cy="826530"/>
                </a:xfrm>
              </p:grpSpPr>
              <p:grpSp>
                <p:nvGrpSpPr>
                  <p:cNvPr id="128" name="Group 152">
                    <a:extLst>
                      <a:ext uri="{FF2B5EF4-FFF2-40B4-BE49-F238E27FC236}">
                        <a16:creationId xmlns:a16="http://schemas.microsoft.com/office/drawing/2014/main" id="{B34AF59D-B6EB-ECA9-4C37-3E1B7558F9F5}"/>
                      </a:ext>
                    </a:extLst>
                  </p:cNvPr>
                  <p:cNvGrpSpPr/>
                  <p:nvPr/>
                </p:nvGrpSpPr>
                <p:grpSpPr>
                  <a:xfrm>
                    <a:off x="5008036" y="3413733"/>
                    <a:ext cx="156481" cy="474371"/>
                    <a:chOff x="4732075" y="3413733"/>
                    <a:chExt cx="156481" cy="474371"/>
                  </a:xfrm>
                </p:grpSpPr>
                <p:sp>
                  <p:nvSpPr>
                    <p:cNvPr id="137" name="Rectangle 161">
                      <a:extLst>
                        <a:ext uri="{FF2B5EF4-FFF2-40B4-BE49-F238E27FC236}">
                          <a16:creationId xmlns:a16="http://schemas.microsoft.com/office/drawing/2014/main" id="{34088DBE-1EF6-8064-1EDF-34B89C6D4140}"/>
                        </a:ext>
                      </a:extLst>
                    </p:cNvPr>
                    <p:cNvSpPr/>
                    <p:nvPr/>
                  </p:nvSpPr>
                  <p:spPr>
                    <a:xfrm flipH="1">
                      <a:off x="4732075" y="3437094"/>
                      <a:ext cx="156481" cy="3908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38" name="Chord 162">
                      <a:extLst>
                        <a:ext uri="{FF2B5EF4-FFF2-40B4-BE49-F238E27FC236}">
                          <a16:creationId xmlns:a16="http://schemas.microsoft.com/office/drawing/2014/main" id="{F0426F35-91EE-622E-6BBB-9FDFFE06C896}"/>
                        </a:ext>
                      </a:extLst>
                    </p:cNvPr>
                    <p:cNvSpPr/>
                    <p:nvPr/>
                  </p:nvSpPr>
                  <p:spPr>
                    <a:xfrm rot="5400000" flipH="1">
                      <a:off x="4748281" y="3748234"/>
                      <a:ext cx="124069" cy="155672"/>
                    </a:xfrm>
                    <a:prstGeom prst="chord">
                      <a:avLst>
                        <a:gd name="adj1" fmla="val 5381159"/>
                        <a:gd name="adj2" fmla="val 1620551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39" name="Oval 163">
                      <a:extLst>
                        <a:ext uri="{FF2B5EF4-FFF2-40B4-BE49-F238E27FC236}">
                          <a16:creationId xmlns:a16="http://schemas.microsoft.com/office/drawing/2014/main" id="{D738A5A3-2E5D-2E81-1A06-5FAE9A7869BC}"/>
                        </a:ext>
                      </a:extLst>
                    </p:cNvPr>
                    <p:cNvSpPr/>
                    <p:nvPr/>
                  </p:nvSpPr>
                  <p:spPr>
                    <a:xfrm flipH="1">
                      <a:off x="4733597" y="3413733"/>
                      <a:ext cx="153436" cy="50086"/>
                    </a:xfrm>
                    <a:prstGeom prst="ellipse">
                      <a:avLst/>
                    </a:prstGeom>
                    <a:solidFill>
                      <a:srgbClr val="FFFAE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grpSp>
                <p:nvGrpSpPr>
                  <p:cNvPr id="129" name="Group 153">
                    <a:extLst>
                      <a:ext uri="{FF2B5EF4-FFF2-40B4-BE49-F238E27FC236}">
                        <a16:creationId xmlns:a16="http://schemas.microsoft.com/office/drawing/2014/main" id="{1D17936B-4C9E-FD35-9B30-D0C2B3CD1FA0}"/>
                      </a:ext>
                    </a:extLst>
                  </p:cNvPr>
                  <p:cNvGrpSpPr/>
                  <p:nvPr/>
                </p:nvGrpSpPr>
                <p:grpSpPr>
                  <a:xfrm>
                    <a:off x="5007678" y="3061574"/>
                    <a:ext cx="157196" cy="826530"/>
                    <a:chOff x="5283281" y="3061574"/>
                    <a:chExt cx="157196" cy="826530"/>
                  </a:xfrm>
                </p:grpSpPr>
                <p:sp>
                  <p:nvSpPr>
                    <p:cNvPr id="130" name="Chord 154">
                      <a:extLst>
                        <a:ext uri="{FF2B5EF4-FFF2-40B4-BE49-F238E27FC236}">
                          <a16:creationId xmlns:a16="http://schemas.microsoft.com/office/drawing/2014/main" id="{D91B6F00-D10C-9739-0F32-13EDC4A3E104}"/>
                        </a:ext>
                      </a:extLst>
                    </p:cNvPr>
                    <p:cNvSpPr/>
                    <p:nvPr/>
                  </p:nvSpPr>
                  <p:spPr>
                    <a:xfrm rot="5400000" flipH="1">
                      <a:off x="5300606" y="3748234"/>
                      <a:ext cx="124069" cy="155672"/>
                    </a:xfrm>
                    <a:prstGeom prst="chord">
                      <a:avLst>
                        <a:gd name="adj1" fmla="val 5381159"/>
                        <a:gd name="adj2" fmla="val 16205512"/>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nvGrpSpPr>
                    <p:cNvPr id="131" name="Group 155">
                      <a:extLst>
                        <a:ext uri="{FF2B5EF4-FFF2-40B4-BE49-F238E27FC236}">
                          <a16:creationId xmlns:a16="http://schemas.microsoft.com/office/drawing/2014/main" id="{C45F617B-DE1F-A68A-C04B-DE3030641596}"/>
                        </a:ext>
                      </a:extLst>
                    </p:cNvPr>
                    <p:cNvGrpSpPr/>
                    <p:nvPr/>
                  </p:nvGrpSpPr>
                  <p:grpSpPr>
                    <a:xfrm>
                      <a:off x="5283281" y="3079728"/>
                      <a:ext cx="157195" cy="751923"/>
                      <a:chOff x="5008018" y="3079728"/>
                      <a:chExt cx="157195" cy="751923"/>
                    </a:xfrm>
                  </p:grpSpPr>
                  <p:sp>
                    <p:nvSpPr>
                      <p:cNvPr id="134" name="Rectangle 158">
                        <a:extLst>
                          <a:ext uri="{FF2B5EF4-FFF2-40B4-BE49-F238E27FC236}">
                            <a16:creationId xmlns:a16="http://schemas.microsoft.com/office/drawing/2014/main" id="{D4076A62-D038-3158-BD3D-894E4FEA17D0}"/>
                          </a:ext>
                        </a:extLst>
                      </p:cNvPr>
                      <p:cNvSpPr/>
                      <p:nvPr/>
                    </p:nvSpPr>
                    <p:spPr>
                      <a:xfrm flipH="1">
                        <a:off x="5008018" y="3079728"/>
                        <a:ext cx="156481" cy="748247"/>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cxnSp>
                    <p:nvCxnSpPr>
                      <p:cNvPr id="135" name="Straight Connector 159">
                        <a:extLst>
                          <a:ext uri="{FF2B5EF4-FFF2-40B4-BE49-F238E27FC236}">
                            <a16:creationId xmlns:a16="http://schemas.microsoft.com/office/drawing/2014/main" id="{C9C7916E-3420-2009-A87B-926EB3AE5B92}"/>
                          </a:ext>
                        </a:extLst>
                      </p:cNvPr>
                      <p:cNvCxnSpPr>
                        <a:cxnSpLocks/>
                        <a:stCxn id="133" idx="2"/>
                        <a:endCxn id="132" idx="0"/>
                      </p:cNvCxnSpPr>
                      <p:nvPr/>
                    </p:nvCxnSpPr>
                    <p:spPr>
                      <a:xfrm>
                        <a:off x="5164095" y="3086617"/>
                        <a:ext cx="1118" cy="739453"/>
                      </a:xfrm>
                      <a:prstGeom prst="line">
                        <a:avLst/>
                      </a:prstGeom>
                      <a:ln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60">
                        <a:extLst>
                          <a:ext uri="{FF2B5EF4-FFF2-40B4-BE49-F238E27FC236}">
                            <a16:creationId xmlns:a16="http://schemas.microsoft.com/office/drawing/2014/main" id="{30E83FFB-D380-C1BD-A59B-44C58AEFD698}"/>
                          </a:ext>
                        </a:extLst>
                      </p:cNvPr>
                      <p:cNvCxnSpPr>
                        <a:cxnSpLocks/>
                        <a:stCxn id="133" idx="6"/>
                        <a:endCxn id="132" idx="2"/>
                      </p:cNvCxnSpPr>
                      <p:nvPr/>
                    </p:nvCxnSpPr>
                    <p:spPr>
                      <a:xfrm flipH="1">
                        <a:off x="5009857" y="3086617"/>
                        <a:ext cx="802" cy="745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2" name="Arc 156">
                      <a:extLst>
                        <a:ext uri="{FF2B5EF4-FFF2-40B4-BE49-F238E27FC236}">
                          <a16:creationId xmlns:a16="http://schemas.microsoft.com/office/drawing/2014/main" id="{2E5E5F3D-99CA-3ECA-31FD-B1C2242D3623}"/>
                        </a:ext>
                      </a:extLst>
                    </p:cNvPr>
                    <p:cNvSpPr/>
                    <p:nvPr/>
                  </p:nvSpPr>
                  <p:spPr>
                    <a:xfrm rot="16200000" flipH="1" flipV="1">
                      <a:off x="5300606" y="3748234"/>
                      <a:ext cx="124068" cy="155672"/>
                    </a:xfrm>
                    <a:prstGeom prst="arc">
                      <a:avLst>
                        <a:gd name="adj1" fmla="val 16200000"/>
                        <a:gd name="adj2" fmla="val 5152914"/>
                      </a:avLst>
                    </a:prstGeom>
                    <a:noFill/>
                    <a:ln w="63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sp>
                  <p:nvSpPr>
                    <p:cNvPr id="133" name="Oval 157">
                      <a:extLst>
                        <a:ext uri="{FF2B5EF4-FFF2-40B4-BE49-F238E27FC236}">
                          <a16:creationId xmlns:a16="http://schemas.microsoft.com/office/drawing/2014/main" id="{803D1376-9AE8-22DB-A26A-BF20E6083EA6}"/>
                        </a:ext>
                      </a:extLst>
                    </p:cNvPr>
                    <p:cNvSpPr/>
                    <p:nvPr/>
                  </p:nvSpPr>
                  <p:spPr>
                    <a:xfrm flipH="1">
                      <a:off x="5285922" y="3061574"/>
                      <a:ext cx="153436" cy="50086"/>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Helvetica" pitchFamily="2" charset="0"/>
                      </a:endParaRPr>
                    </a:p>
                  </p:txBody>
                </p:sp>
              </p:grpSp>
            </p:grpSp>
          </p:grpSp>
          <p:sp>
            <p:nvSpPr>
              <p:cNvPr id="80" name="TextBox 67">
                <a:extLst>
                  <a:ext uri="{FF2B5EF4-FFF2-40B4-BE49-F238E27FC236}">
                    <a16:creationId xmlns:a16="http://schemas.microsoft.com/office/drawing/2014/main" id="{4941A5CE-D1B4-C3EF-9A5E-D227C65BF03C}"/>
                  </a:ext>
                </a:extLst>
              </p:cNvPr>
              <p:cNvSpPr txBox="1"/>
              <p:nvPr/>
            </p:nvSpPr>
            <p:spPr>
              <a:xfrm>
                <a:off x="23476969" y="9195763"/>
                <a:ext cx="1074136" cy="576161"/>
              </a:xfrm>
              <a:prstGeom prst="rect">
                <a:avLst/>
              </a:prstGeom>
              <a:noFill/>
            </p:spPr>
            <p:txBody>
              <a:bodyPr wrap="square" rtlCol="0">
                <a:spAutoFit/>
              </a:bodyPr>
              <a:lstStyle/>
              <a:p>
                <a:pPr algn="ctr"/>
                <a:r>
                  <a:rPr lang="en-US" sz="900" b="1" i="1" dirty="0">
                    <a:latin typeface="Helvetica" pitchFamily="2" charset="0"/>
                    <a:cs typeface="Arial" panose="020B0604020202020204" pitchFamily="34" charset="0"/>
                  </a:rPr>
                  <a:t>in vitro </a:t>
                </a:r>
                <a:r>
                  <a:rPr lang="en-US" sz="900" b="1" dirty="0">
                    <a:latin typeface="Helvetica" pitchFamily="2" charset="0"/>
                    <a:cs typeface="Arial" panose="020B0604020202020204" pitchFamily="34" charset="0"/>
                  </a:rPr>
                  <a:t>test</a:t>
                </a:r>
              </a:p>
            </p:txBody>
          </p:sp>
          <p:sp>
            <p:nvSpPr>
              <p:cNvPr id="81" name="Arc 69">
                <a:extLst>
                  <a:ext uri="{FF2B5EF4-FFF2-40B4-BE49-F238E27FC236}">
                    <a16:creationId xmlns:a16="http://schemas.microsoft.com/office/drawing/2014/main" id="{952A47F1-E810-C502-1B18-D17DE8782C05}"/>
                  </a:ext>
                </a:extLst>
              </p:cNvPr>
              <p:cNvSpPr/>
              <p:nvPr/>
            </p:nvSpPr>
            <p:spPr>
              <a:xfrm rot="17949411">
                <a:off x="22511384" y="6798088"/>
                <a:ext cx="2949102" cy="2949102"/>
              </a:xfrm>
              <a:prstGeom prst="arc">
                <a:avLst>
                  <a:gd name="adj1" fmla="val 17532707"/>
                  <a:gd name="adj2" fmla="val 19210178"/>
                </a:avLst>
              </a:prstGeom>
              <a:ln w="19050" cap="rn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sz="900">
                  <a:latin typeface="Helvetica" pitchFamily="2" charset="0"/>
                </a:endParaRPr>
              </a:p>
            </p:txBody>
          </p:sp>
          <p:sp>
            <p:nvSpPr>
              <p:cNvPr id="82" name="Arc 70">
                <a:extLst>
                  <a:ext uri="{FF2B5EF4-FFF2-40B4-BE49-F238E27FC236}">
                    <a16:creationId xmlns:a16="http://schemas.microsoft.com/office/drawing/2014/main" id="{0D80F69C-F86A-8531-72F7-E2886FC434BA}"/>
                  </a:ext>
                </a:extLst>
              </p:cNvPr>
              <p:cNvSpPr/>
              <p:nvPr/>
            </p:nvSpPr>
            <p:spPr>
              <a:xfrm rot="17949411">
                <a:off x="22521639" y="6795348"/>
                <a:ext cx="2949102" cy="2949102"/>
              </a:xfrm>
              <a:prstGeom prst="arc">
                <a:avLst>
                  <a:gd name="adj1" fmla="val 23134"/>
                  <a:gd name="adj2" fmla="val 1734247"/>
                </a:avLst>
              </a:prstGeom>
              <a:ln w="19050" cap="rn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sz="900">
                  <a:latin typeface="Helvetica" pitchFamily="2" charset="0"/>
                </a:endParaRPr>
              </a:p>
            </p:txBody>
          </p:sp>
          <p:sp>
            <p:nvSpPr>
              <p:cNvPr id="83" name="Arc 71">
                <a:extLst>
                  <a:ext uri="{FF2B5EF4-FFF2-40B4-BE49-F238E27FC236}">
                    <a16:creationId xmlns:a16="http://schemas.microsoft.com/office/drawing/2014/main" id="{18019C6E-1C14-F8F9-AA46-2312CF819E5D}"/>
                  </a:ext>
                </a:extLst>
              </p:cNvPr>
              <p:cNvSpPr/>
              <p:nvPr/>
            </p:nvSpPr>
            <p:spPr>
              <a:xfrm rot="17949411">
                <a:off x="22521637" y="6795348"/>
                <a:ext cx="2949102" cy="2949102"/>
              </a:xfrm>
              <a:prstGeom prst="arc">
                <a:avLst>
                  <a:gd name="adj1" fmla="val 3058476"/>
                  <a:gd name="adj2" fmla="val 5716934"/>
                </a:avLst>
              </a:prstGeom>
              <a:ln w="19050" cap="rn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sz="900">
                  <a:latin typeface="Helvetica" pitchFamily="2" charset="0"/>
                </a:endParaRPr>
              </a:p>
            </p:txBody>
          </p:sp>
          <p:sp>
            <p:nvSpPr>
              <p:cNvPr id="84" name="Arc 72">
                <a:extLst>
                  <a:ext uri="{FF2B5EF4-FFF2-40B4-BE49-F238E27FC236}">
                    <a16:creationId xmlns:a16="http://schemas.microsoft.com/office/drawing/2014/main" id="{7E14DEC6-110B-4484-277E-AE289809B4B0}"/>
                  </a:ext>
                </a:extLst>
              </p:cNvPr>
              <p:cNvSpPr/>
              <p:nvPr/>
            </p:nvSpPr>
            <p:spPr>
              <a:xfrm rot="17949411">
                <a:off x="22521749" y="6795148"/>
                <a:ext cx="2949102" cy="2949102"/>
              </a:xfrm>
              <a:prstGeom prst="arc">
                <a:avLst>
                  <a:gd name="adj1" fmla="val 8016617"/>
                  <a:gd name="adj2" fmla="val 10159910"/>
                </a:avLst>
              </a:prstGeom>
              <a:ln w="19050" cap="rn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sz="900">
                  <a:latin typeface="Helvetica" pitchFamily="2" charset="0"/>
                </a:endParaRPr>
              </a:p>
            </p:txBody>
          </p:sp>
          <p:sp>
            <p:nvSpPr>
              <p:cNvPr id="85" name="TextBox 76">
                <a:extLst>
                  <a:ext uri="{FF2B5EF4-FFF2-40B4-BE49-F238E27FC236}">
                    <a16:creationId xmlns:a16="http://schemas.microsoft.com/office/drawing/2014/main" id="{8BB5B126-2666-A48C-FADC-CB9B2D22BA79}"/>
                  </a:ext>
                </a:extLst>
              </p:cNvPr>
              <p:cNvSpPr txBox="1"/>
              <p:nvPr/>
            </p:nvSpPr>
            <p:spPr>
              <a:xfrm>
                <a:off x="22887445" y="8311513"/>
                <a:ext cx="1695815" cy="576161"/>
              </a:xfrm>
              <a:prstGeom prst="rect">
                <a:avLst/>
              </a:prstGeom>
              <a:noFill/>
            </p:spPr>
            <p:txBody>
              <a:bodyPr wrap="square" rtlCol="0">
                <a:spAutoFit/>
              </a:bodyPr>
              <a:lstStyle/>
              <a:p>
                <a:pPr algn="ctr"/>
                <a:r>
                  <a:rPr lang="en-US" sz="900" b="1" dirty="0">
                    <a:latin typeface="Helvetica" pitchFamily="2" charset="0"/>
                    <a:cs typeface="Arial" panose="020B0604020202020204" pitchFamily="34" charset="0"/>
                  </a:rPr>
                  <a:t>Next round t</a:t>
                </a:r>
                <a:r>
                  <a:rPr lang="en-US" altLang="zh-CN" sz="900" b="1" dirty="0">
                    <a:latin typeface="Helvetica" pitchFamily="2" charset="0"/>
                    <a:cs typeface="Arial" panose="020B0604020202020204" pitchFamily="34" charset="0"/>
                  </a:rPr>
                  <a:t>emplate</a:t>
                </a:r>
                <a:endParaRPr lang="en-US" sz="900" b="1" dirty="0">
                  <a:latin typeface="Helvetica" pitchFamily="2" charset="0"/>
                  <a:cs typeface="Arial" panose="020B0604020202020204" pitchFamily="34" charset="0"/>
                </a:endParaRPr>
              </a:p>
            </p:txBody>
          </p:sp>
          <p:grpSp>
            <p:nvGrpSpPr>
              <p:cNvPr id="86" name="组合 85">
                <a:extLst>
                  <a:ext uri="{FF2B5EF4-FFF2-40B4-BE49-F238E27FC236}">
                    <a16:creationId xmlns:a16="http://schemas.microsoft.com/office/drawing/2014/main" id="{10A812DD-77E0-C5A5-AD92-574E188A9B1C}"/>
                  </a:ext>
                </a:extLst>
              </p:cNvPr>
              <p:cNvGrpSpPr/>
              <p:nvPr/>
            </p:nvGrpSpPr>
            <p:grpSpPr>
              <a:xfrm>
                <a:off x="22746622" y="8676962"/>
                <a:ext cx="635552" cy="1306800"/>
                <a:chOff x="22746622" y="8676962"/>
                <a:chExt cx="635552" cy="1306800"/>
              </a:xfrm>
            </p:grpSpPr>
            <p:pic>
              <p:nvPicPr>
                <p:cNvPr id="88" name="图片 87" descr="图标&#10;&#10;描述已自动生成">
                  <a:extLst>
                    <a:ext uri="{FF2B5EF4-FFF2-40B4-BE49-F238E27FC236}">
                      <a16:creationId xmlns:a16="http://schemas.microsoft.com/office/drawing/2014/main" id="{B4117E63-0876-7899-F4F0-7A9A402DE643}"/>
                    </a:ext>
                  </a:extLst>
                </p:cNvPr>
                <p:cNvPicPr>
                  <a:picLocks noChangeAspect="1"/>
                </p:cNvPicPr>
                <p:nvPr/>
              </p:nvPicPr>
              <p:blipFill>
                <a:blip r:embed="rId5"/>
                <a:stretch>
                  <a:fillRect/>
                </a:stretch>
              </p:blipFill>
              <p:spPr>
                <a:xfrm rot="4831942">
                  <a:off x="22966532" y="8611519"/>
                  <a:ext cx="223410" cy="354295"/>
                </a:xfrm>
                <a:prstGeom prst="rect">
                  <a:avLst/>
                </a:prstGeom>
              </p:spPr>
            </p:pic>
            <p:pic>
              <p:nvPicPr>
                <p:cNvPr id="89" name="图片 88" descr="图标&#10;&#10;描述已自动生成">
                  <a:extLst>
                    <a:ext uri="{FF2B5EF4-FFF2-40B4-BE49-F238E27FC236}">
                      <a16:creationId xmlns:a16="http://schemas.microsoft.com/office/drawing/2014/main" id="{9591816E-CD31-C6ED-4516-359084B70E4D}"/>
                    </a:ext>
                  </a:extLst>
                </p:cNvPr>
                <p:cNvPicPr>
                  <a:picLocks noChangeAspect="1"/>
                </p:cNvPicPr>
                <p:nvPr/>
              </p:nvPicPr>
              <p:blipFill>
                <a:blip r:embed="rId7"/>
                <a:stretch>
                  <a:fillRect/>
                </a:stretch>
              </p:blipFill>
              <p:spPr>
                <a:xfrm>
                  <a:off x="22746622" y="9147197"/>
                  <a:ext cx="635552" cy="836565"/>
                </a:xfrm>
                <a:prstGeom prst="rect">
                  <a:avLst/>
                </a:prstGeom>
                <a:ln>
                  <a:noFill/>
                </a:ln>
                <a:effectLst>
                  <a:glow>
                    <a:schemeClr val="accent1">
                      <a:alpha val="70218"/>
                    </a:schemeClr>
                  </a:glow>
                </a:effectLst>
              </p:spPr>
            </p:pic>
            <p:grpSp>
              <p:nvGrpSpPr>
                <p:cNvPr id="90" name="组合 89">
                  <a:extLst>
                    <a:ext uri="{FF2B5EF4-FFF2-40B4-BE49-F238E27FC236}">
                      <a16:creationId xmlns:a16="http://schemas.microsoft.com/office/drawing/2014/main" id="{76C28546-3B3C-DF87-EBD4-469C75ECE47B}"/>
                    </a:ext>
                  </a:extLst>
                </p:cNvPr>
                <p:cNvGrpSpPr>
                  <a:grpSpLocks noChangeAspect="1"/>
                </p:cNvGrpSpPr>
                <p:nvPr/>
              </p:nvGrpSpPr>
              <p:grpSpPr>
                <a:xfrm>
                  <a:off x="22892239" y="9396029"/>
                  <a:ext cx="341857" cy="349045"/>
                  <a:chOff x="1961318" y="3189167"/>
                  <a:chExt cx="1784473" cy="1821988"/>
                </a:xfrm>
                <a:solidFill>
                  <a:srgbClr val="D883FF"/>
                </a:solidFill>
                <a:effectLst>
                  <a:glow rad="335475">
                    <a:srgbClr val="FDB9FF">
                      <a:alpha val="76000"/>
                    </a:srgbClr>
                  </a:glow>
                </a:effectLst>
              </p:grpSpPr>
              <p:sp>
                <p:nvSpPr>
                  <p:cNvPr id="113" name="正五边形 112">
                    <a:extLst>
                      <a:ext uri="{FF2B5EF4-FFF2-40B4-BE49-F238E27FC236}">
                        <a16:creationId xmlns:a16="http://schemas.microsoft.com/office/drawing/2014/main" id="{22C88E15-EC76-E5A8-DA7F-3FBAD4A6EB93}"/>
                      </a:ext>
                    </a:extLst>
                  </p:cNvPr>
                  <p:cNvSpPr/>
                  <p:nvPr/>
                </p:nvSpPr>
                <p:spPr>
                  <a:xfrm rot="20372804">
                    <a:off x="1961318" y="3200159"/>
                    <a:ext cx="627533" cy="597649"/>
                  </a:xfrm>
                  <a:prstGeom prst="pentagon">
                    <a:avLst/>
                  </a:prstGeom>
                  <a:grpFill/>
                  <a:ln w="6350">
                    <a:solidFill>
                      <a:schemeClr val="tx1"/>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latin typeface="Helvetica" pitchFamily="2" charset="0"/>
                    </a:endParaRPr>
                  </a:p>
                </p:txBody>
              </p:sp>
              <p:sp>
                <p:nvSpPr>
                  <p:cNvPr id="114" name="正五边形 113">
                    <a:extLst>
                      <a:ext uri="{FF2B5EF4-FFF2-40B4-BE49-F238E27FC236}">
                        <a16:creationId xmlns:a16="http://schemas.microsoft.com/office/drawing/2014/main" id="{1CB64202-A950-6671-6441-7FF221DEFAEF}"/>
                      </a:ext>
                    </a:extLst>
                  </p:cNvPr>
                  <p:cNvSpPr/>
                  <p:nvPr/>
                </p:nvSpPr>
                <p:spPr>
                  <a:xfrm rot="620215">
                    <a:off x="3064469" y="3189167"/>
                    <a:ext cx="627533" cy="597649"/>
                  </a:xfrm>
                  <a:prstGeom prst="pentagon">
                    <a:avLst/>
                  </a:prstGeom>
                  <a:grpFill/>
                  <a:ln w="6350">
                    <a:solidFill>
                      <a:schemeClr val="tx1"/>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latin typeface="Helvetica" pitchFamily="2" charset="0"/>
                    </a:endParaRPr>
                  </a:p>
                </p:txBody>
              </p:sp>
              <p:sp>
                <p:nvSpPr>
                  <p:cNvPr id="115" name="正五边形 114">
                    <a:extLst>
                      <a:ext uri="{FF2B5EF4-FFF2-40B4-BE49-F238E27FC236}">
                        <a16:creationId xmlns:a16="http://schemas.microsoft.com/office/drawing/2014/main" id="{9B49F816-E739-DBE8-625A-CB53EB2332EE}"/>
                      </a:ext>
                    </a:extLst>
                  </p:cNvPr>
                  <p:cNvSpPr/>
                  <p:nvPr/>
                </p:nvSpPr>
                <p:spPr>
                  <a:xfrm rot="20766680">
                    <a:off x="1995298" y="4325542"/>
                    <a:ext cx="627533" cy="597649"/>
                  </a:xfrm>
                  <a:prstGeom prst="pentagon">
                    <a:avLst/>
                  </a:prstGeom>
                  <a:grpFill/>
                  <a:ln w="6350">
                    <a:solidFill>
                      <a:schemeClr val="tx1"/>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latin typeface="Helvetica" pitchFamily="2" charset="0"/>
                    </a:endParaRPr>
                  </a:p>
                </p:txBody>
              </p:sp>
              <p:sp>
                <p:nvSpPr>
                  <p:cNvPr id="116" name="正五边形 115">
                    <a:extLst>
                      <a:ext uri="{FF2B5EF4-FFF2-40B4-BE49-F238E27FC236}">
                        <a16:creationId xmlns:a16="http://schemas.microsoft.com/office/drawing/2014/main" id="{78150798-93A5-AB6D-49EB-9F3368C5C754}"/>
                      </a:ext>
                    </a:extLst>
                  </p:cNvPr>
                  <p:cNvSpPr/>
                  <p:nvPr/>
                </p:nvSpPr>
                <p:spPr>
                  <a:xfrm rot="620215">
                    <a:off x="3118258" y="4329883"/>
                    <a:ext cx="627533" cy="597649"/>
                  </a:xfrm>
                  <a:prstGeom prst="pentagon">
                    <a:avLst/>
                  </a:prstGeom>
                  <a:grpFill/>
                  <a:ln w="6350">
                    <a:solidFill>
                      <a:schemeClr val="tx1"/>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latin typeface="Helvetica" pitchFamily="2" charset="0"/>
                    </a:endParaRPr>
                  </a:p>
                </p:txBody>
              </p:sp>
              <p:cxnSp>
                <p:nvCxnSpPr>
                  <p:cNvPr id="117" name="直线连接符 116">
                    <a:extLst>
                      <a:ext uri="{FF2B5EF4-FFF2-40B4-BE49-F238E27FC236}">
                        <a16:creationId xmlns:a16="http://schemas.microsoft.com/office/drawing/2014/main" id="{7C9C0EB6-6407-18F3-3A9E-E19BB55534C7}"/>
                      </a:ext>
                    </a:extLst>
                  </p:cNvPr>
                  <p:cNvCxnSpPr/>
                  <p:nvPr/>
                </p:nvCxnSpPr>
                <p:spPr>
                  <a:xfrm flipH="1">
                    <a:off x="2005166" y="3791731"/>
                    <a:ext cx="230088" cy="316789"/>
                  </a:xfrm>
                  <a:prstGeom prst="line">
                    <a:avLst/>
                  </a:prstGeom>
                  <a:grpFill/>
                  <a:ln w="6350">
                    <a:solidFill>
                      <a:schemeClr val="tx1"/>
                    </a:solidFill>
                  </a:ln>
                  <a:effectLst>
                    <a:glow>
                      <a:schemeClr val="accent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8" name="直线连接符 117">
                    <a:extLst>
                      <a:ext uri="{FF2B5EF4-FFF2-40B4-BE49-F238E27FC236}">
                        <a16:creationId xmlns:a16="http://schemas.microsoft.com/office/drawing/2014/main" id="{0EEB5FE6-A223-9F57-9496-125E9B1E009A}"/>
                      </a:ext>
                    </a:extLst>
                  </p:cNvPr>
                  <p:cNvCxnSpPr>
                    <a:cxnSpLocks/>
                  </p:cNvCxnSpPr>
                  <p:nvPr/>
                </p:nvCxnSpPr>
                <p:spPr>
                  <a:xfrm flipH="1" flipV="1">
                    <a:off x="1991719" y="4095073"/>
                    <a:ext cx="243535" cy="277707"/>
                  </a:xfrm>
                  <a:prstGeom prst="line">
                    <a:avLst/>
                  </a:prstGeom>
                  <a:grpFill/>
                  <a:ln w="6350">
                    <a:solidFill>
                      <a:schemeClr val="tx1"/>
                    </a:solidFill>
                  </a:ln>
                  <a:effectLst>
                    <a:glow>
                      <a:schemeClr val="accent1">
                        <a:alpha val="40000"/>
                      </a:schemeClr>
                    </a:glow>
                  </a:effectLst>
                </p:spPr>
                <p:style>
                  <a:lnRef idx="1">
                    <a:schemeClr val="accent1"/>
                  </a:lnRef>
                  <a:fillRef idx="0">
                    <a:schemeClr val="accent1"/>
                  </a:fillRef>
                  <a:effectRef idx="0">
                    <a:schemeClr val="accent1"/>
                  </a:effectRef>
                  <a:fontRef idx="minor">
                    <a:schemeClr val="tx1"/>
                  </a:fontRef>
                </p:style>
              </p:cxnSp>
              <p:grpSp>
                <p:nvGrpSpPr>
                  <p:cNvPr id="119" name="组合 118">
                    <a:extLst>
                      <a:ext uri="{FF2B5EF4-FFF2-40B4-BE49-F238E27FC236}">
                        <a16:creationId xmlns:a16="http://schemas.microsoft.com/office/drawing/2014/main" id="{7445E793-C91A-5460-DDA9-D4138850E0EF}"/>
                      </a:ext>
                    </a:extLst>
                  </p:cNvPr>
                  <p:cNvGrpSpPr/>
                  <p:nvPr/>
                </p:nvGrpSpPr>
                <p:grpSpPr>
                  <a:xfrm rot="10800000">
                    <a:off x="3479323" y="3809413"/>
                    <a:ext cx="243535" cy="581049"/>
                    <a:chOff x="2144119" y="3971025"/>
                    <a:chExt cx="243535" cy="581049"/>
                  </a:xfrm>
                  <a:grpFill/>
                </p:grpSpPr>
                <p:cxnSp>
                  <p:nvCxnSpPr>
                    <p:cNvPr id="123" name="直线连接符 122">
                      <a:extLst>
                        <a:ext uri="{FF2B5EF4-FFF2-40B4-BE49-F238E27FC236}">
                          <a16:creationId xmlns:a16="http://schemas.microsoft.com/office/drawing/2014/main" id="{FA026E8F-2782-4F3B-34E3-5BD7E365167E}"/>
                        </a:ext>
                      </a:extLst>
                    </p:cNvPr>
                    <p:cNvCxnSpPr/>
                    <p:nvPr/>
                  </p:nvCxnSpPr>
                  <p:spPr>
                    <a:xfrm flipH="1">
                      <a:off x="2157566" y="3971025"/>
                      <a:ext cx="230088" cy="316789"/>
                    </a:xfrm>
                    <a:prstGeom prst="line">
                      <a:avLst/>
                    </a:prstGeom>
                    <a:grpFill/>
                    <a:ln w="6350">
                      <a:solidFill>
                        <a:schemeClr val="tx1"/>
                      </a:solidFill>
                    </a:ln>
                    <a:effectLst>
                      <a:glow>
                        <a:schemeClr val="accent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4" name="直线连接符 123">
                      <a:extLst>
                        <a:ext uri="{FF2B5EF4-FFF2-40B4-BE49-F238E27FC236}">
                          <a16:creationId xmlns:a16="http://schemas.microsoft.com/office/drawing/2014/main" id="{65BEE6E2-440F-828A-6B5C-CE2EA9AB9E8D}"/>
                        </a:ext>
                      </a:extLst>
                    </p:cNvPr>
                    <p:cNvCxnSpPr>
                      <a:cxnSpLocks/>
                    </p:cNvCxnSpPr>
                    <p:nvPr/>
                  </p:nvCxnSpPr>
                  <p:spPr>
                    <a:xfrm flipH="1" flipV="1">
                      <a:off x="2144119" y="4274367"/>
                      <a:ext cx="243535" cy="277707"/>
                    </a:xfrm>
                    <a:prstGeom prst="line">
                      <a:avLst/>
                    </a:prstGeom>
                    <a:grpFill/>
                    <a:ln w="6350">
                      <a:solidFill>
                        <a:schemeClr val="tx1"/>
                      </a:solidFill>
                    </a:ln>
                    <a:effectLst>
                      <a:glow>
                        <a:schemeClr val="accent1">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120" name="组合 119">
                    <a:extLst>
                      <a:ext uri="{FF2B5EF4-FFF2-40B4-BE49-F238E27FC236}">
                        <a16:creationId xmlns:a16="http://schemas.microsoft.com/office/drawing/2014/main" id="{8E5DAC25-ACE3-873F-FE02-5E755829095D}"/>
                      </a:ext>
                    </a:extLst>
                  </p:cNvPr>
                  <p:cNvGrpSpPr/>
                  <p:nvPr/>
                </p:nvGrpSpPr>
                <p:grpSpPr>
                  <a:xfrm rot="16200000">
                    <a:off x="2739602" y="4426156"/>
                    <a:ext cx="385367" cy="784631"/>
                    <a:chOff x="2144120" y="3971025"/>
                    <a:chExt cx="385367" cy="784631"/>
                  </a:xfrm>
                  <a:grpFill/>
                </p:grpSpPr>
                <p:cxnSp>
                  <p:nvCxnSpPr>
                    <p:cNvPr id="121" name="直线连接符 120">
                      <a:extLst>
                        <a:ext uri="{FF2B5EF4-FFF2-40B4-BE49-F238E27FC236}">
                          <a16:creationId xmlns:a16="http://schemas.microsoft.com/office/drawing/2014/main" id="{230790BB-3B30-426D-1A74-EB086DDDC32F}"/>
                        </a:ext>
                      </a:extLst>
                    </p:cNvPr>
                    <p:cNvCxnSpPr/>
                    <p:nvPr/>
                  </p:nvCxnSpPr>
                  <p:spPr>
                    <a:xfrm flipH="1">
                      <a:off x="2157566" y="3971025"/>
                      <a:ext cx="230088" cy="316789"/>
                    </a:xfrm>
                    <a:prstGeom prst="line">
                      <a:avLst/>
                    </a:prstGeom>
                    <a:grpFill/>
                    <a:ln w="6350">
                      <a:solidFill>
                        <a:schemeClr val="tx1"/>
                      </a:solidFill>
                    </a:ln>
                    <a:effectLst>
                      <a:glow>
                        <a:schemeClr val="accent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2" name="直线连接符 121">
                      <a:extLst>
                        <a:ext uri="{FF2B5EF4-FFF2-40B4-BE49-F238E27FC236}">
                          <a16:creationId xmlns:a16="http://schemas.microsoft.com/office/drawing/2014/main" id="{A37604D1-3B79-EE0B-2369-BCCCE22D382C}"/>
                        </a:ext>
                      </a:extLst>
                    </p:cNvPr>
                    <p:cNvCxnSpPr>
                      <a:cxnSpLocks/>
                    </p:cNvCxnSpPr>
                    <p:nvPr/>
                  </p:nvCxnSpPr>
                  <p:spPr>
                    <a:xfrm rot="5400000" flipH="1">
                      <a:off x="2096162" y="4322330"/>
                      <a:ext cx="481284" cy="385367"/>
                    </a:xfrm>
                    <a:prstGeom prst="line">
                      <a:avLst/>
                    </a:prstGeom>
                    <a:grpFill/>
                    <a:ln w="6350">
                      <a:solidFill>
                        <a:schemeClr val="tx1"/>
                      </a:solidFill>
                    </a:ln>
                    <a:effectLst>
                      <a:glow>
                        <a:schemeClr val="accent1">
                          <a:alpha val="40000"/>
                        </a:schemeClr>
                      </a:glow>
                    </a:effectLst>
                  </p:spPr>
                  <p:style>
                    <a:lnRef idx="1">
                      <a:schemeClr val="accent1"/>
                    </a:lnRef>
                    <a:fillRef idx="0">
                      <a:schemeClr val="accent1"/>
                    </a:fillRef>
                    <a:effectRef idx="0">
                      <a:schemeClr val="accent1"/>
                    </a:effectRef>
                    <a:fontRef idx="minor">
                      <a:schemeClr val="tx1"/>
                    </a:fontRef>
                  </p:style>
                </p:cxnSp>
              </p:grpSp>
            </p:grpSp>
            <p:pic>
              <p:nvPicPr>
                <p:cNvPr id="91" name="图片 90" descr="图标&#10;&#10;描述已自动生成">
                  <a:extLst>
                    <a:ext uri="{FF2B5EF4-FFF2-40B4-BE49-F238E27FC236}">
                      <a16:creationId xmlns:a16="http://schemas.microsoft.com/office/drawing/2014/main" id="{73A25BB6-2A1A-F37E-DD59-49D3AE49C313}"/>
                    </a:ext>
                  </a:extLst>
                </p:cNvPr>
                <p:cNvPicPr>
                  <a:picLocks noChangeAspect="1"/>
                </p:cNvPicPr>
                <p:nvPr/>
              </p:nvPicPr>
              <p:blipFill>
                <a:blip r:embed="rId5"/>
                <a:stretch>
                  <a:fillRect/>
                </a:stretch>
              </p:blipFill>
              <p:spPr>
                <a:xfrm rot="17159885">
                  <a:off x="22890125" y="8834455"/>
                  <a:ext cx="223410" cy="354295"/>
                </a:xfrm>
                <a:prstGeom prst="rect">
                  <a:avLst/>
                </a:prstGeom>
              </p:spPr>
            </p:pic>
            <p:pic>
              <p:nvPicPr>
                <p:cNvPr id="92" name="图片 91" descr="形状, 图标&#10;&#10;中度可信度描述已自动生成">
                  <a:extLst>
                    <a:ext uri="{FF2B5EF4-FFF2-40B4-BE49-F238E27FC236}">
                      <a16:creationId xmlns:a16="http://schemas.microsoft.com/office/drawing/2014/main" id="{2C10E084-D10F-E915-34DB-8D9C03AA500D}"/>
                    </a:ext>
                  </a:extLst>
                </p:cNvPr>
                <p:cNvPicPr>
                  <a:picLocks noChangeAspect="1"/>
                </p:cNvPicPr>
                <p:nvPr/>
              </p:nvPicPr>
              <p:blipFill>
                <a:blip r:embed="rId6"/>
                <a:stretch>
                  <a:fillRect/>
                </a:stretch>
              </p:blipFill>
              <p:spPr>
                <a:xfrm rot="17222088">
                  <a:off x="23119782" y="8793530"/>
                  <a:ext cx="93244" cy="293721"/>
                </a:xfrm>
                <a:prstGeom prst="rect">
                  <a:avLst/>
                </a:prstGeom>
              </p:spPr>
            </p:pic>
            <p:sp>
              <p:nvSpPr>
                <p:cNvPr id="93" name="任意形状 92">
                  <a:extLst>
                    <a:ext uri="{FF2B5EF4-FFF2-40B4-BE49-F238E27FC236}">
                      <a16:creationId xmlns:a16="http://schemas.microsoft.com/office/drawing/2014/main" id="{284786AA-7591-A93C-D049-5049637C3D26}"/>
                    </a:ext>
                  </a:extLst>
                </p:cNvPr>
                <p:cNvSpPr/>
                <p:nvPr/>
              </p:nvSpPr>
              <p:spPr>
                <a:xfrm rot="302821">
                  <a:off x="22927006" y="9121135"/>
                  <a:ext cx="83429" cy="46729"/>
                </a:xfrm>
                <a:custGeom>
                  <a:avLst/>
                  <a:gdLst>
                    <a:gd name="connsiteX0" fmla="*/ 0 w 293138"/>
                    <a:gd name="connsiteY0" fmla="*/ 109728 h 109728"/>
                    <a:gd name="connsiteX1" fmla="*/ 246888 w 293138"/>
                    <a:gd name="connsiteY1" fmla="*/ 82296 h 109728"/>
                    <a:gd name="connsiteX2" fmla="*/ 292608 w 293138"/>
                    <a:gd name="connsiteY2" fmla="*/ 0 h 109728"/>
                  </a:gdLst>
                  <a:ahLst/>
                  <a:cxnLst>
                    <a:cxn ang="0">
                      <a:pos x="connsiteX0" y="connsiteY0"/>
                    </a:cxn>
                    <a:cxn ang="0">
                      <a:pos x="connsiteX1" y="connsiteY1"/>
                    </a:cxn>
                    <a:cxn ang="0">
                      <a:pos x="connsiteX2" y="connsiteY2"/>
                    </a:cxn>
                  </a:cxnLst>
                  <a:rect l="l" t="t" r="r" b="b"/>
                  <a:pathLst>
                    <a:path w="293138" h="109728">
                      <a:moveTo>
                        <a:pt x="0" y="109728"/>
                      </a:moveTo>
                      <a:cubicBezTo>
                        <a:pt x="99060" y="105156"/>
                        <a:pt x="198120" y="100584"/>
                        <a:pt x="246888" y="82296"/>
                      </a:cubicBezTo>
                      <a:cubicBezTo>
                        <a:pt x="295656" y="64008"/>
                        <a:pt x="294132" y="32004"/>
                        <a:pt x="29260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latin typeface="Helvetica" pitchFamily="2" charset="0"/>
                  </a:endParaRPr>
                </a:p>
              </p:txBody>
            </p:sp>
            <p:sp>
              <p:nvSpPr>
                <p:cNvPr id="94" name="任意形状 93">
                  <a:extLst>
                    <a:ext uri="{FF2B5EF4-FFF2-40B4-BE49-F238E27FC236}">
                      <a16:creationId xmlns:a16="http://schemas.microsoft.com/office/drawing/2014/main" id="{B026DB65-A15A-B828-06FB-A64BAF1BFA00}"/>
                    </a:ext>
                  </a:extLst>
                </p:cNvPr>
                <p:cNvSpPr/>
                <p:nvPr/>
              </p:nvSpPr>
              <p:spPr>
                <a:xfrm rot="8289358">
                  <a:off x="22851619" y="8813043"/>
                  <a:ext cx="83429" cy="46729"/>
                </a:xfrm>
                <a:custGeom>
                  <a:avLst/>
                  <a:gdLst>
                    <a:gd name="connsiteX0" fmla="*/ 0 w 293138"/>
                    <a:gd name="connsiteY0" fmla="*/ 109728 h 109728"/>
                    <a:gd name="connsiteX1" fmla="*/ 246888 w 293138"/>
                    <a:gd name="connsiteY1" fmla="*/ 82296 h 109728"/>
                    <a:gd name="connsiteX2" fmla="*/ 292608 w 293138"/>
                    <a:gd name="connsiteY2" fmla="*/ 0 h 109728"/>
                  </a:gdLst>
                  <a:ahLst/>
                  <a:cxnLst>
                    <a:cxn ang="0">
                      <a:pos x="connsiteX0" y="connsiteY0"/>
                    </a:cxn>
                    <a:cxn ang="0">
                      <a:pos x="connsiteX1" y="connsiteY1"/>
                    </a:cxn>
                    <a:cxn ang="0">
                      <a:pos x="connsiteX2" y="connsiteY2"/>
                    </a:cxn>
                  </a:cxnLst>
                  <a:rect l="l" t="t" r="r" b="b"/>
                  <a:pathLst>
                    <a:path w="293138" h="109728">
                      <a:moveTo>
                        <a:pt x="0" y="109728"/>
                      </a:moveTo>
                      <a:cubicBezTo>
                        <a:pt x="99060" y="105156"/>
                        <a:pt x="198120" y="100584"/>
                        <a:pt x="246888" y="82296"/>
                      </a:cubicBezTo>
                      <a:cubicBezTo>
                        <a:pt x="295656" y="64008"/>
                        <a:pt x="294132" y="32004"/>
                        <a:pt x="29260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latin typeface="Helvetica" pitchFamily="2" charset="0"/>
                  </a:endParaRPr>
                </a:p>
              </p:txBody>
            </p:sp>
            <p:sp>
              <p:nvSpPr>
                <p:cNvPr id="95" name="任意形状 94">
                  <a:extLst>
                    <a:ext uri="{FF2B5EF4-FFF2-40B4-BE49-F238E27FC236}">
                      <a16:creationId xmlns:a16="http://schemas.microsoft.com/office/drawing/2014/main" id="{ED4C585A-5CC8-095E-B675-CC656ABCB1D7}"/>
                    </a:ext>
                  </a:extLst>
                </p:cNvPr>
                <p:cNvSpPr/>
                <p:nvPr/>
              </p:nvSpPr>
              <p:spPr>
                <a:xfrm rot="8289358" flipH="1" flipV="1">
                  <a:off x="23169928" y="9048155"/>
                  <a:ext cx="146125" cy="69282"/>
                </a:xfrm>
                <a:custGeom>
                  <a:avLst/>
                  <a:gdLst>
                    <a:gd name="connsiteX0" fmla="*/ 0 w 293138"/>
                    <a:gd name="connsiteY0" fmla="*/ 109728 h 109728"/>
                    <a:gd name="connsiteX1" fmla="*/ 246888 w 293138"/>
                    <a:gd name="connsiteY1" fmla="*/ 82296 h 109728"/>
                    <a:gd name="connsiteX2" fmla="*/ 292608 w 293138"/>
                    <a:gd name="connsiteY2" fmla="*/ 0 h 109728"/>
                  </a:gdLst>
                  <a:ahLst/>
                  <a:cxnLst>
                    <a:cxn ang="0">
                      <a:pos x="connsiteX0" y="connsiteY0"/>
                    </a:cxn>
                    <a:cxn ang="0">
                      <a:pos x="connsiteX1" y="connsiteY1"/>
                    </a:cxn>
                    <a:cxn ang="0">
                      <a:pos x="connsiteX2" y="connsiteY2"/>
                    </a:cxn>
                  </a:cxnLst>
                  <a:rect l="l" t="t" r="r" b="b"/>
                  <a:pathLst>
                    <a:path w="293138" h="109728">
                      <a:moveTo>
                        <a:pt x="0" y="109728"/>
                      </a:moveTo>
                      <a:cubicBezTo>
                        <a:pt x="99060" y="105156"/>
                        <a:pt x="198120" y="100584"/>
                        <a:pt x="246888" y="82296"/>
                      </a:cubicBezTo>
                      <a:cubicBezTo>
                        <a:pt x="295656" y="64008"/>
                        <a:pt x="294132" y="32004"/>
                        <a:pt x="29260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latin typeface="Helvetica" pitchFamily="2" charset="0"/>
                  </a:endParaRPr>
                </a:p>
              </p:txBody>
            </p:sp>
            <p:sp>
              <p:nvSpPr>
                <p:cNvPr id="96" name="任意形状 95">
                  <a:extLst>
                    <a:ext uri="{FF2B5EF4-FFF2-40B4-BE49-F238E27FC236}">
                      <a16:creationId xmlns:a16="http://schemas.microsoft.com/office/drawing/2014/main" id="{25019419-7CFE-6407-03AA-9E616C11EA10}"/>
                    </a:ext>
                  </a:extLst>
                </p:cNvPr>
                <p:cNvSpPr/>
                <p:nvPr/>
              </p:nvSpPr>
              <p:spPr>
                <a:xfrm rot="8289358" flipH="1" flipV="1">
                  <a:off x="23160131" y="8888705"/>
                  <a:ext cx="35639" cy="11143"/>
                </a:xfrm>
                <a:custGeom>
                  <a:avLst/>
                  <a:gdLst>
                    <a:gd name="connsiteX0" fmla="*/ 0 w 293138"/>
                    <a:gd name="connsiteY0" fmla="*/ 109728 h 109728"/>
                    <a:gd name="connsiteX1" fmla="*/ 246888 w 293138"/>
                    <a:gd name="connsiteY1" fmla="*/ 82296 h 109728"/>
                    <a:gd name="connsiteX2" fmla="*/ 292608 w 293138"/>
                    <a:gd name="connsiteY2" fmla="*/ 0 h 109728"/>
                  </a:gdLst>
                  <a:ahLst/>
                  <a:cxnLst>
                    <a:cxn ang="0">
                      <a:pos x="connsiteX0" y="connsiteY0"/>
                    </a:cxn>
                    <a:cxn ang="0">
                      <a:pos x="connsiteX1" y="connsiteY1"/>
                    </a:cxn>
                    <a:cxn ang="0">
                      <a:pos x="connsiteX2" y="connsiteY2"/>
                    </a:cxn>
                  </a:cxnLst>
                  <a:rect l="l" t="t" r="r" b="b"/>
                  <a:pathLst>
                    <a:path w="293138" h="109728">
                      <a:moveTo>
                        <a:pt x="0" y="109728"/>
                      </a:moveTo>
                      <a:cubicBezTo>
                        <a:pt x="99060" y="105156"/>
                        <a:pt x="198120" y="100584"/>
                        <a:pt x="246888" y="82296"/>
                      </a:cubicBezTo>
                      <a:cubicBezTo>
                        <a:pt x="295656" y="64008"/>
                        <a:pt x="294132" y="32004"/>
                        <a:pt x="29260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latin typeface="Helvetica" pitchFamily="2" charset="0"/>
                  </a:endParaRPr>
                </a:p>
              </p:txBody>
            </p:sp>
            <p:sp>
              <p:nvSpPr>
                <p:cNvPr id="97" name="椭圆 96">
                  <a:extLst>
                    <a:ext uri="{FF2B5EF4-FFF2-40B4-BE49-F238E27FC236}">
                      <a16:creationId xmlns:a16="http://schemas.microsoft.com/office/drawing/2014/main" id="{CD5E61F7-816B-965F-6F9A-B3793FBFA8A2}"/>
                    </a:ext>
                  </a:extLst>
                </p:cNvPr>
                <p:cNvSpPr/>
                <p:nvPr/>
              </p:nvSpPr>
              <p:spPr>
                <a:xfrm>
                  <a:off x="22892239" y="8931467"/>
                  <a:ext cx="76486" cy="76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latin typeface="Helvetica" pitchFamily="2" charset="0"/>
                  </a:endParaRPr>
                </a:p>
              </p:txBody>
            </p:sp>
            <p:sp>
              <p:nvSpPr>
                <p:cNvPr id="98" name="椭圆 97">
                  <a:extLst>
                    <a:ext uri="{FF2B5EF4-FFF2-40B4-BE49-F238E27FC236}">
                      <a16:creationId xmlns:a16="http://schemas.microsoft.com/office/drawing/2014/main" id="{A413FA88-EA39-DDC3-362F-804D70409D24}"/>
                    </a:ext>
                  </a:extLst>
                </p:cNvPr>
                <p:cNvSpPr/>
                <p:nvPr/>
              </p:nvSpPr>
              <p:spPr>
                <a:xfrm>
                  <a:off x="23001830" y="9011604"/>
                  <a:ext cx="76486" cy="76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latin typeface="Helvetica" pitchFamily="2" charset="0"/>
                  </a:endParaRPr>
                </a:p>
              </p:txBody>
            </p:sp>
            <p:sp>
              <p:nvSpPr>
                <p:cNvPr id="99" name="椭圆 98">
                  <a:extLst>
                    <a:ext uri="{FF2B5EF4-FFF2-40B4-BE49-F238E27FC236}">
                      <a16:creationId xmlns:a16="http://schemas.microsoft.com/office/drawing/2014/main" id="{B9E03200-93BA-8778-CD3A-8D472B86358E}"/>
                    </a:ext>
                  </a:extLst>
                </p:cNvPr>
                <p:cNvSpPr/>
                <p:nvPr/>
              </p:nvSpPr>
              <p:spPr>
                <a:xfrm>
                  <a:off x="23085274" y="8733545"/>
                  <a:ext cx="76486" cy="76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latin typeface="Helvetica" pitchFamily="2" charset="0"/>
                  </a:endParaRPr>
                </a:p>
              </p:txBody>
            </p:sp>
            <p:sp>
              <p:nvSpPr>
                <p:cNvPr id="100" name="椭圆 99">
                  <a:extLst>
                    <a:ext uri="{FF2B5EF4-FFF2-40B4-BE49-F238E27FC236}">
                      <a16:creationId xmlns:a16="http://schemas.microsoft.com/office/drawing/2014/main" id="{42DAA2F9-B2D2-7D06-C375-63A1F2CC35D2}"/>
                    </a:ext>
                  </a:extLst>
                </p:cNvPr>
                <p:cNvSpPr/>
                <p:nvPr/>
              </p:nvSpPr>
              <p:spPr>
                <a:xfrm>
                  <a:off x="22958470" y="8738936"/>
                  <a:ext cx="76486" cy="76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latin typeface="Helvetica" pitchFamily="2" charset="0"/>
                  </a:endParaRPr>
                </a:p>
              </p:txBody>
            </p:sp>
            <p:grpSp>
              <p:nvGrpSpPr>
                <p:cNvPr id="101" name="组合 100">
                  <a:extLst>
                    <a:ext uri="{FF2B5EF4-FFF2-40B4-BE49-F238E27FC236}">
                      <a16:creationId xmlns:a16="http://schemas.microsoft.com/office/drawing/2014/main" id="{EC02B54E-3615-4815-282C-DCA7917A4BF6}"/>
                    </a:ext>
                  </a:extLst>
                </p:cNvPr>
                <p:cNvGrpSpPr/>
                <p:nvPr/>
              </p:nvGrpSpPr>
              <p:grpSpPr>
                <a:xfrm>
                  <a:off x="22876807" y="8702432"/>
                  <a:ext cx="169045" cy="156702"/>
                  <a:chOff x="7363345" y="657912"/>
                  <a:chExt cx="693580" cy="642936"/>
                </a:xfrm>
              </p:grpSpPr>
              <p:sp>
                <p:nvSpPr>
                  <p:cNvPr id="111" name="月亮 110">
                    <a:extLst>
                      <a:ext uri="{FF2B5EF4-FFF2-40B4-BE49-F238E27FC236}">
                        <a16:creationId xmlns:a16="http://schemas.microsoft.com/office/drawing/2014/main" id="{5AD06A7D-B95B-CA0B-36E8-14FF6C09EBD9}"/>
                      </a:ext>
                    </a:extLst>
                  </p:cNvPr>
                  <p:cNvSpPr/>
                  <p:nvPr/>
                </p:nvSpPr>
                <p:spPr>
                  <a:xfrm rot="10212765">
                    <a:off x="7901851" y="785566"/>
                    <a:ext cx="155074" cy="313813"/>
                  </a:xfrm>
                  <a:prstGeom prst="moon">
                    <a:avLst/>
                  </a:prstGeom>
                  <a:solidFill>
                    <a:srgbClr val="94C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latin typeface="Helvetica" pitchFamily="2" charset="0"/>
                    </a:endParaRPr>
                  </a:p>
                </p:txBody>
              </p:sp>
              <p:sp>
                <p:nvSpPr>
                  <p:cNvPr id="112" name="弧 111">
                    <a:extLst>
                      <a:ext uri="{FF2B5EF4-FFF2-40B4-BE49-F238E27FC236}">
                        <a16:creationId xmlns:a16="http://schemas.microsoft.com/office/drawing/2014/main" id="{3C2376EC-A7EC-78D6-D613-1246EBCC7F52}"/>
                      </a:ext>
                    </a:extLst>
                  </p:cNvPr>
                  <p:cNvSpPr/>
                  <p:nvPr/>
                </p:nvSpPr>
                <p:spPr>
                  <a:xfrm rot="2893249">
                    <a:off x="7339507" y="681750"/>
                    <a:ext cx="642936" cy="595260"/>
                  </a:xfrm>
                  <a:prstGeom prst="arc">
                    <a:avLst>
                      <a:gd name="adj1" fmla="val 16200000"/>
                      <a:gd name="adj2" fmla="val 20636127"/>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900">
                      <a:latin typeface="Helvetica" pitchFamily="2" charset="0"/>
                    </a:endParaRPr>
                  </a:p>
                </p:txBody>
              </p:sp>
            </p:grpSp>
            <p:grpSp>
              <p:nvGrpSpPr>
                <p:cNvPr id="102" name="组合 101">
                  <a:extLst>
                    <a:ext uri="{FF2B5EF4-FFF2-40B4-BE49-F238E27FC236}">
                      <a16:creationId xmlns:a16="http://schemas.microsoft.com/office/drawing/2014/main" id="{3FEFEE88-D670-2171-F806-40F7AB4DBF1B}"/>
                    </a:ext>
                  </a:extLst>
                </p:cNvPr>
                <p:cNvGrpSpPr/>
                <p:nvPr/>
              </p:nvGrpSpPr>
              <p:grpSpPr>
                <a:xfrm rot="852027">
                  <a:off x="23004063" y="8686467"/>
                  <a:ext cx="169045" cy="156702"/>
                  <a:chOff x="7363345" y="657912"/>
                  <a:chExt cx="693580" cy="642936"/>
                </a:xfrm>
              </p:grpSpPr>
              <p:sp>
                <p:nvSpPr>
                  <p:cNvPr id="109" name="月亮 108">
                    <a:extLst>
                      <a:ext uri="{FF2B5EF4-FFF2-40B4-BE49-F238E27FC236}">
                        <a16:creationId xmlns:a16="http://schemas.microsoft.com/office/drawing/2014/main" id="{C1E05393-17CF-F37B-A72F-08E63D4F7B8E}"/>
                      </a:ext>
                    </a:extLst>
                  </p:cNvPr>
                  <p:cNvSpPr/>
                  <p:nvPr/>
                </p:nvSpPr>
                <p:spPr>
                  <a:xfrm rot="10212765">
                    <a:off x="7901851" y="785566"/>
                    <a:ext cx="155074" cy="313813"/>
                  </a:xfrm>
                  <a:prstGeom prst="moon">
                    <a:avLst/>
                  </a:prstGeom>
                  <a:solidFill>
                    <a:srgbClr val="94C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latin typeface="Helvetica" pitchFamily="2" charset="0"/>
                    </a:endParaRPr>
                  </a:p>
                </p:txBody>
              </p:sp>
              <p:sp>
                <p:nvSpPr>
                  <p:cNvPr id="110" name="弧 109">
                    <a:extLst>
                      <a:ext uri="{FF2B5EF4-FFF2-40B4-BE49-F238E27FC236}">
                        <a16:creationId xmlns:a16="http://schemas.microsoft.com/office/drawing/2014/main" id="{3AC71BD6-A443-2748-10D3-BE681B8456BE}"/>
                      </a:ext>
                    </a:extLst>
                  </p:cNvPr>
                  <p:cNvSpPr/>
                  <p:nvPr/>
                </p:nvSpPr>
                <p:spPr>
                  <a:xfrm rot="2893249">
                    <a:off x="7339507" y="681750"/>
                    <a:ext cx="642936" cy="595260"/>
                  </a:xfrm>
                  <a:prstGeom prst="arc">
                    <a:avLst>
                      <a:gd name="adj1" fmla="val 16200000"/>
                      <a:gd name="adj2" fmla="val 20636127"/>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900">
                      <a:latin typeface="Helvetica" pitchFamily="2" charset="0"/>
                    </a:endParaRPr>
                  </a:p>
                </p:txBody>
              </p:sp>
            </p:grpSp>
            <p:grpSp>
              <p:nvGrpSpPr>
                <p:cNvPr id="103" name="组合 102">
                  <a:extLst>
                    <a:ext uri="{FF2B5EF4-FFF2-40B4-BE49-F238E27FC236}">
                      <a16:creationId xmlns:a16="http://schemas.microsoft.com/office/drawing/2014/main" id="{844D57E5-AEC7-D929-BEDD-F9273C3033A4}"/>
                    </a:ext>
                  </a:extLst>
                </p:cNvPr>
                <p:cNvGrpSpPr/>
                <p:nvPr/>
              </p:nvGrpSpPr>
              <p:grpSpPr>
                <a:xfrm rot="13442365">
                  <a:off x="22871809" y="8915386"/>
                  <a:ext cx="169045" cy="156702"/>
                  <a:chOff x="7363345" y="657912"/>
                  <a:chExt cx="693580" cy="642936"/>
                </a:xfrm>
              </p:grpSpPr>
              <p:sp>
                <p:nvSpPr>
                  <p:cNvPr id="107" name="月亮 106">
                    <a:extLst>
                      <a:ext uri="{FF2B5EF4-FFF2-40B4-BE49-F238E27FC236}">
                        <a16:creationId xmlns:a16="http://schemas.microsoft.com/office/drawing/2014/main" id="{825F5356-AC5B-452E-E19E-F5B6937CCC7D}"/>
                      </a:ext>
                    </a:extLst>
                  </p:cNvPr>
                  <p:cNvSpPr/>
                  <p:nvPr/>
                </p:nvSpPr>
                <p:spPr>
                  <a:xfrm rot="10212765">
                    <a:off x="7901851" y="785566"/>
                    <a:ext cx="155074" cy="313813"/>
                  </a:xfrm>
                  <a:prstGeom prst="moon">
                    <a:avLst/>
                  </a:prstGeom>
                  <a:solidFill>
                    <a:srgbClr val="94C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latin typeface="Helvetica" pitchFamily="2" charset="0"/>
                    </a:endParaRPr>
                  </a:p>
                </p:txBody>
              </p:sp>
              <p:sp>
                <p:nvSpPr>
                  <p:cNvPr id="108" name="弧 107">
                    <a:extLst>
                      <a:ext uri="{FF2B5EF4-FFF2-40B4-BE49-F238E27FC236}">
                        <a16:creationId xmlns:a16="http://schemas.microsoft.com/office/drawing/2014/main" id="{5F1BB749-35B4-C69D-E0AB-F6393C3BBA9E}"/>
                      </a:ext>
                    </a:extLst>
                  </p:cNvPr>
                  <p:cNvSpPr/>
                  <p:nvPr/>
                </p:nvSpPr>
                <p:spPr>
                  <a:xfrm rot="2893249">
                    <a:off x="7339507" y="681750"/>
                    <a:ext cx="642936" cy="595260"/>
                  </a:xfrm>
                  <a:prstGeom prst="arc">
                    <a:avLst>
                      <a:gd name="adj1" fmla="val 16200000"/>
                      <a:gd name="adj2" fmla="val 20636127"/>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900">
                      <a:latin typeface="Helvetica" pitchFamily="2" charset="0"/>
                    </a:endParaRPr>
                  </a:p>
                </p:txBody>
              </p:sp>
            </p:grpSp>
            <p:grpSp>
              <p:nvGrpSpPr>
                <p:cNvPr id="104" name="组合 103">
                  <a:extLst>
                    <a:ext uri="{FF2B5EF4-FFF2-40B4-BE49-F238E27FC236}">
                      <a16:creationId xmlns:a16="http://schemas.microsoft.com/office/drawing/2014/main" id="{25781809-DD83-CC1E-38D1-EAB269406B27}"/>
                    </a:ext>
                  </a:extLst>
                </p:cNvPr>
                <p:cNvGrpSpPr/>
                <p:nvPr/>
              </p:nvGrpSpPr>
              <p:grpSpPr>
                <a:xfrm rot="12234096">
                  <a:off x="22985466" y="8986515"/>
                  <a:ext cx="169045" cy="156702"/>
                  <a:chOff x="7363345" y="657912"/>
                  <a:chExt cx="693580" cy="642936"/>
                </a:xfrm>
              </p:grpSpPr>
              <p:sp>
                <p:nvSpPr>
                  <p:cNvPr id="105" name="月亮 104">
                    <a:extLst>
                      <a:ext uri="{FF2B5EF4-FFF2-40B4-BE49-F238E27FC236}">
                        <a16:creationId xmlns:a16="http://schemas.microsoft.com/office/drawing/2014/main" id="{32901DDA-4DC0-615A-6557-94076C508DD2}"/>
                      </a:ext>
                    </a:extLst>
                  </p:cNvPr>
                  <p:cNvSpPr/>
                  <p:nvPr/>
                </p:nvSpPr>
                <p:spPr>
                  <a:xfrm rot="10212765">
                    <a:off x="7901851" y="785566"/>
                    <a:ext cx="155074" cy="313813"/>
                  </a:xfrm>
                  <a:prstGeom prst="moon">
                    <a:avLst/>
                  </a:prstGeom>
                  <a:solidFill>
                    <a:srgbClr val="94C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latin typeface="Helvetica" pitchFamily="2" charset="0"/>
                    </a:endParaRPr>
                  </a:p>
                </p:txBody>
              </p:sp>
              <p:sp>
                <p:nvSpPr>
                  <p:cNvPr id="106" name="弧 105">
                    <a:extLst>
                      <a:ext uri="{FF2B5EF4-FFF2-40B4-BE49-F238E27FC236}">
                        <a16:creationId xmlns:a16="http://schemas.microsoft.com/office/drawing/2014/main" id="{0C5369C6-0DD8-7627-D851-1D4BB0F9637F}"/>
                      </a:ext>
                    </a:extLst>
                  </p:cNvPr>
                  <p:cNvSpPr/>
                  <p:nvPr/>
                </p:nvSpPr>
                <p:spPr>
                  <a:xfrm rot="2893249">
                    <a:off x="7339507" y="681750"/>
                    <a:ext cx="642936" cy="595260"/>
                  </a:xfrm>
                  <a:prstGeom prst="arc">
                    <a:avLst>
                      <a:gd name="adj1" fmla="val 16200000"/>
                      <a:gd name="adj2" fmla="val 20636127"/>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900">
                      <a:latin typeface="Helvetica" pitchFamily="2" charset="0"/>
                    </a:endParaRPr>
                  </a:p>
                </p:txBody>
              </p:sp>
            </p:grpSp>
          </p:grpSp>
          <p:sp>
            <p:nvSpPr>
              <p:cNvPr id="87" name="Arc 72">
                <a:extLst>
                  <a:ext uri="{FF2B5EF4-FFF2-40B4-BE49-F238E27FC236}">
                    <a16:creationId xmlns:a16="http://schemas.microsoft.com/office/drawing/2014/main" id="{7322B606-4983-C9E1-D679-CA718873302A}"/>
                  </a:ext>
                </a:extLst>
              </p:cNvPr>
              <p:cNvSpPr/>
              <p:nvPr/>
            </p:nvSpPr>
            <p:spPr>
              <a:xfrm rot="17949411">
                <a:off x="22524858" y="6795148"/>
                <a:ext cx="2949102" cy="2949102"/>
              </a:xfrm>
              <a:prstGeom prst="arc">
                <a:avLst>
                  <a:gd name="adj1" fmla="val 12402269"/>
                  <a:gd name="adj2" fmla="val 14736217"/>
                </a:avLst>
              </a:prstGeom>
              <a:ln w="19050" cap="rn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sz="900">
                  <a:latin typeface="Helvetica" pitchFamily="2" charset="0"/>
                </a:endParaRPr>
              </a:p>
            </p:txBody>
          </p:sp>
        </p:grpSp>
        <p:sp>
          <p:nvSpPr>
            <p:cNvPr id="357" name="文本框 356">
              <a:extLst>
                <a:ext uri="{FF2B5EF4-FFF2-40B4-BE49-F238E27FC236}">
                  <a16:creationId xmlns:a16="http://schemas.microsoft.com/office/drawing/2014/main" id="{8CE6E371-0757-F92E-D83F-ED31C8EAF818}"/>
                </a:ext>
              </a:extLst>
            </p:cNvPr>
            <p:cNvSpPr txBox="1"/>
            <p:nvPr/>
          </p:nvSpPr>
          <p:spPr>
            <a:xfrm>
              <a:off x="3535936" y="6474653"/>
              <a:ext cx="3668505" cy="338554"/>
            </a:xfrm>
            <a:prstGeom prst="rect">
              <a:avLst/>
            </a:prstGeom>
            <a:noFill/>
          </p:spPr>
          <p:txBody>
            <a:bodyPr wrap="none" rtlCol="0">
              <a:spAutoFit/>
            </a:bodyPr>
            <a:lstStyle/>
            <a:p>
              <a:r>
                <a:rPr kumimoji="1" lang="en-US" altLang="zh-CN" sz="1600" b="1" dirty="0">
                  <a:latin typeface="Helvetica" pitchFamily="2" charset="0"/>
                </a:rPr>
                <a:t>A novel directed evolution method</a:t>
              </a:r>
              <a:r>
                <a:rPr kumimoji="1" lang="zh-CN" altLang="en-US" sz="1600" b="1" dirty="0">
                  <a:latin typeface="Helvetica" pitchFamily="2" charset="0"/>
                </a:rPr>
                <a:t> </a:t>
              </a:r>
              <a:r>
                <a:rPr kumimoji="1" lang="en-US" altLang="zh-CN" sz="1600" b="1" dirty="0">
                  <a:latin typeface="Helvetica" pitchFamily="2" charset="0"/>
                </a:rPr>
                <a:t>!</a:t>
              </a:r>
              <a:endParaRPr kumimoji="1" lang="zh-CN" altLang="en-US" sz="1600" b="1" dirty="0">
                <a:latin typeface="Helvetica" pitchFamily="2" charset="0"/>
              </a:endParaRPr>
            </a:p>
          </p:txBody>
        </p:sp>
      </p:grpSp>
      <p:grpSp>
        <p:nvGrpSpPr>
          <p:cNvPr id="373" name="组合 372">
            <a:extLst>
              <a:ext uri="{FF2B5EF4-FFF2-40B4-BE49-F238E27FC236}">
                <a16:creationId xmlns:a16="http://schemas.microsoft.com/office/drawing/2014/main" id="{17EC506C-9619-9DD4-972F-DE5BDB8A2906}"/>
              </a:ext>
            </a:extLst>
          </p:cNvPr>
          <p:cNvGrpSpPr/>
          <p:nvPr/>
        </p:nvGrpSpPr>
        <p:grpSpPr>
          <a:xfrm>
            <a:off x="9535728" y="1721101"/>
            <a:ext cx="2321537" cy="2327862"/>
            <a:chOff x="9158821" y="1091066"/>
            <a:chExt cx="3069468" cy="3077833"/>
          </a:xfrm>
        </p:grpSpPr>
        <p:grpSp>
          <p:nvGrpSpPr>
            <p:cNvPr id="23" name="组合 22">
              <a:extLst>
                <a:ext uri="{FF2B5EF4-FFF2-40B4-BE49-F238E27FC236}">
                  <a16:creationId xmlns:a16="http://schemas.microsoft.com/office/drawing/2014/main" id="{24220796-224D-DCE0-9A68-084819E98E14}"/>
                </a:ext>
              </a:extLst>
            </p:cNvPr>
            <p:cNvGrpSpPr/>
            <p:nvPr/>
          </p:nvGrpSpPr>
          <p:grpSpPr>
            <a:xfrm>
              <a:off x="9751517" y="1884589"/>
              <a:ext cx="2476772" cy="2124810"/>
              <a:chOff x="8730368" y="3058460"/>
              <a:chExt cx="4480176" cy="3843519"/>
            </a:xfrm>
          </p:grpSpPr>
          <p:pic>
            <p:nvPicPr>
              <p:cNvPr id="11" name="图片 10" descr="图片包含 男人&#10;&#10;描述已自动生成">
                <a:extLst>
                  <a:ext uri="{FF2B5EF4-FFF2-40B4-BE49-F238E27FC236}">
                    <a16:creationId xmlns:a16="http://schemas.microsoft.com/office/drawing/2014/main" id="{3272F684-CACF-7501-B749-790F62A14B5D}"/>
                  </a:ext>
                </a:extLst>
              </p:cNvPr>
              <p:cNvPicPr>
                <a:picLocks noChangeAspect="1"/>
              </p:cNvPicPr>
              <p:nvPr/>
            </p:nvPicPr>
            <p:blipFill>
              <a:blip r:embed="rId8"/>
              <a:stretch>
                <a:fillRect/>
              </a:stretch>
            </p:blipFill>
            <p:spPr>
              <a:xfrm>
                <a:off x="8730368" y="3058460"/>
                <a:ext cx="4480176" cy="3843519"/>
              </a:xfrm>
              <a:prstGeom prst="rect">
                <a:avLst/>
              </a:prstGeom>
            </p:spPr>
          </p:pic>
          <p:sp>
            <p:nvSpPr>
              <p:cNvPr id="12" name="闪电形 11">
                <a:extLst>
                  <a:ext uri="{FF2B5EF4-FFF2-40B4-BE49-F238E27FC236}">
                    <a16:creationId xmlns:a16="http://schemas.microsoft.com/office/drawing/2014/main" id="{F6009D15-BD8A-BAC2-62B2-DF458AB976ED}"/>
                  </a:ext>
                </a:extLst>
              </p:cNvPr>
              <p:cNvSpPr/>
              <p:nvPr/>
            </p:nvSpPr>
            <p:spPr>
              <a:xfrm rot="12132482" flipV="1">
                <a:off x="11247320" y="3106305"/>
                <a:ext cx="800799" cy="1404747"/>
              </a:xfrm>
              <a:prstGeom prst="lightningBolt">
                <a:avLst/>
              </a:prstGeom>
              <a:solidFill>
                <a:srgbClr val="D88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grpSp>
        <p:cxnSp>
          <p:nvCxnSpPr>
            <p:cNvPr id="361" name="直线连接符 360">
              <a:extLst>
                <a:ext uri="{FF2B5EF4-FFF2-40B4-BE49-F238E27FC236}">
                  <a16:creationId xmlns:a16="http://schemas.microsoft.com/office/drawing/2014/main" id="{7E70547E-B8EA-DB4B-AAE9-0CEFDA2A79ED}"/>
                </a:ext>
              </a:extLst>
            </p:cNvPr>
            <p:cNvCxnSpPr>
              <a:cxnSpLocks/>
            </p:cNvCxnSpPr>
            <p:nvPr/>
          </p:nvCxnSpPr>
          <p:spPr>
            <a:xfrm>
              <a:off x="9158821" y="1091066"/>
              <a:ext cx="1341519" cy="841740"/>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64" name="直线连接符 363">
              <a:extLst>
                <a:ext uri="{FF2B5EF4-FFF2-40B4-BE49-F238E27FC236}">
                  <a16:creationId xmlns:a16="http://schemas.microsoft.com/office/drawing/2014/main" id="{95F5B1E7-4885-4380-C2B5-00924AC13294}"/>
                </a:ext>
              </a:extLst>
            </p:cNvPr>
            <p:cNvCxnSpPr>
              <a:cxnSpLocks/>
            </p:cNvCxnSpPr>
            <p:nvPr/>
          </p:nvCxnSpPr>
          <p:spPr>
            <a:xfrm flipV="1">
              <a:off x="9158822" y="3230613"/>
              <a:ext cx="1510053" cy="938286"/>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pSp>
        <p:nvGrpSpPr>
          <p:cNvPr id="397" name="组合 396">
            <a:extLst>
              <a:ext uri="{FF2B5EF4-FFF2-40B4-BE49-F238E27FC236}">
                <a16:creationId xmlns:a16="http://schemas.microsoft.com/office/drawing/2014/main" id="{CF3EAFF9-C10B-7518-5FC0-18A260C06158}"/>
              </a:ext>
            </a:extLst>
          </p:cNvPr>
          <p:cNvGrpSpPr/>
          <p:nvPr/>
        </p:nvGrpSpPr>
        <p:grpSpPr>
          <a:xfrm>
            <a:off x="8587751" y="4760727"/>
            <a:ext cx="3196906" cy="1610030"/>
            <a:chOff x="8940202" y="4451227"/>
            <a:chExt cx="3196906" cy="1610030"/>
          </a:xfrm>
        </p:grpSpPr>
        <p:pic>
          <p:nvPicPr>
            <p:cNvPr id="392" name="图片 391" descr="图形用户界面, 应用程序, Teams&#10;&#10;描述已自动生成">
              <a:extLst>
                <a:ext uri="{FF2B5EF4-FFF2-40B4-BE49-F238E27FC236}">
                  <a16:creationId xmlns:a16="http://schemas.microsoft.com/office/drawing/2014/main" id="{F1F93A9B-376C-83F8-E9D7-5CEE84C5A41F}"/>
                </a:ext>
              </a:extLst>
            </p:cNvPr>
            <p:cNvPicPr>
              <a:picLocks noChangeAspect="1"/>
            </p:cNvPicPr>
            <p:nvPr/>
          </p:nvPicPr>
          <p:blipFill>
            <a:blip r:embed="rId9"/>
            <a:stretch>
              <a:fillRect/>
            </a:stretch>
          </p:blipFill>
          <p:spPr>
            <a:xfrm>
              <a:off x="10151808" y="4451227"/>
              <a:ext cx="1985300" cy="1601048"/>
            </a:xfrm>
            <a:prstGeom prst="rect">
              <a:avLst/>
            </a:prstGeom>
          </p:spPr>
        </p:pic>
        <p:pic>
          <p:nvPicPr>
            <p:cNvPr id="395" name="图片 394" descr="形状, 矩形&#10;&#10;描述已自动生成">
              <a:extLst>
                <a:ext uri="{FF2B5EF4-FFF2-40B4-BE49-F238E27FC236}">
                  <a16:creationId xmlns:a16="http://schemas.microsoft.com/office/drawing/2014/main" id="{6163F4EF-CF71-F36B-C765-4BA3DB62FDE5}"/>
                </a:ext>
              </a:extLst>
            </p:cNvPr>
            <p:cNvPicPr>
              <a:picLocks noChangeAspect="1"/>
            </p:cNvPicPr>
            <p:nvPr/>
          </p:nvPicPr>
          <p:blipFill>
            <a:blip r:embed="rId10"/>
            <a:stretch>
              <a:fillRect/>
            </a:stretch>
          </p:blipFill>
          <p:spPr>
            <a:xfrm>
              <a:off x="8940202" y="4491014"/>
              <a:ext cx="1191331" cy="822878"/>
            </a:xfrm>
            <a:prstGeom prst="rect">
              <a:avLst/>
            </a:prstGeom>
          </p:spPr>
        </p:pic>
        <p:pic>
          <p:nvPicPr>
            <p:cNvPr id="396" name="图片 395" descr="黑暗中的灯光&#10;&#10;中度可信度描述已自动生成">
              <a:extLst>
                <a:ext uri="{FF2B5EF4-FFF2-40B4-BE49-F238E27FC236}">
                  <a16:creationId xmlns:a16="http://schemas.microsoft.com/office/drawing/2014/main" id="{856D72D8-D77C-65FF-8E6E-608B45DE90EF}"/>
                </a:ext>
              </a:extLst>
            </p:cNvPr>
            <p:cNvPicPr>
              <a:picLocks noChangeAspect="1"/>
            </p:cNvPicPr>
            <p:nvPr/>
          </p:nvPicPr>
          <p:blipFill>
            <a:blip r:embed="rId11"/>
            <a:stretch>
              <a:fillRect/>
            </a:stretch>
          </p:blipFill>
          <p:spPr>
            <a:xfrm>
              <a:off x="8979464" y="5297415"/>
              <a:ext cx="1112806" cy="763842"/>
            </a:xfrm>
            <a:prstGeom prst="rect">
              <a:avLst/>
            </a:prstGeom>
          </p:spPr>
        </p:pic>
      </p:grpSp>
      <p:sp>
        <p:nvSpPr>
          <p:cNvPr id="398" name="文本框 397">
            <a:extLst>
              <a:ext uri="{FF2B5EF4-FFF2-40B4-BE49-F238E27FC236}">
                <a16:creationId xmlns:a16="http://schemas.microsoft.com/office/drawing/2014/main" id="{A436E071-95C6-0D25-B740-00D9E4D25AA1}"/>
              </a:ext>
            </a:extLst>
          </p:cNvPr>
          <p:cNvSpPr txBox="1"/>
          <p:nvPr/>
        </p:nvSpPr>
        <p:spPr>
          <a:xfrm>
            <a:off x="9271040" y="6483577"/>
            <a:ext cx="2034531" cy="338554"/>
          </a:xfrm>
          <a:prstGeom prst="rect">
            <a:avLst/>
          </a:prstGeom>
          <a:noFill/>
        </p:spPr>
        <p:txBody>
          <a:bodyPr wrap="none" rtlCol="0">
            <a:spAutoFit/>
          </a:bodyPr>
          <a:lstStyle/>
          <a:p>
            <a:r>
              <a:rPr kumimoji="1" lang="en-US" altLang="zh-CN" sz="1600" b="1" dirty="0">
                <a:latin typeface="Helvetica" pitchFamily="2" charset="0"/>
              </a:rPr>
              <a:t>An exciting result !</a:t>
            </a:r>
            <a:endParaRPr kumimoji="1" lang="zh-CN" altLang="en-US" sz="1600" b="1" dirty="0">
              <a:latin typeface="Helvetica" pitchFamily="2" charset="0"/>
            </a:endParaRPr>
          </a:p>
        </p:txBody>
      </p:sp>
      <p:sp>
        <p:nvSpPr>
          <p:cNvPr id="400" name="文本框 399">
            <a:extLst>
              <a:ext uri="{FF2B5EF4-FFF2-40B4-BE49-F238E27FC236}">
                <a16:creationId xmlns:a16="http://schemas.microsoft.com/office/drawing/2014/main" id="{B76D10B1-E771-20D2-E97F-EACA7E450CC4}"/>
              </a:ext>
            </a:extLst>
          </p:cNvPr>
          <p:cNvSpPr txBox="1"/>
          <p:nvPr/>
        </p:nvSpPr>
        <p:spPr>
          <a:xfrm>
            <a:off x="223241" y="1539228"/>
            <a:ext cx="1680268" cy="400110"/>
          </a:xfrm>
          <a:prstGeom prst="rect">
            <a:avLst/>
          </a:prstGeom>
          <a:noFill/>
        </p:spPr>
        <p:txBody>
          <a:bodyPr wrap="none" rtlCol="0">
            <a:spAutoFit/>
          </a:bodyPr>
          <a:lstStyle/>
          <a:p>
            <a:r>
              <a:rPr kumimoji="1" lang="en-US" altLang="zh-CN" sz="2000" b="1" dirty="0">
                <a:latin typeface="Helvetica" pitchFamily="2" charset="0"/>
              </a:rPr>
              <a:t>Poster No. 4</a:t>
            </a:r>
            <a:endParaRPr kumimoji="1" lang="zh-CN" altLang="en-US" sz="2000" b="1" dirty="0">
              <a:latin typeface="Helvetica" pitchFamily="2" charset="0"/>
            </a:endParaRPr>
          </a:p>
        </p:txBody>
      </p:sp>
      <p:sp>
        <p:nvSpPr>
          <p:cNvPr id="406" name="文本框 405">
            <a:extLst>
              <a:ext uri="{FF2B5EF4-FFF2-40B4-BE49-F238E27FC236}">
                <a16:creationId xmlns:a16="http://schemas.microsoft.com/office/drawing/2014/main" id="{DAFA624C-A1E0-7A11-51CC-51F26007A972}"/>
              </a:ext>
            </a:extLst>
          </p:cNvPr>
          <p:cNvSpPr txBox="1"/>
          <p:nvPr/>
        </p:nvSpPr>
        <p:spPr>
          <a:xfrm>
            <a:off x="220494" y="4453757"/>
            <a:ext cx="2258952" cy="400110"/>
          </a:xfrm>
          <a:prstGeom prst="rect">
            <a:avLst/>
          </a:prstGeom>
          <a:noFill/>
        </p:spPr>
        <p:txBody>
          <a:bodyPr wrap="none" rtlCol="0">
            <a:spAutoFit/>
          </a:bodyPr>
          <a:lstStyle/>
          <a:p>
            <a:r>
              <a:rPr kumimoji="1" lang="en-US" altLang="zh-CN" sz="2000" b="1" dirty="0">
                <a:latin typeface="Helvetica" pitchFamily="2" charset="0"/>
              </a:rPr>
              <a:t>I will be sharing: </a:t>
            </a:r>
            <a:endParaRPr kumimoji="1" lang="zh-CN" altLang="en-US" sz="2000" b="1" dirty="0">
              <a:latin typeface="Helvetica" pitchFamily="2" charset="0"/>
            </a:endParaRPr>
          </a:p>
        </p:txBody>
      </p:sp>
    </p:spTree>
    <p:extLst>
      <p:ext uri="{BB962C8B-B14F-4D97-AF65-F5344CB8AC3E}">
        <p14:creationId xmlns:p14="http://schemas.microsoft.com/office/powerpoint/2010/main" val="25029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FF1BAA-F245-2FC4-2450-6F12EF7B45F0}"/>
              </a:ext>
            </a:extLst>
          </p:cNvPr>
          <p:cNvPicPr>
            <a:picLocks noChangeAspect="1"/>
          </p:cNvPicPr>
          <p:nvPr/>
        </p:nvPicPr>
        <p:blipFill>
          <a:blip r:embed="rId2"/>
          <a:stretch>
            <a:fillRect/>
          </a:stretch>
        </p:blipFill>
        <p:spPr>
          <a:xfrm>
            <a:off x="0" y="162"/>
            <a:ext cx="12192000" cy="6857675"/>
          </a:xfrm>
          <a:prstGeom prst="rect">
            <a:avLst/>
          </a:prstGeom>
        </p:spPr>
      </p:pic>
      <p:sp>
        <p:nvSpPr>
          <p:cNvPr id="7" name="TextBox 6">
            <a:extLst>
              <a:ext uri="{FF2B5EF4-FFF2-40B4-BE49-F238E27FC236}">
                <a16:creationId xmlns:a16="http://schemas.microsoft.com/office/drawing/2014/main" id="{B3828E9F-4791-3090-CEC1-E6D8997EC761}"/>
              </a:ext>
            </a:extLst>
          </p:cNvPr>
          <p:cNvSpPr txBox="1"/>
          <p:nvPr/>
        </p:nvSpPr>
        <p:spPr>
          <a:xfrm>
            <a:off x="10835951" y="80865"/>
            <a:ext cx="1356049" cy="369332"/>
          </a:xfrm>
          <a:prstGeom prst="rect">
            <a:avLst/>
          </a:prstGeom>
          <a:noFill/>
        </p:spPr>
        <p:txBody>
          <a:bodyPr wrap="square" rtlCol="0">
            <a:spAutoFit/>
          </a:bodyPr>
          <a:lstStyle/>
          <a:p>
            <a:r>
              <a:rPr lang="en-US" dirty="0"/>
              <a:t>Poster No. 5</a:t>
            </a:r>
            <a:endParaRPr lang="en-CH" dirty="0"/>
          </a:p>
        </p:txBody>
      </p:sp>
    </p:spTree>
    <p:extLst>
      <p:ext uri="{BB962C8B-B14F-4D97-AF65-F5344CB8AC3E}">
        <p14:creationId xmlns:p14="http://schemas.microsoft.com/office/powerpoint/2010/main" val="2250925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1B08F0-C5CA-9547-A20E-19B8C1DD7D2E}"/>
              </a:ext>
            </a:extLst>
          </p:cNvPr>
          <p:cNvPicPr>
            <a:picLocks noChangeAspect="1"/>
          </p:cNvPicPr>
          <p:nvPr/>
        </p:nvPicPr>
        <p:blipFill>
          <a:blip r:embed="rId2"/>
          <a:stretch>
            <a:fillRect/>
          </a:stretch>
        </p:blipFill>
        <p:spPr>
          <a:xfrm>
            <a:off x="4415" y="0"/>
            <a:ext cx="12183169" cy="6858000"/>
          </a:xfrm>
          <a:prstGeom prst="rect">
            <a:avLst/>
          </a:prstGeom>
        </p:spPr>
      </p:pic>
      <p:sp>
        <p:nvSpPr>
          <p:cNvPr id="6" name="TextBox 5">
            <a:extLst>
              <a:ext uri="{FF2B5EF4-FFF2-40B4-BE49-F238E27FC236}">
                <a16:creationId xmlns:a16="http://schemas.microsoft.com/office/drawing/2014/main" id="{FADDBEE3-2D52-EB0D-3E90-905D502B066E}"/>
              </a:ext>
            </a:extLst>
          </p:cNvPr>
          <p:cNvSpPr txBox="1"/>
          <p:nvPr/>
        </p:nvSpPr>
        <p:spPr>
          <a:xfrm>
            <a:off x="10835951" y="80865"/>
            <a:ext cx="1356049" cy="369332"/>
          </a:xfrm>
          <a:prstGeom prst="rect">
            <a:avLst/>
          </a:prstGeom>
          <a:noFill/>
        </p:spPr>
        <p:txBody>
          <a:bodyPr wrap="square" rtlCol="0">
            <a:spAutoFit/>
          </a:bodyPr>
          <a:lstStyle/>
          <a:p>
            <a:r>
              <a:rPr lang="en-US" dirty="0"/>
              <a:t>Poster No. 6</a:t>
            </a:r>
            <a:endParaRPr lang="en-CH" dirty="0"/>
          </a:p>
        </p:txBody>
      </p:sp>
    </p:spTree>
    <p:extLst>
      <p:ext uri="{BB962C8B-B14F-4D97-AF65-F5344CB8AC3E}">
        <p14:creationId xmlns:p14="http://schemas.microsoft.com/office/powerpoint/2010/main" val="3051054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a:extLst>
              <a:ext uri="{FF2B5EF4-FFF2-40B4-BE49-F238E27FC236}">
                <a16:creationId xmlns:a16="http://schemas.microsoft.com/office/drawing/2014/main" id="{A8DA1EC3-F863-6721-D770-6740AB88653E}"/>
              </a:ext>
            </a:extLst>
          </p:cNvPr>
          <p:cNvSpPr>
            <a:spLocks noGrp="1"/>
          </p:cNvSpPr>
          <p:nvPr>
            <p:ph type="title"/>
          </p:nvPr>
        </p:nvSpPr>
        <p:spPr>
          <a:xfrm>
            <a:off x="295524" y="7316"/>
            <a:ext cx="11600953" cy="1325563"/>
          </a:xfrm>
        </p:spPr>
        <p:txBody>
          <a:bodyPr/>
          <a:lstStyle/>
          <a:p>
            <a:r>
              <a:rPr lang="en-US" altLang="ja-JP" dirty="0">
                <a:latin typeface="メイリオ" panose="020B0604030504040204" pitchFamily="50" charset="-128"/>
                <a:ea typeface="メイリオ" panose="020B0604030504040204" pitchFamily="50" charset="-128"/>
              </a:rPr>
              <a:t>Crossing Strategy for Plant Breeding </a:t>
            </a:r>
            <a:r>
              <a:rPr lang="en-US" altLang="ja-JP" sz="2000" dirty="0">
                <a:latin typeface="メイリオ" panose="020B0604030504040204" pitchFamily="50" charset="-128"/>
                <a:ea typeface="メイリオ" panose="020B0604030504040204" pitchFamily="50" charset="-128"/>
              </a:rPr>
              <a:t>(Poster 8)</a:t>
            </a:r>
            <a:endParaRPr lang="ja-JP" altLang="en-US" sz="2000"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F2006A5C-E701-2573-45A7-1B4CD99D5534}"/>
              </a:ext>
            </a:extLst>
          </p:cNvPr>
          <p:cNvSpPr>
            <a:spLocks/>
          </p:cNvSpPr>
          <p:nvPr/>
        </p:nvSpPr>
        <p:spPr>
          <a:xfrm>
            <a:off x="143123" y="1143739"/>
            <a:ext cx="5319749" cy="4097936"/>
          </a:xfrm>
          <a:prstGeom prst="rect">
            <a:avLst/>
          </a:prstGeom>
          <a:noFill/>
          <a:ln w="317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0BDA7445-1476-062F-C1CB-86BC74D4512F}"/>
              </a:ext>
            </a:extLst>
          </p:cNvPr>
          <p:cNvSpPr txBox="1"/>
          <p:nvPr/>
        </p:nvSpPr>
        <p:spPr>
          <a:xfrm>
            <a:off x="1049655" y="1192696"/>
            <a:ext cx="3209533" cy="461665"/>
          </a:xfrm>
          <a:prstGeom prst="rect">
            <a:avLst/>
          </a:prstGeom>
          <a:noFill/>
        </p:spPr>
        <p:txBody>
          <a:bodyPr wrap="none" rtlCol="0">
            <a:spAutoFit/>
          </a:bodyPr>
          <a:lstStyle/>
          <a:p>
            <a:pPr algn="ctr"/>
            <a:r>
              <a:rPr kumimoji="1" lang="en-US" altLang="ja-JP" sz="2400" b="1" dirty="0">
                <a:latin typeface="メイリオ" panose="020B0604030504040204" pitchFamily="50" charset="-128"/>
                <a:ea typeface="メイリオ" panose="020B0604030504040204" pitchFamily="50" charset="-128"/>
              </a:rPr>
              <a:t>【Plant Breeding】</a:t>
            </a:r>
          </a:p>
        </p:txBody>
      </p:sp>
      <p:sp>
        <p:nvSpPr>
          <p:cNvPr id="7" name="テキスト ボックス 6">
            <a:extLst>
              <a:ext uri="{FF2B5EF4-FFF2-40B4-BE49-F238E27FC236}">
                <a16:creationId xmlns:a16="http://schemas.microsoft.com/office/drawing/2014/main" id="{400DF7DD-E02E-1EDA-67D0-B64E96308B9B}"/>
              </a:ext>
            </a:extLst>
          </p:cNvPr>
          <p:cNvSpPr txBox="1"/>
          <p:nvPr/>
        </p:nvSpPr>
        <p:spPr>
          <a:xfrm>
            <a:off x="3838059" y="1857617"/>
            <a:ext cx="1590500" cy="461665"/>
          </a:xfrm>
          <a:prstGeom prst="rect">
            <a:avLst/>
          </a:prstGeom>
          <a:noFill/>
        </p:spPr>
        <p:txBody>
          <a:bodyPr wrap="none" rtlCol="0">
            <a:spAutoFit/>
          </a:bodyPr>
          <a:lstStyle/>
          <a:p>
            <a:r>
              <a:rPr kumimoji="1" lang="en-US" altLang="ja-JP" sz="2400" b="1" dirty="0">
                <a:latin typeface="メイリオ" panose="020B0604030504040204" pitchFamily="50" charset="-128"/>
                <a:ea typeface="メイリオ" panose="020B0604030504040204" pitchFamily="50" charset="-128"/>
              </a:rPr>
              <a:t>Crossing</a:t>
            </a:r>
          </a:p>
        </p:txBody>
      </p:sp>
      <p:sp>
        <p:nvSpPr>
          <p:cNvPr id="8" name="テキスト ボックス 7">
            <a:extLst>
              <a:ext uri="{FF2B5EF4-FFF2-40B4-BE49-F238E27FC236}">
                <a16:creationId xmlns:a16="http://schemas.microsoft.com/office/drawing/2014/main" id="{83DDBCDE-0D09-6EE0-88B7-C500E666C0B0}"/>
              </a:ext>
            </a:extLst>
          </p:cNvPr>
          <p:cNvSpPr txBox="1"/>
          <p:nvPr/>
        </p:nvSpPr>
        <p:spPr>
          <a:xfrm>
            <a:off x="3798786" y="3792276"/>
            <a:ext cx="1672253" cy="461665"/>
          </a:xfrm>
          <a:prstGeom prst="rect">
            <a:avLst/>
          </a:prstGeom>
          <a:noFill/>
        </p:spPr>
        <p:txBody>
          <a:bodyPr wrap="none" rtlCol="0">
            <a:spAutoFit/>
          </a:bodyPr>
          <a:lstStyle/>
          <a:p>
            <a:r>
              <a:rPr kumimoji="1" lang="en-US" altLang="ja-JP" sz="2400" b="1" dirty="0">
                <a:latin typeface="メイリオ" panose="020B0604030504040204" pitchFamily="50" charset="-128"/>
                <a:ea typeface="メイリオ" panose="020B0604030504040204" pitchFamily="50" charset="-128"/>
              </a:rPr>
              <a:t>Selection</a:t>
            </a:r>
          </a:p>
        </p:txBody>
      </p:sp>
      <p:pic>
        <p:nvPicPr>
          <p:cNvPr id="9" name="グラフィックス 8" descr="植物 単色塗りつぶし">
            <a:extLst>
              <a:ext uri="{FF2B5EF4-FFF2-40B4-BE49-F238E27FC236}">
                <a16:creationId xmlns:a16="http://schemas.microsoft.com/office/drawing/2014/main" id="{18A8AD1A-3CA1-CE4F-FF54-7652709B3E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2209" y="1782124"/>
            <a:ext cx="597966" cy="597966"/>
          </a:xfrm>
          <a:prstGeom prst="rect">
            <a:avLst/>
          </a:prstGeom>
        </p:spPr>
      </p:pic>
      <p:pic>
        <p:nvPicPr>
          <p:cNvPr id="10" name="グラフィックス 9" descr="植物 単色塗りつぶし">
            <a:extLst>
              <a:ext uri="{FF2B5EF4-FFF2-40B4-BE49-F238E27FC236}">
                <a16:creationId xmlns:a16="http://schemas.microsoft.com/office/drawing/2014/main" id="{F789D11C-19B5-6741-B27B-101545646B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77402" y="1782124"/>
            <a:ext cx="597966" cy="597966"/>
          </a:xfrm>
          <a:prstGeom prst="rect">
            <a:avLst/>
          </a:prstGeom>
        </p:spPr>
      </p:pic>
      <p:cxnSp>
        <p:nvCxnSpPr>
          <p:cNvPr id="11" name="直線コネクタ 10">
            <a:extLst>
              <a:ext uri="{FF2B5EF4-FFF2-40B4-BE49-F238E27FC236}">
                <a16:creationId xmlns:a16="http://schemas.microsoft.com/office/drawing/2014/main" id="{80005235-957E-82D6-DA25-3D071790D300}"/>
              </a:ext>
            </a:extLst>
          </p:cNvPr>
          <p:cNvCxnSpPr>
            <a:cxnSpLocks/>
            <a:stCxn id="9" idx="3"/>
            <a:endCxn id="10" idx="1"/>
          </p:cNvCxnSpPr>
          <p:nvPr/>
        </p:nvCxnSpPr>
        <p:spPr>
          <a:xfrm>
            <a:off x="1580175" y="2081107"/>
            <a:ext cx="59722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90E8EA64-1EC5-F96D-B343-140B05A2603D}"/>
              </a:ext>
            </a:extLst>
          </p:cNvPr>
          <p:cNvCxnSpPr>
            <a:cxnSpLocks/>
          </p:cNvCxnSpPr>
          <p:nvPr/>
        </p:nvCxnSpPr>
        <p:spPr>
          <a:xfrm flipH="1">
            <a:off x="1867530" y="2092136"/>
            <a:ext cx="1242" cy="576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1E547682-7C09-D29C-B173-E4DB69E92569}"/>
              </a:ext>
            </a:extLst>
          </p:cNvPr>
          <p:cNvSpPr txBox="1"/>
          <p:nvPr/>
        </p:nvSpPr>
        <p:spPr>
          <a:xfrm>
            <a:off x="2225355" y="2418126"/>
            <a:ext cx="502061" cy="400110"/>
          </a:xfrm>
          <a:prstGeom prst="rect">
            <a:avLst/>
          </a:prstGeom>
          <a:noFill/>
        </p:spPr>
        <p:txBody>
          <a:bodyPr wrap="none" rtlCol="0">
            <a:spAutoFit/>
          </a:bodyPr>
          <a:lstStyle/>
          <a:p>
            <a:pPr algn="ctr"/>
            <a:r>
              <a:rPr kumimoji="1" lang="en-US" altLang="ja-JP" sz="2000" dirty="0">
                <a:latin typeface="メイリオ" panose="020B0604030504040204" pitchFamily="50" charset="-128"/>
                <a:ea typeface="メイリオ" panose="020B0604030504040204" pitchFamily="50" charset="-128"/>
              </a:rPr>
              <a:t>50</a:t>
            </a:r>
          </a:p>
        </p:txBody>
      </p:sp>
      <p:sp>
        <p:nvSpPr>
          <p:cNvPr id="14" name="テキスト ボックス 13">
            <a:extLst>
              <a:ext uri="{FF2B5EF4-FFF2-40B4-BE49-F238E27FC236}">
                <a16:creationId xmlns:a16="http://schemas.microsoft.com/office/drawing/2014/main" id="{FFB30138-CD12-EFAC-335B-A4EDD243CFE9}"/>
              </a:ext>
            </a:extLst>
          </p:cNvPr>
          <p:cNvSpPr txBox="1"/>
          <p:nvPr/>
        </p:nvSpPr>
        <p:spPr>
          <a:xfrm>
            <a:off x="190247" y="2418126"/>
            <a:ext cx="1303562" cy="400110"/>
          </a:xfrm>
          <a:prstGeom prst="rect">
            <a:avLst/>
          </a:prstGeom>
          <a:noFill/>
        </p:spPr>
        <p:txBody>
          <a:bodyPr wrap="none" rtlCol="0">
            <a:spAutoFit/>
          </a:bodyPr>
          <a:lstStyle/>
          <a:p>
            <a:pPr algn="ctr"/>
            <a:r>
              <a:rPr kumimoji="1" lang="en-US" altLang="ja-JP" sz="1600" dirty="0">
                <a:latin typeface="メイリオ" panose="020B0604030504040204" pitchFamily="50" charset="-128"/>
                <a:ea typeface="メイリオ" panose="020B0604030504040204" pitchFamily="50" charset="-128"/>
              </a:rPr>
              <a:t>Yield =</a:t>
            </a:r>
            <a:r>
              <a:rPr kumimoji="1" lang="en-US" altLang="ja-JP" sz="2000" dirty="0">
                <a:latin typeface="メイリオ" panose="020B0604030504040204" pitchFamily="50" charset="-128"/>
                <a:ea typeface="メイリオ" panose="020B0604030504040204" pitchFamily="50" charset="-128"/>
              </a:rPr>
              <a:t> 60</a:t>
            </a:r>
          </a:p>
        </p:txBody>
      </p:sp>
      <p:grpSp>
        <p:nvGrpSpPr>
          <p:cNvPr id="27" name="グループ化 26">
            <a:extLst>
              <a:ext uri="{FF2B5EF4-FFF2-40B4-BE49-F238E27FC236}">
                <a16:creationId xmlns:a16="http://schemas.microsoft.com/office/drawing/2014/main" id="{E19C90EF-E8AD-41DB-4561-65C418FA269E}"/>
              </a:ext>
            </a:extLst>
          </p:cNvPr>
          <p:cNvGrpSpPr/>
          <p:nvPr/>
        </p:nvGrpSpPr>
        <p:grpSpPr>
          <a:xfrm>
            <a:off x="3886612" y="2463032"/>
            <a:ext cx="1377814" cy="1005638"/>
            <a:chOff x="5222726" y="7170881"/>
            <a:chExt cx="1377814" cy="1005638"/>
          </a:xfrm>
        </p:grpSpPr>
        <p:sp>
          <p:nvSpPr>
            <p:cNvPr id="28" name="矢印: 右カーブ 27">
              <a:extLst>
                <a:ext uri="{FF2B5EF4-FFF2-40B4-BE49-F238E27FC236}">
                  <a16:creationId xmlns:a16="http://schemas.microsoft.com/office/drawing/2014/main" id="{992FE93C-8139-FD57-0448-EDE2CE2E606F}"/>
                </a:ext>
              </a:extLst>
            </p:cNvPr>
            <p:cNvSpPr/>
            <p:nvPr/>
          </p:nvSpPr>
          <p:spPr>
            <a:xfrm>
              <a:off x="5222726" y="7228429"/>
              <a:ext cx="566181" cy="948090"/>
            </a:xfrm>
            <a:prstGeom prst="curvedRight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latin typeface="メイリオ" panose="020B0604030504040204" pitchFamily="50" charset="-128"/>
                <a:ea typeface="メイリオ" panose="020B0604030504040204" pitchFamily="50" charset="-128"/>
              </a:endParaRPr>
            </a:p>
          </p:txBody>
        </p:sp>
        <p:sp>
          <p:nvSpPr>
            <p:cNvPr id="29" name="矢印: 右カーブ 28">
              <a:extLst>
                <a:ext uri="{FF2B5EF4-FFF2-40B4-BE49-F238E27FC236}">
                  <a16:creationId xmlns:a16="http://schemas.microsoft.com/office/drawing/2014/main" id="{44C91132-6C9B-3435-B755-CB1AD1F5D7DD}"/>
                </a:ext>
              </a:extLst>
            </p:cNvPr>
            <p:cNvSpPr/>
            <p:nvPr/>
          </p:nvSpPr>
          <p:spPr>
            <a:xfrm rot="10800000">
              <a:off x="6034359" y="7170881"/>
              <a:ext cx="566181" cy="948090"/>
            </a:xfrm>
            <a:prstGeom prst="curvedRight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latin typeface="メイリオ" panose="020B0604030504040204" pitchFamily="50" charset="-128"/>
                <a:ea typeface="メイリオ" panose="020B0604030504040204" pitchFamily="50" charset="-128"/>
              </a:endParaRPr>
            </a:p>
          </p:txBody>
        </p:sp>
      </p:grpSp>
      <p:cxnSp>
        <p:nvCxnSpPr>
          <p:cNvPr id="30" name="直線矢印コネクタ 29">
            <a:extLst>
              <a:ext uri="{FF2B5EF4-FFF2-40B4-BE49-F238E27FC236}">
                <a16:creationId xmlns:a16="http://schemas.microsoft.com/office/drawing/2014/main" id="{49AA1198-ECAD-C9E6-CE50-CDB3EAF89C48}"/>
              </a:ext>
            </a:extLst>
          </p:cNvPr>
          <p:cNvCxnSpPr>
            <a:cxnSpLocks/>
            <a:stCxn id="7" idx="1"/>
          </p:cNvCxnSpPr>
          <p:nvPr/>
        </p:nvCxnSpPr>
        <p:spPr>
          <a:xfrm flipH="1" flipV="1">
            <a:off x="2985254" y="2081107"/>
            <a:ext cx="852805" cy="734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9982AF40-CF05-8201-06AD-A13B0ABF761C}"/>
              </a:ext>
            </a:extLst>
          </p:cNvPr>
          <p:cNvCxnSpPr>
            <a:cxnSpLocks/>
          </p:cNvCxnSpPr>
          <p:nvPr/>
        </p:nvCxnSpPr>
        <p:spPr>
          <a:xfrm flipH="1" flipV="1">
            <a:off x="3386438" y="3983166"/>
            <a:ext cx="396000"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554A869B-E11C-7126-7740-4876DDBAB754}"/>
              </a:ext>
            </a:extLst>
          </p:cNvPr>
          <p:cNvCxnSpPr>
            <a:cxnSpLocks/>
          </p:cNvCxnSpPr>
          <p:nvPr/>
        </p:nvCxnSpPr>
        <p:spPr>
          <a:xfrm flipH="1">
            <a:off x="1867530" y="2655657"/>
            <a:ext cx="1242" cy="540000"/>
          </a:xfrm>
          <a:prstGeom prst="line">
            <a:avLst/>
          </a:prstGeom>
          <a:ln w="254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16" name="グループ化 115">
            <a:extLst>
              <a:ext uri="{FF2B5EF4-FFF2-40B4-BE49-F238E27FC236}">
                <a16:creationId xmlns:a16="http://schemas.microsoft.com/office/drawing/2014/main" id="{A3D284B3-4A8D-C9ED-B083-86216DC0638F}"/>
              </a:ext>
            </a:extLst>
          </p:cNvPr>
          <p:cNvGrpSpPr/>
          <p:nvPr/>
        </p:nvGrpSpPr>
        <p:grpSpPr>
          <a:xfrm>
            <a:off x="281262" y="3667303"/>
            <a:ext cx="3135817" cy="970036"/>
            <a:chOff x="754504" y="3235503"/>
            <a:chExt cx="3135817" cy="970036"/>
          </a:xfrm>
        </p:grpSpPr>
        <p:sp>
          <p:nvSpPr>
            <p:cNvPr id="85" name="テキスト ボックス 84">
              <a:extLst>
                <a:ext uri="{FF2B5EF4-FFF2-40B4-BE49-F238E27FC236}">
                  <a16:creationId xmlns:a16="http://schemas.microsoft.com/office/drawing/2014/main" id="{649221DF-BCBF-746E-D770-350C17A44A92}"/>
                </a:ext>
              </a:extLst>
            </p:cNvPr>
            <p:cNvSpPr txBox="1"/>
            <p:nvPr/>
          </p:nvSpPr>
          <p:spPr>
            <a:xfrm>
              <a:off x="1283179" y="3458911"/>
              <a:ext cx="492443" cy="461665"/>
            </a:xfrm>
            <a:prstGeom prst="rect">
              <a:avLst/>
            </a:prstGeom>
            <a:noFill/>
          </p:spPr>
          <p:txBody>
            <a:bodyPr wrap="none" rtlCol="0">
              <a:spAutoFit/>
            </a:bodyPr>
            <a:lstStyle/>
            <a:p>
              <a:pPr algn="l"/>
              <a:r>
                <a:rPr kumimoji="1" lang="en-US" altLang="ja-JP" sz="2400" dirty="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grpSp>
          <p:nvGrpSpPr>
            <p:cNvPr id="96" name="グループ化 95">
              <a:extLst>
                <a:ext uri="{FF2B5EF4-FFF2-40B4-BE49-F238E27FC236}">
                  <a16:creationId xmlns:a16="http://schemas.microsoft.com/office/drawing/2014/main" id="{F2E173CD-B58D-D2B2-E32F-003E4F5E66E1}"/>
                </a:ext>
              </a:extLst>
            </p:cNvPr>
            <p:cNvGrpSpPr/>
            <p:nvPr/>
          </p:nvGrpSpPr>
          <p:grpSpPr>
            <a:xfrm>
              <a:off x="1706697" y="3235503"/>
              <a:ext cx="597600" cy="908480"/>
              <a:chOff x="3152640" y="3028569"/>
              <a:chExt cx="597600" cy="908480"/>
            </a:xfrm>
          </p:grpSpPr>
          <p:sp>
            <p:nvSpPr>
              <p:cNvPr id="97" name="テキスト ボックス 96">
                <a:extLst>
                  <a:ext uri="{FF2B5EF4-FFF2-40B4-BE49-F238E27FC236}">
                    <a16:creationId xmlns:a16="http://schemas.microsoft.com/office/drawing/2014/main" id="{498526DE-5999-FB50-BAEA-8DDACB9C0A7C}"/>
                  </a:ext>
                </a:extLst>
              </p:cNvPr>
              <p:cNvSpPr txBox="1"/>
              <p:nvPr/>
            </p:nvSpPr>
            <p:spPr>
              <a:xfrm>
                <a:off x="3230868" y="3598495"/>
                <a:ext cx="441146" cy="338554"/>
              </a:xfrm>
              <a:prstGeom prst="rect">
                <a:avLst/>
              </a:prstGeom>
              <a:noFill/>
            </p:spPr>
            <p:txBody>
              <a:bodyPr wrap="none" rtlCol="0">
                <a:spAutoFit/>
              </a:bodyPr>
              <a:lstStyle/>
              <a:p>
                <a:pPr algn="ctr"/>
                <a:r>
                  <a:rPr kumimoji="1" lang="en-US" altLang="ja-JP" sz="1600" dirty="0">
                    <a:latin typeface="メイリオ" panose="020B0604030504040204" pitchFamily="50" charset="-128"/>
                    <a:ea typeface="メイリオ" panose="020B0604030504040204" pitchFamily="50" charset="-128"/>
                  </a:rPr>
                  <a:t>70</a:t>
                </a:r>
              </a:p>
            </p:txBody>
          </p:sp>
          <p:pic>
            <p:nvPicPr>
              <p:cNvPr id="98" name="グラフィックス 97" descr="植物 単色塗りつぶし">
                <a:extLst>
                  <a:ext uri="{FF2B5EF4-FFF2-40B4-BE49-F238E27FC236}">
                    <a16:creationId xmlns:a16="http://schemas.microsoft.com/office/drawing/2014/main" id="{D67B9F60-BA5D-3832-F20E-CDABAD7EC3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52640" y="3028569"/>
                <a:ext cx="597600" cy="597600"/>
              </a:xfrm>
              <a:prstGeom prst="rect">
                <a:avLst/>
              </a:prstGeom>
            </p:spPr>
          </p:pic>
        </p:grpSp>
        <p:grpSp>
          <p:nvGrpSpPr>
            <p:cNvPr id="102" name="グループ化 101">
              <a:extLst>
                <a:ext uri="{FF2B5EF4-FFF2-40B4-BE49-F238E27FC236}">
                  <a16:creationId xmlns:a16="http://schemas.microsoft.com/office/drawing/2014/main" id="{2F85B724-2423-0144-8C7E-4A3E53984465}"/>
                </a:ext>
              </a:extLst>
            </p:cNvPr>
            <p:cNvGrpSpPr/>
            <p:nvPr/>
          </p:nvGrpSpPr>
          <p:grpSpPr>
            <a:xfrm>
              <a:off x="754504" y="3235503"/>
              <a:ext cx="597600" cy="908480"/>
              <a:chOff x="3152640" y="3028569"/>
              <a:chExt cx="597600" cy="908480"/>
            </a:xfrm>
          </p:grpSpPr>
          <p:sp>
            <p:nvSpPr>
              <p:cNvPr id="103" name="テキスト ボックス 102">
                <a:extLst>
                  <a:ext uri="{FF2B5EF4-FFF2-40B4-BE49-F238E27FC236}">
                    <a16:creationId xmlns:a16="http://schemas.microsoft.com/office/drawing/2014/main" id="{3C8AA8D2-C70F-5258-E3E6-93021D92A005}"/>
                  </a:ext>
                </a:extLst>
              </p:cNvPr>
              <p:cNvSpPr txBox="1"/>
              <p:nvPr/>
            </p:nvSpPr>
            <p:spPr>
              <a:xfrm>
                <a:off x="3230867" y="3598495"/>
                <a:ext cx="441146" cy="338554"/>
              </a:xfrm>
              <a:prstGeom prst="rect">
                <a:avLst/>
              </a:prstGeom>
              <a:noFill/>
            </p:spPr>
            <p:txBody>
              <a:bodyPr wrap="none" rtlCol="0">
                <a:spAutoFit/>
              </a:bodyPr>
              <a:lstStyle/>
              <a:p>
                <a:pPr algn="ctr"/>
                <a:r>
                  <a:rPr kumimoji="1" lang="en-US" altLang="ja-JP" sz="1600" dirty="0">
                    <a:latin typeface="メイリオ" panose="020B0604030504040204" pitchFamily="50" charset="-128"/>
                    <a:ea typeface="メイリオ" panose="020B0604030504040204" pitchFamily="50" charset="-128"/>
                  </a:rPr>
                  <a:t>35</a:t>
                </a:r>
              </a:p>
            </p:txBody>
          </p:sp>
          <p:pic>
            <p:nvPicPr>
              <p:cNvPr id="104" name="グラフィックス 103" descr="植物 単色塗りつぶし">
                <a:extLst>
                  <a:ext uri="{FF2B5EF4-FFF2-40B4-BE49-F238E27FC236}">
                    <a16:creationId xmlns:a16="http://schemas.microsoft.com/office/drawing/2014/main" id="{336687F8-3F02-5B03-E588-1FEF81419E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52640" y="3028569"/>
                <a:ext cx="597600" cy="597600"/>
              </a:xfrm>
              <a:prstGeom prst="rect">
                <a:avLst/>
              </a:prstGeom>
            </p:spPr>
          </p:pic>
        </p:grpSp>
        <p:grpSp>
          <p:nvGrpSpPr>
            <p:cNvPr id="106" name="グループ化 105">
              <a:extLst>
                <a:ext uri="{FF2B5EF4-FFF2-40B4-BE49-F238E27FC236}">
                  <a16:creationId xmlns:a16="http://schemas.microsoft.com/office/drawing/2014/main" id="{B76CE600-DC8B-6476-0C54-E2FDB0F47F63}"/>
                </a:ext>
              </a:extLst>
            </p:cNvPr>
            <p:cNvGrpSpPr/>
            <p:nvPr/>
          </p:nvGrpSpPr>
          <p:grpSpPr>
            <a:xfrm>
              <a:off x="2235372" y="3235503"/>
              <a:ext cx="597600" cy="908480"/>
              <a:chOff x="3152640" y="3028569"/>
              <a:chExt cx="597600" cy="908480"/>
            </a:xfrm>
          </p:grpSpPr>
          <p:sp>
            <p:nvSpPr>
              <p:cNvPr id="107" name="テキスト ボックス 106">
                <a:extLst>
                  <a:ext uri="{FF2B5EF4-FFF2-40B4-BE49-F238E27FC236}">
                    <a16:creationId xmlns:a16="http://schemas.microsoft.com/office/drawing/2014/main" id="{015FA519-05B6-947B-1819-D5CBDD848BF2}"/>
                  </a:ext>
                </a:extLst>
              </p:cNvPr>
              <p:cNvSpPr txBox="1"/>
              <p:nvPr/>
            </p:nvSpPr>
            <p:spPr>
              <a:xfrm>
                <a:off x="3230867" y="3598495"/>
                <a:ext cx="441147" cy="338554"/>
              </a:xfrm>
              <a:prstGeom prst="rect">
                <a:avLst/>
              </a:prstGeom>
              <a:noFill/>
            </p:spPr>
            <p:txBody>
              <a:bodyPr wrap="none" rtlCol="0">
                <a:spAutoFit/>
              </a:bodyPr>
              <a:lstStyle/>
              <a:p>
                <a:pPr algn="ctr"/>
                <a:r>
                  <a:rPr kumimoji="1" lang="en-US" altLang="ja-JP" sz="1600" dirty="0">
                    <a:latin typeface="メイリオ" panose="020B0604030504040204" pitchFamily="50" charset="-128"/>
                    <a:ea typeface="メイリオ" panose="020B0604030504040204" pitchFamily="50" charset="-128"/>
                  </a:rPr>
                  <a:t>72</a:t>
                </a:r>
              </a:p>
            </p:txBody>
          </p:sp>
          <p:pic>
            <p:nvPicPr>
              <p:cNvPr id="108" name="グラフィックス 107" descr="植物 単色塗りつぶし">
                <a:extLst>
                  <a:ext uri="{FF2B5EF4-FFF2-40B4-BE49-F238E27FC236}">
                    <a16:creationId xmlns:a16="http://schemas.microsoft.com/office/drawing/2014/main" id="{F080CC27-55D9-4311-AED3-04105E9DC2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52640" y="3028569"/>
                <a:ext cx="597600" cy="597600"/>
              </a:xfrm>
              <a:prstGeom prst="rect">
                <a:avLst/>
              </a:prstGeom>
            </p:spPr>
          </p:pic>
        </p:grpSp>
        <p:grpSp>
          <p:nvGrpSpPr>
            <p:cNvPr id="109" name="グループ化 108">
              <a:extLst>
                <a:ext uri="{FF2B5EF4-FFF2-40B4-BE49-F238E27FC236}">
                  <a16:creationId xmlns:a16="http://schemas.microsoft.com/office/drawing/2014/main" id="{77467201-25B2-438B-87D6-68C977FE9A0B}"/>
                </a:ext>
              </a:extLst>
            </p:cNvPr>
            <p:cNvGrpSpPr/>
            <p:nvPr/>
          </p:nvGrpSpPr>
          <p:grpSpPr>
            <a:xfrm>
              <a:off x="3292721" y="3235503"/>
              <a:ext cx="597600" cy="970036"/>
              <a:chOff x="3152640" y="3028569"/>
              <a:chExt cx="597600" cy="970036"/>
            </a:xfrm>
          </p:grpSpPr>
          <p:sp>
            <p:nvSpPr>
              <p:cNvPr id="110" name="テキスト ボックス 109">
                <a:extLst>
                  <a:ext uri="{FF2B5EF4-FFF2-40B4-BE49-F238E27FC236}">
                    <a16:creationId xmlns:a16="http://schemas.microsoft.com/office/drawing/2014/main" id="{DA0F738C-D14B-6196-5EB0-9277069730A0}"/>
                  </a:ext>
                </a:extLst>
              </p:cNvPr>
              <p:cNvSpPr txBox="1"/>
              <p:nvPr/>
            </p:nvSpPr>
            <p:spPr>
              <a:xfrm>
                <a:off x="3185983" y="3598495"/>
                <a:ext cx="530916" cy="400110"/>
              </a:xfrm>
              <a:prstGeom prst="rect">
                <a:avLst/>
              </a:prstGeom>
              <a:noFill/>
            </p:spPr>
            <p:txBody>
              <a:bodyPr wrap="none" rtlCol="0">
                <a:spAutoFit/>
              </a:bodyPr>
              <a:lstStyle/>
              <a:p>
                <a:pPr algn="ctr"/>
                <a:r>
                  <a:rPr lang="en-US" altLang="ja-JP" sz="2000" b="1" dirty="0">
                    <a:latin typeface="メイリオ" panose="020B0604030504040204" pitchFamily="50" charset="-128"/>
                    <a:ea typeface="メイリオ" panose="020B0604030504040204" pitchFamily="50" charset="-128"/>
                  </a:rPr>
                  <a:t>7</a:t>
                </a:r>
                <a:r>
                  <a:rPr kumimoji="1" lang="en-US" altLang="ja-JP" sz="2000" b="1" dirty="0">
                    <a:latin typeface="メイリオ" panose="020B0604030504040204" pitchFamily="50" charset="-128"/>
                    <a:ea typeface="メイリオ" panose="020B0604030504040204" pitchFamily="50" charset="-128"/>
                  </a:rPr>
                  <a:t>5</a:t>
                </a:r>
              </a:p>
            </p:txBody>
          </p:sp>
          <p:pic>
            <p:nvPicPr>
              <p:cNvPr id="111" name="グラフィックス 110" descr="植物 単色塗りつぶし">
                <a:extLst>
                  <a:ext uri="{FF2B5EF4-FFF2-40B4-BE49-F238E27FC236}">
                    <a16:creationId xmlns:a16="http://schemas.microsoft.com/office/drawing/2014/main" id="{57840D00-48F9-5C1B-D6A3-B7C0CAA261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52640" y="3028569"/>
                <a:ext cx="597600" cy="597600"/>
              </a:xfrm>
              <a:prstGeom prst="rect">
                <a:avLst/>
              </a:prstGeom>
            </p:spPr>
          </p:pic>
        </p:grpSp>
        <p:grpSp>
          <p:nvGrpSpPr>
            <p:cNvPr id="118" name="グループ化 117">
              <a:extLst>
                <a:ext uri="{FF2B5EF4-FFF2-40B4-BE49-F238E27FC236}">
                  <a16:creationId xmlns:a16="http://schemas.microsoft.com/office/drawing/2014/main" id="{E1516C6E-B55E-E2FA-0278-862AF107B8B6}"/>
                </a:ext>
              </a:extLst>
            </p:cNvPr>
            <p:cNvGrpSpPr/>
            <p:nvPr/>
          </p:nvGrpSpPr>
          <p:grpSpPr>
            <a:xfrm>
              <a:off x="2764047" y="3235503"/>
              <a:ext cx="597600" cy="970036"/>
              <a:chOff x="3152640" y="3028569"/>
              <a:chExt cx="597600" cy="970036"/>
            </a:xfrm>
          </p:grpSpPr>
          <p:sp>
            <p:nvSpPr>
              <p:cNvPr id="119" name="テキスト ボックス 118">
                <a:extLst>
                  <a:ext uri="{FF2B5EF4-FFF2-40B4-BE49-F238E27FC236}">
                    <a16:creationId xmlns:a16="http://schemas.microsoft.com/office/drawing/2014/main" id="{179FD6E8-F252-E198-273F-E8211AA25197}"/>
                  </a:ext>
                </a:extLst>
              </p:cNvPr>
              <p:cNvSpPr txBox="1"/>
              <p:nvPr/>
            </p:nvSpPr>
            <p:spPr>
              <a:xfrm>
                <a:off x="3185983" y="3598495"/>
                <a:ext cx="530916" cy="400110"/>
              </a:xfrm>
              <a:prstGeom prst="rect">
                <a:avLst/>
              </a:prstGeom>
              <a:noFill/>
            </p:spPr>
            <p:txBody>
              <a:bodyPr wrap="none" rtlCol="0">
                <a:spAutoFit/>
              </a:bodyPr>
              <a:lstStyle/>
              <a:p>
                <a:pPr algn="ctr"/>
                <a:r>
                  <a:rPr kumimoji="1" lang="en-US" altLang="ja-JP" sz="2000" b="1" dirty="0">
                    <a:latin typeface="メイリオ" panose="020B0604030504040204" pitchFamily="50" charset="-128"/>
                    <a:ea typeface="メイリオ" panose="020B0604030504040204" pitchFamily="50" charset="-128"/>
                  </a:rPr>
                  <a:t>73</a:t>
                </a:r>
              </a:p>
            </p:txBody>
          </p:sp>
          <p:pic>
            <p:nvPicPr>
              <p:cNvPr id="120" name="グラフィックス 119" descr="植物 単色塗りつぶし">
                <a:extLst>
                  <a:ext uri="{FF2B5EF4-FFF2-40B4-BE49-F238E27FC236}">
                    <a16:creationId xmlns:a16="http://schemas.microsoft.com/office/drawing/2014/main" id="{CC019833-4D8A-4046-63EC-60B3599BB7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52640" y="3028569"/>
                <a:ext cx="597600" cy="597600"/>
              </a:xfrm>
              <a:prstGeom prst="rect">
                <a:avLst/>
              </a:prstGeom>
            </p:spPr>
          </p:pic>
        </p:grpSp>
      </p:grpSp>
      <p:grpSp>
        <p:nvGrpSpPr>
          <p:cNvPr id="35" name="グループ化 34">
            <a:extLst>
              <a:ext uri="{FF2B5EF4-FFF2-40B4-BE49-F238E27FC236}">
                <a16:creationId xmlns:a16="http://schemas.microsoft.com/office/drawing/2014/main" id="{C1F1EE8E-CAF5-B2EC-94C8-BA176056B71D}"/>
              </a:ext>
            </a:extLst>
          </p:cNvPr>
          <p:cNvGrpSpPr/>
          <p:nvPr/>
        </p:nvGrpSpPr>
        <p:grpSpPr>
          <a:xfrm>
            <a:off x="797715" y="5757755"/>
            <a:ext cx="10596571" cy="648000"/>
            <a:chOff x="804861" y="5503755"/>
            <a:chExt cx="10596571" cy="648000"/>
          </a:xfrm>
        </p:grpSpPr>
        <p:sp>
          <p:nvSpPr>
            <p:cNvPr id="21" name="テキスト ボックス 20">
              <a:extLst>
                <a:ext uri="{FF2B5EF4-FFF2-40B4-BE49-F238E27FC236}">
                  <a16:creationId xmlns:a16="http://schemas.microsoft.com/office/drawing/2014/main" id="{E3BFDF0F-4DB1-69F9-0678-F417570D1498}"/>
                </a:ext>
              </a:extLst>
            </p:cNvPr>
            <p:cNvSpPr txBox="1"/>
            <p:nvPr/>
          </p:nvSpPr>
          <p:spPr>
            <a:xfrm>
              <a:off x="5772768" y="5535368"/>
              <a:ext cx="66075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vs</a:t>
              </a:r>
              <a:endParaRPr kumimoji="1" lang="ja-JP" altLang="en-US"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grpSp>
          <p:nvGrpSpPr>
            <p:cNvPr id="34" name="グループ化 33">
              <a:extLst>
                <a:ext uri="{FF2B5EF4-FFF2-40B4-BE49-F238E27FC236}">
                  <a16:creationId xmlns:a16="http://schemas.microsoft.com/office/drawing/2014/main" id="{7876B0AC-7573-3655-3BF4-9D845887F523}"/>
                </a:ext>
              </a:extLst>
            </p:cNvPr>
            <p:cNvGrpSpPr/>
            <p:nvPr/>
          </p:nvGrpSpPr>
          <p:grpSpPr>
            <a:xfrm>
              <a:off x="804861" y="5503755"/>
              <a:ext cx="4716000" cy="648000"/>
              <a:chOff x="804861" y="5625067"/>
              <a:chExt cx="4716000" cy="648000"/>
            </a:xfrm>
          </p:grpSpPr>
          <p:sp>
            <p:nvSpPr>
              <p:cNvPr id="20" name="正方形/長方形 19">
                <a:extLst>
                  <a:ext uri="{FF2B5EF4-FFF2-40B4-BE49-F238E27FC236}">
                    <a16:creationId xmlns:a16="http://schemas.microsoft.com/office/drawing/2014/main" id="{D0651576-42DE-C185-7F77-6D2B94B32DD7}"/>
                  </a:ext>
                </a:extLst>
              </p:cNvPr>
              <p:cNvSpPr/>
              <p:nvPr/>
            </p:nvSpPr>
            <p:spPr>
              <a:xfrm>
                <a:off x="804861" y="5625067"/>
                <a:ext cx="4716000" cy="6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C7ADE429-C5FC-226E-3F62-D413D340D03C}"/>
                  </a:ext>
                </a:extLst>
              </p:cNvPr>
              <p:cNvSpPr txBox="1"/>
              <p:nvPr/>
            </p:nvSpPr>
            <p:spPr>
              <a:xfrm>
                <a:off x="2111900" y="5687457"/>
                <a:ext cx="210192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Individual</a:t>
                </a: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grpSp>
        <p:grpSp>
          <p:nvGrpSpPr>
            <p:cNvPr id="26" name="グループ化 25">
              <a:extLst>
                <a:ext uri="{FF2B5EF4-FFF2-40B4-BE49-F238E27FC236}">
                  <a16:creationId xmlns:a16="http://schemas.microsoft.com/office/drawing/2014/main" id="{E683EFB6-9E8D-93B2-49FE-76302C73264F}"/>
                </a:ext>
              </a:extLst>
            </p:cNvPr>
            <p:cNvGrpSpPr/>
            <p:nvPr/>
          </p:nvGrpSpPr>
          <p:grpSpPr>
            <a:xfrm>
              <a:off x="6685432" y="5503755"/>
              <a:ext cx="4716000" cy="648000"/>
              <a:chOff x="6685432" y="5382443"/>
              <a:chExt cx="4716000" cy="648000"/>
            </a:xfrm>
          </p:grpSpPr>
          <p:sp>
            <p:nvSpPr>
              <p:cNvPr id="19" name="正方形/長方形 18">
                <a:extLst>
                  <a:ext uri="{FF2B5EF4-FFF2-40B4-BE49-F238E27FC236}">
                    <a16:creationId xmlns:a16="http://schemas.microsoft.com/office/drawing/2014/main" id="{F2CDE0AD-B442-B4BE-9A03-AFD8931F29C8}"/>
                  </a:ext>
                </a:extLst>
              </p:cNvPr>
              <p:cNvSpPr/>
              <p:nvPr/>
            </p:nvSpPr>
            <p:spPr>
              <a:xfrm>
                <a:off x="6685432" y="5382443"/>
                <a:ext cx="4716000" cy="64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461BCCF6-1988-C28E-A97F-48B3ADC028B0}"/>
                  </a:ext>
                </a:extLst>
              </p:cNvPr>
              <p:cNvSpPr txBox="1"/>
              <p:nvPr/>
            </p:nvSpPr>
            <p:spPr>
              <a:xfrm>
                <a:off x="6803268" y="5444833"/>
                <a:ext cx="448032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Potential of each cross</a:t>
                </a: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grpSp>
      </p:grpSp>
      <p:sp>
        <p:nvSpPr>
          <p:cNvPr id="2" name="テキスト ボックス 1">
            <a:extLst>
              <a:ext uri="{FF2B5EF4-FFF2-40B4-BE49-F238E27FC236}">
                <a16:creationId xmlns:a16="http://schemas.microsoft.com/office/drawing/2014/main" id="{EE1ED8CB-53EC-9BCD-C6FA-1B459FF4AB5F}"/>
              </a:ext>
            </a:extLst>
          </p:cNvPr>
          <p:cNvSpPr txBox="1"/>
          <p:nvPr/>
        </p:nvSpPr>
        <p:spPr>
          <a:xfrm>
            <a:off x="109888" y="5304064"/>
            <a:ext cx="343235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Selection based on ...</a:t>
            </a: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890587B5-0A8D-0CBF-FC7F-EEB941809B00}"/>
              </a:ext>
            </a:extLst>
          </p:cNvPr>
          <p:cNvSpPr txBox="1"/>
          <p:nvPr/>
        </p:nvSpPr>
        <p:spPr>
          <a:xfrm>
            <a:off x="2226414" y="6407490"/>
            <a:ext cx="174220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Traditional</a:t>
            </a: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2959F191-220C-DC3B-0463-42797CF804EA}"/>
              </a:ext>
            </a:extLst>
          </p:cNvPr>
          <p:cNvSpPr txBox="1"/>
          <p:nvPr/>
        </p:nvSpPr>
        <p:spPr>
          <a:xfrm>
            <a:off x="8635849" y="6425574"/>
            <a:ext cx="89960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New</a:t>
            </a: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E6D3E7E9-17B7-8E1E-6A4C-6194101993AB}"/>
              </a:ext>
            </a:extLst>
          </p:cNvPr>
          <p:cNvSpPr>
            <a:spLocks/>
          </p:cNvSpPr>
          <p:nvPr/>
        </p:nvSpPr>
        <p:spPr>
          <a:xfrm>
            <a:off x="5655611" y="1143740"/>
            <a:ext cx="6346142" cy="4097936"/>
          </a:xfrm>
          <a:prstGeom prst="rect">
            <a:avLst/>
          </a:prstGeom>
          <a:noFill/>
          <a:ln w="317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cxnSp>
        <p:nvCxnSpPr>
          <p:cNvPr id="41" name="直線コネクタ 40">
            <a:extLst>
              <a:ext uri="{FF2B5EF4-FFF2-40B4-BE49-F238E27FC236}">
                <a16:creationId xmlns:a16="http://schemas.microsoft.com/office/drawing/2014/main" id="{DD889C46-8854-C297-E24E-8B58EDA4DB31}"/>
              </a:ext>
            </a:extLst>
          </p:cNvPr>
          <p:cNvCxnSpPr>
            <a:cxnSpLocks/>
          </p:cNvCxnSpPr>
          <p:nvPr/>
        </p:nvCxnSpPr>
        <p:spPr>
          <a:xfrm>
            <a:off x="7036952" y="4440092"/>
            <a:ext cx="0" cy="72000"/>
          </a:xfrm>
          <a:prstGeom prst="line">
            <a:avLst/>
          </a:prstGeom>
          <a:ln w="1905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E6A24A14-77F1-F1E0-22EC-0C09E6C8B37A}"/>
              </a:ext>
            </a:extLst>
          </p:cNvPr>
          <p:cNvSpPr txBox="1"/>
          <p:nvPr/>
        </p:nvSpPr>
        <p:spPr>
          <a:xfrm>
            <a:off x="6813611" y="4480701"/>
            <a:ext cx="441146" cy="338554"/>
          </a:xfrm>
          <a:prstGeom prst="rect">
            <a:avLst/>
          </a:prstGeom>
          <a:noFill/>
        </p:spPr>
        <p:txBody>
          <a:bodyPr wrap="none" rtlCol="0">
            <a:spAutoFit/>
          </a:bodyPr>
          <a:lstStyle/>
          <a:p>
            <a:pPr algn="l"/>
            <a:r>
              <a:rPr kumimoji="1" lang="en-US" altLang="ja-JP" sz="1600" dirty="0">
                <a:latin typeface="メイリオ" panose="020B0604030504040204" pitchFamily="50" charset="-128"/>
                <a:ea typeface="メイリオ" panose="020B0604030504040204" pitchFamily="50" charset="-128"/>
              </a:rPr>
              <a:t>74</a:t>
            </a:r>
            <a:endParaRPr kumimoji="1" lang="ja-JP" altLang="en-US" sz="1600" dirty="0">
              <a:latin typeface="メイリオ" panose="020B0604030504040204" pitchFamily="50" charset="-128"/>
              <a:ea typeface="メイリオ" panose="020B0604030504040204" pitchFamily="50" charset="-128"/>
            </a:endParaRPr>
          </a:p>
        </p:txBody>
      </p:sp>
      <p:pic>
        <p:nvPicPr>
          <p:cNvPr id="43" name="グラフィックス 42" descr="植物 単色塗りつぶし">
            <a:extLst>
              <a:ext uri="{FF2B5EF4-FFF2-40B4-BE49-F238E27FC236}">
                <a16:creationId xmlns:a16="http://schemas.microsoft.com/office/drawing/2014/main" id="{717C6E4C-9363-C34F-7AA1-2ACE7C4CDB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75369" y="1776720"/>
            <a:ext cx="540000" cy="540000"/>
          </a:xfrm>
          <a:prstGeom prst="rect">
            <a:avLst/>
          </a:prstGeom>
        </p:spPr>
      </p:pic>
      <p:pic>
        <p:nvPicPr>
          <p:cNvPr id="44" name="グラフィックス 43" descr="植物 単色塗りつぶし">
            <a:extLst>
              <a:ext uri="{FF2B5EF4-FFF2-40B4-BE49-F238E27FC236}">
                <a16:creationId xmlns:a16="http://schemas.microsoft.com/office/drawing/2014/main" id="{114954B5-EFAD-C97E-EFCB-598ECDE8D0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75569" y="1776720"/>
            <a:ext cx="540000" cy="540000"/>
          </a:xfrm>
          <a:prstGeom prst="rect">
            <a:avLst/>
          </a:prstGeom>
        </p:spPr>
      </p:pic>
      <p:cxnSp>
        <p:nvCxnSpPr>
          <p:cNvPr id="45" name="直線コネクタ 44">
            <a:extLst>
              <a:ext uri="{FF2B5EF4-FFF2-40B4-BE49-F238E27FC236}">
                <a16:creationId xmlns:a16="http://schemas.microsoft.com/office/drawing/2014/main" id="{4FDEB3AE-6B3C-2BD4-006E-47304058B997}"/>
              </a:ext>
            </a:extLst>
          </p:cNvPr>
          <p:cNvCxnSpPr>
            <a:cxnSpLocks/>
          </p:cNvCxnSpPr>
          <p:nvPr/>
        </p:nvCxnSpPr>
        <p:spPr>
          <a:xfrm>
            <a:off x="6715369" y="2046720"/>
            <a:ext cx="65519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55426B07-7F86-5C48-496F-D67C5B82EC5C}"/>
              </a:ext>
            </a:extLst>
          </p:cNvPr>
          <p:cNvCxnSpPr>
            <a:cxnSpLocks/>
          </p:cNvCxnSpPr>
          <p:nvPr/>
        </p:nvCxnSpPr>
        <p:spPr>
          <a:xfrm flipH="1">
            <a:off x="7060690" y="2035932"/>
            <a:ext cx="1242" cy="360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33DBACA9-DEF4-EBD7-9447-C77BD5FB9D1F}"/>
              </a:ext>
            </a:extLst>
          </p:cNvPr>
          <p:cNvSpPr txBox="1"/>
          <p:nvPr/>
        </p:nvSpPr>
        <p:spPr>
          <a:xfrm>
            <a:off x="7394539" y="2304305"/>
            <a:ext cx="502061" cy="400110"/>
          </a:xfrm>
          <a:prstGeom prst="rect">
            <a:avLst/>
          </a:prstGeom>
          <a:noFill/>
        </p:spPr>
        <p:txBody>
          <a:bodyPr wrap="none" rtlCol="0">
            <a:spAutoFit/>
          </a:bodyPr>
          <a:lstStyle/>
          <a:p>
            <a:pPr algn="ctr"/>
            <a:r>
              <a:rPr kumimoji="1" lang="en-US" altLang="ja-JP" sz="2000" dirty="0">
                <a:latin typeface="メイリオ" panose="020B0604030504040204" pitchFamily="50" charset="-128"/>
                <a:ea typeface="メイリオ" panose="020B0604030504040204" pitchFamily="50" charset="-128"/>
              </a:rPr>
              <a:t>75</a:t>
            </a:r>
          </a:p>
        </p:txBody>
      </p:sp>
      <p:sp>
        <p:nvSpPr>
          <p:cNvPr id="48" name="テキスト ボックス 47">
            <a:extLst>
              <a:ext uri="{FF2B5EF4-FFF2-40B4-BE49-F238E27FC236}">
                <a16:creationId xmlns:a16="http://schemas.microsoft.com/office/drawing/2014/main" id="{78D4588A-E7AD-86E2-7C31-46272CE6521A}"/>
              </a:ext>
            </a:extLst>
          </p:cNvPr>
          <p:cNvSpPr txBox="1"/>
          <p:nvPr/>
        </p:nvSpPr>
        <p:spPr>
          <a:xfrm>
            <a:off x="6194338" y="2304305"/>
            <a:ext cx="502062" cy="400110"/>
          </a:xfrm>
          <a:prstGeom prst="rect">
            <a:avLst/>
          </a:prstGeom>
          <a:noFill/>
        </p:spPr>
        <p:txBody>
          <a:bodyPr wrap="none" rtlCol="0">
            <a:spAutoFit/>
          </a:bodyPr>
          <a:lstStyle/>
          <a:p>
            <a:pPr algn="ctr"/>
            <a:r>
              <a:rPr kumimoji="1" lang="en-US" altLang="ja-JP" sz="2000" dirty="0">
                <a:latin typeface="メイリオ" panose="020B0604030504040204" pitchFamily="50" charset="-128"/>
                <a:ea typeface="メイリオ" panose="020B0604030504040204" pitchFamily="50" charset="-128"/>
              </a:rPr>
              <a:t>73</a:t>
            </a:r>
            <a:endParaRPr kumimoji="1" lang="en-US" altLang="ja-JP" sz="2800" dirty="0">
              <a:latin typeface="メイリオ" panose="020B0604030504040204" pitchFamily="50" charset="-128"/>
              <a:ea typeface="メイリオ" panose="020B0604030504040204" pitchFamily="50" charset="-128"/>
            </a:endParaRPr>
          </a:p>
        </p:txBody>
      </p:sp>
      <p:cxnSp>
        <p:nvCxnSpPr>
          <p:cNvPr id="49" name="直線コネクタ 48">
            <a:extLst>
              <a:ext uri="{FF2B5EF4-FFF2-40B4-BE49-F238E27FC236}">
                <a16:creationId xmlns:a16="http://schemas.microsoft.com/office/drawing/2014/main" id="{31420367-2E66-A52C-2220-8D7856F61F72}"/>
              </a:ext>
            </a:extLst>
          </p:cNvPr>
          <p:cNvCxnSpPr>
            <a:cxnSpLocks/>
          </p:cNvCxnSpPr>
          <p:nvPr/>
        </p:nvCxnSpPr>
        <p:spPr>
          <a:xfrm flipH="1">
            <a:off x="7060690" y="2286798"/>
            <a:ext cx="1242" cy="504000"/>
          </a:xfrm>
          <a:prstGeom prst="line">
            <a:avLst/>
          </a:prstGeom>
          <a:ln w="254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0" name="フリーフォーム: 図形 49">
            <a:extLst>
              <a:ext uri="{FF2B5EF4-FFF2-40B4-BE49-F238E27FC236}">
                <a16:creationId xmlns:a16="http://schemas.microsoft.com/office/drawing/2014/main" id="{5BACB74D-B61F-3F4F-1233-2DC420A9F78C}"/>
              </a:ext>
            </a:extLst>
          </p:cNvPr>
          <p:cNvSpPr>
            <a:spLocks noChangeAspect="1"/>
          </p:cNvSpPr>
          <p:nvPr/>
        </p:nvSpPr>
        <p:spPr>
          <a:xfrm>
            <a:off x="6409931" y="2888074"/>
            <a:ext cx="1275214" cy="1479430"/>
          </a:xfrm>
          <a:custGeom>
            <a:avLst/>
            <a:gdLst>
              <a:gd name="connsiteX0" fmla="*/ 0 w 11402568"/>
              <a:gd name="connsiteY0" fmla="*/ 5515953 h 5515953"/>
              <a:gd name="connsiteX1" fmla="*/ 786384 w 11402568"/>
              <a:gd name="connsiteY1" fmla="*/ 5488521 h 5515953"/>
              <a:gd name="connsiteX2" fmla="*/ 1097280 w 11402568"/>
              <a:gd name="connsiteY2" fmla="*/ 5479377 h 5515953"/>
              <a:gd name="connsiteX3" fmla="*/ 1426464 w 11402568"/>
              <a:gd name="connsiteY3" fmla="*/ 5461089 h 5515953"/>
              <a:gd name="connsiteX4" fmla="*/ 1700784 w 11402568"/>
              <a:gd name="connsiteY4" fmla="*/ 5406225 h 5515953"/>
              <a:gd name="connsiteX5" fmla="*/ 1975104 w 11402568"/>
              <a:gd name="connsiteY5" fmla="*/ 5342217 h 5515953"/>
              <a:gd name="connsiteX6" fmla="*/ 2331720 w 11402568"/>
              <a:gd name="connsiteY6" fmla="*/ 5168481 h 5515953"/>
              <a:gd name="connsiteX7" fmla="*/ 2670048 w 11402568"/>
              <a:gd name="connsiteY7" fmla="*/ 4967313 h 5515953"/>
              <a:gd name="connsiteX8" fmla="*/ 2935224 w 11402568"/>
              <a:gd name="connsiteY8" fmla="*/ 4647273 h 5515953"/>
              <a:gd name="connsiteX9" fmla="*/ 3236976 w 11402568"/>
              <a:gd name="connsiteY9" fmla="*/ 4308945 h 5515953"/>
              <a:gd name="connsiteX10" fmla="*/ 3410712 w 11402568"/>
              <a:gd name="connsiteY10" fmla="*/ 4007193 h 5515953"/>
              <a:gd name="connsiteX11" fmla="*/ 3593592 w 11402568"/>
              <a:gd name="connsiteY11" fmla="*/ 3668865 h 5515953"/>
              <a:gd name="connsiteX12" fmla="*/ 3776472 w 11402568"/>
              <a:gd name="connsiteY12" fmla="*/ 3312249 h 5515953"/>
              <a:gd name="connsiteX13" fmla="*/ 3986784 w 11402568"/>
              <a:gd name="connsiteY13" fmla="*/ 2855049 h 5515953"/>
              <a:gd name="connsiteX14" fmla="*/ 4178808 w 11402568"/>
              <a:gd name="connsiteY14" fmla="*/ 2471001 h 5515953"/>
              <a:gd name="connsiteX15" fmla="*/ 4297680 w 11402568"/>
              <a:gd name="connsiteY15" fmla="*/ 2169249 h 5515953"/>
              <a:gd name="connsiteX16" fmla="*/ 4425696 w 11402568"/>
              <a:gd name="connsiteY16" fmla="*/ 1849209 h 5515953"/>
              <a:gd name="connsiteX17" fmla="*/ 4572000 w 11402568"/>
              <a:gd name="connsiteY17" fmla="*/ 1547457 h 5515953"/>
              <a:gd name="connsiteX18" fmla="*/ 4736592 w 11402568"/>
              <a:gd name="connsiteY18" fmla="*/ 1172553 h 5515953"/>
              <a:gd name="connsiteX19" fmla="*/ 4882896 w 11402568"/>
              <a:gd name="connsiteY19" fmla="*/ 889089 h 5515953"/>
              <a:gd name="connsiteX20" fmla="*/ 5020056 w 11402568"/>
              <a:gd name="connsiteY20" fmla="*/ 660489 h 5515953"/>
              <a:gd name="connsiteX21" fmla="*/ 5111496 w 11402568"/>
              <a:gd name="connsiteY21" fmla="*/ 486753 h 5515953"/>
              <a:gd name="connsiteX22" fmla="*/ 5184648 w 11402568"/>
              <a:gd name="connsiteY22" fmla="*/ 358737 h 5515953"/>
              <a:gd name="connsiteX23" fmla="*/ 5266944 w 11402568"/>
              <a:gd name="connsiteY23" fmla="*/ 276441 h 5515953"/>
              <a:gd name="connsiteX24" fmla="*/ 5340096 w 11402568"/>
              <a:gd name="connsiteY24" fmla="*/ 203289 h 5515953"/>
              <a:gd name="connsiteX25" fmla="*/ 5394960 w 11402568"/>
              <a:gd name="connsiteY25" fmla="*/ 166713 h 5515953"/>
              <a:gd name="connsiteX26" fmla="*/ 5440680 w 11402568"/>
              <a:gd name="connsiteY26" fmla="*/ 120993 h 5515953"/>
              <a:gd name="connsiteX27" fmla="*/ 5504688 w 11402568"/>
              <a:gd name="connsiteY27" fmla="*/ 93561 h 5515953"/>
              <a:gd name="connsiteX28" fmla="*/ 5586984 w 11402568"/>
              <a:gd name="connsiteY28" fmla="*/ 20409 h 5515953"/>
              <a:gd name="connsiteX29" fmla="*/ 5678424 w 11402568"/>
              <a:gd name="connsiteY29" fmla="*/ 11265 h 5515953"/>
              <a:gd name="connsiteX30" fmla="*/ 5742432 w 11402568"/>
              <a:gd name="connsiteY30" fmla="*/ 11265 h 5515953"/>
              <a:gd name="connsiteX31" fmla="*/ 5824728 w 11402568"/>
              <a:gd name="connsiteY31" fmla="*/ 2121 h 5515953"/>
              <a:gd name="connsiteX32" fmla="*/ 5897880 w 11402568"/>
              <a:gd name="connsiteY32" fmla="*/ 56985 h 5515953"/>
              <a:gd name="connsiteX33" fmla="*/ 6016752 w 11402568"/>
              <a:gd name="connsiteY33" fmla="*/ 111849 h 5515953"/>
              <a:gd name="connsiteX34" fmla="*/ 6108192 w 11402568"/>
              <a:gd name="connsiteY34" fmla="*/ 175857 h 5515953"/>
              <a:gd name="connsiteX35" fmla="*/ 6190488 w 11402568"/>
              <a:gd name="connsiteY35" fmla="*/ 267297 h 5515953"/>
              <a:gd name="connsiteX36" fmla="*/ 6281928 w 11402568"/>
              <a:gd name="connsiteY36" fmla="*/ 377025 h 5515953"/>
              <a:gd name="connsiteX37" fmla="*/ 6355080 w 11402568"/>
              <a:gd name="connsiteY37" fmla="*/ 477609 h 5515953"/>
              <a:gd name="connsiteX38" fmla="*/ 6409944 w 11402568"/>
              <a:gd name="connsiteY38" fmla="*/ 587337 h 5515953"/>
              <a:gd name="connsiteX39" fmla="*/ 6510528 w 11402568"/>
              <a:gd name="connsiteY39" fmla="*/ 751929 h 5515953"/>
              <a:gd name="connsiteX40" fmla="*/ 6611112 w 11402568"/>
              <a:gd name="connsiteY40" fmla="*/ 943953 h 5515953"/>
              <a:gd name="connsiteX41" fmla="*/ 6702552 w 11402568"/>
              <a:gd name="connsiteY41" fmla="*/ 1145121 h 5515953"/>
              <a:gd name="connsiteX42" fmla="*/ 6784848 w 11402568"/>
              <a:gd name="connsiteY42" fmla="*/ 1337145 h 5515953"/>
              <a:gd name="connsiteX43" fmla="*/ 6876288 w 11402568"/>
              <a:gd name="connsiteY43" fmla="*/ 1574889 h 5515953"/>
              <a:gd name="connsiteX44" fmla="*/ 7040880 w 11402568"/>
              <a:gd name="connsiteY44" fmla="*/ 1867497 h 5515953"/>
              <a:gd name="connsiteX45" fmla="*/ 7150608 w 11402568"/>
              <a:gd name="connsiteY45" fmla="*/ 2169249 h 5515953"/>
              <a:gd name="connsiteX46" fmla="*/ 7306056 w 11402568"/>
              <a:gd name="connsiteY46" fmla="*/ 2498433 h 5515953"/>
              <a:gd name="connsiteX47" fmla="*/ 7488936 w 11402568"/>
              <a:gd name="connsiteY47" fmla="*/ 2928201 h 5515953"/>
              <a:gd name="connsiteX48" fmla="*/ 7662672 w 11402568"/>
              <a:gd name="connsiteY48" fmla="*/ 3330537 h 5515953"/>
              <a:gd name="connsiteX49" fmla="*/ 7882128 w 11402568"/>
              <a:gd name="connsiteY49" fmla="*/ 3723729 h 5515953"/>
              <a:gd name="connsiteX50" fmla="*/ 8046720 w 11402568"/>
              <a:gd name="connsiteY50" fmla="*/ 4025481 h 5515953"/>
              <a:gd name="connsiteX51" fmla="*/ 8238744 w 11402568"/>
              <a:gd name="connsiteY51" fmla="*/ 4345521 h 5515953"/>
              <a:gd name="connsiteX52" fmla="*/ 8421624 w 11402568"/>
              <a:gd name="connsiteY52" fmla="*/ 4583265 h 5515953"/>
              <a:gd name="connsiteX53" fmla="*/ 8641080 w 11402568"/>
              <a:gd name="connsiteY53" fmla="*/ 4848441 h 5515953"/>
              <a:gd name="connsiteX54" fmla="*/ 8778240 w 11402568"/>
              <a:gd name="connsiteY54" fmla="*/ 4930737 h 5515953"/>
              <a:gd name="connsiteX55" fmla="*/ 8970264 w 11402568"/>
              <a:gd name="connsiteY55" fmla="*/ 5077041 h 5515953"/>
              <a:gd name="connsiteX56" fmla="*/ 9134856 w 11402568"/>
              <a:gd name="connsiteY56" fmla="*/ 5168481 h 5515953"/>
              <a:gd name="connsiteX57" fmla="*/ 9345168 w 11402568"/>
              <a:gd name="connsiteY57" fmla="*/ 5269065 h 5515953"/>
              <a:gd name="connsiteX58" fmla="*/ 9573768 w 11402568"/>
              <a:gd name="connsiteY58" fmla="*/ 5351361 h 5515953"/>
              <a:gd name="connsiteX59" fmla="*/ 9857232 w 11402568"/>
              <a:gd name="connsiteY59" fmla="*/ 5406225 h 5515953"/>
              <a:gd name="connsiteX60" fmla="*/ 10232136 w 11402568"/>
              <a:gd name="connsiteY60" fmla="*/ 5488521 h 5515953"/>
              <a:gd name="connsiteX61" fmla="*/ 10552176 w 11402568"/>
              <a:gd name="connsiteY61" fmla="*/ 5497665 h 5515953"/>
              <a:gd name="connsiteX62" fmla="*/ 10863072 w 11402568"/>
              <a:gd name="connsiteY62" fmla="*/ 5506809 h 5515953"/>
              <a:gd name="connsiteX63" fmla="*/ 11402568 w 11402568"/>
              <a:gd name="connsiteY63" fmla="*/ 5506809 h 5515953"/>
              <a:gd name="connsiteX64" fmla="*/ 11402568 w 11402568"/>
              <a:gd name="connsiteY64" fmla="*/ 5506809 h 5515953"/>
              <a:gd name="connsiteX65" fmla="*/ 11402568 w 11402568"/>
              <a:gd name="connsiteY65" fmla="*/ 5506809 h 551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402568" h="5515953">
                <a:moveTo>
                  <a:pt x="0" y="5515953"/>
                </a:moveTo>
                <a:lnTo>
                  <a:pt x="786384" y="5488521"/>
                </a:lnTo>
                <a:lnTo>
                  <a:pt x="1097280" y="5479377"/>
                </a:lnTo>
                <a:cubicBezTo>
                  <a:pt x="1203960" y="5474805"/>
                  <a:pt x="1325880" y="5473281"/>
                  <a:pt x="1426464" y="5461089"/>
                </a:cubicBezTo>
                <a:cubicBezTo>
                  <a:pt x="1527048" y="5448897"/>
                  <a:pt x="1609344" y="5426037"/>
                  <a:pt x="1700784" y="5406225"/>
                </a:cubicBezTo>
                <a:cubicBezTo>
                  <a:pt x="1792224" y="5386413"/>
                  <a:pt x="1869948" y="5381841"/>
                  <a:pt x="1975104" y="5342217"/>
                </a:cubicBezTo>
                <a:cubicBezTo>
                  <a:pt x="2080260" y="5302593"/>
                  <a:pt x="2215896" y="5230965"/>
                  <a:pt x="2331720" y="5168481"/>
                </a:cubicBezTo>
                <a:cubicBezTo>
                  <a:pt x="2447544" y="5105997"/>
                  <a:pt x="2569464" y="5054181"/>
                  <a:pt x="2670048" y="4967313"/>
                </a:cubicBezTo>
                <a:cubicBezTo>
                  <a:pt x="2770632" y="4880445"/>
                  <a:pt x="2840736" y="4757001"/>
                  <a:pt x="2935224" y="4647273"/>
                </a:cubicBezTo>
                <a:cubicBezTo>
                  <a:pt x="3029712" y="4537545"/>
                  <a:pt x="3157728" y="4415625"/>
                  <a:pt x="3236976" y="4308945"/>
                </a:cubicBezTo>
                <a:cubicBezTo>
                  <a:pt x="3316224" y="4202265"/>
                  <a:pt x="3351276" y="4113873"/>
                  <a:pt x="3410712" y="4007193"/>
                </a:cubicBezTo>
                <a:cubicBezTo>
                  <a:pt x="3470148" y="3900513"/>
                  <a:pt x="3532632" y="3784689"/>
                  <a:pt x="3593592" y="3668865"/>
                </a:cubicBezTo>
                <a:cubicBezTo>
                  <a:pt x="3654552" y="3553041"/>
                  <a:pt x="3710940" y="3447885"/>
                  <a:pt x="3776472" y="3312249"/>
                </a:cubicBezTo>
                <a:cubicBezTo>
                  <a:pt x="3842004" y="3176613"/>
                  <a:pt x="3919728" y="2995257"/>
                  <a:pt x="3986784" y="2855049"/>
                </a:cubicBezTo>
                <a:cubicBezTo>
                  <a:pt x="4053840" y="2714841"/>
                  <a:pt x="4126992" y="2585301"/>
                  <a:pt x="4178808" y="2471001"/>
                </a:cubicBezTo>
                <a:cubicBezTo>
                  <a:pt x="4230624" y="2356701"/>
                  <a:pt x="4256532" y="2272881"/>
                  <a:pt x="4297680" y="2169249"/>
                </a:cubicBezTo>
                <a:cubicBezTo>
                  <a:pt x="4338828" y="2065617"/>
                  <a:pt x="4379976" y="1952841"/>
                  <a:pt x="4425696" y="1849209"/>
                </a:cubicBezTo>
                <a:cubicBezTo>
                  <a:pt x="4471416" y="1745577"/>
                  <a:pt x="4520184" y="1660233"/>
                  <a:pt x="4572000" y="1547457"/>
                </a:cubicBezTo>
                <a:cubicBezTo>
                  <a:pt x="4623816" y="1434681"/>
                  <a:pt x="4684776" y="1282281"/>
                  <a:pt x="4736592" y="1172553"/>
                </a:cubicBezTo>
                <a:cubicBezTo>
                  <a:pt x="4788408" y="1062825"/>
                  <a:pt x="4835652" y="974433"/>
                  <a:pt x="4882896" y="889089"/>
                </a:cubicBezTo>
                <a:cubicBezTo>
                  <a:pt x="4930140" y="803745"/>
                  <a:pt x="4981956" y="727545"/>
                  <a:pt x="5020056" y="660489"/>
                </a:cubicBezTo>
                <a:cubicBezTo>
                  <a:pt x="5058156" y="593433"/>
                  <a:pt x="5084064" y="537045"/>
                  <a:pt x="5111496" y="486753"/>
                </a:cubicBezTo>
                <a:cubicBezTo>
                  <a:pt x="5138928" y="436461"/>
                  <a:pt x="5158740" y="393789"/>
                  <a:pt x="5184648" y="358737"/>
                </a:cubicBezTo>
                <a:cubicBezTo>
                  <a:pt x="5210556" y="323685"/>
                  <a:pt x="5241036" y="302349"/>
                  <a:pt x="5266944" y="276441"/>
                </a:cubicBezTo>
                <a:cubicBezTo>
                  <a:pt x="5292852" y="250533"/>
                  <a:pt x="5318760" y="221577"/>
                  <a:pt x="5340096" y="203289"/>
                </a:cubicBezTo>
                <a:cubicBezTo>
                  <a:pt x="5361432" y="185001"/>
                  <a:pt x="5378196" y="180429"/>
                  <a:pt x="5394960" y="166713"/>
                </a:cubicBezTo>
                <a:cubicBezTo>
                  <a:pt x="5411724" y="152997"/>
                  <a:pt x="5422392" y="133185"/>
                  <a:pt x="5440680" y="120993"/>
                </a:cubicBezTo>
                <a:cubicBezTo>
                  <a:pt x="5458968" y="108801"/>
                  <a:pt x="5480304" y="110325"/>
                  <a:pt x="5504688" y="93561"/>
                </a:cubicBezTo>
                <a:cubicBezTo>
                  <a:pt x="5529072" y="76797"/>
                  <a:pt x="5558028" y="34125"/>
                  <a:pt x="5586984" y="20409"/>
                </a:cubicBezTo>
                <a:cubicBezTo>
                  <a:pt x="5615940" y="6693"/>
                  <a:pt x="5652516" y="12789"/>
                  <a:pt x="5678424" y="11265"/>
                </a:cubicBezTo>
                <a:cubicBezTo>
                  <a:pt x="5704332" y="9741"/>
                  <a:pt x="5718048" y="12789"/>
                  <a:pt x="5742432" y="11265"/>
                </a:cubicBezTo>
                <a:cubicBezTo>
                  <a:pt x="5766816" y="9741"/>
                  <a:pt x="5798820" y="-5499"/>
                  <a:pt x="5824728" y="2121"/>
                </a:cubicBezTo>
                <a:cubicBezTo>
                  <a:pt x="5850636" y="9741"/>
                  <a:pt x="5865876" y="38697"/>
                  <a:pt x="5897880" y="56985"/>
                </a:cubicBezTo>
                <a:cubicBezTo>
                  <a:pt x="5929884" y="75273"/>
                  <a:pt x="5981700" y="92037"/>
                  <a:pt x="6016752" y="111849"/>
                </a:cubicBezTo>
                <a:cubicBezTo>
                  <a:pt x="6051804" y="131661"/>
                  <a:pt x="6079236" y="149949"/>
                  <a:pt x="6108192" y="175857"/>
                </a:cubicBezTo>
                <a:cubicBezTo>
                  <a:pt x="6137148" y="201765"/>
                  <a:pt x="6161532" y="233769"/>
                  <a:pt x="6190488" y="267297"/>
                </a:cubicBezTo>
                <a:cubicBezTo>
                  <a:pt x="6219444" y="300825"/>
                  <a:pt x="6254496" y="341973"/>
                  <a:pt x="6281928" y="377025"/>
                </a:cubicBezTo>
                <a:cubicBezTo>
                  <a:pt x="6309360" y="412077"/>
                  <a:pt x="6333744" y="442557"/>
                  <a:pt x="6355080" y="477609"/>
                </a:cubicBezTo>
                <a:cubicBezTo>
                  <a:pt x="6376416" y="512661"/>
                  <a:pt x="6384036" y="541617"/>
                  <a:pt x="6409944" y="587337"/>
                </a:cubicBezTo>
                <a:cubicBezTo>
                  <a:pt x="6435852" y="633057"/>
                  <a:pt x="6477000" y="692493"/>
                  <a:pt x="6510528" y="751929"/>
                </a:cubicBezTo>
                <a:cubicBezTo>
                  <a:pt x="6544056" y="811365"/>
                  <a:pt x="6579108" y="878421"/>
                  <a:pt x="6611112" y="943953"/>
                </a:cubicBezTo>
                <a:cubicBezTo>
                  <a:pt x="6643116" y="1009485"/>
                  <a:pt x="6673596" y="1079589"/>
                  <a:pt x="6702552" y="1145121"/>
                </a:cubicBezTo>
                <a:cubicBezTo>
                  <a:pt x="6731508" y="1210653"/>
                  <a:pt x="6755892" y="1265517"/>
                  <a:pt x="6784848" y="1337145"/>
                </a:cubicBezTo>
                <a:cubicBezTo>
                  <a:pt x="6813804" y="1408773"/>
                  <a:pt x="6833616" y="1486497"/>
                  <a:pt x="6876288" y="1574889"/>
                </a:cubicBezTo>
                <a:cubicBezTo>
                  <a:pt x="6918960" y="1663281"/>
                  <a:pt x="6995160" y="1768437"/>
                  <a:pt x="7040880" y="1867497"/>
                </a:cubicBezTo>
                <a:cubicBezTo>
                  <a:pt x="7086600" y="1966557"/>
                  <a:pt x="7106412" y="2064093"/>
                  <a:pt x="7150608" y="2169249"/>
                </a:cubicBezTo>
                <a:cubicBezTo>
                  <a:pt x="7194804" y="2274405"/>
                  <a:pt x="7249668" y="2371941"/>
                  <a:pt x="7306056" y="2498433"/>
                </a:cubicBezTo>
                <a:cubicBezTo>
                  <a:pt x="7362444" y="2624925"/>
                  <a:pt x="7429500" y="2789517"/>
                  <a:pt x="7488936" y="2928201"/>
                </a:cubicBezTo>
                <a:cubicBezTo>
                  <a:pt x="7548372" y="3066885"/>
                  <a:pt x="7597140" y="3197949"/>
                  <a:pt x="7662672" y="3330537"/>
                </a:cubicBezTo>
                <a:cubicBezTo>
                  <a:pt x="7728204" y="3463125"/>
                  <a:pt x="7818120" y="3607905"/>
                  <a:pt x="7882128" y="3723729"/>
                </a:cubicBezTo>
                <a:cubicBezTo>
                  <a:pt x="7946136" y="3839553"/>
                  <a:pt x="7987284" y="3921849"/>
                  <a:pt x="8046720" y="4025481"/>
                </a:cubicBezTo>
                <a:cubicBezTo>
                  <a:pt x="8106156" y="4129113"/>
                  <a:pt x="8176260" y="4252557"/>
                  <a:pt x="8238744" y="4345521"/>
                </a:cubicBezTo>
                <a:cubicBezTo>
                  <a:pt x="8301228" y="4438485"/>
                  <a:pt x="8354568" y="4499445"/>
                  <a:pt x="8421624" y="4583265"/>
                </a:cubicBezTo>
                <a:cubicBezTo>
                  <a:pt x="8488680" y="4667085"/>
                  <a:pt x="8581644" y="4790529"/>
                  <a:pt x="8641080" y="4848441"/>
                </a:cubicBezTo>
                <a:cubicBezTo>
                  <a:pt x="8700516" y="4906353"/>
                  <a:pt x="8723376" y="4892637"/>
                  <a:pt x="8778240" y="4930737"/>
                </a:cubicBezTo>
                <a:cubicBezTo>
                  <a:pt x="8833104" y="4968837"/>
                  <a:pt x="8910828" y="5037417"/>
                  <a:pt x="8970264" y="5077041"/>
                </a:cubicBezTo>
                <a:cubicBezTo>
                  <a:pt x="9029700" y="5116665"/>
                  <a:pt x="9072372" y="5136477"/>
                  <a:pt x="9134856" y="5168481"/>
                </a:cubicBezTo>
                <a:cubicBezTo>
                  <a:pt x="9197340" y="5200485"/>
                  <a:pt x="9272016" y="5238585"/>
                  <a:pt x="9345168" y="5269065"/>
                </a:cubicBezTo>
                <a:cubicBezTo>
                  <a:pt x="9418320" y="5299545"/>
                  <a:pt x="9488424" y="5328501"/>
                  <a:pt x="9573768" y="5351361"/>
                </a:cubicBezTo>
                <a:cubicBezTo>
                  <a:pt x="9659112" y="5374221"/>
                  <a:pt x="9747504" y="5383365"/>
                  <a:pt x="9857232" y="5406225"/>
                </a:cubicBezTo>
                <a:cubicBezTo>
                  <a:pt x="9966960" y="5429085"/>
                  <a:pt x="10116312" y="5473281"/>
                  <a:pt x="10232136" y="5488521"/>
                </a:cubicBezTo>
                <a:cubicBezTo>
                  <a:pt x="10347960" y="5503761"/>
                  <a:pt x="10552176" y="5497665"/>
                  <a:pt x="10552176" y="5497665"/>
                </a:cubicBezTo>
                <a:cubicBezTo>
                  <a:pt x="10657332" y="5500713"/>
                  <a:pt x="10721340" y="5505285"/>
                  <a:pt x="10863072" y="5506809"/>
                </a:cubicBezTo>
                <a:cubicBezTo>
                  <a:pt x="11004804" y="5508333"/>
                  <a:pt x="11402568" y="5506809"/>
                  <a:pt x="11402568" y="5506809"/>
                </a:cubicBezTo>
                <a:lnTo>
                  <a:pt x="11402568" y="5506809"/>
                </a:lnTo>
                <a:lnTo>
                  <a:pt x="11402568" y="550680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51" name="直線コネクタ 50">
            <a:extLst>
              <a:ext uri="{FF2B5EF4-FFF2-40B4-BE49-F238E27FC236}">
                <a16:creationId xmlns:a16="http://schemas.microsoft.com/office/drawing/2014/main" id="{F1BB3991-0EE2-13EF-C22A-7C2E12257A7A}"/>
              </a:ext>
            </a:extLst>
          </p:cNvPr>
          <p:cNvCxnSpPr>
            <a:cxnSpLocks/>
          </p:cNvCxnSpPr>
          <p:nvPr/>
        </p:nvCxnSpPr>
        <p:spPr>
          <a:xfrm>
            <a:off x="6151996" y="4431115"/>
            <a:ext cx="180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A85B0DF8-8D5C-2D60-35D5-4C5368FACC46}"/>
              </a:ext>
            </a:extLst>
          </p:cNvPr>
          <p:cNvCxnSpPr>
            <a:cxnSpLocks/>
          </p:cNvCxnSpPr>
          <p:nvPr/>
        </p:nvCxnSpPr>
        <p:spPr>
          <a:xfrm>
            <a:off x="6814167" y="3888975"/>
            <a:ext cx="468000" cy="0"/>
          </a:xfrm>
          <a:prstGeom prst="line">
            <a:avLst/>
          </a:prstGeom>
          <a:ln w="5715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8AF63279-F919-1FFC-1272-5284528264C8}"/>
              </a:ext>
            </a:extLst>
          </p:cNvPr>
          <p:cNvSpPr txBox="1"/>
          <p:nvPr/>
        </p:nvSpPr>
        <p:spPr>
          <a:xfrm>
            <a:off x="7718785" y="4120921"/>
            <a:ext cx="755335" cy="400110"/>
          </a:xfrm>
          <a:prstGeom prst="rect">
            <a:avLst/>
          </a:prstGeom>
          <a:noFill/>
        </p:spPr>
        <p:txBody>
          <a:bodyPr wrap="none" rtlCol="0">
            <a:spAutoFit/>
          </a:bodyPr>
          <a:lstStyle/>
          <a:p>
            <a:pPr algn="ctr"/>
            <a:r>
              <a:rPr kumimoji="1" lang="en-US" altLang="ja-JP" sz="2000" dirty="0">
                <a:latin typeface="メイリオ" panose="020B0604030504040204" pitchFamily="50" charset="-128"/>
                <a:ea typeface="メイリオ" panose="020B0604030504040204" pitchFamily="50" charset="-128"/>
              </a:rPr>
              <a:t>High</a:t>
            </a:r>
          </a:p>
        </p:txBody>
      </p:sp>
      <p:sp>
        <p:nvSpPr>
          <p:cNvPr id="55" name="テキスト ボックス 54">
            <a:extLst>
              <a:ext uri="{FF2B5EF4-FFF2-40B4-BE49-F238E27FC236}">
                <a16:creationId xmlns:a16="http://schemas.microsoft.com/office/drawing/2014/main" id="{28AFF45D-4E4C-9B4D-7BCF-E8FE26F1E17F}"/>
              </a:ext>
            </a:extLst>
          </p:cNvPr>
          <p:cNvSpPr txBox="1"/>
          <p:nvPr/>
        </p:nvSpPr>
        <p:spPr>
          <a:xfrm>
            <a:off x="5699546" y="4120921"/>
            <a:ext cx="692818" cy="400110"/>
          </a:xfrm>
          <a:prstGeom prst="rect">
            <a:avLst/>
          </a:prstGeom>
          <a:noFill/>
        </p:spPr>
        <p:txBody>
          <a:bodyPr wrap="none" rtlCol="0">
            <a:spAutoFit/>
          </a:bodyPr>
          <a:lstStyle/>
          <a:p>
            <a:pPr algn="ctr"/>
            <a:r>
              <a:rPr kumimoji="1" lang="en-US" altLang="ja-JP" sz="2000" dirty="0">
                <a:latin typeface="メイリオ" panose="020B0604030504040204" pitchFamily="50" charset="-128"/>
                <a:ea typeface="メイリオ" panose="020B0604030504040204" pitchFamily="50" charset="-128"/>
              </a:rPr>
              <a:t>Low</a:t>
            </a:r>
          </a:p>
        </p:txBody>
      </p:sp>
      <p:cxnSp>
        <p:nvCxnSpPr>
          <p:cNvPr id="56" name="直線コネクタ 55">
            <a:extLst>
              <a:ext uri="{FF2B5EF4-FFF2-40B4-BE49-F238E27FC236}">
                <a16:creationId xmlns:a16="http://schemas.microsoft.com/office/drawing/2014/main" id="{217F67A8-5990-39C3-B52D-B8673B68BA50}"/>
              </a:ext>
            </a:extLst>
          </p:cNvPr>
          <p:cNvCxnSpPr>
            <a:cxnSpLocks/>
          </p:cNvCxnSpPr>
          <p:nvPr/>
        </p:nvCxnSpPr>
        <p:spPr>
          <a:xfrm>
            <a:off x="7272608" y="4430639"/>
            <a:ext cx="0" cy="72000"/>
          </a:xfrm>
          <a:prstGeom prst="line">
            <a:avLst/>
          </a:prstGeom>
          <a:ln w="1905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E31A88B9-FC5C-C0A6-F89E-3F5659990DE4}"/>
              </a:ext>
            </a:extLst>
          </p:cNvPr>
          <p:cNvSpPr txBox="1"/>
          <p:nvPr/>
        </p:nvSpPr>
        <p:spPr>
          <a:xfrm>
            <a:off x="7164587" y="4480701"/>
            <a:ext cx="530915" cy="400110"/>
          </a:xfrm>
          <a:prstGeom prst="rect">
            <a:avLst/>
          </a:prstGeom>
          <a:noFill/>
        </p:spPr>
        <p:txBody>
          <a:bodyPr wrap="none" rtlCol="0">
            <a:spAutoFit/>
          </a:bodyPr>
          <a:lstStyle/>
          <a:p>
            <a:pPr algn="l"/>
            <a:r>
              <a:rPr kumimoji="1" lang="en-US" altLang="ja-JP" sz="2000" b="1" dirty="0">
                <a:solidFill>
                  <a:schemeClr val="accent2"/>
                </a:solidFill>
                <a:latin typeface="メイリオ" panose="020B0604030504040204" pitchFamily="50" charset="-128"/>
                <a:ea typeface="メイリオ" panose="020B0604030504040204" pitchFamily="50" charset="-128"/>
              </a:rPr>
              <a:t>78</a:t>
            </a:r>
            <a:endParaRPr kumimoji="1" lang="ja-JP" altLang="en-US" sz="2000" b="1" dirty="0">
              <a:solidFill>
                <a:schemeClr val="accent2"/>
              </a:solidFill>
              <a:latin typeface="メイリオ" panose="020B0604030504040204" pitchFamily="50" charset="-128"/>
              <a:ea typeface="メイリオ" panose="020B0604030504040204" pitchFamily="50" charset="-128"/>
            </a:endParaRPr>
          </a:p>
        </p:txBody>
      </p:sp>
      <p:cxnSp>
        <p:nvCxnSpPr>
          <p:cNvPr id="58" name="直線コネクタ 57">
            <a:extLst>
              <a:ext uri="{FF2B5EF4-FFF2-40B4-BE49-F238E27FC236}">
                <a16:creationId xmlns:a16="http://schemas.microsoft.com/office/drawing/2014/main" id="{28549333-B375-A301-21CA-41EB289BF784}"/>
              </a:ext>
            </a:extLst>
          </p:cNvPr>
          <p:cNvCxnSpPr>
            <a:cxnSpLocks/>
          </p:cNvCxnSpPr>
          <p:nvPr/>
        </p:nvCxnSpPr>
        <p:spPr>
          <a:xfrm>
            <a:off x="6788303" y="4424145"/>
            <a:ext cx="0" cy="72000"/>
          </a:xfrm>
          <a:prstGeom prst="line">
            <a:avLst/>
          </a:prstGeom>
          <a:ln w="1905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468036B7-B27D-C542-B7EC-F1A9A6850F74}"/>
              </a:ext>
            </a:extLst>
          </p:cNvPr>
          <p:cNvSpPr txBox="1"/>
          <p:nvPr/>
        </p:nvSpPr>
        <p:spPr>
          <a:xfrm>
            <a:off x="6453450" y="4480701"/>
            <a:ext cx="441146" cy="338554"/>
          </a:xfrm>
          <a:prstGeom prst="rect">
            <a:avLst/>
          </a:prstGeom>
          <a:noFill/>
        </p:spPr>
        <p:txBody>
          <a:bodyPr wrap="none" rtlCol="0">
            <a:spAutoFit/>
          </a:bodyPr>
          <a:lstStyle/>
          <a:p>
            <a:pPr algn="l"/>
            <a:r>
              <a:rPr kumimoji="1" lang="en-US" altLang="ja-JP" sz="1600" dirty="0">
                <a:latin typeface="メイリオ" panose="020B0604030504040204" pitchFamily="50" charset="-128"/>
                <a:ea typeface="メイリオ" panose="020B0604030504040204" pitchFamily="50" charset="-128"/>
              </a:rPr>
              <a:t>70</a:t>
            </a:r>
            <a:endParaRPr kumimoji="1" lang="ja-JP" altLang="en-US" sz="1600" dirty="0">
              <a:latin typeface="メイリオ" panose="020B0604030504040204" pitchFamily="50" charset="-128"/>
              <a:ea typeface="メイリオ" panose="020B0604030504040204" pitchFamily="50" charset="-128"/>
            </a:endParaRPr>
          </a:p>
        </p:txBody>
      </p:sp>
      <p:cxnSp>
        <p:nvCxnSpPr>
          <p:cNvPr id="62" name="直線コネクタ 61">
            <a:extLst>
              <a:ext uri="{FF2B5EF4-FFF2-40B4-BE49-F238E27FC236}">
                <a16:creationId xmlns:a16="http://schemas.microsoft.com/office/drawing/2014/main" id="{697947CC-94FA-5D54-C11C-1577A8B1BDC5}"/>
              </a:ext>
            </a:extLst>
          </p:cNvPr>
          <p:cNvCxnSpPr>
            <a:cxnSpLocks/>
          </p:cNvCxnSpPr>
          <p:nvPr/>
        </p:nvCxnSpPr>
        <p:spPr>
          <a:xfrm flipH="1">
            <a:off x="7278981" y="3913542"/>
            <a:ext cx="1242" cy="504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2E1C1401-CC07-0658-D89C-A7021BE8C1A9}"/>
              </a:ext>
            </a:extLst>
          </p:cNvPr>
          <p:cNvSpPr txBox="1"/>
          <p:nvPr/>
        </p:nvSpPr>
        <p:spPr>
          <a:xfrm>
            <a:off x="10495817" y="4443208"/>
            <a:ext cx="671979" cy="523220"/>
          </a:xfrm>
          <a:prstGeom prst="rect">
            <a:avLst/>
          </a:prstGeom>
          <a:noFill/>
        </p:spPr>
        <p:txBody>
          <a:bodyPr wrap="none" rtlCol="0">
            <a:spAutoFit/>
          </a:bodyPr>
          <a:lstStyle/>
          <a:p>
            <a:pPr algn="l"/>
            <a:r>
              <a:rPr lang="en-US" altLang="ja-JP" sz="2800" b="1" dirty="0">
                <a:solidFill>
                  <a:schemeClr val="accent1"/>
                </a:solidFill>
                <a:latin typeface="メイリオ" panose="020B0604030504040204" pitchFamily="50" charset="-128"/>
                <a:ea typeface="メイリオ" panose="020B0604030504040204" pitchFamily="50" charset="-128"/>
              </a:rPr>
              <a:t>9</a:t>
            </a:r>
            <a:r>
              <a:rPr kumimoji="1" lang="en-US" altLang="ja-JP" sz="2800" b="1" dirty="0">
                <a:solidFill>
                  <a:schemeClr val="accent1"/>
                </a:solidFill>
                <a:latin typeface="メイリオ" panose="020B0604030504040204" pitchFamily="50" charset="-128"/>
                <a:ea typeface="メイリオ" panose="020B0604030504040204" pitchFamily="50" charset="-128"/>
              </a:rPr>
              <a:t>0</a:t>
            </a:r>
            <a:endParaRPr kumimoji="1" lang="ja-JP" altLang="en-US" sz="2800" b="1" dirty="0">
              <a:solidFill>
                <a:schemeClr val="accent1"/>
              </a:solidFill>
              <a:latin typeface="メイリオ" panose="020B0604030504040204" pitchFamily="50" charset="-128"/>
              <a:ea typeface="メイリオ" panose="020B0604030504040204" pitchFamily="50" charset="-128"/>
            </a:endParaRPr>
          </a:p>
        </p:txBody>
      </p:sp>
      <p:cxnSp>
        <p:nvCxnSpPr>
          <p:cNvPr id="63" name="直線コネクタ 62">
            <a:extLst>
              <a:ext uri="{FF2B5EF4-FFF2-40B4-BE49-F238E27FC236}">
                <a16:creationId xmlns:a16="http://schemas.microsoft.com/office/drawing/2014/main" id="{0AED9DCB-3D51-1663-3E0D-BB732E367C29}"/>
              </a:ext>
            </a:extLst>
          </p:cNvPr>
          <p:cNvCxnSpPr>
            <a:cxnSpLocks/>
          </p:cNvCxnSpPr>
          <p:nvPr/>
        </p:nvCxnSpPr>
        <p:spPr>
          <a:xfrm>
            <a:off x="10138857" y="4440092"/>
            <a:ext cx="0" cy="72000"/>
          </a:xfrm>
          <a:prstGeom prst="line">
            <a:avLst/>
          </a:prstGeom>
          <a:ln w="1905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A52F6CE9-8522-2E2D-E99A-24D53E899311}"/>
              </a:ext>
            </a:extLst>
          </p:cNvPr>
          <p:cNvSpPr txBox="1"/>
          <p:nvPr/>
        </p:nvSpPr>
        <p:spPr>
          <a:xfrm>
            <a:off x="9936945" y="4480701"/>
            <a:ext cx="441146" cy="338554"/>
          </a:xfrm>
          <a:prstGeom prst="rect">
            <a:avLst/>
          </a:prstGeom>
          <a:noFill/>
        </p:spPr>
        <p:txBody>
          <a:bodyPr wrap="none" rtlCol="0">
            <a:spAutoFit/>
          </a:bodyPr>
          <a:lstStyle/>
          <a:p>
            <a:pPr algn="l"/>
            <a:r>
              <a:rPr kumimoji="1" lang="en-US" altLang="ja-JP" sz="1600" dirty="0">
                <a:latin typeface="メイリオ" panose="020B0604030504040204" pitchFamily="50" charset="-128"/>
                <a:ea typeface="メイリオ" panose="020B0604030504040204" pitchFamily="50" charset="-128"/>
              </a:rPr>
              <a:t>71</a:t>
            </a:r>
            <a:endParaRPr kumimoji="1" lang="ja-JP" altLang="en-US" sz="1600" dirty="0">
              <a:latin typeface="メイリオ" panose="020B0604030504040204" pitchFamily="50" charset="-128"/>
              <a:ea typeface="メイリオ" panose="020B0604030504040204" pitchFamily="50" charset="-128"/>
            </a:endParaRPr>
          </a:p>
        </p:txBody>
      </p:sp>
      <p:pic>
        <p:nvPicPr>
          <p:cNvPr id="65" name="グラフィックス 64" descr="植物 単色塗りつぶし">
            <a:extLst>
              <a:ext uri="{FF2B5EF4-FFF2-40B4-BE49-F238E27FC236}">
                <a16:creationId xmlns:a16="http://schemas.microsoft.com/office/drawing/2014/main" id="{E4797690-F4B8-5D5B-9178-9CAD392E8E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77274" y="1776720"/>
            <a:ext cx="540000" cy="540000"/>
          </a:xfrm>
          <a:prstGeom prst="rect">
            <a:avLst/>
          </a:prstGeom>
        </p:spPr>
      </p:pic>
      <p:pic>
        <p:nvPicPr>
          <p:cNvPr id="66" name="グラフィックス 65" descr="植物 単色塗りつぶし">
            <a:extLst>
              <a:ext uri="{FF2B5EF4-FFF2-40B4-BE49-F238E27FC236}">
                <a16:creationId xmlns:a16="http://schemas.microsoft.com/office/drawing/2014/main" id="{02F550AB-8A92-546B-7E03-265AEB7F4D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72467" y="1776720"/>
            <a:ext cx="540000" cy="540000"/>
          </a:xfrm>
          <a:prstGeom prst="rect">
            <a:avLst/>
          </a:prstGeom>
        </p:spPr>
      </p:pic>
      <p:cxnSp>
        <p:nvCxnSpPr>
          <p:cNvPr id="67" name="直線コネクタ 66">
            <a:extLst>
              <a:ext uri="{FF2B5EF4-FFF2-40B4-BE49-F238E27FC236}">
                <a16:creationId xmlns:a16="http://schemas.microsoft.com/office/drawing/2014/main" id="{33897480-69EC-7E74-EF5E-4579E2A46C8B}"/>
              </a:ext>
            </a:extLst>
          </p:cNvPr>
          <p:cNvCxnSpPr>
            <a:cxnSpLocks/>
          </p:cNvCxnSpPr>
          <p:nvPr/>
        </p:nvCxnSpPr>
        <p:spPr>
          <a:xfrm>
            <a:off x="9817274" y="2046720"/>
            <a:ext cx="65519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3EA2DEFA-1BF1-6161-1DA3-B799E687B671}"/>
              </a:ext>
            </a:extLst>
          </p:cNvPr>
          <p:cNvCxnSpPr>
            <a:cxnSpLocks/>
          </p:cNvCxnSpPr>
          <p:nvPr/>
        </p:nvCxnSpPr>
        <p:spPr>
          <a:xfrm flipH="1">
            <a:off x="10162595" y="2035932"/>
            <a:ext cx="1242" cy="360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5C08E7C1-AABC-3324-7C75-35B18FBB7CC6}"/>
              </a:ext>
            </a:extLst>
          </p:cNvPr>
          <p:cNvSpPr txBox="1"/>
          <p:nvPr/>
        </p:nvSpPr>
        <p:spPr>
          <a:xfrm>
            <a:off x="10491437" y="2304305"/>
            <a:ext cx="502061" cy="400110"/>
          </a:xfrm>
          <a:prstGeom prst="rect">
            <a:avLst/>
          </a:prstGeom>
          <a:noFill/>
        </p:spPr>
        <p:txBody>
          <a:bodyPr wrap="none" rtlCol="0">
            <a:spAutoFit/>
          </a:bodyPr>
          <a:lstStyle/>
          <a:p>
            <a:pPr algn="ctr"/>
            <a:r>
              <a:rPr kumimoji="1" lang="en-US" altLang="ja-JP" sz="2000" dirty="0">
                <a:latin typeface="メイリオ" panose="020B0604030504040204" pitchFamily="50" charset="-128"/>
                <a:ea typeface="メイリオ" panose="020B0604030504040204" pitchFamily="50" charset="-128"/>
              </a:rPr>
              <a:t>72</a:t>
            </a:r>
          </a:p>
        </p:txBody>
      </p:sp>
      <p:sp>
        <p:nvSpPr>
          <p:cNvPr id="70" name="テキスト ボックス 69">
            <a:extLst>
              <a:ext uri="{FF2B5EF4-FFF2-40B4-BE49-F238E27FC236}">
                <a16:creationId xmlns:a16="http://schemas.microsoft.com/office/drawing/2014/main" id="{3B07D4AE-3FFE-8423-6B41-1C41371A31C7}"/>
              </a:ext>
            </a:extLst>
          </p:cNvPr>
          <p:cNvSpPr txBox="1"/>
          <p:nvPr/>
        </p:nvSpPr>
        <p:spPr>
          <a:xfrm>
            <a:off x="9296244" y="2304305"/>
            <a:ext cx="502061" cy="400110"/>
          </a:xfrm>
          <a:prstGeom prst="rect">
            <a:avLst/>
          </a:prstGeom>
          <a:noFill/>
        </p:spPr>
        <p:txBody>
          <a:bodyPr wrap="none" rtlCol="0">
            <a:spAutoFit/>
          </a:bodyPr>
          <a:lstStyle/>
          <a:p>
            <a:pPr algn="ctr"/>
            <a:r>
              <a:rPr kumimoji="1" lang="en-US" altLang="ja-JP" sz="2000" dirty="0">
                <a:latin typeface="メイリオ" panose="020B0604030504040204" pitchFamily="50" charset="-128"/>
                <a:ea typeface="メイリオ" panose="020B0604030504040204" pitchFamily="50" charset="-128"/>
              </a:rPr>
              <a:t>70</a:t>
            </a:r>
          </a:p>
        </p:txBody>
      </p:sp>
      <p:cxnSp>
        <p:nvCxnSpPr>
          <p:cNvPr id="71" name="直線コネクタ 70">
            <a:extLst>
              <a:ext uri="{FF2B5EF4-FFF2-40B4-BE49-F238E27FC236}">
                <a16:creationId xmlns:a16="http://schemas.microsoft.com/office/drawing/2014/main" id="{3D4B3D5F-E109-B652-3495-C85FAB094AA9}"/>
              </a:ext>
            </a:extLst>
          </p:cNvPr>
          <p:cNvCxnSpPr>
            <a:cxnSpLocks/>
          </p:cNvCxnSpPr>
          <p:nvPr/>
        </p:nvCxnSpPr>
        <p:spPr>
          <a:xfrm flipH="1">
            <a:off x="10162595" y="2286798"/>
            <a:ext cx="1242" cy="504000"/>
          </a:xfrm>
          <a:prstGeom prst="line">
            <a:avLst/>
          </a:prstGeom>
          <a:ln w="254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2" name="フリーフォーム: 図形 71">
            <a:extLst>
              <a:ext uri="{FF2B5EF4-FFF2-40B4-BE49-F238E27FC236}">
                <a16:creationId xmlns:a16="http://schemas.microsoft.com/office/drawing/2014/main" id="{F73B5C38-40BB-9626-7BF9-0A8A884B0A49}"/>
              </a:ext>
            </a:extLst>
          </p:cNvPr>
          <p:cNvSpPr>
            <a:spLocks noChangeAspect="1"/>
          </p:cNvSpPr>
          <p:nvPr/>
        </p:nvSpPr>
        <p:spPr>
          <a:xfrm>
            <a:off x="8602666" y="3461490"/>
            <a:ext cx="3124184" cy="906013"/>
          </a:xfrm>
          <a:custGeom>
            <a:avLst/>
            <a:gdLst>
              <a:gd name="connsiteX0" fmla="*/ 0 w 11402568"/>
              <a:gd name="connsiteY0" fmla="*/ 5515953 h 5515953"/>
              <a:gd name="connsiteX1" fmla="*/ 786384 w 11402568"/>
              <a:gd name="connsiteY1" fmla="*/ 5488521 h 5515953"/>
              <a:gd name="connsiteX2" fmla="*/ 1097280 w 11402568"/>
              <a:gd name="connsiteY2" fmla="*/ 5479377 h 5515953"/>
              <a:gd name="connsiteX3" fmla="*/ 1426464 w 11402568"/>
              <a:gd name="connsiteY3" fmla="*/ 5461089 h 5515953"/>
              <a:gd name="connsiteX4" fmla="*/ 1700784 w 11402568"/>
              <a:gd name="connsiteY4" fmla="*/ 5406225 h 5515953"/>
              <a:gd name="connsiteX5" fmla="*/ 1975104 w 11402568"/>
              <a:gd name="connsiteY5" fmla="*/ 5342217 h 5515953"/>
              <a:gd name="connsiteX6" fmla="*/ 2331720 w 11402568"/>
              <a:gd name="connsiteY6" fmla="*/ 5168481 h 5515953"/>
              <a:gd name="connsiteX7" fmla="*/ 2670048 w 11402568"/>
              <a:gd name="connsiteY7" fmla="*/ 4967313 h 5515953"/>
              <a:gd name="connsiteX8" fmla="*/ 2935224 w 11402568"/>
              <a:gd name="connsiteY8" fmla="*/ 4647273 h 5515953"/>
              <a:gd name="connsiteX9" fmla="*/ 3236976 w 11402568"/>
              <a:gd name="connsiteY9" fmla="*/ 4308945 h 5515953"/>
              <a:gd name="connsiteX10" fmla="*/ 3410712 w 11402568"/>
              <a:gd name="connsiteY10" fmla="*/ 4007193 h 5515953"/>
              <a:gd name="connsiteX11" fmla="*/ 3593592 w 11402568"/>
              <a:gd name="connsiteY11" fmla="*/ 3668865 h 5515953"/>
              <a:gd name="connsiteX12" fmla="*/ 3776472 w 11402568"/>
              <a:gd name="connsiteY12" fmla="*/ 3312249 h 5515953"/>
              <a:gd name="connsiteX13" fmla="*/ 3986784 w 11402568"/>
              <a:gd name="connsiteY13" fmla="*/ 2855049 h 5515953"/>
              <a:gd name="connsiteX14" fmla="*/ 4178808 w 11402568"/>
              <a:gd name="connsiteY14" fmla="*/ 2471001 h 5515953"/>
              <a:gd name="connsiteX15" fmla="*/ 4297680 w 11402568"/>
              <a:gd name="connsiteY15" fmla="*/ 2169249 h 5515953"/>
              <a:gd name="connsiteX16" fmla="*/ 4425696 w 11402568"/>
              <a:gd name="connsiteY16" fmla="*/ 1849209 h 5515953"/>
              <a:gd name="connsiteX17" fmla="*/ 4572000 w 11402568"/>
              <a:gd name="connsiteY17" fmla="*/ 1547457 h 5515953"/>
              <a:gd name="connsiteX18" fmla="*/ 4736592 w 11402568"/>
              <a:gd name="connsiteY18" fmla="*/ 1172553 h 5515953"/>
              <a:gd name="connsiteX19" fmla="*/ 4882896 w 11402568"/>
              <a:gd name="connsiteY19" fmla="*/ 889089 h 5515953"/>
              <a:gd name="connsiteX20" fmla="*/ 5020056 w 11402568"/>
              <a:gd name="connsiteY20" fmla="*/ 660489 h 5515953"/>
              <a:gd name="connsiteX21" fmla="*/ 5111496 w 11402568"/>
              <a:gd name="connsiteY21" fmla="*/ 486753 h 5515953"/>
              <a:gd name="connsiteX22" fmla="*/ 5184648 w 11402568"/>
              <a:gd name="connsiteY22" fmla="*/ 358737 h 5515953"/>
              <a:gd name="connsiteX23" fmla="*/ 5266944 w 11402568"/>
              <a:gd name="connsiteY23" fmla="*/ 276441 h 5515953"/>
              <a:gd name="connsiteX24" fmla="*/ 5340096 w 11402568"/>
              <a:gd name="connsiteY24" fmla="*/ 203289 h 5515953"/>
              <a:gd name="connsiteX25" fmla="*/ 5394960 w 11402568"/>
              <a:gd name="connsiteY25" fmla="*/ 166713 h 5515953"/>
              <a:gd name="connsiteX26" fmla="*/ 5440680 w 11402568"/>
              <a:gd name="connsiteY26" fmla="*/ 120993 h 5515953"/>
              <a:gd name="connsiteX27" fmla="*/ 5504688 w 11402568"/>
              <a:gd name="connsiteY27" fmla="*/ 93561 h 5515953"/>
              <a:gd name="connsiteX28" fmla="*/ 5586984 w 11402568"/>
              <a:gd name="connsiteY28" fmla="*/ 20409 h 5515953"/>
              <a:gd name="connsiteX29" fmla="*/ 5678424 w 11402568"/>
              <a:gd name="connsiteY29" fmla="*/ 11265 h 5515953"/>
              <a:gd name="connsiteX30" fmla="*/ 5742432 w 11402568"/>
              <a:gd name="connsiteY30" fmla="*/ 11265 h 5515953"/>
              <a:gd name="connsiteX31" fmla="*/ 5824728 w 11402568"/>
              <a:gd name="connsiteY31" fmla="*/ 2121 h 5515953"/>
              <a:gd name="connsiteX32" fmla="*/ 5897880 w 11402568"/>
              <a:gd name="connsiteY32" fmla="*/ 56985 h 5515953"/>
              <a:gd name="connsiteX33" fmla="*/ 6016752 w 11402568"/>
              <a:gd name="connsiteY33" fmla="*/ 111849 h 5515953"/>
              <a:gd name="connsiteX34" fmla="*/ 6108192 w 11402568"/>
              <a:gd name="connsiteY34" fmla="*/ 175857 h 5515953"/>
              <a:gd name="connsiteX35" fmla="*/ 6190488 w 11402568"/>
              <a:gd name="connsiteY35" fmla="*/ 267297 h 5515953"/>
              <a:gd name="connsiteX36" fmla="*/ 6281928 w 11402568"/>
              <a:gd name="connsiteY36" fmla="*/ 377025 h 5515953"/>
              <a:gd name="connsiteX37" fmla="*/ 6355080 w 11402568"/>
              <a:gd name="connsiteY37" fmla="*/ 477609 h 5515953"/>
              <a:gd name="connsiteX38" fmla="*/ 6409944 w 11402568"/>
              <a:gd name="connsiteY38" fmla="*/ 587337 h 5515953"/>
              <a:gd name="connsiteX39" fmla="*/ 6510528 w 11402568"/>
              <a:gd name="connsiteY39" fmla="*/ 751929 h 5515953"/>
              <a:gd name="connsiteX40" fmla="*/ 6611112 w 11402568"/>
              <a:gd name="connsiteY40" fmla="*/ 943953 h 5515953"/>
              <a:gd name="connsiteX41" fmla="*/ 6702552 w 11402568"/>
              <a:gd name="connsiteY41" fmla="*/ 1145121 h 5515953"/>
              <a:gd name="connsiteX42" fmla="*/ 6784848 w 11402568"/>
              <a:gd name="connsiteY42" fmla="*/ 1337145 h 5515953"/>
              <a:gd name="connsiteX43" fmla="*/ 6876288 w 11402568"/>
              <a:gd name="connsiteY43" fmla="*/ 1574889 h 5515953"/>
              <a:gd name="connsiteX44" fmla="*/ 7040880 w 11402568"/>
              <a:gd name="connsiteY44" fmla="*/ 1867497 h 5515953"/>
              <a:gd name="connsiteX45" fmla="*/ 7150608 w 11402568"/>
              <a:gd name="connsiteY45" fmla="*/ 2169249 h 5515953"/>
              <a:gd name="connsiteX46" fmla="*/ 7306056 w 11402568"/>
              <a:gd name="connsiteY46" fmla="*/ 2498433 h 5515953"/>
              <a:gd name="connsiteX47" fmla="*/ 7488936 w 11402568"/>
              <a:gd name="connsiteY47" fmla="*/ 2928201 h 5515953"/>
              <a:gd name="connsiteX48" fmla="*/ 7662672 w 11402568"/>
              <a:gd name="connsiteY48" fmla="*/ 3330537 h 5515953"/>
              <a:gd name="connsiteX49" fmla="*/ 7882128 w 11402568"/>
              <a:gd name="connsiteY49" fmla="*/ 3723729 h 5515953"/>
              <a:gd name="connsiteX50" fmla="*/ 8046720 w 11402568"/>
              <a:gd name="connsiteY50" fmla="*/ 4025481 h 5515953"/>
              <a:gd name="connsiteX51" fmla="*/ 8238744 w 11402568"/>
              <a:gd name="connsiteY51" fmla="*/ 4345521 h 5515953"/>
              <a:gd name="connsiteX52" fmla="*/ 8421624 w 11402568"/>
              <a:gd name="connsiteY52" fmla="*/ 4583265 h 5515953"/>
              <a:gd name="connsiteX53" fmla="*/ 8641080 w 11402568"/>
              <a:gd name="connsiteY53" fmla="*/ 4848441 h 5515953"/>
              <a:gd name="connsiteX54" fmla="*/ 8778240 w 11402568"/>
              <a:gd name="connsiteY54" fmla="*/ 4930737 h 5515953"/>
              <a:gd name="connsiteX55" fmla="*/ 8970264 w 11402568"/>
              <a:gd name="connsiteY55" fmla="*/ 5077041 h 5515953"/>
              <a:gd name="connsiteX56" fmla="*/ 9134856 w 11402568"/>
              <a:gd name="connsiteY56" fmla="*/ 5168481 h 5515953"/>
              <a:gd name="connsiteX57" fmla="*/ 9345168 w 11402568"/>
              <a:gd name="connsiteY57" fmla="*/ 5269065 h 5515953"/>
              <a:gd name="connsiteX58" fmla="*/ 9573768 w 11402568"/>
              <a:gd name="connsiteY58" fmla="*/ 5351361 h 5515953"/>
              <a:gd name="connsiteX59" fmla="*/ 9857232 w 11402568"/>
              <a:gd name="connsiteY59" fmla="*/ 5406225 h 5515953"/>
              <a:gd name="connsiteX60" fmla="*/ 10232136 w 11402568"/>
              <a:gd name="connsiteY60" fmla="*/ 5488521 h 5515953"/>
              <a:gd name="connsiteX61" fmla="*/ 10552176 w 11402568"/>
              <a:gd name="connsiteY61" fmla="*/ 5497665 h 5515953"/>
              <a:gd name="connsiteX62" fmla="*/ 10863072 w 11402568"/>
              <a:gd name="connsiteY62" fmla="*/ 5506809 h 5515953"/>
              <a:gd name="connsiteX63" fmla="*/ 11402568 w 11402568"/>
              <a:gd name="connsiteY63" fmla="*/ 5506809 h 5515953"/>
              <a:gd name="connsiteX64" fmla="*/ 11402568 w 11402568"/>
              <a:gd name="connsiteY64" fmla="*/ 5506809 h 5515953"/>
              <a:gd name="connsiteX65" fmla="*/ 11402568 w 11402568"/>
              <a:gd name="connsiteY65" fmla="*/ 5506809 h 551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402568" h="5515953">
                <a:moveTo>
                  <a:pt x="0" y="5515953"/>
                </a:moveTo>
                <a:lnTo>
                  <a:pt x="786384" y="5488521"/>
                </a:lnTo>
                <a:lnTo>
                  <a:pt x="1097280" y="5479377"/>
                </a:lnTo>
                <a:cubicBezTo>
                  <a:pt x="1203960" y="5474805"/>
                  <a:pt x="1325880" y="5473281"/>
                  <a:pt x="1426464" y="5461089"/>
                </a:cubicBezTo>
                <a:cubicBezTo>
                  <a:pt x="1527048" y="5448897"/>
                  <a:pt x="1609344" y="5426037"/>
                  <a:pt x="1700784" y="5406225"/>
                </a:cubicBezTo>
                <a:cubicBezTo>
                  <a:pt x="1792224" y="5386413"/>
                  <a:pt x="1869948" y="5381841"/>
                  <a:pt x="1975104" y="5342217"/>
                </a:cubicBezTo>
                <a:cubicBezTo>
                  <a:pt x="2080260" y="5302593"/>
                  <a:pt x="2215896" y="5230965"/>
                  <a:pt x="2331720" y="5168481"/>
                </a:cubicBezTo>
                <a:cubicBezTo>
                  <a:pt x="2447544" y="5105997"/>
                  <a:pt x="2569464" y="5054181"/>
                  <a:pt x="2670048" y="4967313"/>
                </a:cubicBezTo>
                <a:cubicBezTo>
                  <a:pt x="2770632" y="4880445"/>
                  <a:pt x="2840736" y="4757001"/>
                  <a:pt x="2935224" y="4647273"/>
                </a:cubicBezTo>
                <a:cubicBezTo>
                  <a:pt x="3029712" y="4537545"/>
                  <a:pt x="3157728" y="4415625"/>
                  <a:pt x="3236976" y="4308945"/>
                </a:cubicBezTo>
                <a:cubicBezTo>
                  <a:pt x="3316224" y="4202265"/>
                  <a:pt x="3351276" y="4113873"/>
                  <a:pt x="3410712" y="4007193"/>
                </a:cubicBezTo>
                <a:cubicBezTo>
                  <a:pt x="3470148" y="3900513"/>
                  <a:pt x="3532632" y="3784689"/>
                  <a:pt x="3593592" y="3668865"/>
                </a:cubicBezTo>
                <a:cubicBezTo>
                  <a:pt x="3654552" y="3553041"/>
                  <a:pt x="3710940" y="3447885"/>
                  <a:pt x="3776472" y="3312249"/>
                </a:cubicBezTo>
                <a:cubicBezTo>
                  <a:pt x="3842004" y="3176613"/>
                  <a:pt x="3919728" y="2995257"/>
                  <a:pt x="3986784" y="2855049"/>
                </a:cubicBezTo>
                <a:cubicBezTo>
                  <a:pt x="4053840" y="2714841"/>
                  <a:pt x="4126992" y="2585301"/>
                  <a:pt x="4178808" y="2471001"/>
                </a:cubicBezTo>
                <a:cubicBezTo>
                  <a:pt x="4230624" y="2356701"/>
                  <a:pt x="4256532" y="2272881"/>
                  <a:pt x="4297680" y="2169249"/>
                </a:cubicBezTo>
                <a:cubicBezTo>
                  <a:pt x="4338828" y="2065617"/>
                  <a:pt x="4379976" y="1952841"/>
                  <a:pt x="4425696" y="1849209"/>
                </a:cubicBezTo>
                <a:cubicBezTo>
                  <a:pt x="4471416" y="1745577"/>
                  <a:pt x="4520184" y="1660233"/>
                  <a:pt x="4572000" y="1547457"/>
                </a:cubicBezTo>
                <a:cubicBezTo>
                  <a:pt x="4623816" y="1434681"/>
                  <a:pt x="4684776" y="1282281"/>
                  <a:pt x="4736592" y="1172553"/>
                </a:cubicBezTo>
                <a:cubicBezTo>
                  <a:pt x="4788408" y="1062825"/>
                  <a:pt x="4835652" y="974433"/>
                  <a:pt x="4882896" y="889089"/>
                </a:cubicBezTo>
                <a:cubicBezTo>
                  <a:pt x="4930140" y="803745"/>
                  <a:pt x="4981956" y="727545"/>
                  <a:pt x="5020056" y="660489"/>
                </a:cubicBezTo>
                <a:cubicBezTo>
                  <a:pt x="5058156" y="593433"/>
                  <a:pt x="5084064" y="537045"/>
                  <a:pt x="5111496" y="486753"/>
                </a:cubicBezTo>
                <a:cubicBezTo>
                  <a:pt x="5138928" y="436461"/>
                  <a:pt x="5158740" y="393789"/>
                  <a:pt x="5184648" y="358737"/>
                </a:cubicBezTo>
                <a:cubicBezTo>
                  <a:pt x="5210556" y="323685"/>
                  <a:pt x="5241036" y="302349"/>
                  <a:pt x="5266944" y="276441"/>
                </a:cubicBezTo>
                <a:cubicBezTo>
                  <a:pt x="5292852" y="250533"/>
                  <a:pt x="5318760" y="221577"/>
                  <a:pt x="5340096" y="203289"/>
                </a:cubicBezTo>
                <a:cubicBezTo>
                  <a:pt x="5361432" y="185001"/>
                  <a:pt x="5378196" y="180429"/>
                  <a:pt x="5394960" y="166713"/>
                </a:cubicBezTo>
                <a:cubicBezTo>
                  <a:pt x="5411724" y="152997"/>
                  <a:pt x="5422392" y="133185"/>
                  <a:pt x="5440680" y="120993"/>
                </a:cubicBezTo>
                <a:cubicBezTo>
                  <a:pt x="5458968" y="108801"/>
                  <a:pt x="5480304" y="110325"/>
                  <a:pt x="5504688" y="93561"/>
                </a:cubicBezTo>
                <a:cubicBezTo>
                  <a:pt x="5529072" y="76797"/>
                  <a:pt x="5558028" y="34125"/>
                  <a:pt x="5586984" y="20409"/>
                </a:cubicBezTo>
                <a:cubicBezTo>
                  <a:pt x="5615940" y="6693"/>
                  <a:pt x="5652516" y="12789"/>
                  <a:pt x="5678424" y="11265"/>
                </a:cubicBezTo>
                <a:cubicBezTo>
                  <a:pt x="5704332" y="9741"/>
                  <a:pt x="5718048" y="12789"/>
                  <a:pt x="5742432" y="11265"/>
                </a:cubicBezTo>
                <a:cubicBezTo>
                  <a:pt x="5766816" y="9741"/>
                  <a:pt x="5798820" y="-5499"/>
                  <a:pt x="5824728" y="2121"/>
                </a:cubicBezTo>
                <a:cubicBezTo>
                  <a:pt x="5850636" y="9741"/>
                  <a:pt x="5865876" y="38697"/>
                  <a:pt x="5897880" y="56985"/>
                </a:cubicBezTo>
                <a:cubicBezTo>
                  <a:pt x="5929884" y="75273"/>
                  <a:pt x="5981700" y="92037"/>
                  <a:pt x="6016752" y="111849"/>
                </a:cubicBezTo>
                <a:cubicBezTo>
                  <a:pt x="6051804" y="131661"/>
                  <a:pt x="6079236" y="149949"/>
                  <a:pt x="6108192" y="175857"/>
                </a:cubicBezTo>
                <a:cubicBezTo>
                  <a:pt x="6137148" y="201765"/>
                  <a:pt x="6161532" y="233769"/>
                  <a:pt x="6190488" y="267297"/>
                </a:cubicBezTo>
                <a:cubicBezTo>
                  <a:pt x="6219444" y="300825"/>
                  <a:pt x="6254496" y="341973"/>
                  <a:pt x="6281928" y="377025"/>
                </a:cubicBezTo>
                <a:cubicBezTo>
                  <a:pt x="6309360" y="412077"/>
                  <a:pt x="6333744" y="442557"/>
                  <a:pt x="6355080" y="477609"/>
                </a:cubicBezTo>
                <a:cubicBezTo>
                  <a:pt x="6376416" y="512661"/>
                  <a:pt x="6384036" y="541617"/>
                  <a:pt x="6409944" y="587337"/>
                </a:cubicBezTo>
                <a:cubicBezTo>
                  <a:pt x="6435852" y="633057"/>
                  <a:pt x="6477000" y="692493"/>
                  <a:pt x="6510528" y="751929"/>
                </a:cubicBezTo>
                <a:cubicBezTo>
                  <a:pt x="6544056" y="811365"/>
                  <a:pt x="6579108" y="878421"/>
                  <a:pt x="6611112" y="943953"/>
                </a:cubicBezTo>
                <a:cubicBezTo>
                  <a:pt x="6643116" y="1009485"/>
                  <a:pt x="6673596" y="1079589"/>
                  <a:pt x="6702552" y="1145121"/>
                </a:cubicBezTo>
                <a:cubicBezTo>
                  <a:pt x="6731508" y="1210653"/>
                  <a:pt x="6755892" y="1265517"/>
                  <a:pt x="6784848" y="1337145"/>
                </a:cubicBezTo>
                <a:cubicBezTo>
                  <a:pt x="6813804" y="1408773"/>
                  <a:pt x="6833616" y="1486497"/>
                  <a:pt x="6876288" y="1574889"/>
                </a:cubicBezTo>
                <a:cubicBezTo>
                  <a:pt x="6918960" y="1663281"/>
                  <a:pt x="6995160" y="1768437"/>
                  <a:pt x="7040880" y="1867497"/>
                </a:cubicBezTo>
                <a:cubicBezTo>
                  <a:pt x="7086600" y="1966557"/>
                  <a:pt x="7106412" y="2064093"/>
                  <a:pt x="7150608" y="2169249"/>
                </a:cubicBezTo>
                <a:cubicBezTo>
                  <a:pt x="7194804" y="2274405"/>
                  <a:pt x="7249668" y="2371941"/>
                  <a:pt x="7306056" y="2498433"/>
                </a:cubicBezTo>
                <a:cubicBezTo>
                  <a:pt x="7362444" y="2624925"/>
                  <a:pt x="7429500" y="2789517"/>
                  <a:pt x="7488936" y="2928201"/>
                </a:cubicBezTo>
                <a:cubicBezTo>
                  <a:pt x="7548372" y="3066885"/>
                  <a:pt x="7597140" y="3197949"/>
                  <a:pt x="7662672" y="3330537"/>
                </a:cubicBezTo>
                <a:cubicBezTo>
                  <a:pt x="7728204" y="3463125"/>
                  <a:pt x="7818120" y="3607905"/>
                  <a:pt x="7882128" y="3723729"/>
                </a:cubicBezTo>
                <a:cubicBezTo>
                  <a:pt x="7946136" y="3839553"/>
                  <a:pt x="7987284" y="3921849"/>
                  <a:pt x="8046720" y="4025481"/>
                </a:cubicBezTo>
                <a:cubicBezTo>
                  <a:pt x="8106156" y="4129113"/>
                  <a:pt x="8176260" y="4252557"/>
                  <a:pt x="8238744" y="4345521"/>
                </a:cubicBezTo>
                <a:cubicBezTo>
                  <a:pt x="8301228" y="4438485"/>
                  <a:pt x="8354568" y="4499445"/>
                  <a:pt x="8421624" y="4583265"/>
                </a:cubicBezTo>
                <a:cubicBezTo>
                  <a:pt x="8488680" y="4667085"/>
                  <a:pt x="8581644" y="4790529"/>
                  <a:pt x="8641080" y="4848441"/>
                </a:cubicBezTo>
                <a:cubicBezTo>
                  <a:pt x="8700516" y="4906353"/>
                  <a:pt x="8723376" y="4892637"/>
                  <a:pt x="8778240" y="4930737"/>
                </a:cubicBezTo>
                <a:cubicBezTo>
                  <a:pt x="8833104" y="4968837"/>
                  <a:pt x="8910828" y="5037417"/>
                  <a:pt x="8970264" y="5077041"/>
                </a:cubicBezTo>
                <a:cubicBezTo>
                  <a:pt x="9029700" y="5116665"/>
                  <a:pt x="9072372" y="5136477"/>
                  <a:pt x="9134856" y="5168481"/>
                </a:cubicBezTo>
                <a:cubicBezTo>
                  <a:pt x="9197340" y="5200485"/>
                  <a:pt x="9272016" y="5238585"/>
                  <a:pt x="9345168" y="5269065"/>
                </a:cubicBezTo>
                <a:cubicBezTo>
                  <a:pt x="9418320" y="5299545"/>
                  <a:pt x="9488424" y="5328501"/>
                  <a:pt x="9573768" y="5351361"/>
                </a:cubicBezTo>
                <a:cubicBezTo>
                  <a:pt x="9659112" y="5374221"/>
                  <a:pt x="9747504" y="5383365"/>
                  <a:pt x="9857232" y="5406225"/>
                </a:cubicBezTo>
                <a:cubicBezTo>
                  <a:pt x="9966960" y="5429085"/>
                  <a:pt x="10116312" y="5473281"/>
                  <a:pt x="10232136" y="5488521"/>
                </a:cubicBezTo>
                <a:cubicBezTo>
                  <a:pt x="10347960" y="5503761"/>
                  <a:pt x="10552176" y="5497665"/>
                  <a:pt x="10552176" y="5497665"/>
                </a:cubicBezTo>
                <a:cubicBezTo>
                  <a:pt x="10657332" y="5500713"/>
                  <a:pt x="10721340" y="5505285"/>
                  <a:pt x="10863072" y="5506809"/>
                </a:cubicBezTo>
                <a:cubicBezTo>
                  <a:pt x="11004804" y="5508333"/>
                  <a:pt x="11402568" y="5506809"/>
                  <a:pt x="11402568" y="5506809"/>
                </a:cubicBezTo>
                <a:lnTo>
                  <a:pt x="11402568" y="5506809"/>
                </a:lnTo>
                <a:lnTo>
                  <a:pt x="11402568" y="550680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73" name="直線コネクタ 72">
            <a:extLst>
              <a:ext uri="{FF2B5EF4-FFF2-40B4-BE49-F238E27FC236}">
                <a16:creationId xmlns:a16="http://schemas.microsoft.com/office/drawing/2014/main" id="{53C24ECB-3A29-7ED7-EAED-5665EFB651E6}"/>
              </a:ext>
            </a:extLst>
          </p:cNvPr>
          <p:cNvCxnSpPr>
            <a:cxnSpLocks/>
          </p:cNvCxnSpPr>
          <p:nvPr/>
        </p:nvCxnSpPr>
        <p:spPr>
          <a:xfrm>
            <a:off x="8540634" y="4431115"/>
            <a:ext cx="331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6AB26381-473D-CE3A-AFE9-10FD3381B0D2}"/>
              </a:ext>
            </a:extLst>
          </p:cNvPr>
          <p:cNvCxnSpPr>
            <a:cxnSpLocks/>
          </p:cNvCxnSpPr>
          <p:nvPr/>
        </p:nvCxnSpPr>
        <p:spPr>
          <a:xfrm>
            <a:off x="9543329" y="4097521"/>
            <a:ext cx="1260000" cy="0"/>
          </a:xfrm>
          <a:prstGeom prst="line">
            <a:avLst/>
          </a:prstGeom>
          <a:ln w="5715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E202CF1E-1626-7AF0-B186-E0FCF8E75267}"/>
              </a:ext>
            </a:extLst>
          </p:cNvPr>
          <p:cNvCxnSpPr>
            <a:cxnSpLocks/>
          </p:cNvCxnSpPr>
          <p:nvPr/>
        </p:nvCxnSpPr>
        <p:spPr>
          <a:xfrm>
            <a:off x="10785375" y="4430639"/>
            <a:ext cx="0" cy="72000"/>
          </a:xfrm>
          <a:prstGeom prst="line">
            <a:avLst/>
          </a:prstGeom>
          <a:ln w="1905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723538B5-1F41-2D23-F3FA-9A6DD10A3FC1}"/>
              </a:ext>
            </a:extLst>
          </p:cNvPr>
          <p:cNvCxnSpPr>
            <a:cxnSpLocks/>
          </p:cNvCxnSpPr>
          <p:nvPr/>
        </p:nvCxnSpPr>
        <p:spPr>
          <a:xfrm>
            <a:off x="9571752" y="4424145"/>
            <a:ext cx="0" cy="72000"/>
          </a:xfrm>
          <a:prstGeom prst="line">
            <a:avLst/>
          </a:prstGeom>
          <a:ln w="1905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0" name="テキスト ボックス 79">
            <a:extLst>
              <a:ext uri="{FF2B5EF4-FFF2-40B4-BE49-F238E27FC236}">
                <a16:creationId xmlns:a16="http://schemas.microsoft.com/office/drawing/2014/main" id="{57A7CA15-2888-5E49-F817-D6DF4E0903E7}"/>
              </a:ext>
            </a:extLst>
          </p:cNvPr>
          <p:cNvSpPr txBox="1"/>
          <p:nvPr/>
        </p:nvSpPr>
        <p:spPr>
          <a:xfrm>
            <a:off x="9356683" y="4480701"/>
            <a:ext cx="441146" cy="338554"/>
          </a:xfrm>
          <a:prstGeom prst="rect">
            <a:avLst/>
          </a:prstGeom>
          <a:noFill/>
        </p:spPr>
        <p:txBody>
          <a:bodyPr wrap="none" rtlCol="0">
            <a:spAutoFit/>
          </a:bodyPr>
          <a:lstStyle/>
          <a:p>
            <a:pPr algn="l"/>
            <a:r>
              <a:rPr kumimoji="1" lang="en-US" altLang="ja-JP" sz="1600" dirty="0">
                <a:latin typeface="メイリオ" panose="020B0604030504040204" pitchFamily="50" charset="-128"/>
                <a:ea typeface="メイリオ" panose="020B0604030504040204" pitchFamily="50" charset="-128"/>
              </a:rPr>
              <a:t>52</a:t>
            </a:r>
            <a:endParaRPr kumimoji="1" lang="ja-JP" altLang="en-US" sz="1600" dirty="0">
              <a:latin typeface="メイリオ" panose="020B0604030504040204" pitchFamily="50" charset="-128"/>
              <a:ea typeface="メイリオ" panose="020B0604030504040204" pitchFamily="50" charset="-128"/>
            </a:endParaRPr>
          </a:p>
        </p:txBody>
      </p:sp>
      <p:cxnSp>
        <p:nvCxnSpPr>
          <p:cNvPr id="83" name="直線コネクタ 82">
            <a:extLst>
              <a:ext uri="{FF2B5EF4-FFF2-40B4-BE49-F238E27FC236}">
                <a16:creationId xmlns:a16="http://schemas.microsoft.com/office/drawing/2014/main" id="{F2B03CDC-E3C2-5ADE-1D04-5D66D3941FB5}"/>
              </a:ext>
            </a:extLst>
          </p:cNvPr>
          <p:cNvCxnSpPr>
            <a:cxnSpLocks/>
          </p:cNvCxnSpPr>
          <p:nvPr/>
        </p:nvCxnSpPr>
        <p:spPr>
          <a:xfrm flipH="1">
            <a:off x="10792974" y="4102449"/>
            <a:ext cx="1242" cy="324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3" name="テキスト ボックス 112">
            <a:extLst>
              <a:ext uri="{FF2B5EF4-FFF2-40B4-BE49-F238E27FC236}">
                <a16:creationId xmlns:a16="http://schemas.microsoft.com/office/drawing/2014/main" id="{EF4DB96A-D24A-2966-5850-E53C5294551B}"/>
              </a:ext>
            </a:extLst>
          </p:cNvPr>
          <p:cNvSpPr txBox="1"/>
          <p:nvPr/>
        </p:nvSpPr>
        <p:spPr>
          <a:xfrm>
            <a:off x="10514914" y="4844380"/>
            <a:ext cx="1148071" cy="461665"/>
          </a:xfrm>
          <a:prstGeom prst="rect">
            <a:avLst/>
          </a:prstGeom>
          <a:noFill/>
        </p:spPr>
        <p:txBody>
          <a:bodyPr wrap="none" rtlCol="0">
            <a:spAutoFit/>
          </a:bodyPr>
          <a:lstStyle/>
          <a:p>
            <a:pPr algn="ctr"/>
            <a:r>
              <a:rPr kumimoji="1" lang="en-US" altLang="ja-JP" sz="2400" b="1" dirty="0">
                <a:latin typeface="メイリオ" panose="020B0604030504040204" pitchFamily="50" charset="-128"/>
                <a:ea typeface="メイリオ" panose="020B0604030504040204" pitchFamily="50" charset="-128"/>
              </a:rPr>
              <a:t>Good</a:t>
            </a:r>
            <a:r>
              <a:rPr kumimoji="1" lang="en-US" altLang="ja-JP" sz="2000" b="1" dirty="0">
                <a:latin typeface="メイリオ" panose="020B0604030504040204" pitchFamily="50" charset="-128"/>
                <a:ea typeface="メイリオ" panose="020B0604030504040204" pitchFamily="50" charset="-128"/>
              </a:rPr>
              <a:t>!</a:t>
            </a:r>
          </a:p>
        </p:txBody>
      </p:sp>
      <p:sp>
        <p:nvSpPr>
          <p:cNvPr id="114" name="テキスト ボックス 113">
            <a:extLst>
              <a:ext uri="{FF2B5EF4-FFF2-40B4-BE49-F238E27FC236}">
                <a16:creationId xmlns:a16="http://schemas.microsoft.com/office/drawing/2014/main" id="{26A7CF5D-C8FE-6496-6128-8BC999E95919}"/>
              </a:ext>
            </a:extLst>
          </p:cNvPr>
          <p:cNvSpPr txBox="1"/>
          <p:nvPr/>
        </p:nvSpPr>
        <p:spPr>
          <a:xfrm>
            <a:off x="7060487" y="4824592"/>
            <a:ext cx="1457450" cy="369332"/>
          </a:xfrm>
          <a:prstGeom prst="rect">
            <a:avLst/>
          </a:prstGeom>
          <a:noFill/>
        </p:spPr>
        <p:txBody>
          <a:bodyPr wrap="none" rtlCol="0">
            <a:spAutoFit/>
          </a:bodyPr>
          <a:lstStyle/>
          <a:p>
            <a:pPr algn="ctr"/>
            <a:r>
              <a:rPr kumimoji="1" lang="en-US" altLang="ja-JP" dirty="0">
                <a:latin typeface="メイリオ" panose="020B0604030504040204" pitchFamily="50" charset="-128"/>
                <a:ea typeface="メイリオ" panose="020B0604030504040204" pitchFamily="50" charset="-128"/>
              </a:rPr>
              <a:t>Not good...</a:t>
            </a:r>
          </a:p>
        </p:txBody>
      </p:sp>
      <p:sp>
        <p:nvSpPr>
          <p:cNvPr id="124" name="テキスト ボックス 123">
            <a:extLst>
              <a:ext uri="{FF2B5EF4-FFF2-40B4-BE49-F238E27FC236}">
                <a16:creationId xmlns:a16="http://schemas.microsoft.com/office/drawing/2014/main" id="{6EBA6C35-20EC-BFD3-D76A-98FBD06F662E}"/>
              </a:ext>
            </a:extLst>
          </p:cNvPr>
          <p:cNvSpPr txBox="1"/>
          <p:nvPr/>
        </p:nvSpPr>
        <p:spPr>
          <a:xfrm>
            <a:off x="8025008" y="1911962"/>
            <a:ext cx="1252266" cy="400110"/>
          </a:xfrm>
          <a:prstGeom prst="rect">
            <a:avLst/>
          </a:prstGeom>
          <a:noFill/>
        </p:spPr>
        <p:txBody>
          <a:bodyPr wrap="none" rtlCol="0">
            <a:spAutoFit/>
          </a:bodyPr>
          <a:lstStyle/>
          <a:p>
            <a:r>
              <a:rPr kumimoji="1" lang="en-US" altLang="ja-JP" sz="2000" dirty="0">
                <a:latin typeface="メイリオ" panose="020B0604030504040204" pitchFamily="50" charset="-128"/>
                <a:ea typeface="メイリオ" panose="020B0604030504040204" pitchFamily="50" charset="-128"/>
              </a:rPr>
              <a:t>Crossing</a:t>
            </a:r>
          </a:p>
        </p:txBody>
      </p:sp>
      <p:sp>
        <p:nvSpPr>
          <p:cNvPr id="6" name="テキスト ボックス 5">
            <a:extLst>
              <a:ext uri="{FF2B5EF4-FFF2-40B4-BE49-F238E27FC236}">
                <a16:creationId xmlns:a16="http://schemas.microsoft.com/office/drawing/2014/main" id="{1DE527C4-E413-EC83-C8AC-9F47D16E9C02}"/>
              </a:ext>
            </a:extLst>
          </p:cNvPr>
          <p:cNvSpPr txBox="1"/>
          <p:nvPr/>
        </p:nvSpPr>
        <p:spPr>
          <a:xfrm>
            <a:off x="6382865" y="1206630"/>
            <a:ext cx="4942443" cy="461665"/>
          </a:xfrm>
          <a:prstGeom prst="rect">
            <a:avLst/>
          </a:prstGeom>
          <a:noFill/>
        </p:spPr>
        <p:txBody>
          <a:bodyPr wrap="none" rtlCol="0">
            <a:spAutoFit/>
          </a:bodyPr>
          <a:lstStyle/>
          <a:p>
            <a:pPr algn="ctr"/>
            <a:r>
              <a:rPr kumimoji="1" lang="en-US" altLang="ja-JP" sz="2400" b="1" dirty="0">
                <a:latin typeface="メイリオ" panose="020B0604030504040204" pitchFamily="50" charset="-128"/>
                <a:ea typeface="メイリオ" panose="020B0604030504040204" pitchFamily="50" charset="-128"/>
              </a:rPr>
              <a:t>【Expected Progeny ability 】</a:t>
            </a:r>
          </a:p>
        </p:txBody>
      </p:sp>
      <p:sp>
        <p:nvSpPr>
          <p:cNvPr id="17" name="テキスト ボックス 16">
            <a:extLst>
              <a:ext uri="{FF2B5EF4-FFF2-40B4-BE49-F238E27FC236}">
                <a16:creationId xmlns:a16="http://schemas.microsoft.com/office/drawing/2014/main" id="{27D0A42D-D5CB-BB3F-17AA-2BA0CC9B65E6}"/>
              </a:ext>
            </a:extLst>
          </p:cNvPr>
          <p:cNvSpPr txBox="1"/>
          <p:nvPr/>
        </p:nvSpPr>
        <p:spPr>
          <a:xfrm>
            <a:off x="340405" y="4742388"/>
            <a:ext cx="4931543" cy="461665"/>
          </a:xfrm>
          <a:prstGeom prst="rect">
            <a:avLst/>
          </a:prstGeom>
          <a:noFill/>
        </p:spPr>
        <p:txBody>
          <a:bodyPr wrap="none" rtlCol="0">
            <a:spAutoFit/>
          </a:bodyPr>
          <a:lstStyle/>
          <a:p>
            <a:pPr algn="ctr"/>
            <a:r>
              <a:rPr kumimoji="1" lang="en-US" altLang="ja-JP" sz="2400" b="1" dirty="0">
                <a:latin typeface="メイリオ" panose="020B0604030504040204" pitchFamily="50" charset="-128"/>
                <a:ea typeface="メイリオ" panose="020B0604030504040204" pitchFamily="50" charset="-128"/>
              </a:rPr>
              <a:t>Improving the genetic ability</a:t>
            </a:r>
          </a:p>
        </p:txBody>
      </p:sp>
      <p:sp>
        <p:nvSpPr>
          <p:cNvPr id="18" name="テキスト ボックス 17">
            <a:extLst>
              <a:ext uri="{FF2B5EF4-FFF2-40B4-BE49-F238E27FC236}">
                <a16:creationId xmlns:a16="http://schemas.microsoft.com/office/drawing/2014/main" id="{54356EE7-2A88-BF5E-E1D2-37677576AB0F}"/>
              </a:ext>
            </a:extLst>
          </p:cNvPr>
          <p:cNvSpPr txBox="1"/>
          <p:nvPr/>
        </p:nvSpPr>
        <p:spPr>
          <a:xfrm>
            <a:off x="7367762" y="3142930"/>
            <a:ext cx="2694328" cy="400110"/>
          </a:xfrm>
          <a:prstGeom prst="rect">
            <a:avLst/>
          </a:prstGeom>
          <a:noFill/>
        </p:spPr>
        <p:txBody>
          <a:bodyPr wrap="none" rtlCol="0">
            <a:spAutoFit/>
          </a:bodyPr>
          <a:lstStyle/>
          <a:p>
            <a:pPr algn="ctr"/>
            <a:r>
              <a:rPr kumimoji="1" lang="en-US" altLang="ja-JP" sz="2000" dirty="0">
                <a:latin typeface="メイリオ" panose="020B0604030504040204" pitchFamily="50" charset="-128"/>
                <a:ea typeface="メイリオ" panose="020B0604030504040204" pitchFamily="50" charset="-128"/>
              </a:rPr>
              <a:t>Progeny distribution</a:t>
            </a:r>
          </a:p>
        </p:txBody>
      </p:sp>
      <p:pic>
        <p:nvPicPr>
          <p:cNvPr id="24" name="グラフィックス 23" descr="植物 単色塗りつぶし">
            <a:extLst>
              <a:ext uri="{FF2B5EF4-FFF2-40B4-BE49-F238E27FC236}">
                <a16:creationId xmlns:a16="http://schemas.microsoft.com/office/drawing/2014/main" id="{F77D3947-70FE-1ADA-9C72-B48D7F6960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69717" y="3724893"/>
            <a:ext cx="432000" cy="432000"/>
          </a:xfrm>
          <a:prstGeom prst="rect">
            <a:avLst/>
          </a:prstGeom>
        </p:spPr>
      </p:pic>
      <p:pic>
        <p:nvPicPr>
          <p:cNvPr id="25" name="グラフィックス 24" descr="植物 単色塗りつぶし">
            <a:extLst>
              <a:ext uri="{FF2B5EF4-FFF2-40B4-BE49-F238E27FC236}">
                <a16:creationId xmlns:a16="http://schemas.microsoft.com/office/drawing/2014/main" id="{A8E004F3-C025-6ECB-4D04-0234F2277E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4004" y="3761141"/>
            <a:ext cx="432000" cy="432000"/>
          </a:xfrm>
          <a:prstGeom prst="rect">
            <a:avLst/>
          </a:prstGeom>
        </p:spPr>
      </p:pic>
      <p:sp>
        <p:nvSpPr>
          <p:cNvPr id="36" name="テキスト ボックス 35">
            <a:extLst>
              <a:ext uri="{FF2B5EF4-FFF2-40B4-BE49-F238E27FC236}">
                <a16:creationId xmlns:a16="http://schemas.microsoft.com/office/drawing/2014/main" id="{6B12AB0F-9CDB-14BD-3875-D3349EED1759}"/>
              </a:ext>
            </a:extLst>
          </p:cNvPr>
          <p:cNvSpPr txBox="1"/>
          <p:nvPr/>
        </p:nvSpPr>
        <p:spPr>
          <a:xfrm>
            <a:off x="1161267" y="3276363"/>
            <a:ext cx="1398140" cy="400110"/>
          </a:xfrm>
          <a:prstGeom prst="rect">
            <a:avLst/>
          </a:prstGeom>
          <a:noFill/>
        </p:spPr>
        <p:txBody>
          <a:bodyPr wrap="none" rtlCol="0">
            <a:spAutoFit/>
          </a:bodyPr>
          <a:lstStyle/>
          <a:p>
            <a:pPr algn="ctr"/>
            <a:r>
              <a:rPr kumimoji="1" lang="en-US" altLang="ja-JP" sz="2000" dirty="0">
                <a:latin typeface="メイリオ" panose="020B0604030504040204" pitchFamily="50" charset="-128"/>
                <a:ea typeface="メイリオ" panose="020B0604030504040204" pitchFamily="50" charset="-128"/>
              </a:rPr>
              <a:t>Progenies</a:t>
            </a:r>
          </a:p>
        </p:txBody>
      </p:sp>
    </p:spTree>
    <p:extLst>
      <p:ext uri="{BB962C8B-B14F-4D97-AF65-F5344CB8AC3E}">
        <p14:creationId xmlns:p14="http://schemas.microsoft.com/office/powerpoint/2010/main" val="835867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925A8-DA62-9196-39E4-33E145705AB8}"/>
              </a:ext>
            </a:extLst>
          </p:cNvPr>
          <p:cNvSpPr>
            <a:spLocks noGrp="1"/>
          </p:cNvSpPr>
          <p:nvPr>
            <p:ph type="title"/>
          </p:nvPr>
        </p:nvSpPr>
        <p:spPr/>
        <p:txBody>
          <a:bodyPr/>
          <a:lstStyle/>
          <a:p>
            <a:endParaRPr lang="en-CH"/>
          </a:p>
        </p:txBody>
      </p:sp>
      <p:pic>
        <p:nvPicPr>
          <p:cNvPr id="4" name="Picture 3">
            <a:extLst>
              <a:ext uri="{FF2B5EF4-FFF2-40B4-BE49-F238E27FC236}">
                <a16:creationId xmlns:a16="http://schemas.microsoft.com/office/drawing/2014/main" id="{0C0D6B00-049C-A617-C459-7CCB4D43B3F3}"/>
              </a:ext>
            </a:extLst>
          </p:cNvPr>
          <p:cNvPicPr>
            <a:picLocks noChangeAspect="1"/>
          </p:cNvPicPr>
          <p:nvPr/>
        </p:nvPicPr>
        <p:blipFill>
          <a:blip r:embed="rId2"/>
          <a:stretch>
            <a:fillRect/>
          </a:stretch>
        </p:blipFill>
        <p:spPr>
          <a:xfrm>
            <a:off x="9454" y="0"/>
            <a:ext cx="12173092" cy="6858000"/>
          </a:xfrm>
          <a:prstGeom prst="rect">
            <a:avLst/>
          </a:prstGeom>
        </p:spPr>
      </p:pic>
      <p:sp>
        <p:nvSpPr>
          <p:cNvPr id="5" name="TextBox 4">
            <a:extLst>
              <a:ext uri="{FF2B5EF4-FFF2-40B4-BE49-F238E27FC236}">
                <a16:creationId xmlns:a16="http://schemas.microsoft.com/office/drawing/2014/main" id="{253690D6-20CB-9D5D-E3DF-40B35408BA62}"/>
              </a:ext>
            </a:extLst>
          </p:cNvPr>
          <p:cNvSpPr txBox="1"/>
          <p:nvPr/>
        </p:nvSpPr>
        <p:spPr>
          <a:xfrm>
            <a:off x="10835951" y="80865"/>
            <a:ext cx="1356049" cy="369332"/>
          </a:xfrm>
          <a:prstGeom prst="rect">
            <a:avLst/>
          </a:prstGeom>
          <a:noFill/>
        </p:spPr>
        <p:txBody>
          <a:bodyPr wrap="square" rtlCol="0">
            <a:spAutoFit/>
          </a:bodyPr>
          <a:lstStyle/>
          <a:p>
            <a:r>
              <a:rPr lang="en-US" dirty="0">
                <a:solidFill>
                  <a:schemeClr val="bg1"/>
                </a:solidFill>
              </a:rPr>
              <a:t>Poster No. 9</a:t>
            </a:r>
            <a:endParaRPr lang="en-CH" dirty="0">
              <a:solidFill>
                <a:schemeClr val="bg1"/>
              </a:solidFill>
            </a:endParaRPr>
          </a:p>
        </p:txBody>
      </p:sp>
    </p:spTree>
    <p:extLst>
      <p:ext uri="{BB962C8B-B14F-4D97-AF65-F5344CB8AC3E}">
        <p14:creationId xmlns:p14="http://schemas.microsoft.com/office/powerpoint/2010/main" val="3404794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DFD4-E2AE-9433-C197-48E003A09B0B}"/>
              </a:ext>
            </a:extLst>
          </p:cNvPr>
          <p:cNvSpPr>
            <a:spLocks noGrp="1"/>
          </p:cNvSpPr>
          <p:nvPr>
            <p:ph type="title"/>
          </p:nvPr>
        </p:nvSpPr>
        <p:spPr/>
        <p:txBody>
          <a:bodyPr/>
          <a:lstStyle/>
          <a:p>
            <a:endParaRPr lang="en-CH"/>
          </a:p>
        </p:txBody>
      </p:sp>
      <p:sp>
        <p:nvSpPr>
          <p:cNvPr id="3" name="Content Placeholder 2">
            <a:extLst>
              <a:ext uri="{FF2B5EF4-FFF2-40B4-BE49-F238E27FC236}">
                <a16:creationId xmlns:a16="http://schemas.microsoft.com/office/drawing/2014/main" id="{08A4B3FB-1E33-2018-F315-F0B281CD5E7D}"/>
              </a:ext>
            </a:extLst>
          </p:cNvPr>
          <p:cNvSpPr>
            <a:spLocks noGrp="1"/>
          </p:cNvSpPr>
          <p:nvPr>
            <p:ph idx="1"/>
          </p:nvPr>
        </p:nvSpPr>
        <p:spPr/>
        <p:txBody>
          <a:bodyPr/>
          <a:lstStyle/>
          <a:p>
            <a:endParaRPr lang="en-CH"/>
          </a:p>
        </p:txBody>
      </p:sp>
      <p:pic>
        <p:nvPicPr>
          <p:cNvPr id="5" name="Picture 4">
            <a:extLst>
              <a:ext uri="{FF2B5EF4-FFF2-40B4-BE49-F238E27FC236}">
                <a16:creationId xmlns:a16="http://schemas.microsoft.com/office/drawing/2014/main" id="{1E85F136-5EB5-D82F-5DB0-5F478FDCCF5B}"/>
              </a:ext>
            </a:extLst>
          </p:cNvPr>
          <p:cNvPicPr>
            <a:picLocks noChangeAspect="1"/>
          </p:cNvPicPr>
          <p:nvPr/>
        </p:nvPicPr>
        <p:blipFill>
          <a:blip r:embed="rId3"/>
          <a:stretch>
            <a:fillRect/>
          </a:stretch>
        </p:blipFill>
        <p:spPr>
          <a:xfrm>
            <a:off x="13300" y="0"/>
            <a:ext cx="12165400" cy="6858000"/>
          </a:xfrm>
          <a:prstGeom prst="rect">
            <a:avLst/>
          </a:prstGeom>
        </p:spPr>
      </p:pic>
      <p:sp>
        <p:nvSpPr>
          <p:cNvPr id="6" name="TextBox 5">
            <a:extLst>
              <a:ext uri="{FF2B5EF4-FFF2-40B4-BE49-F238E27FC236}">
                <a16:creationId xmlns:a16="http://schemas.microsoft.com/office/drawing/2014/main" id="{87F32C9B-D837-CFB7-F32F-3CC4BE410204}"/>
              </a:ext>
            </a:extLst>
          </p:cNvPr>
          <p:cNvSpPr txBox="1"/>
          <p:nvPr/>
        </p:nvSpPr>
        <p:spPr>
          <a:xfrm>
            <a:off x="5312402" y="6449064"/>
            <a:ext cx="1567195" cy="338554"/>
          </a:xfrm>
          <a:prstGeom prst="rect">
            <a:avLst/>
          </a:prstGeom>
          <a:noFill/>
        </p:spPr>
        <p:txBody>
          <a:bodyPr wrap="square" rtlCol="0">
            <a:spAutoFit/>
          </a:bodyPr>
          <a:lstStyle/>
          <a:p>
            <a:r>
              <a:rPr lang="en-US" sz="1600" dirty="0">
                <a:solidFill>
                  <a:schemeClr val="bg1"/>
                </a:solidFill>
                <a:latin typeface="Helvetica" pitchFamily="2" charset="0"/>
              </a:rPr>
              <a:t>Poster No. 10</a:t>
            </a:r>
            <a:endParaRPr lang="en-CH" sz="1600" dirty="0">
              <a:solidFill>
                <a:schemeClr val="bg1"/>
              </a:solidFill>
              <a:latin typeface="Helvetica" pitchFamily="2" charset="0"/>
            </a:endParaRPr>
          </a:p>
        </p:txBody>
      </p:sp>
    </p:spTree>
    <p:extLst>
      <p:ext uri="{BB962C8B-B14F-4D97-AF65-F5344CB8AC3E}">
        <p14:creationId xmlns:p14="http://schemas.microsoft.com/office/powerpoint/2010/main" val="3121709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1546</Words>
  <Application>Microsoft Office PowerPoint</Application>
  <PresentationFormat>Widescreen</PresentationFormat>
  <Paragraphs>256</Paragraphs>
  <Slides>30</Slides>
  <Notes>7</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メイリオ</vt:lpstr>
      <vt:lpstr>游ゴシック</vt:lpstr>
      <vt:lpstr>Arial</vt:lpstr>
      <vt:lpstr>Calibri</vt:lpstr>
      <vt:lpstr>Calibri Light</vt:lpstr>
      <vt:lpstr>Cambria Math</vt:lpstr>
      <vt:lpstr>Century Schoolbook</vt:lpstr>
      <vt:lpstr>Helvetica</vt:lpstr>
      <vt:lpstr>Helvetica Light</vt:lpstr>
      <vt:lpstr>Segoe UI</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Crossing Strategy for Plant Breeding (Poster 8)</vt:lpstr>
      <vt:lpstr>PowerPoint Presentation</vt:lpstr>
      <vt:lpstr>PowerPoint Presentation</vt:lpstr>
      <vt:lpstr>PowerPoint Presentation</vt:lpstr>
      <vt:lpstr>Development of GFP-based intracellular L-lactate biosensors and direct observation of L-lactate oscillation</vt:lpstr>
      <vt:lpstr>PowerPoint Presentation</vt:lpstr>
      <vt:lpstr>Present status of high intensity Fr source  development to search for the EDM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LEGEND to Reality: Cracking the Code of Creation Marta Babicz (Physik-Institut, University of Zurich) </vt:lpstr>
      <vt:lpstr>Quantum computation of a spin-boson model</vt:lpstr>
      <vt:lpstr>PowerPoint Presentation</vt:lpstr>
      <vt:lpstr>PowerPoint Presentation</vt:lpstr>
      <vt:lpstr>PowerPoint Presentation</vt:lpstr>
      <vt:lpstr>PowerPoint Presentation</vt:lpstr>
      <vt:lpstr>PowerPoint Presentation</vt:lpstr>
      <vt:lpstr>Short flashes of X-rays for show bio-molecules dance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Katharina Jung</dc:creator>
  <cp:lastModifiedBy>Héctor Estrada Beltrán</cp:lastModifiedBy>
  <cp:revision>30</cp:revision>
  <dcterms:created xsi:type="dcterms:W3CDTF">2023-10-12T18:57:24Z</dcterms:created>
  <dcterms:modified xsi:type="dcterms:W3CDTF">2023-10-16T07:57:45Z</dcterms:modified>
</cp:coreProperties>
</file>