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46"/>
  </p:notesMasterIdLst>
  <p:sldIdLst>
    <p:sldId id="256" r:id="rId2"/>
    <p:sldId id="2146848590" r:id="rId3"/>
    <p:sldId id="2146848592" r:id="rId4"/>
    <p:sldId id="2146848591" r:id="rId5"/>
    <p:sldId id="2146848593" r:id="rId6"/>
    <p:sldId id="2146848594" r:id="rId7"/>
    <p:sldId id="2069" r:id="rId8"/>
    <p:sldId id="2146848599" r:id="rId9"/>
    <p:sldId id="2146848600" r:id="rId10"/>
    <p:sldId id="2146848595" r:id="rId11"/>
    <p:sldId id="2196" r:id="rId12"/>
    <p:sldId id="2146848586" r:id="rId13"/>
    <p:sldId id="2146848597" r:id="rId14"/>
    <p:sldId id="2146848585" r:id="rId15"/>
    <p:sldId id="1985" r:id="rId16"/>
    <p:sldId id="2047" r:id="rId17"/>
    <p:sldId id="1986" r:id="rId18"/>
    <p:sldId id="2059" r:id="rId19"/>
    <p:sldId id="1987" r:id="rId20"/>
    <p:sldId id="1988" r:id="rId21"/>
    <p:sldId id="1989" r:id="rId22"/>
    <p:sldId id="1990" r:id="rId23"/>
    <p:sldId id="2034" r:id="rId24"/>
    <p:sldId id="2146848596" r:id="rId25"/>
    <p:sldId id="2146848588" r:id="rId26"/>
    <p:sldId id="2188" r:id="rId27"/>
    <p:sldId id="2191" r:id="rId28"/>
    <p:sldId id="2190" r:id="rId29"/>
    <p:sldId id="1617" r:id="rId30"/>
    <p:sldId id="2146848598" r:id="rId31"/>
    <p:sldId id="2192" r:id="rId32"/>
    <p:sldId id="2094" r:id="rId33"/>
    <p:sldId id="2173" r:id="rId34"/>
    <p:sldId id="257" r:id="rId35"/>
    <p:sldId id="546" r:id="rId36"/>
    <p:sldId id="556" r:id="rId37"/>
    <p:sldId id="547" r:id="rId38"/>
    <p:sldId id="554" r:id="rId39"/>
    <p:sldId id="553" r:id="rId40"/>
    <p:sldId id="550" r:id="rId41"/>
    <p:sldId id="2146848587" r:id="rId42"/>
    <p:sldId id="2146848584" r:id="rId43"/>
    <p:sldId id="561" r:id="rId44"/>
    <p:sldId id="2195" r:id="rId45"/>
  </p:sldIdLst>
  <p:sldSz cx="9144000" cy="6858000" type="screen4x3"/>
  <p:notesSz cx="6799263"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AE32"/>
    <a:srgbClr val="E4642A"/>
    <a:srgbClr val="6E5129"/>
    <a:srgbClr val="A58B7F"/>
    <a:srgbClr val="4472C4"/>
    <a:srgbClr val="F39803"/>
    <a:srgbClr val="C8B9B2"/>
    <a:srgbClr val="E8EEF8"/>
    <a:srgbClr val="FDF2ED"/>
    <a:srgbClr val="F7D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35" autoAdjust="0"/>
    <p:restoredTop sz="95952" autoAdjust="0"/>
  </p:normalViewPr>
  <p:slideViewPr>
    <p:cSldViewPr snapToGrid="0">
      <p:cViewPr varScale="1">
        <p:scale>
          <a:sx n="116" d="100"/>
          <a:sy n="116" d="100"/>
        </p:scale>
        <p:origin x="824" y="18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MyData/Dropbox/D_TODO/D_UTokyoETHUZH2023/StudentNumb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MyData/Dropbox/D_TODO/D_UTokyoETHUZH2023/StudentNumb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Student</a:t>
            </a:r>
            <a:r>
              <a:rPr lang="en-US" baseline="0" dirty="0"/>
              <a:t> number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barChart>
        <c:barDir val="col"/>
        <c:grouping val="clustered"/>
        <c:varyColors val="0"/>
        <c:ser>
          <c:idx val="0"/>
          <c:order val="0"/>
          <c:spPr>
            <a:solidFill>
              <a:schemeClr val="accent1"/>
            </a:solidFill>
            <a:ln>
              <a:noFill/>
            </a:ln>
            <a:effectLst/>
          </c:spPr>
          <c:invertIfNegative val="0"/>
          <c:val>
            <c:numRef>
              <c:f>Sheet1!$E$4:$G$4</c:f>
              <c:numCache>
                <c:formatCode>General</c:formatCode>
                <c:ptCount val="3"/>
                <c:pt idx="0">
                  <c:v>1100</c:v>
                </c:pt>
                <c:pt idx="1">
                  <c:v>278</c:v>
                </c:pt>
                <c:pt idx="2">
                  <c:v>963</c:v>
                </c:pt>
              </c:numCache>
            </c:numRef>
          </c:val>
          <c:extLst>
            <c:ext xmlns:c16="http://schemas.microsoft.com/office/drawing/2014/chart" uri="{C3380CC4-5D6E-409C-BE32-E72D297353CC}">
              <c16:uniqueId val="{00000000-8322-464F-A8EC-426F5C07FF98}"/>
            </c:ext>
          </c:extLst>
        </c:ser>
        <c:dLbls>
          <c:showLegendKey val="0"/>
          <c:showVal val="0"/>
          <c:showCatName val="0"/>
          <c:showSerName val="0"/>
          <c:showPercent val="0"/>
          <c:showBubbleSize val="0"/>
        </c:dLbls>
        <c:gapWidth val="219"/>
        <c:overlap val="-27"/>
        <c:axId val="1342469152"/>
        <c:axId val="1342522624"/>
      </c:barChart>
      <c:catAx>
        <c:axId val="1342469152"/>
        <c:scaling>
          <c:orientation val="minMax"/>
        </c:scaling>
        <c:delete val="1"/>
        <c:axPos val="b"/>
        <c:majorTickMark val="none"/>
        <c:minorTickMark val="none"/>
        <c:tickLblPos val="nextTo"/>
        <c:crossAx val="1342522624"/>
        <c:crosses val="autoZero"/>
        <c:auto val="1"/>
        <c:lblAlgn val="ctr"/>
        <c:lblOffset val="100"/>
        <c:noMultiLvlLbl val="0"/>
      </c:catAx>
      <c:valAx>
        <c:axId val="1342522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34246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New Bachelor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barChart>
        <c:barDir val="col"/>
        <c:grouping val="stacked"/>
        <c:varyColors val="0"/>
        <c:ser>
          <c:idx val="0"/>
          <c:order val="0"/>
          <c:tx>
            <c:strRef>
              <c:f>Sheet1!$A$2</c:f>
              <c:strCache>
                <c:ptCount val="1"/>
                <c:pt idx="0">
                  <c:v>Biology</c:v>
                </c:pt>
              </c:strCache>
            </c:strRef>
          </c:tx>
          <c:spPr>
            <a:solidFill>
              <a:schemeClr val="accent2">
                <a:lumMod val="60000"/>
                <a:lumOff val="40000"/>
              </a:schemeClr>
            </a:solidFill>
            <a:ln>
              <a:noFill/>
            </a:ln>
            <a:effectLst/>
          </c:spPr>
          <c:invertIfNegative val="0"/>
          <c:cat>
            <c:strRef>
              <c:f>Sheet1!$B$1:$C$1</c:f>
              <c:strCache>
                <c:ptCount val="2"/>
                <c:pt idx="0">
                  <c:v>Y2022</c:v>
                </c:pt>
                <c:pt idx="1">
                  <c:v>Y2023</c:v>
                </c:pt>
              </c:strCache>
            </c:strRef>
          </c:cat>
          <c:val>
            <c:numRef>
              <c:f>Sheet1!$B$2:$C$2</c:f>
              <c:numCache>
                <c:formatCode>General</c:formatCode>
                <c:ptCount val="2"/>
                <c:pt idx="0">
                  <c:v>202</c:v>
                </c:pt>
                <c:pt idx="1">
                  <c:v>160</c:v>
                </c:pt>
              </c:numCache>
            </c:numRef>
          </c:val>
          <c:extLst>
            <c:ext xmlns:c16="http://schemas.microsoft.com/office/drawing/2014/chart" uri="{C3380CC4-5D6E-409C-BE32-E72D297353CC}">
              <c16:uniqueId val="{00000000-F4DF-CB42-91E6-BE97DD6D291A}"/>
            </c:ext>
          </c:extLst>
        </c:ser>
        <c:ser>
          <c:idx val="1"/>
          <c:order val="1"/>
          <c:tx>
            <c:strRef>
              <c:f>Sheet1!$A$3</c:f>
              <c:strCache>
                <c:ptCount val="1"/>
                <c:pt idx="0">
                  <c:v>Biomedicine</c:v>
                </c:pt>
              </c:strCache>
            </c:strRef>
          </c:tx>
          <c:spPr>
            <a:solidFill>
              <a:schemeClr val="accent1"/>
            </a:solidFill>
            <a:ln>
              <a:noFill/>
            </a:ln>
            <a:effectLst/>
          </c:spPr>
          <c:invertIfNegative val="0"/>
          <c:cat>
            <c:strRef>
              <c:f>Sheet1!$B$1:$C$1</c:f>
              <c:strCache>
                <c:ptCount val="2"/>
                <c:pt idx="0">
                  <c:v>Y2022</c:v>
                </c:pt>
                <c:pt idx="1">
                  <c:v>Y2023</c:v>
                </c:pt>
              </c:strCache>
            </c:strRef>
          </c:cat>
          <c:val>
            <c:numRef>
              <c:f>Sheet1!$B$3:$C$3</c:f>
              <c:numCache>
                <c:formatCode>General</c:formatCode>
                <c:ptCount val="2"/>
                <c:pt idx="0">
                  <c:v>255</c:v>
                </c:pt>
                <c:pt idx="1">
                  <c:v>290</c:v>
                </c:pt>
              </c:numCache>
            </c:numRef>
          </c:val>
          <c:extLst>
            <c:ext xmlns:c16="http://schemas.microsoft.com/office/drawing/2014/chart" uri="{C3380CC4-5D6E-409C-BE32-E72D297353CC}">
              <c16:uniqueId val="{00000001-F4DF-CB42-91E6-BE97DD6D291A}"/>
            </c:ext>
          </c:extLst>
        </c:ser>
        <c:ser>
          <c:idx val="2"/>
          <c:order val="2"/>
          <c:tx>
            <c:strRef>
              <c:f>Sheet1!$A$4</c:f>
              <c:strCache>
                <c:ptCount val="1"/>
                <c:pt idx="0">
                  <c:v>Biodiversity</c:v>
                </c:pt>
              </c:strCache>
            </c:strRef>
          </c:tx>
          <c:spPr>
            <a:solidFill>
              <a:srgbClr val="FF0000"/>
            </a:solidFill>
            <a:ln>
              <a:noFill/>
            </a:ln>
            <a:effectLst/>
          </c:spPr>
          <c:invertIfNegative val="0"/>
          <c:cat>
            <c:strRef>
              <c:f>Sheet1!$B$1:$C$1</c:f>
              <c:strCache>
                <c:ptCount val="2"/>
                <c:pt idx="0">
                  <c:v>Y2022</c:v>
                </c:pt>
                <c:pt idx="1">
                  <c:v>Y2023</c:v>
                </c:pt>
              </c:strCache>
            </c:strRef>
          </c:cat>
          <c:val>
            <c:numRef>
              <c:f>Sheet1!$B$4:$C$4</c:f>
              <c:numCache>
                <c:formatCode>General</c:formatCode>
                <c:ptCount val="2"/>
                <c:pt idx="0">
                  <c:v>0</c:v>
                </c:pt>
                <c:pt idx="1">
                  <c:v>75</c:v>
                </c:pt>
              </c:numCache>
            </c:numRef>
          </c:val>
          <c:extLst>
            <c:ext xmlns:c16="http://schemas.microsoft.com/office/drawing/2014/chart" uri="{C3380CC4-5D6E-409C-BE32-E72D297353CC}">
              <c16:uniqueId val="{00000002-F4DF-CB42-91E6-BE97DD6D291A}"/>
            </c:ext>
          </c:extLst>
        </c:ser>
        <c:dLbls>
          <c:showLegendKey val="0"/>
          <c:showVal val="0"/>
          <c:showCatName val="0"/>
          <c:showSerName val="0"/>
          <c:showPercent val="0"/>
          <c:showBubbleSize val="0"/>
        </c:dLbls>
        <c:gapWidth val="150"/>
        <c:overlap val="100"/>
        <c:axId val="656784256"/>
        <c:axId val="656786528"/>
      </c:barChart>
      <c:catAx>
        <c:axId val="65678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H"/>
          </a:p>
        </c:txPr>
        <c:crossAx val="656786528"/>
        <c:crosses val="autoZero"/>
        <c:auto val="1"/>
        <c:lblAlgn val="ctr"/>
        <c:lblOffset val="100"/>
        <c:noMultiLvlLbl val="0"/>
      </c:catAx>
      <c:valAx>
        <c:axId val="65678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65678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2"/>
            <a:ext cx="2946347" cy="498295"/>
          </a:xfrm>
          <a:prstGeom prst="rect">
            <a:avLst/>
          </a:prstGeom>
        </p:spPr>
        <p:txBody>
          <a:bodyPr vert="horz" lIns="91402" tIns="45702" rIns="91402" bIns="4570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345" y="2"/>
            <a:ext cx="2946347" cy="498295"/>
          </a:xfrm>
          <a:prstGeom prst="rect">
            <a:avLst/>
          </a:prstGeom>
        </p:spPr>
        <p:txBody>
          <a:bodyPr vert="horz" lIns="91402" tIns="45702" rIns="91402" bIns="45702" rtlCol="0"/>
          <a:lstStyle>
            <a:lvl1pPr algn="r">
              <a:defRPr sz="1200"/>
            </a:lvl1pPr>
          </a:lstStyle>
          <a:p>
            <a:fld id="{050CF219-59C6-4A4F-BD19-5439CA307D3F}" type="datetimeFigureOut">
              <a:rPr kumimoji="1" lang="ja-JP" altLang="en-US" smtClean="0"/>
              <a:t>2023/10/17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5637" cy="3349625"/>
          </a:xfrm>
          <a:prstGeom prst="rect">
            <a:avLst/>
          </a:prstGeom>
          <a:noFill/>
          <a:ln w="12700">
            <a:solidFill>
              <a:prstClr val="black"/>
            </a:solidFill>
          </a:ln>
        </p:spPr>
        <p:txBody>
          <a:bodyPr vert="horz" lIns="91402" tIns="45702" rIns="91402" bIns="45702" rtlCol="0" anchor="ctr"/>
          <a:lstStyle/>
          <a:p>
            <a:endParaRPr lang="ja-JP" altLang="en-US"/>
          </a:p>
        </p:txBody>
      </p:sp>
      <p:sp>
        <p:nvSpPr>
          <p:cNvPr id="5" name="ノート プレースホルダー 4"/>
          <p:cNvSpPr>
            <a:spLocks noGrp="1"/>
          </p:cNvSpPr>
          <p:nvPr>
            <p:ph type="body" sz="quarter" idx="3"/>
          </p:nvPr>
        </p:nvSpPr>
        <p:spPr>
          <a:xfrm>
            <a:off x="679927" y="4779488"/>
            <a:ext cx="5439410" cy="3910489"/>
          </a:xfrm>
          <a:prstGeom prst="rect">
            <a:avLst/>
          </a:prstGeom>
        </p:spPr>
        <p:txBody>
          <a:bodyPr vert="horz" lIns="91402" tIns="45702" rIns="91402" bIns="457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33110"/>
            <a:ext cx="2946347" cy="498294"/>
          </a:xfrm>
          <a:prstGeom prst="rect">
            <a:avLst/>
          </a:prstGeom>
        </p:spPr>
        <p:txBody>
          <a:bodyPr vert="horz" lIns="91402" tIns="45702" rIns="91402" bIns="4570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345" y="9433110"/>
            <a:ext cx="2946347" cy="498294"/>
          </a:xfrm>
          <a:prstGeom prst="rect">
            <a:avLst/>
          </a:prstGeom>
        </p:spPr>
        <p:txBody>
          <a:bodyPr vert="horz" lIns="91402" tIns="45702" rIns="91402" bIns="45702" rtlCol="0" anchor="b"/>
          <a:lstStyle>
            <a:lvl1pPr algn="r">
              <a:defRPr sz="1200"/>
            </a:lvl1pPr>
          </a:lstStyle>
          <a:p>
            <a:fld id="{3F0D4030-BFF8-476F-AB91-82BEF3B9BE2B}" type="slidenum">
              <a:rPr kumimoji="1" lang="ja-JP" altLang="en-US" smtClean="0"/>
              <a:t>‹#›</a:t>
            </a:fld>
            <a:endParaRPr kumimoji="1" lang="ja-JP" altLang="en-US"/>
          </a:p>
        </p:txBody>
      </p:sp>
    </p:spTree>
    <p:extLst>
      <p:ext uri="{BB962C8B-B14F-4D97-AF65-F5344CB8AC3E}">
        <p14:creationId xmlns:p14="http://schemas.microsoft.com/office/powerpoint/2010/main" val="35937422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0D4030-BFF8-476F-AB91-82BEF3B9BE2B}" type="slidenum">
              <a:rPr kumimoji="1" lang="ja-JP" altLang="en-US" smtClean="0"/>
              <a:t>0</a:t>
            </a:fld>
            <a:endParaRPr kumimoji="1" lang="ja-JP" altLang="en-US"/>
          </a:p>
        </p:txBody>
      </p:sp>
    </p:spTree>
    <p:extLst>
      <p:ext uri="{BB962C8B-B14F-4D97-AF65-F5344CB8AC3E}">
        <p14:creationId xmlns:p14="http://schemas.microsoft.com/office/powerpoint/2010/main" val="2878934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C040FAF-524A-C84F-84F5-60310B2F0391}" type="slidenum">
              <a:rPr lang="de-CH" smtClean="0"/>
              <a:pPr/>
              <a:t>35</a:t>
            </a:fld>
            <a:endParaRPr lang="de-CH"/>
          </a:p>
        </p:txBody>
      </p:sp>
    </p:spTree>
    <p:extLst>
      <p:ext uri="{BB962C8B-B14F-4D97-AF65-F5344CB8AC3E}">
        <p14:creationId xmlns:p14="http://schemas.microsoft.com/office/powerpoint/2010/main" val="115152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36</a:t>
            </a:fld>
            <a:endParaRPr lang="de-CH"/>
          </a:p>
        </p:txBody>
      </p:sp>
    </p:spTree>
    <p:extLst>
      <p:ext uri="{BB962C8B-B14F-4D97-AF65-F5344CB8AC3E}">
        <p14:creationId xmlns:p14="http://schemas.microsoft.com/office/powerpoint/2010/main" val="59824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37</a:t>
            </a:fld>
            <a:endParaRPr lang="de-CH"/>
          </a:p>
        </p:txBody>
      </p:sp>
    </p:spTree>
    <p:extLst>
      <p:ext uri="{BB962C8B-B14F-4D97-AF65-F5344CB8AC3E}">
        <p14:creationId xmlns:p14="http://schemas.microsoft.com/office/powerpoint/2010/main" val="379096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38</a:t>
            </a:fld>
            <a:endParaRPr lang="de-CH"/>
          </a:p>
        </p:txBody>
      </p:sp>
    </p:spTree>
    <p:extLst>
      <p:ext uri="{BB962C8B-B14F-4D97-AF65-F5344CB8AC3E}">
        <p14:creationId xmlns:p14="http://schemas.microsoft.com/office/powerpoint/2010/main" val="90600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39</a:t>
            </a:fld>
            <a:endParaRPr lang="de-CH"/>
          </a:p>
        </p:txBody>
      </p:sp>
    </p:spTree>
    <p:extLst>
      <p:ext uri="{BB962C8B-B14F-4D97-AF65-F5344CB8AC3E}">
        <p14:creationId xmlns:p14="http://schemas.microsoft.com/office/powerpoint/2010/main" val="7328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41</a:t>
            </a:fld>
            <a:endParaRPr lang="de-CH"/>
          </a:p>
        </p:txBody>
      </p:sp>
    </p:spTree>
    <p:extLst>
      <p:ext uri="{BB962C8B-B14F-4D97-AF65-F5344CB8AC3E}">
        <p14:creationId xmlns:p14="http://schemas.microsoft.com/office/powerpoint/2010/main" val="2769710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42</a:t>
            </a:fld>
            <a:endParaRPr lang="de-CH"/>
          </a:p>
        </p:txBody>
      </p:sp>
    </p:spTree>
    <p:extLst>
      <p:ext uri="{BB962C8B-B14F-4D97-AF65-F5344CB8AC3E}">
        <p14:creationId xmlns:p14="http://schemas.microsoft.com/office/powerpoint/2010/main" val="205344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5637" cy="3349625"/>
          </a:xfrm>
        </p:spPr>
      </p:sp>
      <p:sp>
        <p:nvSpPr>
          <p:cNvPr id="3" name="ノート プレースホルダー 2"/>
          <p:cNvSpPr>
            <a:spLocks noGrp="1"/>
          </p:cNvSpPr>
          <p:nvPr>
            <p:ph type="body" idx="1"/>
          </p:nvPr>
        </p:nvSpPr>
        <p:spPr/>
        <p:txBody>
          <a:bodyPr/>
          <a:lstStyle/>
          <a:p>
            <a:endParaRPr kumimoji="1" lang="ja-CH" altLang="en-US" dirty="0"/>
          </a:p>
        </p:txBody>
      </p:sp>
      <p:sp>
        <p:nvSpPr>
          <p:cNvPr id="4" name="スライド番号プレースホルダー 3"/>
          <p:cNvSpPr>
            <a:spLocks noGrp="1"/>
          </p:cNvSpPr>
          <p:nvPr>
            <p:ph type="sldNum" sz="quarter" idx="5"/>
          </p:nvPr>
        </p:nvSpPr>
        <p:spPr/>
        <p:txBody>
          <a:bodyPr/>
          <a:lstStyle/>
          <a:p>
            <a:fld id="{3F0D4030-BFF8-476F-AB91-82BEF3B9BE2B}" type="slidenum">
              <a:rPr kumimoji="1" lang="ja-JP" altLang="en-US" smtClean="0"/>
              <a:t>43</a:t>
            </a:fld>
            <a:endParaRPr kumimoji="1" lang="ja-JP" altLang="en-US"/>
          </a:p>
        </p:txBody>
      </p:sp>
    </p:spTree>
    <p:extLst>
      <p:ext uri="{BB962C8B-B14F-4D97-AF65-F5344CB8AC3E}">
        <p14:creationId xmlns:p14="http://schemas.microsoft.com/office/powerpoint/2010/main" val="348967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5637" cy="3349625"/>
          </a:xfrm>
        </p:spPr>
      </p:sp>
      <p:sp>
        <p:nvSpPr>
          <p:cNvPr id="3" name="ノート プレースホルダー 2"/>
          <p:cNvSpPr>
            <a:spLocks noGrp="1"/>
          </p:cNvSpPr>
          <p:nvPr>
            <p:ph type="body" idx="1"/>
          </p:nvPr>
        </p:nvSpPr>
        <p:spPr/>
        <p:txBody>
          <a:bodyPr/>
          <a:lstStyle/>
          <a:p>
            <a:endParaRPr kumimoji="1" lang="ja-CH" altLang="en-US" dirty="0"/>
          </a:p>
        </p:txBody>
      </p:sp>
      <p:sp>
        <p:nvSpPr>
          <p:cNvPr id="4" name="スライド番号プレースホルダー 3"/>
          <p:cNvSpPr>
            <a:spLocks noGrp="1"/>
          </p:cNvSpPr>
          <p:nvPr>
            <p:ph type="sldNum" sz="quarter" idx="5"/>
          </p:nvPr>
        </p:nvSpPr>
        <p:spPr/>
        <p:txBody>
          <a:bodyPr/>
          <a:lstStyle/>
          <a:p>
            <a:fld id="{3F0D4030-BFF8-476F-AB91-82BEF3B9BE2B}" type="slidenum">
              <a:rPr kumimoji="1" lang="ja-JP" altLang="en-US" smtClean="0"/>
              <a:t>10</a:t>
            </a:fld>
            <a:endParaRPr kumimoji="1" lang="ja-JP" altLang="en-US"/>
          </a:p>
        </p:txBody>
      </p:sp>
    </p:spTree>
    <p:extLst>
      <p:ext uri="{BB962C8B-B14F-4D97-AF65-F5344CB8AC3E}">
        <p14:creationId xmlns:p14="http://schemas.microsoft.com/office/powerpoint/2010/main" val="181669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F0D4030-BFF8-476F-AB91-82BEF3B9BE2B}" type="slidenum">
              <a:rPr kumimoji="1" lang="ja-JP" altLang="en-US" smtClean="0"/>
              <a:t>25</a:t>
            </a:fld>
            <a:endParaRPr kumimoji="1" lang="ja-JP" altLang="en-US"/>
          </a:p>
        </p:txBody>
      </p:sp>
    </p:spTree>
    <p:extLst>
      <p:ext uri="{BB962C8B-B14F-4D97-AF65-F5344CB8AC3E}">
        <p14:creationId xmlns:p14="http://schemas.microsoft.com/office/powerpoint/2010/main" val="394113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F0D4030-BFF8-476F-AB91-82BEF3B9BE2B}" type="slidenum">
              <a:rPr kumimoji="1" lang="ja-JP" altLang="en-US" smtClean="0"/>
              <a:t>26</a:t>
            </a:fld>
            <a:endParaRPr kumimoji="1" lang="ja-JP" altLang="en-US"/>
          </a:p>
        </p:txBody>
      </p:sp>
    </p:spTree>
    <p:extLst>
      <p:ext uri="{BB962C8B-B14F-4D97-AF65-F5344CB8AC3E}">
        <p14:creationId xmlns:p14="http://schemas.microsoft.com/office/powerpoint/2010/main" val="205586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F0D4030-BFF8-476F-AB91-82BEF3B9BE2B}" type="slidenum">
              <a:rPr kumimoji="1" lang="ja-JP" altLang="en-US" smtClean="0"/>
              <a:t>27</a:t>
            </a:fld>
            <a:endParaRPr kumimoji="1" lang="ja-JP" altLang="en-US"/>
          </a:p>
        </p:txBody>
      </p:sp>
    </p:spTree>
    <p:extLst>
      <p:ext uri="{BB962C8B-B14F-4D97-AF65-F5344CB8AC3E}">
        <p14:creationId xmlns:p14="http://schemas.microsoft.com/office/powerpoint/2010/main" val="303083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821B7A6-3E2E-5B49-95FC-F9ABC5E187D8}" type="slidenum">
              <a:rPr kumimoji="1" lang="ja-JP" altLang="en-US" smtClean="0"/>
              <a:pPr/>
              <a:t>28</a:t>
            </a:fld>
            <a:endParaRPr kumimoji="1" lang="ja-JP" altLang="en-US"/>
          </a:p>
        </p:txBody>
      </p:sp>
    </p:spTree>
    <p:extLst>
      <p:ext uri="{BB962C8B-B14F-4D97-AF65-F5344CB8AC3E}">
        <p14:creationId xmlns:p14="http://schemas.microsoft.com/office/powerpoint/2010/main" val="160343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pPr>
              <a:defRPr/>
            </a:pPr>
            <a:fld id="{FA65391F-5474-054F-9B3F-87EEF6F4BA6E}" type="slidenum">
              <a:rPr lang="en-US" altLang="ja-JP" smtClean="0"/>
              <a:pPr>
                <a:defRPr/>
              </a:pPr>
              <a:t>30</a:t>
            </a:fld>
            <a:endParaRPr lang="en-US" altLang="ja-JP"/>
          </a:p>
        </p:txBody>
      </p:sp>
    </p:spTree>
    <p:extLst>
      <p:ext uri="{BB962C8B-B14F-4D97-AF65-F5344CB8AC3E}">
        <p14:creationId xmlns:p14="http://schemas.microsoft.com/office/powerpoint/2010/main" val="3542353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2744788" y="481013"/>
            <a:ext cx="3198812" cy="2398712"/>
          </a:xfrm>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C040FAF-524A-C84F-84F5-60310B2F0391}" type="slidenum">
              <a:rPr lang="de-CH" smtClean="0"/>
              <a:pPr/>
              <a:t>34</a:t>
            </a:fld>
            <a:endParaRPr lang="de-CH"/>
          </a:p>
        </p:txBody>
      </p:sp>
    </p:spTree>
    <p:extLst>
      <p:ext uri="{BB962C8B-B14F-4D97-AF65-F5344CB8AC3E}">
        <p14:creationId xmlns:p14="http://schemas.microsoft.com/office/powerpoint/2010/main" val="246450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75D175E-D486-624E-92B9-C06B98FF0D10}" type="datetime1">
              <a:rPr kumimoji="1" lang="en-US" altLang="ja-JP" smtClean="0"/>
              <a:t>10/17/23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106993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7427AC-9A99-B744-82C2-D0DA6FAAFD39}" type="datetime1">
              <a:rPr kumimoji="1" lang="en-US" altLang="ja-JP" smtClean="0"/>
              <a:t>10/17/23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104254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81B014-E66C-3644-B651-F914913E8191}" type="datetime1">
              <a:rPr kumimoji="1" lang="en-US" altLang="ja-JP" smtClean="0"/>
              <a:t>10/17/23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360983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393265-735A-2D42-98B0-301EFC6C82E5}" type="datetime1">
              <a:rPr kumimoji="1" lang="en-US" altLang="ja-JP" smtClean="0"/>
              <a:t>10/17/23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359449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5DA6A0-6A20-9F4B-A48D-AB7D0EBFA8D9}" type="datetime1">
              <a:rPr kumimoji="1" lang="en-US" altLang="ja-JP" smtClean="0"/>
              <a:t>10/17/23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22640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041C1FE-DB8D-1C49-ACD1-EB8C10634AB1}" type="datetime1">
              <a:rPr kumimoji="1" lang="en-US" altLang="ja-JP" smtClean="0"/>
              <a:t>10/17/23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416501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06B45B6-19F4-4648-B74F-5601FD9D560F}" type="datetime1">
              <a:rPr kumimoji="1" lang="en-US" altLang="ja-JP" smtClean="0"/>
              <a:t>10/17/23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206092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EC7FE2F-B8D9-044D-809A-704C36D2C710}" type="datetime1">
              <a:rPr kumimoji="1" lang="en-US" altLang="ja-JP" smtClean="0"/>
              <a:t>10/17/23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40768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60083-A4F6-AF41-A473-9325C4BB1190}" type="datetime1">
              <a:rPr kumimoji="1" lang="en-US" altLang="ja-JP" smtClean="0"/>
              <a:t>10/17/23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281226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9A10A2-B44B-934A-BC84-6629FF1A9156}" type="datetime1">
              <a:rPr kumimoji="1" lang="en-US" altLang="ja-JP" smtClean="0"/>
              <a:t>10/17/23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303491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F0A6E1E-BD6D-674A-BCDC-B65578FF1807}" type="datetime1">
              <a:rPr kumimoji="1" lang="en-US" altLang="ja-JP" smtClean="0"/>
              <a:t>10/17/23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D208AA-8109-4591-874D-DD8096B9CBC5}" type="slidenum">
              <a:rPr kumimoji="1" lang="ja-JP" altLang="en-US" smtClean="0"/>
              <a:t>‹#›</a:t>
            </a:fld>
            <a:endParaRPr kumimoji="1" lang="ja-JP" altLang="en-US"/>
          </a:p>
        </p:txBody>
      </p:sp>
    </p:spTree>
    <p:extLst>
      <p:ext uri="{BB962C8B-B14F-4D97-AF65-F5344CB8AC3E}">
        <p14:creationId xmlns:p14="http://schemas.microsoft.com/office/powerpoint/2010/main" val="24697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図 2" descr="スクリーンショットの画面&#10;&#10;自動的に生成された説明">
            <a:extLst>
              <a:ext uri="{FF2B5EF4-FFF2-40B4-BE49-F238E27FC236}">
                <a16:creationId xmlns:a16="http://schemas.microsoft.com/office/drawing/2014/main" id="{68F83C9F-F1FA-AA43-8FA7-EDA0683BAF9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558"/>
            <a:ext cx="9144000" cy="6850883"/>
          </a:xfrm>
          <a:prstGeom prst="rect">
            <a:avLst/>
          </a:prstGeom>
        </p:spPr>
      </p:pic>
      <p:pic>
        <p:nvPicPr>
          <p:cNvPr id="8" name="図 2" descr="スポーツゲーム が含まれている画像&#10;&#10;自動的に生成された説明">
            <a:extLst>
              <a:ext uri="{FF2B5EF4-FFF2-40B4-BE49-F238E27FC236}">
                <a16:creationId xmlns:a16="http://schemas.microsoft.com/office/drawing/2014/main" id="{7A53BC0D-1F58-B841-9636-971A4D159DD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0" y="6060303"/>
            <a:ext cx="9144000" cy="794138"/>
          </a:xfrm>
          <a:prstGeom prst="rect">
            <a:avLst/>
          </a:prstGeom>
        </p:spPr>
      </p:pic>
      <p:pic>
        <p:nvPicPr>
          <p:cNvPr id="9" name="図 3" descr="スポーツゲーム が含まれている画像&#10;&#10;自動的に生成された説明">
            <a:extLst>
              <a:ext uri="{FF2B5EF4-FFF2-40B4-BE49-F238E27FC236}">
                <a16:creationId xmlns:a16="http://schemas.microsoft.com/office/drawing/2014/main" id="{44DA9F1A-DD94-D34B-8C41-B020D4D48A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a:stretch/>
        </p:blipFill>
        <p:spPr>
          <a:xfrm>
            <a:off x="992577" y="0"/>
            <a:ext cx="8174164" cy="901109"/>
          </a:xfrm>
          <a:prstGeom prst="rect">
            <a:avLst/>
          </a:prstGeom>
        </p:spPr>
      </p:pic>
      <p:sp>
        <p:nvSpPr>
          <p:cNvPr id="2" name="Title Placeholder 1"/>
          <p:cNvSpPr>
            <a:spLocks noGrp="1"/>
          </p:cNvSpPr>
          <p:nvPr>
            <p:ph type="title"/>
          </p:nvPr>
        </p:nvSpPr>
        <p:spPr>
          <a:xfrm>
            <a:off x="1031684" y="297511"/>
            <a:ext cx="7785040" cy="59838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98767-3B7C-5A4B-8146-0569F80EA420}" type="datetime1">
              <a:rPr kumimoji="1" lang="en-US" altLang="ja-JP" smtClean="0"/>
              <a:t>10/17/23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kumimoji="1" lang="ja-JP" altLang="en-US"/>
          </a:p>
        </p:txBody>
      </p:sp>
      <p:sp>
        <p:nvSpPr>
          <p:cNvPr id="10" name="Rectangle 9">
            <a:extLst>
              <a:ext uri="{FF2B5EF4-FFF2-40B4-BE49-F238E27FC236}">
                <a16:creationId xmlns:a16="http://schemas.microsoft.com/office/drawing/2014/main" id="{EF62BC2E-6138-F841-8DE6-F7CA97F077E6}"/>
              </a:ext>
            </a:extLst>
          </p:cNvPr>
          <p:cNvSpPr/>
          <p:nvPr userDrawn="1"/>
        </p:nvSpPr>
        <p:spPr>
          <a:xfrm rot="2709711">
            <a:off x="354967" y="322384"/>
            <a:ext cx="568960" cy="548640"/>
          </a:xfrm>
          <a:prstGeom prst="rect">
            <a:avLst/>
          </a:prstGeom>
          <a:solidFill>
            <a:srgbClr val="74AE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JP" sz="1800"/>
          </a:p>
        </p:txBody>
      </p:sp>
      <p:sp>
        <p:nvSpPr>
          <p:cNvPr id="12" name="Rectangle 110">
            <a:extLst>
              <a:ext uri="{FF2B5EF4-FFF2-40B4-BE49-F238E27FC236}">
                <a16:creationId xmlns:a16="http://schemas.microsoft.com/office/drawing/2014/main" id="{24903AAF-6D6F-F64F-B764-0F8DD90F5F80}"/>
              </a:ext>
            </a:extLst>
          </p:cNvPr>
          <p:cNvSpPr/>
          <p:nvPr userDrawn="1"/>
        </p:nvSpPr>
        <p:spPr>
          <a:xfrm>
            <a:off x="285298" y="6231052"/>
            <a:ext cx="8573404" cy="360000"/>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83">
              <a:lnSpc>
                <a:spcPct val="90000"/>
              </a:lnSpc>
              <a:spcBef>
                <a:spcPct val="0"/>
              </a:spcBef>
            </a:pPr>
            <a:endParaRPr lang="ja-JP" altLang="en-US" sz="3200" b="1" spc="-150" dirty="0">
              <a:solidFill>
                <a:schemeClr val="bg1"/>
              </a:solidFill>
              <a:latin typeface="+mn-ea"/>
            </a:endParaRPr>
          </a:p>
        </p:txBody>
      </p:sp>
    </p:spTree>
    <p:extLst>
      <p:ext uri="{BB962C8B-B14F-4D97-AF65-F5344CB8AC3E}">
        <p14:creationId xmlns:p14="http://schemas.microsoft.com/office/powerpoint/2010/main" val="458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3600" b="1" kern="1200">
          <a:solidFill>
            <a:srgbClr val="00B050"/>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image" Target="../media/image28.jpeg"/><Relationship Id="rId26" Type="http://schemas.openxmlformats.org/officeDocument/2006/relationships/hyperlink" Target="https://en.wikipedia.org/wiki/File:Bandera_de_Espa%C3%B1a.svg" TargetMode="External"/><Relationship Id="rId21" Type="http://schemas.openxmlformats.org/officeDocument/2006/relationships/image" Target="../media/image30.png"/><Relationship Id="rId34" Type="http://schemas.openxmlformats.org/officeDocument/2006/relationships/hyperlink" Target="https://en.wikipedia.org/wiki/File:Flag_of_Australia_(converted).svg" TargetMode="External"/><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2.png"/><Relationship Id="rId33"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26.jpeg"/><Relationship Id="rId20" Type="http://schemas.openxmlformats.org/officeDocument/2006/relationships/hyperlink" Target="https://en.wikipedia.org/wiki/File:Flag_of_Finland.svg" TargetMode="External"/><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g"/><Relationship Id="rId24" Type="http://schemas.openxmlformats.org/officeDocument/2006/relationships/hyperlink" Target="https://en.wikipedia.org/wiki/File:Flag_of_Turkey.svg" TargetMode="External"/><Relationship Id="rId32" Type="http://schemas.openxmlformats.org/officeDocument/2006/relationships/hyperlink" Target="https://en.wikipedia.org/wiki/File:Flag_of_the_United_States.svg" TargetMode="External"/><Relationship Id="rId37"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25.jpg"/><Relationship Id="rId23" Type="http://schemas.openxmlformats.org/officeDocument/2006/relationships/image" Target="../media/image31.png"/><Relationship Id="rId28" Type="http://schemas.openxmlformats.org/officeDocument/2006/relationships/hyperlink" Target="https://en.wikipedia.org/wiki/File:Flag_of_Germany.svg" TargetMode="External"/><Relationship Id="rId36" Type="http://schemas.openxmlformats.org/officeDocument/2006/relationships/hyperlink" Target="https://en.wikipedia.org/wiki/File:Civil_Ensign_of_Switzerland_(Pantone).svg" TargetMode="External"/><Relationship Id="rId10" Type="http://schemas.openxmlformats.org/officeDocument/2006/relationships/image" Target="../media/image20.jpg"/><Relationship Id="rId19" Type="http://schemas.openxmlformats.org/officeDocument/2006/relationships/image" Target="../media/image29.png"/><Relationship Id="rId31"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4.jpeg"/><Relationship Id="rId22" Type="http://schemas.openxmlformats.org/officeDocument/2006/relationships/hyperlink" Target="https://en.wikipedia.org/wiki/File:Flag_of_Japan.svg" TargetMode="External"/><Relationship Id="rId27" Type="http://schemas.openxmlformats.org/officeDocument/2006/relationships/image" Target="../media/image33.png"/><Relationship Id="rId30" Type="http://schemas.openxmlformats.org/officeDocument/2006/relationships/hyperlink" Target="https://en.wikipedia.org/wiki/File:Flag_of_the_United_Kingdom_(1-2).svg" TargetMode="External"/><Relationship Id="rId35" Type="http://schemas.openxmlformats.org/officeDocument/2006/relationships/image" Target="../media/image37.png"/><Relationship Id="rId8" Type="http://schemas.openxmlformats.org/officeDocument/2006/relationships/image" Target="../media/image18.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9.png"/><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emf"/><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6.emf"/><Relationship Id="rId5" Type="http://schemas.openxmlformats.org/officeDocument/2006/relationships/image" Target="../media/image54.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64.JP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9.png"/><Relationship Id="rId7"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67.jpe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7.jpeg"/><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slideLayout" Target="../slideLayouts/slideLayout1.xml"/><Relationship Id="rId7" Type="http://schemas.openxmlformats.org/officeDocument/2006/relationships/image" Target="../media/image82.jpg"/><Relationship Id="rId12" Type="http://schemas.openxmlformats.org/officeDocument/2006/relationships/image" Target="../media/image8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1.jpeg"/><Relationship Id="rId11" Type="http://schemas.microsoft.com/office/2007/relationships/hdphoto" Target="../media/hdphoto1.wdp"/><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notesSlide" Target="../notesSlides/notesSlide6.xml"/><Relationship Id="rId9"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5.jpeg"/><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tif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emf"/><Relationship Id="rId9" Type="http://schemas.openxmlformats.org/officeDocument/2006/relationships/image" Target="../media/image9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hyperlink" Target="https://www.jsps.go.jp/english/e-bilat/researcher.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leadinghouseasia.ethz.ch/news/call-distribution-list.html" TargetMode="External"/><Relationship Id="rId4" Type="http://schemas.openxmlformats.org/officeDocument/2006/relationships/hyperlink" Target="https://leadinghouseasia.ethz.c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bfi.admin.ch/sbfi/en/home/education/scholarships-and-grants/swiss-government-excellence-scholarships.html#55718819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snf.ch/en/wSd33rwrhn7Q16jI/funding/science-communication/scientific-exchang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nf.ch/en/XIZpfY3iVS5KRRoD/funding/careers/postdoc-mobilit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hyperlink" Target="https://www.grc.uzh.ch/en/funding/grc-new-grants/travel-grant-apply.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s://www.global.uzh.ch/en/networks/funding-instruments/partnerships-fund.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ulf.uzh.ch/en/global_innovation.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research.swis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0.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113.emf"/><Relationship Id="rId2" Type="http://schemas.openxmlformats.org/officeDocument/2006/relationships/notesSlide" Target="../notesSlides/notesSlide17.xml"/><Relationship Id="rId16"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104.jpg"/><Relationship Id="rId11" Type="http://schemas.openxmlformats.org/officeDocument/2006/relationships/image" Target="../media/image108.emf"/><Relationship Id="rId5" Type="http://schemas.openxmlformats.org/officeDocument/2006/relationships/image" Target="../media/image103.jpeg"/><Relationship Id="rId15" Type="http://schemas.openxmlformats.org/officeDocument/2006/relationships/image" Target="../media/image112.JPG"/><Relationship Id="rId10" Type="http://schemas.openxmlformats.org/officeDocument/2006/relationships/image" Target="../media/image94.jpeg"/><Relationship Id="rId4" Type="http://schemas.openxmlformats.org/officeDocument/2006/relationships/image" Target="../media/image102.jpeg"/><Relationship Id="rId9" Type="http://schemas.openxmlformats.org/officeDocument/2006/relationships/image" Target="../media/image107.jpg"/><Relationship Id="rId1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6A6D9-04EF-E94E-9379-1A7FE6C73913}"/>
              </a:ext>
            </a:extLst>
          </p:cNvPr>
          <p:cNvSpPr/>
          <p:nvPr/>
        </p:nvSpPr>
        <p:spPr>
          <a:xfrm>
            <a:off x="0" y="215"/>
            <a:ext cx="9144000" cy="2970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0" i="0" u="none" strike="noStrike" dirty="0">
                <a:solidFill>
                  <a:schemeClr val="bg1"/>
                </a:solidFill>
                <a:effectLst/>
                <a:latin typeface="Osaka" panose="020B0600000000000000" pitchFamily="34" charset="-128"/>
                <a:ea typeface="Osaka" panose="020B0600000000000000" pitchFamily="34" charset="-128"/>
              </a:rPr>
              <a:t>Interdisciplinary PhD teaching at UZH</a:t>
            </a:r>
          </a:p>
          <a:p>
            <a:endParaRPr lang="en-US" sz="3600" dirty="0">
              <a:solidFill>
                <a:schemeClr val="bg1"/>
              </a:solidFill>
              <a:latin typeface="Osaka" panose="020B0600000000000000" pitchFamily="34" charset="-128"/>
              <a:ea typeface="Osaka" panose="020B0600000000000000" pitchFamily="34" charset="-128"/>
            </a:endParaRPr>
          </a:p>
          <a:p>
            <a:r>
              <a:rPr lang="en-US" sz="3600" b="0" i="0" u="none" strike="noStrike" dirty="0">
                <a:solidFill>
                  <a:schemeClr val="bg1"/>
                </a:solidFill>
                <a:effectLst/>
                <a:latin typeface="Osaka" panose="020B0600000000000000" pitchFamily="34" charset="-128"/>
                <a:ea typeface="Osaka" panose="020B0600000000000000" pitchFamily="34" charset="-128"/>
              </a:rPr>
              <a:t>Funding opportunities for Switzerland-Japan collaboration</a:t>
            </a:r>
          </a:p>
          <a:p>
            <a:r>
              <a:rPr lang="en-US" sz="3600" dirty="0">
                <a:solidFill>
                  <a:schemeClr val="bg1"/>
                </a:solidFill>
                <a:latin typeface="Osaka" panose="020B0600000000000000" pitchFamily="34" charset="-128"/>
                <a:ea typeface="Osaka" panose="020B0600000000000000" pitchFamily="34" charset="-128"/>
              </a:rPr>
              <a:t>	- </a:t>
            </a:r>
            <a:r>
              <a:rPr lang="en-US" sz="2800" dirty="0">
                <a:solidFill>
                  <a:schemeClr val="bg1"/>
                </a:solidFill>
                <a:latin typeface="Osaka" panose="020B0600000000000000" pitchFamily="34" charset="-128"/>
                <a:ea typeface="Osaka" panose="020B0600000000000000" pitchFamily="34" charset="-128"/>
              </a:rPr>
              <a:t>on behalf of UZH Global Affairs</a:t>
            </a:r>
            <a:endParaRPr lang="en-CH" sz="2800" dirty="0">
              <a:solidFill>
                <a:schemeClr val="bg1"/>
              </a:solidFill>
            </a:endParaRPr>
          </a:p>
        </p:txBody>
      </p:sp>
      <p:sp>
        <p:nvSpPr>
          <p:cNvPr id="12" name="Rectangle 110">
            <a:extLst>
              <a:ext uri="{FF2B5EF4-FFF2-40B4-BE49-F238E27FC236}">
                <a16:creationId xmlns:a16="http://schemas.microsoft.com/office/drawing/2014/main" id="{04AA1532-E32A-6C43-B60F-E2D814274491}"/>
              </a:ext>
            </a:extLst>
          </p:cNvPr>
          <p:cNvSpPr/>
          <p:nvPr/>
        </p:nvSpPr>
        <p:spPr>
          <a:xfrm>
            <a:off x="285298" y="6258762"/>
            <a:ext cx="8573404" cy="360000"/>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83">
              <a:lnSpc>
                <a:spcPct val="90000"/>
              </a:lnSpc>
              <a:spcBef>
                <a:spcPct val="0"/>
              </a:spcBef>
            </a:pPr>
            <a:endParaRPr lang="ja-JP" altLang="en-US" sz="2800" b="1" spc="-150" dirty="0">
              <a:solidFill>
                <a:schemeClr val="bg1"/>
              </a:solidFill>
              <a:latin typeface="+mn-ea"/>
            </a:endParaRPr>
          </a:p>
        </p:txBody>
      </p:sp>
      <p:pic>
        <p:nvPicPr>
          <p:cNvPr id="8" name="Picture 7" descr="uzh_logo_e_pos_web_main.jpg">
            <a:extLst>
              <a:ext uri="{FF2B5EF4-FFF2-40B4-BE49-F238E27FC236}">
                <a16:creationId xmlns:a16="http://schemas.microsoft.com/office/drawing/2014/main" id="{95CE9070-50FC-8B44-BBAF-7016A26BBB05}"/>
              </a:ext>
            </a:extLst>
          </p:cNvPr>
          <p:cNvPicPr>
            <a:picLocks noChangeAspect="1"/>
          </p:cNvPicPr>
          <p:nvPr/>
        </p:nvPicPr>
        <p:blipFill>
          <a:blip r:embed="rId3"/>
          <a:stretch>
            <a:fillRect/>
          </a:stretch>
        </p:blipFill>
        <p:spPr>
          <a:xfrm>
            <a:off x="7266425" y="5208041"/>
            <a:ext cx="1662078" cy="529747"/>
          </a:xfrm>
          <a:prstGeom prst="rect">
            <a:avLst/>
          </a:prstGeom>
        </p:spPr>
      </p:pic>
      <p:sp>
        <p:nvSpPr>
          <p:cNvPr id="13" name="Rectangle 12">
            <a:extLst>
              <a:ext uri="{FF2B5EF4-FFF2-40B4-BE49-F238E27FC236}">
                <a16:creationId xmlns:a16="http://schemas.microsoft.com/office/drawing/2014/main" id="{C90E2F5D-4AFD-3D4A-A298-5BFCED960D10}"/>
              </a:ext>
            </a:extLst>
          </p:cNvPr>
          <p:cNvSpPr/>
          <p:nvPr/>
        </p:nvSpPr>
        <p:spPr>
          <a:xfrm>
            <a:off x="202426" y="3284916"/>
            <a:ext cx="8864794" cy="1015663"/>
          </a:xfrm>
          <a:prstGeom prst="rect">
            <a:avLst/>
          </a:prstGeom>
        </p:spPr>
        <p:txBody>
          <a:bodyPr wrap="square">
            <a:spAutoFit/>
          </a:bodyPr>
          <a:lstStyle/>
          <a:p>
            <a:r>
              <a:rPr lang="en-US" altLang="ja-JP" sz="2000" b="1" dirty="0"/>
              <a:t>Professor, Vice-Director of the Department of Evolutionary Biology and Environmental Studies</a:t>
            </a:r>
          </a:p>
          <a:p>
            <a:r>
              <a:rPr lang="en-US" altLang="ja-JP" sz="2000" b="1" dirty="0"/>
              <a:t>Co-Director of the University Research Priority Program of Evolution in Action</a:t>
            </a:r>
          </a:p>
        </p:txBody>
      </p:sp>
      <p:sp>
        <p:nvSpPr>
          <p:cNvPr id="3" name="Rectangle 2">
            <a:extLst>
              <a:ext uri="{FF2B5EF4-FFF2-40B4-BE49-F238E27FC236}">
                <a16:creationId xmlns:a16="http://schemas.microsoft.com/office/drawing/2014/main" id="{33D01442-BEC2-D44C-BF89-8428A7C27034}"/>
              </a:ext>
            </a:extLst>
          </p:cNvPr>
          <p:cNvSpPr/>
          <p:nvPr/>
        </p:nvSpPr>
        <p:spPr>
          <a:xfrm>
            <a:off x="6055669" y="4687067"/>
            <a:ext cx="2258247" cy="461665"/>
          </a:xfrm>
          <a:prstGeom prst="rect">
            <a:avLst/>
          </a:prstGeom>
        </p:spPr>
        <p:txBody>
          <a:bodyPr wrap="none">
            <a:spAutoFit/>
          </a:bodyPr>
          <a:lstStyle/>
          <a:p>
            <a:r>
              <a:rPr lang="en-US" altLang="ja-JP" sz="2400" b="1" dirty="0"/>
              <a:t>Kentaro Shimizu</a:t>
            </a:r>
            <a:endParaRPr lang="en-JP" sz="2400" b="1" dirty="0"/>
          </a:p>
        </p:txBody>
      </p:sp>
    </p:spTree>
    <p:extLst>
      <p:ext uri="{BB962C8B-B14F-4D97-AF65-F5344CB8AC3E}">
        <p14:creationId xmlns:p14="http://schemas.microsoft.com/office/powerpoint/2010/main" val="1236707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E4AC-A393-6C35-4341-FEAA908779C7}"/>
              </a:ext>
            </a:extLst>
          </p:cNvPr>
          <p:cNvSpPr>
            <a:spLocks noGrp="1"/>
          </p:cNvSpPr>
          <p:nvPr>
            <p:ph type="title"/>
          </p:nvPr>
        </p:nvSpPr>
        <p:spPr>
          <a:xfrm>
            <a:off x="1010744" y="220615"/>
            <a:ext cx="7785040" cy="598385"/>
          </a:xfrm>
        </p:spPr>
        <p:txBody>
          <a:bodyPr>
            <a:normAutofit/>
          </a:bodyPr>
          <a:lstStyle/>
          <a:p>
            <a:r>
              <a:rPr lang="en-CH" sz="3200" spc="-150" dirty="0">
                <a:solidFill>
                  <a:schemeClr val="accent6"/>
                </a:solidFill>
              </a:rPr>
              <a:t>Attracting students and internationalization</a:t>
            </a:r>
          </a:p>
        </p:txBody>
      </p:sp>
      <p:pic>
        <p:nvPicPr>
          <p:cNvPr id="24" name="Picture 23">
            <a:extLst>
              <a:ext uri="{FF2B5EF4-FFF2-40B4-BE49-F238E27FC236}">
                <a16:creationId xmlns:a16="http://schemas.microsoft.com/office/drawing/2014/main" id="{84F4F3C9-4A13-C5BF-33AA-CD9CB05E87F8}"/>
              </a:ext>
            </a:extLst>
          </p:cNvPr>
          <p:cNvPicPr>
            <a:picLocks noChangeAspect="1"/>
          </p:cNvPicPr>
          <p:nvPr/>
        </p:nvPicPr>
        <p:blipFill>
          <a:blip r:embed="rId3"/>
          <a:stretch>
            <a:fillRect/>
          </a:stretch>
        </p:blipFill>
        <p:spPr>
          <a:xfrm>
            <a:off x="2006246" y="1970591"/>
            <a:ext cx="1626704" cy="1130300"/>
          </a:xfrm>
          <a:prstGeom prst="rect">
            <a:avLst/>
          </a:prstGeom>
        </p:spPr>
      </p:pic>
      <p:sp>
        <p:nvSpPr>
          <p:cNvPr id="25" name="TextBox 24">
            <a:extLst>
              <a:ext uri="{FF2B5EF4-FFF2-40B4-BE49-F238E27FC236}">
                <a16:creationId xmlns:a16="http://schemas.microsoft.com/office/drawing/2014/main" id="{35FAB011-7563-735A-80BC-6AD904CE6463}"/>
              </a:ext>
            </a:extLst>
          </p:cNvPr>
          <p:cNvSpPr txBox="1"/>
          <p:nvPr/>
        </p:nvSpPr>
        <p:spPr>
          <a:xfrm>
            <a:off x="102349" y="2186491"/>
            <a:ext cx="1268070" cy="707886"/>
          </a:xfrm>
          <a:prstGeom prst="rect">
            <a:avLst/>
          </a:prstGeom>
          <a:noFill/>
        </p:spPr>
        <p:txBody>
          <a:bodyPr wrap="none" rtlCol="0">
            <a:spAutoFit/>
          </a:bodyPr>
          <a:lstStyle/>
          <a:p>
            <a:r>
              <a:rPr lang="en-US" sz="2000" dirty="0">
                <a:solidFill>
                  <a:srgbClr val="000000"/>
                </a:solidFill>
              </a:rPr>
              <a:t>66 million </a:t>
            </a:r>
          </a:p>
          <a:p>
            <a:r>
              <a:rPr lang="en-US" sz="2000" dirty="0">
                <a:solidFill>
                  <a:srgbClr val="000000"/>
                </a:solidFill>
              </a:rPr>
              <a:t>in France</a:t>
            </a:r>
          </a:p>
        </p:txBody>
      </p:sp>
      <p:sp>
        <p:nvSpPr>
          <p:cNvPr id="26" name="TextBox 25">
            <a:extLst>
              <a:ext uri="{FF2B5EF4-FFF2-40B4-BE49-F238E27FC236}">
                <a16:creationId xmlns:a16="http://schemas.microsoft.com/office/drawing/2014/main" id="{6FBC8EF2-71D7-8F11-64BD-E789462F9F2F}"/>
              </a:ext>
            </a:extLst>
          </p:cNvPr>
          <p:cNvSpPr txBox="1"/>
          <p:nvPr/>
        </p:nvSpPr>
        <p:spPr>
          <a:xfrm>
            <a:off x="115049" y="3263389"/>
            <a:ext cx="2464938" cy="1323439"/>
          </a:xfrm>
          <a:prstGeom prst="rect">
            <a:avLst/>
          </a:prstGeom>
          <a:noFill/>
        </p:spPr>
        <p:txBody>
          <a:bodyPr wrap="none" rtlCol="0">
            <a:spAutoFit/>
          </a:bodyPr>
          <a:lstStyle/>
          <a:p>
            <a:r>
              <a:rPr lang="en-US" sz="2000" dirty="0"/>
              <a:t>8 million </a:t>
            </a:r>
          </a:p>
          <a:p>
            <a:r>
              <a:rPr lang="en-US" sz="2000" dirty="0"/>
              <a:t>in Switzerland</a:t>
            </a:r>
          </a:p>
          <a:p>
            <a:r>
              <a:rPr lang="en-US" sz="2000" dirty="0"/>
              <a:t>(1 million for the</a:t>
            </a:r>
          </a:p>
          <a:p>
            <a:r>
              <a:rPr lang="en-US" sz="2000" dirty="0"/>
              <a:t>University of Zurich)</a:t>
            </a:r>
          </a:p>
        </p:txBody>
      </p:sp>
      <p:pic>
        <p:nvPicPr>
          <p:cNvPr id="27" name="Picture 26">
            <a:extLst>
              <a:ext uri="{FF2B5EF4-FFF2-40B4-BE49-F238E27FC236}">
                <a16:creationId xmlns:a16="http://schemas.microsoft.com/office/drawing/2014/main" id="{A2382800-604F-CD2B-A951-AC88BA7CBDBE}"/>
              </a:ext>
            </a:extLst>
          </p:cNvPr>
          <p:cNvPicPr>
            <a:picLocks noChangeAspect="1"/>
          </p:cNvPicPr>
          <p:nvPr/>
        </p:nvPicPr>
        <p:blipFill>
          <a:blip r:embed="rId3"/>
          <a:stretch>
            <a:fillRect/>
          </a:stretch>
        </p:blipFill>
        <p:spPr>
          <a:xfrm>
            <a:off x="2018946" y="3428489"/>
            <a:ext cx="1626704" cy="393700"/>
          </a:xfrm>
          <a:prstGeom prst="rect">
            <a:avLst/>
          </a:prstGeom>
        </p:spPr>
      </p:pic>
      <p:sp>
        <p:nvSpPr>
          <p:cNvPr id="28" name="Oval 27">
            <a:extLst>
              <a:ext uri="{FF2B5EF4-FFF2-40B4-BE49-F238E27FC236}">
                <a16:creationId xmlns:a16="http://schemas.microsoft.com/office/drawing/2014/main" id="{085B888D-7961-DF2A-93B6-47DFFB1C2A3B}"/>
              </a:ext>
            </a:extLst>
          </p:cNvPr>
          <p:cNvSpPr/>
          <p:nvPr/>
        </p:nvSpPr>
        <p:spPr bwMode="auto">
          <a:xfrm>
            <a:off x="3302749" y="2884991"/>
            <a:ext cx="266700" cy="254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Oval 28">
            <a:extLst>
              <a:ext uri="{FF2B5EF4-FFF2-40B4-BE49-F238E27FC236}">
                <a16:creationId xmlns:a16="http://schemas.microsoft.com/office/drawing/2014/main" id="{FE643475-D81B-F573-6153-80F84A826E61}"/>
              </a:ext>
            </a:extLst>
          </p:cNvPr>
          <p:cNvSpPr/>
          <p:nvPr/>
        </p:nvSpPr>
        <p:spPr bwMode="auto">
          <a:xfrm>
            <a:off x="3112249" y="3669789"/>
            <a:ext cx="482600" cy="2159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30" name="Group 29">
            <a:extLst>
              <a:ext uri="{FF2B5EF4-FFF2-40B4-BE49-F238E27FC236}">
                <a16:creationId xmlns:a16="http://schemas.microsoft.com/office/drawing/2014/main" id="{46894CF2-CB52-7FE6-F1FD-4F44226895E6}"/>
              </a:ext>
            </a:extLst>
          </p:cNvPr>
          <p:cNvGrpSpPr/>
          <p:nvPr/>
        </p:nvGrpSpPr>
        <p:grpSpPr>
          <a:xfrm>
            <a:off x="5315995" y="1640428"/>
            <a:ext cx="3271888" cy="2946400"/>
            <a:chOff x="6640997" y="1231900"/>
            <a:chExt cx="3271888" cy="2946400"/>
          </a:xfrm>
        </p:grpSpPr>
        <p:pic>
          <p:nvPicPr>
            <p:cNvPr id="31" name="Picture 30">
              <a:extLst>
                <a:ext uri="{FF2B5EF4-FFF2-40B4-BE49-F238E27FC236}">
                  <a16:creationId xmlns:a16="http://schemas.microsoft.com/office/drawing/2014/main" id="{7EE2B656-9B6A-710F-83DF-BA8BD7700081}"/>
                </a:ext>
              </a:extLst>
            </p:cNvPr>
            <p:cNvPicPr>
              <a:picLocks noChangeAspect="1"/>
            </p:cNvPicPr>
            <p:nvPr/>
          </p:nvPicPr>
          <p:blipFill>
            <a:blip r:embed="rId3"/>
            <a:stretch>
              <a:fillRect/>
            </a:stretch>
          </p:blipFill>
          <p:spPr>
            <a:xfrm>
              <a:off x="6640997" y="1231900"/>
              <a:ext cx="1626704" cy="2908300"/>
            </a:xfrm>
            <a:prstGeom prst="rect">
              <a:avLst/>
            </a:prstGeom>
          </p:spPr>
        </p:pic>
        <p:sp>
          <p:nvSpPr>
            <p:cNvPr id="32" name="Oval 31">
              <a:extLst>
                <a:ext uri="{FF2B5EF4-FFF2-40B4-BE49-F238E27FC236}">
                  <a16:creationId xmlns:a16="http://schemas.microsoft.com/office/drawing/2014/main" id="{5896F488-698E-4094-8362-451221B45A61}"/>
                </a:ext>
              </a:extLst>
            </p:cNvPr>
            <p:cNvSpPr/>
            <p:nvPr/>
          </p:nvSpPr>
          <p:spPr bwMode="auto">
            <a:xfrm flipH="1">
              <a:off x="8051800" y="3822700"/>
              <a:ext cx="190500" cy="355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3" name="TextBox 32">
              <a:extLst>
                <a:ext uri="{FF2B5EF4-FFF2-40B4-BE49-F238E27FC236}">
                  <a16:creationId xmlns:a16="http://schemas.microsoft.com/office/drawing/2014/main" id="{CCD4DD00-4B4E-2166-79DD-D259F5C49D9E}"/>
                </a:ext>
              </a:extLst>
            </p:cNvPr>
            <p:cNvSpPr txBox="1"/>
            <p:nvPr/>
          </p:nvSpPr>
          <p:spPr>
            <a:xfrm>
              <a:off x="7966711" y="2609044"/>
              <a:ext cx="1946174" cy="707886"/>
            </a:xfrm>
            <a:prstGeom prst="rect">
              <a:avLst/>
            </a:prstGeom>
            <a:noFill/>
          </p:spPr>
          <p:txBody>
            <a:bodyPr wrap="none" rtlCol="0">
              <a:spAutoFit/>
            </a:bodyPr>
            <a:lstStyle/>
            <a:p>
              <a:r>
                <a:rPr lang="en-US" sz="2000" dirty="0"/>
                <a:t>- English lectures</a:t>
              </a:r>
            </a:p>
            <a:p>
              <a:r>
                <a:rPr lang="en-US" sz="2000" dirty="0"/>
                <a:t>- PhD salary</a:t>
              </a:r>
            </a:p>
          </p:txBody>
        </p:sp>
      </p:grpSp>
      <p:grpSp>
        <p:nvGrpSpPr>
          <p:cNvPr id="35" name="Group 34">
            <a:extLst>
              <a:ext uri="{FF2B5EF4-FFF2-40B4-BE49-F238E27FC236}">
                <a16:creationId xmlns:a16="http://schemas.microsoft.com/office/drawing/2014/main" id="{5E77CBDE-D156-3729-DB2B-CC735F6D5E03}"/>
              </a:ext>
            </a:extLst>
          </p:cNvPr>
          <p:cNvGrpSpPr/>
          <p:nvPr/>
        </p:nvGrpSpPr>
        <p:grpSpPr>
          <a:xfrm>
            <a:off x="178950" y="4435062"/>
            <a:ext cx="3568701" cy="1562100"/>
            <a:chOff x="165100" y="5003800"/>
            <a:chExt cx="3568701" cy="1562100"/>
          </a:xfrm>
        </p:grpSpPr>
        <p:pic>
          <p:nvPicPr>
            <p:cNvPr id="36" name="Picture 35">
              <a:extLst>
                <a:ext uri="{FF2B5EF4-FFF2-40B4-BE49-F238E27FC236}">
                  <a16:creationId xmlns:a16="http://schemas.microsoft.com/office/drawing/2014/main" id="{67D00F86-4F42-FF02-2919-540291EE8FF0}"/>
                </a:ext>
              </a:extLst>
            </p:cNvPr>
            <p:cNvPicPr>
              <a:picLocks noChangeAspect="1"/>
            </p:cNvPicPr>
            <p:nvPr/>
          </p:nvPicPr>
          <p:blipFill>
            <a:blip r:embed="rId3"/>
            <a:stretch>
              <a:fillRect/>
            </a:stretch>
          </p:blipFill>
          <p:spPr>
            <a:xfrm>
              <a:off x="2107097" y="5003800"/>
              <a:ext cx="1626704" cy="1562100"/>
            </a:xfrm>
            <a:prstGeom prst="rect">
              <a:avLst/>
            </a:prstGeom>
          </p:spPr>
        </p:pic>
        <p:sp>
          <p:nvSpPr>
            <p:cNvPr id="37" name="TextBox 36">
              <a:extLst>
                <a:ext uri="{FF2B5EF4-FFF2-40B4-BE49-F238E27FC236}">
                  <a16:creationId xmlns:a16="http://schemas.microsoft.com/office/drawing/2014/main" id="{A3DA3AE2-911D-98E7-F867-DA3307366B2D}"/>
                </a:ext>
              </a:extLst>
            </p:cNvPr>
            <p:cNvSpPr txBox="1"/>
            <p:nvPr/>
          </p:nvSpPr>
          <p:spPr>
            <a:xfrm>
              <a:off x="165100" y="5232400"/>
              <a:ext cx="2098460" cy="1323439"/>
            </a:xfrm>
            <a:prstGeom prst="rect">
              <a:avLst/>
            </a:prstGeom>
            <a:noFill/>
          </p:spPr>
          <p:txBody>
            <a:bodyPr wrap="none" rtlCol="0">
              <a:spAutoFit/>
            </a:bodyPr>
            <a:lstStyle/>
            <a:p>
              <a:r>
                <a:rPr lang="en-US" sz="2000" dirty="0"/>
                <a:t>126 million </a:t>
              </a:r>
            </a:p>
            <a:p>
              <a:r>
                <a:rPr lang="en-US" sz="2000" dirty="0"/>
                <a:t>in Japan</a:t>
              </a:r>
            </a:p>
            <a:p>
              <a:r>
                <a:rPr lang="en-US" sz="2000" dirty="0"/>
                <a:t>- no big advantage</a:t>
              </a:r>
            </a:p>
            <a:p>
              <a:r>
                <a:rPr lang="en-US" sz="2000" dirty="0"/>
                <a:t>any more</a:t>
              </a:r>
            </a:p>
          </p:txBody>
        </p:sp>
      </p:grpSp>
      <p:grpSp>
        <p:nvGrpSpPr>
          <p:cNvPr id="40" name="Group 39">
            <a:extLst>
              <a:ext uri="{FF2B5EF4-FFF2-40B4-BE49-F238E27FC236}">
                <a16:creationId xmlns:a16="http://schemas.microsoft.com/office/drawing/2014/main" id="{A58C1250-D282-DBC6-C7E7-F97367274543}"/>
              </a:ext>
            </a:extLst>
          </p:cNvPr>
          <p:cNvGrpSpPr/>
          <p:nvPr/>
        </p:nvGrpSpPr>
        <p:grpSpPr>
          <a:xfrm>
            <a:off x="3569449" y="2625861"/>
            <a:ext cx="3185247" cy="1667426"/>
            <a:chOff x="2502471" y="2565400"/>
            <a:chExt cx="4170595" cy="1667426"/>
          </a:xfrm>
        </p:grpSpPr>
        <p:cxnSp>
          <p:nvCxnSpPr>
            <p:cNvPr id="41" name="Straight Arrow Connector 40">
              <a:extLst>
                <a:ext uri="{FF2B5EF4-FFF2-40B4-BE49-F238E27FC236}">
                  <a16:creationId xmlns:a16="http://schemas.microsoft.com/office/drawing/2014/main" id="{E4DE67ED-4B9D-C554-D548-2E5E43DA3180}"/>
                </a:ext>
              </a:extLst>
            </p:cNvPr>
            <p:cNvCxnSpPr>
              <a:cxnSpLocks/>
              <a:stCxn id="28" idx="6"/>
              <a:endCxn id="32" idx="7"/>
            </p:cNvCxnSpPr>
            <p:nvPr/>
          </p:nvCxnSpPr>
          <p:spPr bwMode="auto">
            <a:xfrm>
              <a:off x="2502471" y="2961513"/>
              <a:ext cx="4170595" cy="127131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2" name="TextBox 41">
              <a:extLst>
                <a:ext uri="{FF2B5EF4-FFF2-40B4-BE49-F238E27FC236}">
                  <a16:creationId xmlns:a16="http://schemas.microsoft.com/office/drawing/2014/main" id="{956E06F0-D329-CD8B-F448-9A3199AADBF1}"/>
                </a:ext>
              </a:extLst>
            </p:cNvPr>
            <p:cNvSpPr txBox="1"/>
            <p:nvPr/>
          </p:nvSpPr>
          <p:spPr>
            <a:xfrm>
              <a:off x="4152900" y="2565400"/>
              <a:ext cx="1582677" cy="646331"/>
            </a:xfrm>
            <a:prstGeom prst="rect">
              <a:avLst/>
            </a:prstGeom>
            <a:noFill/>
          </p:spPr>
          <p:txBody>
            <a:bodyPr wrap="none" rtlCol="0">
              <a:spAutoFit/>
            </a:bodyPr>
            <a:lstStyle/>
            <a:p>
              <a:r>
                <a:rPr lang="en-US" sz="1800" dirty="0"/>
                <a:t>More outgoing</a:t>
              </a:r>
            </a:p>
            <a:p>
              <a:r>
                <a:rPr lang="en-US" sz="1800" dirty="0"/>
                <a:t>Few incoming</a:t>
              </a:r>
            </a:p>
          </p:txBody>
        </p:sp>
      </p:grpSp>
      <p:sp>
        <p:nvSpPr>
          <p:cNvPr id="43" name="TextBox 42">
            <a:extLst>
              <a:ext uri="{FF2B5EF4-FFF2-40B4-BE49-F238E27FC236}">
                <a16:creationId xmlns:a16="http://schemas.microsoft.com/office/drawing/2014/main" id="{5434E8F0-19E7-5A2E-A7F5-B1ADB3AD03F5}"/>
              </a:ext>
            </a:extLst>
          </p:cNvPr>
          <p:cNvSpPr txBox="1"/>
          <p:nvPr/>
        </p:nvSpPr>
        <p:spPr>
          <a:xfrm>
            <a:off x="268620" y="1356877"/>
            <a:ext cx="6458178" cy="646331"/>
          </a:xfrm>
          <a:prstGeom prst="rect">
            <a:avLst/>
          </a:prstGeom>
          <a:noFill/>
        </p:spPr>
        <p:txBody>
          <a:bodyPr wrap="none" rtlCol="0">
            <a:spAutoFit/>
          </a:bodyPr>
          <a:lstStyle/>
          <a:p>
            <a:r>
              <a:rPr lang="en-US" dirty="0"/>
              <a:t>Simple assumption: 	- normal distribution among students</a:t>
            </a:r>
          </a:p>
          <a:p>
            <a:r>
              <a:rPr lang="en-US" dirty="0"/>
              <a:t>					- no average difference between countries</a:t>
            </a:r>
          </a:p>
        </p:txBody>
      </p:sp>
      <p:sp>
        <p:nvSpPr>
          <p:cNvPr id="44" name="Rectangle 110">
            <a:extLst>
              <a:ext uri="{FF2B5EF4-FFF2-40B4-BE49-F238E27FC236}">
                <a16:creationId xmlns:a16="http://schemas.microsoft.com/office/drawing/2014/main" id="{B6A23BD7-D3A8-2692-798C-33A13D509BF7}"/>
              </a:ext>
            </a:extLst>
          </p:cNvPr>
          <p:cNvSpPr/>
          <p:nvPr/>
        </p:nvSpPr>
        <p:spPr>
          <a:xfrm>
            <a:off x="437730" y="6290756"/>
            <a:ext cx="7928179" cy="369332"/>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58">
              <a:lnSpc>
                <a:spcPct val="90000"/>
              </a:lnSpc>
              <a:spcBef>
                <a:spcPct val="0"/>
              </a:spcBef>
            </a:pPr>
            <a:r>
              <a:rPr lang="en-US" altLang="ja-JP" sz="2400" b="1" dirty="0">
                <a:latin typeface="+mn-ea"/>
              </a:rPr>
              <a:t>Potential Challenge for Japan</a:t>
            </a:r>
          </a:p>
        </p:txBody>
      </p:sp>
      <p:sp>
        <p:nvSpPr>
          <p:cNvPr id="59" name="テキスト ボックス 14">
            <a:extLst>
              <a:ext uri="{FF2B5EF4-FFF2-40B4-BE49-F238E27FC236}">
                <a16:creationId xmlns:a16="http://schemas.microsoft.com/office/drawing/2014/main" id="{245C7247-89E7-AE58-36B4-D2BB6E8F5159}"/>
              </a:ext>
            </a:extLst>
          </p:cNvPr>
          <p:cNvSpPr txBox="1"/>
          <p:nvPr/>
        </p:nvSpPr>
        <p:spPr>
          <a:xfrm>
            <a:off x="5327" y="996646"/>
            <a:ext cx="6696444" cy="432792"/>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Applications: both to programs and to PIs</a:t>
            </a:r>
          </a:p>
        </p:txBody>
      </p:sp>
      <p:grpSp>
        <p:nvGrpSpPr>
          <p:cNvPr id="60" name="Group 59">
            <a:extLst>
              <a:ext uri="{FF2B5EF4-FFF2-40B4-BE49-F238E27FC236}">
                <a16:creationId xmlns:a16="http://schemas.microsoft.com/office/drawing/2014/main" id="{09425837-AECF-20EB-A97E-7ABB5B03907B}"/>
              </a:ext>
            </a:extLst>
          </p:cNvPr>
          <p:cNvGrpSpPr/>
          <p:nvPr/>
        </p:nvGrpSpPr>
        <p:grpSpPr>
          <a:xfrm>
            <a:off x="5442224" y="3663847"/>
            <a:ext cx="3701776" cy="2376869"/>
            <a:chOff x="5400371" y="3745071"/>
            <a:chExt cx="3701776" cy="2376869"/>
          </a:xfrm>
        </p:grpSpPr>
        <p:pic>
          <p:nvPicPr>
            <p:cNvPr id="61" name="Picture 60">
              <a:extLst>
                <a:ext uri="{FF2B5EF4-FFF2-40B4-BE49-F238E27FC236}">
                  <a16:creationId xmlns:a16="http://schemas.microsoft.com/office/drawing/2014/main" id="{28735032-F2FC-3000-15B6-42C877BFB6D9}"/>
                </a:ext>
              </a:extLst>
            </p:cNvPr>
            <p:cNvPicPr>
              <a:picLocks noChangeAspect="1"/>
            </p:cNvPicPr>
            <p:nvPr/>
          </p:nvPicPr>
          <p:blipFill rotWithShape="1">
            <a:blip r:embed="rId4">
              <a:extLst>
                <a:ext uri="{28A0092B-C50C-407E-A947-70E740481C1C}">
                  <a14:useLocalDpi xmlns:a14="http://schemas.microsoft.com/office/drawing/2010/main" val="0"/>
                </a:ext>
              </a:extLst>
            </a:blip>
            <a:srcRect l="35347" b="7241"/>
            <a:stretch/>
          </p:blipFill>
          <p:spPr>
            <a:xfrm>
              <a:off x="6861434" y="3745071"/>
              <a:ext cx="2240713" cy="2353021"/>
            </a:xfrm>
            <a:prstGeom prst="rect">
              <a:avLst/>
            </a:prstGeom>
          </p:spPr>
        </p:pic>
        <p:sp>
          <p:nvSpPr>
            <p:cNvPr id="62" name="TextBox 61">
              <a:extLst>
                <a:ext uri="{FF2B5EF4-FFF2-40B4-BE49-F238E27FC236}">
                  <a16:creationId xmlns:a16="http://schemas.microsoft.com/office/drawing/2014/main" id="{10542B38-0B8D-939D-1A7A-0C7F98F598E4}"/>
                </a:ext>
              </a:extLst>
            </p:cNvPr>
            <p:cNvSpPr txBox="1"/>
            <p:nvPr/>
          </p:nvSpPr>
          <p:spPr>
            <a:xfrm>
              <a:off x="5400371" y="5598720"/>
              <a:ext cx="1500475" cy="523220"/>
            </a:xfrm>
            <a:prstGeom prst="rect">
              <a:avLst/>
            </a:prstGeom>
            <a:noFill/>
          </p:spPr>
          <p:txBody>
            <a:bodyPr wrap="none" rtlCol="0">
              <a:spAutoFit/>
            </a:bodyPr>
            <a:lstStyle/>
            <a:p>
              <a:r>
                <a:rPr lang="en-CH" sz="1400" dirty="0"/>
                <a:t>Nikkei Newspaper</a:t>
              </a:r>
            </a:p>
            <a:p>
              <a:r>
                <a:rPr lang="en-CH" sz="1400" dirty="0"/>
                <a:t>16 May 2023</a:t>
              </a:r>
            </a:p>
          </p:txBody>
        </p:sp>
      </p:grpSp>
      <p:sp>
        <p:nvSpPr>
          <p:cNvPr id="3" name="Right Arrow 2">
            <a:extLst>
              <a:ext uri="{FF2B5EF4-FFF2-40B4-BE49-F238E27FC236}">
                <a16:creationId xmlns:a16="http://schemas.microsoft.com/office/drawing/2014/main" id="{312A10A7-FA7A-9AC2-C7EF-E7E8FACC13E5}"/>
              </a:ext>
            </a:extLst>
          </p:cNvPr>
          <p:cNvSpPr/>
          <p:nvPr/>
        </p:nvSpPr>
        <p:spPr>
          <a:xfrm>
            <a:off x="4013200" y="3669789"/>
            <a:ext cx="816746" cy="2553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custDataLst>
      <p:tags r:id="rId1"/>
    </p:custDataLst>
    <p:extLst>
      <p:ext uri="{BB962C8B-B14F-4D97-AF65-F5344CB8AC3E}">
        <p14:creationId xmlns:p14="http://schemas.microsoft.com/office/powerpoint/2010/main" val="15887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EDAA-00B7-C14C-AFF5-FD295206192B}"/>
              </a:ext>
            </a:extLst>
          </p:cNvPr>
          <p:cNvSpPr>
            <a:spLocks noGrp="1"/>
          </p:cNvSpPr>
          <p:nvPr>
            <p:ph type="title"/>
          </p:nvPr>
        </p:nvSpPr>
        <p:spPr>
          <a:xfrm>
            <a:off x="1102239" y="256989"/>
            <a:ext cx="8112316" cy="603985"/>
          </a:xfrm>
        </p:spPr>
        <p:txBody>
          <a:bodyPr>
            <a:normAutofit fontScale="90000"/>
          </a:bodyPr>
          <a:lstStyle/>
          <a:p>
            <a:r>
              <a:rPr lang="en-US" sz="3200" spc="-149" dirty="0">
                <a:solidFill>
                  <a:srgbClr val="74AE32"/>
                </a:solidFill>
              </a:rPr>
              <a:t>International research environment in Switzerland</a:t>
            </a:r>
            <a:endParaRPr lang="en-JP" sz="3200" dirty="0"/>
          </a:p>
        </p:txBody>
      </p:sp>
      <p:sp>
        <p:nvSpPr>
          <p:cNvPr id="6" name="Rectangle 110">
            <a:extLst>
              <a:ext uri="{FF2B5EF4-FFF2-40B4-BE49-F238E27FC236}">
                <a16:creationId xmlns:a16="http://schemas.microsoft.com/office/drawing/2014/main" id="{48974AAE-6F2B-B54D-A584-76B116FA0DED}"/>
              </a:ext>
            </a:extLst>
          </p:cNvPr>
          <p:cNvSpPr/>
          <p:nvPr/>
        </p:nvSpPr>
        <p:spPr>
          <a:xfrm>
            <a:off x="437730" y="6290756"/>
            <a:ext cx="7928179" cy="369332"/>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58">
              <a:lnSpc>
                <a:spcPct val="90000"/>
              </a:lnSpc>
              <a:spcBef>
                <a:spcPct val="0"/>
              </a:spcBef>
            </a:pPr>
            <a:r>
              <a:rPr lang="en-US" altLang="ja-JP" sz="2400" b="1" dirty="0">
                <a:latin typeface="+mn-ea"/>
              </a:rPr>
              <a:t>Faculty meeting in English</a:t>
            </a:r>
          </a:p>
        </p:txBody>
      </p:sp>
      <p:grpSp>
        <p:nvGrpSpPr>
          <p:cNvPr id="4" name="Group 3">
            <a:extLst>
              <a:ext uri="{FF2B5EF4-FFF2-40B4-BE49-F238E27FC236}">
                <a16:creationId xmlns:a16="http://schemas.microsoft.com/office/drawing/2014/main" id="{FFCA55F6-E15D-3CCE-B005-CB89D70F20DC}"/>
              </a:ext>
            </a:extLst>
          </p:cNvPr>
          <p:cNvGrpSpPr/>
          <p:nvPr/>
        </p:nvGrpSpPr>
        <p:grpSpPr>
          <a:xfrm>
            <a:off x="48197" y="1705633"/>
            <a:ext cx="9126175" cy="4342223"/>
            <a:chOff x="48197" y="1705633"/>
            <a:chExt cx="9126175" cy="4342223"/>
          </a:xfrm>
        </p:grpSpPr>
        <p:sp>
          <p:nvSpPr>
            <p:cNvPr id="9" name="TextBox 8">
              <a:extLst>
                <a:ext uri="{FF2B5EF4-FFF2-40B4-BE49-F238E27FC236}">
                  <a16:creationId xmlns:a16="http://schemas.microsoft.com/office/drawing/2014/main" id="{3DAB83AF-65AE-7BB5-B1AC-73FC4D5A6CC5}"/>
                </a:ext>
              </a:extLst>
            </p:cNvPr>
            <p:cNvSpPr txBox="1"/>
            <p:nvPr/>
          </p:nvSpPr>
          <p:spPr>
            <a:xfrm>
              <a:off x="82270" y="2557029"/>
              <a:ext cx="8956298" cy="492443"/>
            </a:xfrm>
            <a:prstGeom prst="rect">
              <a:avLst/>
            </a:prstGeom>
            <a:noFill/>
          </p:spPr>
          <p:txBody>
            <a:bodyPr wrap="none" rtlCol="0">
              <a:spAutoFit/>
            </a:bodyPr>
            <a:lstStyle/>
            <a:p>
              <a:r>
                <a:rPr lang="en-US" altLang="ja-JP" sz="1400" dirty="0"/>
                <a:t>Austria</a:t>
              </a:r>
              <a:r>
                <a:rPr lang="ja-JP" altLang="en-US" sz="1400"/>
                <a:t>	</a:t>
              </a:r>
              <a:r>
                <a:rPr lang="en-US" altLang="ja-JP" sz="1400" dirty="0"/>
                <a:t>Turkey </a:t>
              </a:r>
              <a:r>
                <a:rPr lang="ja-JP" altLang="en-US" sz="1400"/>
                <a:t>	</a:t>
              </a:r>
              <a:r>
                <a:rPr lang="en-US" altLang="ja-JP" sz="1400" dirty="0"/>
                <a:t>Japan		Spain		Finland	Germany	UK		USA		Australia		</a:t>
              </a:r>
            </a:p>
            <a:p>
              <a:r>
                <a:rPr lang="en-US" sz="1200" dirty="0"/>
                <a:t>Wagner	</a:t>
              </a:r>
              <a:r>
                <a:rPr lang="en-US" sz="1200" dirty="0" err="1"/>
                <a:t>Ozgul</a:t>
              </a:r>
              <a:r>
                <a:rPr lang="en-US" sz="1200" dirty="0"/>
                <a:t>		Shimizu	</a:t>
              </a:r>
              <a:r>
                <a:rPr lang="en-US" sz="1200" dirty="0" err="1"/>
                <a:t>Bascompte</a:t>
              </a:r>
              <a:r>
                <a:rPr lang="en-US" sz="1200" dirty="0"/>
                <a:t>	Laine		</a:t>
              </a:r>
              <a:r>
                <a:rPr lang="en-US" sz="1200" dirty="0" err="1"/>
                <a:t>Blanckenhorn</a:t>
              </a:r>
              <a:r>
                <a:rPr lang="en-US" sz="1200" dirty="0"/>
                <a:t>	Petchey	Hall		</a:t>
              </a:r>
              <a:r>
                <a:rPr lang="en-US" sz="1200" dirty="0" err="1"/>
                <a:t>Aplin</a:t>
              </a:r>
              <a:r>
                <a:rPr lang="en-US" sz="1200" dirty="0"/>
                <a:t>		</a:t>
              </a:r>
            </a:p>
          </p:txBody>
        </p:sp>
        <p:pic>
          <p:nvPicPr>
            <p:cNvPr id="10" name="Picture 9">
              <a:extLst>
                <a:ext uri="{FF2B5EF4-FFF2-40B4-BE49-F238E27FC236}">
                  <a16:creationId xmlns:a16="http://schemas.microsoft.com/office/drawing/2014/main" id="{97E8ADC1-3DE2-010F-7DD8-82C07A301FFA}"/>
                </a:ext>
              </a:extLst>
            </p:cNvPr>
            <p:cNvPicPr>
              <a:picLocks noChangeAspect="1"/>
            </p:cNvPicPr>
            <p:nvPr/>
          </p:nvPicPr>
          <p:blipFill rotWithShape="1">
            <a:blip r:embed="rId3"/>
            <a:srcRect l="45300"/>
            <a:stretch/>
          </p:blipFill>
          <p:spPr>
            <a:xfrm>
              <a:off x="2801453" y="3164703"/>
              <a:ext cx="653477" cy="973653"/>
            </a:xfrm>
            <a:prstGeom prst="rect">
              <a:avLst/>
            </a:prstGeom>
          </p:spPr>
        </p:pic>
        <p:pic>
          <p:nvPicPr>
            <p:cNvPr id="11" name="Picture 10">
              <a:extLst>
                <a:ext uri="{FF2B5EF4-FFF2-40B4-BE49-F238E27FC236}">
                  <a16:creationId xmlns:a16="http://schemas.microsoft.com/office/drawing/2014/main" id="{8FFC8921-3DBD-7D8F-641C-5F450F0544F7}"/>
                </a:ext>
              </a:extLst>
            </p:cNvPr>
            <p:cNvPicPr>
              <a:picLocks noChangeAspect="1"/>
            </p:cNvPicPr>
            <p:nvPr/>
          </p:nvPicPr>
          <p:blipFill>
            <a:blip r:embed="rId4"/>
            <a:stretch>
              <a:fillRect/>
            </a:stretch>
          </p:blipFill>
          <p:spPr>
            <a:xfrm>
              <a:off x="1252164" y="4919155"/>
              <a:ext cx="624452" cy="939800"/>
            </a:xfrm>
            <a:prstGeom prst="rect">
              <a:avLst/>
            </a:prstGeom>
          </p:spPr>
        </p:pic>
        <p:pic>
          <p:nvPicPr>
            <p:cNvPr id="14" name="Picture 13">
              <a:extLst>
                <a:ext uri="{FF2B5EF4-FFF2-40B4-BE49-F238E27FC236}">
                  <a16:creationId xmlns:a16="http://schemas.microsoft.com/office/drawing/2014/main" id="{C28D3AE4-2FF9-7895-870C-7B26A7B5A769}"/>
                </a:ext>
              </a:extLst>
            </p:cNvPr>
            <p:cNvPicPr>
              <a:picLocks noChangeAspect="1"/>
            </p:cNvPicPr>
            <p:nvPr/>
          </p:nvPicPr>
          <p:blipFill>
            <a:blip r:embed="rId5"/>
            <a:stretch>
              <a:fillRect/>
            </a:stretch>
          </p:blipFill>
          <p:spPr>
            <a:xfrm>
              <a:off x="319203" y="4921509"/>
              <a:ext cx="803849" cy="976676"/>
            </a:xfrm>
            <a:prstGeom prst="rect">
              <a:avLst/>
            </a:prstGeom>
          </p:spPr>
        </p:pic>
        <p:pic>
          <p:nvPicPr>
            <p:cNvPr id="15" name="Picture 14">
              <a:extLst>
                <a:ext uri="{FF2B5EF4-FFF2-40B4-BE49-F238E27FC236}">
                  <a16:creationId xmlns:a16="http://schemas.microsoft.com/office/drawing/2014/main" id="{CDB96EBB-EF02-8BCF-6359-A9320AB26EFE}"/>
                </a:ext>
              </a:extLst>
            </p:cNvPr>
            <p:cNvPicPr>
              <a:picLocks noChangeAspect="1"/>
            </p:cNvPicPr>
            <p:nvPr/>
          </p:nvPicPr>
          <p:blipFill>
            <a:blip r:embed="rId6"/>
            <a:stretch>
              <a:fillRect/>
            </a:stretch>
          </p:blipFill>
          <p:spPr>
            <a:xfrm>
              <a:off x="888832" y="3155099"/>
              <a:ext cx="852843" cy="1006354"/>
            </a:xfrm>
            <a:prstGeom prst="rect">
              <a:avLst/>
            </a:prstGeom>
          </p:spPr>
        </p:pic>
        <p:pic>
          <p:nvPicPr>
            <p:cNvPr id="16" name="Picture 15">
              <a:extLst>
                <a:ext uri="{FF2B5EF4-FFF2-40B4-BE49-F238E27FC236}">
                  <a16:creationId xmlns:a16="http://schemas.microsoft.com/office/drawing/2014/main" id="{94C69409-F440-A42F-EB0B-4CE36F774985}"/>
                </a:ext>
              </a:extLst>
            </p:cNvPr>
            <p:cNvPicPr>
              <a:picLocks noChangeAspect="1"/>
            </p:cNvPicPr>
            <p:nvPr/>
          </p:nvPicPr>
          <p:blipFill>
            <a:blip r:embed="rId7"/>
            <a:stretch>
              <a:fillRect/>
            </a:stretch>
          </p:blipFill>
          <p:spPr>
            <a:xfrm>
              <a:off x="5570398" y="3114553"/>
              <a:ext cx="828955" cy="990600"/>
            </a:xfrm>
            <a:prstGeom prst="rect">
              <a:avLst/>
            </a:prstGeom>
          </p:spPr>
        </p:pic>
        <p:pic>
          <p:nvPicPr>
            <p:cNvPr id="18" name="Picture 17">
              <a:extLst>
                <a:ext uri="{FF2B5EF4-FFF2-40B4-BE49-F238E27FC236}">
                  <a16:creationId xmlns:a16="http://schemas.microsoft.com/office/drawing/2014/main" id="{A8AEA188-966D-049F-B0C2-6161B5001E3C}"/>
                </a:ext>
              </a:extLst>
            </p:cNvPr>
            <p:cNvPicPr>
              <a:picLocks noChangeAspect="1"/>
            </p:cNvPicPr>
            <p:nvPr/>
          </p:nvPicPr>
          <p:blipFill>
            <a:blip r:embed="rId8"/>
            <a:stretch>
              <a:fillRect/>
            </a:stretch>
          </p:blipFill>
          <p:spPr>
            <a:xfrm>
              <a:off x="200437" y="3179734"/>
              <a:ext cx="653477" cy="1006353"/>
            </a:xfrm>
            <a:prstGeom prst="rect">
              <a:avLst/>
            </a:prstGeom>
          </p:spPr>
        </p:pic>
        <p:pic>
          <p:nvPicPr>
            <p:cNvPr id="30" name="Picture 29" descr="A person sitting at a table&#10;&#10;Description automatically generated with medium confidence">
              <a:extLst>
                <a:ext uri="{FF2B5EF4-FFF2-40B4-BE49-F238E27FC236}">
                  <a16:creationId xmlns:a16="http://schemas.microsoft.com/office/drawing/2014/main" id="{055D5638-A2B5-772A-DC54-AEA338E1B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021" y="3149494"/>
              <a:ext cx="745835" cy="671251"/>
            </a:xfrm>
            <a:prstGeom prst="rect">
              <a:avLst/>
            </a:prstGeom>
          </p:spPr>
        </p:pic>
        <p:pic>
          <p:nvPicPr>
            <p:cNvPr id="32" name="Picture 31" descr="A picture containing person, sky, person, outdoor&#10;&#10;Description automatically generated">
              <a:extLst>
                <a:ext uri="{FF2B5EF4-FFF2-40B4-BE49-F238E27FC236}">
                  <a16:creationId xmlns:a16="http://schemas.microsoft.com/office/drawing/2014/main" id="{A0C43AB5-FE1A-99B4-4B8B-2178EBA49D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6496" y="3114553"/>
              <a:ext cx="707572" cy="990600"/>
            </a:xfrm>
            <a:prstGeom prst="rect">
              <a:avLst/>
            </a:prstGeom>
          </p:spPr>
        </p:pic>
        <p:pic>
          <p:nvPicPr>
            <p:cNvPr id="34" name="Picture 33" descr="A person holding a fish&#10;&#10;Description automatically generated with medium confidence">
              <a:extLst>
                <a:ext uri="{FF2B5EF4-FFF2-40B4-BE49-F238E27FC236}">
                  <a16:creationId xmlns:a16="http://schemas.microsoft.com/office/drawing/2014/main" id="{F7A66BE5-82FF-1A4C-932E-B8137A737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8276" y="4343584"/>
              <a:ext cx="920292" cy="1228591"/>
            </a:xfrm>
            <a:prstGeom prst="rect">
              <a:avLst/>
            </a:prstGeom>
          </p:spPr>
        </p:pic>
        <p:pic>
          <p:nvPicPr>
            <p:cNvPr id="36" name="Picture 35" descr="A close-up of a person smiling&#10;&#10;Description automatically generated">
              <a:extLst>
                <a:ext uri="{FF2B5EF4-FFF2-40B4-BE49-F238E27FC236}">
                  <a16:creationId xmlns:a16="http://schemas.microsoft.com/office/drawing/2014/main" id="{0F4D4CB6-0864-675B-04BD-91C66C358C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4049" y="5047590"/>
              <a:ext cx="920291" cy="862773"/>
            </a:xfrm>
            <a:prstGeom prst="rect">
              <a:avLst/>
            </a:prstGeom>
          </p:spPr>
        </p:pic>
        <p:pic>
          <p:nvPicPr>
            <p:cNvPr id="40" name="Picture 39" descr="A person wearing glasses&#10;&#10;Description automatically generated with medium confidence">
              <a:extLst>
                <a:ext uri="{FF2B5EF4-FFF2-40B4-BE49-F238E27FC236}">
                  <a16:creationId xmlns:a16="http://schemas.microsoft.com/office/drawing/2014/main" id="{14F1A3DE-D90C-B26C-9120-FA17BCAEB8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5942" y="4925576"/>
              <a:ext cx="746702" cy="933379"/>
            </a:xfrm>
            <a:prstGeom prst="rect">
              <a:avLst/>
            </a:prstGeom>
          </p:spPr>
        </p:pic>
        <p:pic>
          <p:nvPicPr>
            <p:cNvPr id="1025" name="Picture 1" descr="Kentaro K. Shimizu">
              <a:extLst>
                <a:ext uri="{FF2B5EF4-FFF2-40B4-BE49-F238E27FC236}">
                  <a16:creationId xmlns:a16="http://schemas.microsoft.com/office/drawing/2014/main" id="{109C9072-0D30-2051-491A-2C8244DC6A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8818" y="3160898"/>
              <a:ext cx="863393" cy="86339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CD3D722-8E06-8857-9BA7-8E3A7AF817D6}"/>
                </a:ext>
              </a:extLst>
            </p:cNvPr>
            <p:cNvSpPr txBox="1"/>
            <p:nvPr/>
          </p:nvSpPr>
          <p:spPr>
            <a:xfrm>
              <a:off x="258528" y="4439445"/>
              <a:ext cx="6186309" cy="492443"/>
            </a:xfrm>
            <a:prstGeom prst="rect">
              <a:avLst/>
            </a:prstGeom>
            <a:noFill/>
          </p:spPr>
          <p:txBody>
            <a:bodyPr wrap="none" rtlCol="0">
              <a:spAutoFit/>
            </a:bodyPr>
            <a:lstStyle/>
            <a:p>
              <a:r>
                <a:rPr lang="en-US" altLang="ja-JP" sz="1400" dirty="0"/>
                <a:t>		Switzerland	</a:t>
              </a:r>
            </a:p>
            <a:p>
              <a:r>
                <a:rPr lang="en-US" sz="1200" dirty="0" err="1"/>
                <a:t>Manser</a:t>
              </a:r>
              <a:r>
                <a:rPr lang="en-US" sz="1200" dirty="0"/>
                <a:t>	Keller		</a:t>
              </a:r>
              <a:r>
                <a:rPr lang="en-US" sz="1200" dirty="0" err="1"/>
                <a:t>Altermatt</a:t>
              </a:r>
              <a:r>
                <a:rPr lang="en-US" sz="1200" dirty="0"/>
                <a:t>	Niklaus		 </a:t>
              </a:r>
              <a:r>
                <a:rPr lang="en-US" sz="1200" dirty="0" err="1"/>
                <a:t>Lüpold</a:t>
              </a:r>
              <a:r>
                <a:rPr lang="en-US" sz="1200" dirty="0"/>
                <a:t> 	</a:t>
              </a:r>
              <a:r>
                <a:rPr lang="en-US" sz="1200" dirty="0" err="1"/>
                <a:t>Schaepman-Strub</a:t>
              </a:r>
              <a:r>
                <a:rPr lang="en-US" sz="1200" dirty="0"/>
                <a:t>	</a:t>
              </a:r>
            </a:p>
          </p:txBody>
        </p:sp>
        <p:pic>
          <p:nvPicPr>
            <p:cNvPr id="45" name="Picture 44" descr="A person smiling for the camera&#10;&#10;Description automatically generated with medium confidence">
              <a:extLst>
                <a:ext uri="{FF2B5EF4-FFF2-40B4-BE49-F238E27FC236}">
                  <a16:creationId xmlns:a16="http://schemas.microsoft.com/office/drawing/2014/main" id="{4B8AF2AD-61B2-8DA4-C30E-6E7DEB30B6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2219" y="4947108"/>
              <a:ext cx="828955" cy="911849"/>
            </a:xfrm>
            <a:prstGeom prst="rect">
              <a:avLst/>
            </a:prstGeom>
          </p:spPr>
        </p:pic>
        <p:pic>
          <p:nvPicPr>
            <p:cNvPr id="1026" name="Picture 2" descr="Wolf Blanckenhorn">
              <a:extLst>
                <a:ext uri="{FF2B5EF4-FFF2-40B4-BE49-F238E27FC236}">
                  <a16:creationId xmlns:a16="http://schemas.microsoft.com/office/drawing/2014/main" id="{FBA0BDC2-3709-3C9B-2544-4E280B2C98C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2100" r="46253" b="57688"/>
            <a:stretch/>
          </p:blipFill>
          <p:spPr bwMode="auto">
            <a:xfrm>
              <a:off x="4618764" y="3108952"/>
              <a:ext cx="901024" cy="90349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08E9E53-7B41-3540-D5EC-95F0EF8C1163}"/>
                </a:ext>
              </a:extLst>
            </p:cNvPr>
            <p:cNvSpPr txBox="1"/>
            <p:nvPr/>
          </p:nvSpPr>
          <p:spPr>
            <a:xfrm>
              <a:off x="7604712" y="4112565"/>
              <a:ext cx="1569660" cy="461665"/>
            </a:xfrm>
            <a:prstGeom prst="rect">
              <a:avLst/>
            </a:prstGeom>
            <a:noFill/>
          </p:spPr>
          <p:txBody>
            <a:bodyPr wrap="none" rtlCol="0">
              <a:spAutoFit/>
            </a:bodyPr>
            <a:lstStyle/>
            <a:p>
              <a:r>
                <a:rPr lang="en-US" sz="1200" dirty="0"/>
                <a:t>Australia/Switzerland	</a:t>
              </a:r>
            </a:p>
            <a:p>
              <a:r>
                <a:rPr lang="en-US" sz="1200" dirty="0" err="1"/>
                <a:t>Farine</a:t>
              </a:r>
              <a:r>
                <a:rPr lang="en-US" sz="1200" dirty="0"/>
                <a:t>			</a:t>
              </a:r>
            </a:p>
          </p:txBody>
        </p:sp>
        <p:pic>
          <p:nvPicPr>
            <p:cNvPr id="48" name="Picture 47" descr="A person wearing glasses and a scarf&#10;&#10;Description automatically generated with medium confidence">
              <a:extLst>
                <a:ext uri="{FF2B5EF4-FFF2-40B4-BE49-F238E27FC236}">
                  <a16:creationId xmlns:a16="http://schemas.microsoft.com/office/drawing/2014/main" id="{1D78FC88-18D8-8984-6BDA-527C4229DDFC}"/>
                </a:ext>
              </a:extLst>
            </p:cNvPr>
            <p:cNvPicPr>
              <a:picLocks noChangeAspect="1"/>
            </p:cNvPicPr>
            <p:nvPr/>
          </p:nvPicPr>
          <p:blipFill rotWithShape="1">
            <a:blip r:embed="rId17">
              <a:extLst>
                <a:ext uri="{28A0092B-C50C-407E-A947-70E740481C1C}">
                  <a14:useLocalDpi xmlns:a14="http://schemas.microsoft.com/office/drawing/2010/main" val="0"/>
                </a:ext>
              </a:extLst>
            </a:blip>
            <a:srcRect r="33917"/>
            <a:stretch/>
          </p:blipFill>
          <p:spPr>
            <a:xfrm>
              <a:off x="3943719" y="5018691"/>
              <a:ext cx="877785" cy="863393"/>
            </a:xfrm>
            <a:prstGeom prst="rect">
              <a:avLst/>
            </a:prstGeom>
          </p:spPr>
        </p:pic>
        <p:pic>
          <p:nvPicPr>
            <p:cNvPr id="1028" name="Picture 4">
              <a:extLst>
                <a:ext uri="{FF2B5EF4-FFF2-40B4-BE49-F238E27FC236}">
                  <a16:creationId xmlns:a16="http://schemas.microsoft.com/office/drawing/2014/main" id="{EB76DDD2-7E21-9608-DABC-1A6C66220BC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24745" y="3072001"/>
              <a:ext cx="828955" cy="106635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E1073B8-F50B-D1A2-3599-F9E679C5FFC1}"/>
                </a:ext>
              </a:extLst>
            </p:cNvPr>
            <p:cNvSpPr txBox="1"/>
            <p:nvPr/>
          </p:nvSpPr>
          <p:spPr>
            <a:xfrm>
              <a:off x="48197" y="1705633"/>
              <a:ext cx="8389989" cy="369332"/>
            </a:xfrm>
            <a:prstGeom prst="rect">
              <a:avLst/>
            </a:prstGeom>
            <a:solidFill>
              <a:schemeClr val="accent2">
                <a:lumMod val="75000"/>
              </a:schemeClr>
            </a:solidFill>
          </p:spPr>
          <p:txBody>
            <a:bodyPr wrap="none" rtlCol="0">
              <a:spAutoFit/>
            </a:bodyPr>
            <a:lstStyle/>
            <a:p>
              <a:r>
                <a:rPr lang="en-CH" dirty="0">
                  <a:solidFill>
                    <a:schemeClr val="bg1"/>
                  </a:solidFill>
                </a:rPr>
                <a:t>Professors, Department of Evolutionary Biology and Environmental Studies, Univ. Zurich</a:t>
              </a:r>
            </a:p>
          </p:txBody>
        </p:sp>
        <p:sp>
          <p:nvSpPr>
            <p:cNvPr id="3" name="TextBox 2">
              <a:extLst>
                <a:ext uri="{FF2B5EF4-FFF2-40B4-BE49-F238E27FC236}">
                  <a16:creationId xmlns:a16="http://schemas.microsoft.com/office/drawing/2014/main" id="{20959D10-EED5-1407-3340-EBA9557E3685}"/>
                </a:ext>
              </a:extLst>
            </p:cNvPr>
            <p:cNvSpPr txBox="1"/>
            <p:nvPr/>
          </p:nvSpPr>
          <p:spPr>
            <a:xfrm>
              <a:off x="6351155" y="5678524"/>
              <a:ext cx="1684948" cy="369332"/>
            </a:xfrm>
            <a:prstGeom prst="rect">
              <a:avLst/>
            </a:prstGeom>
            <a:noFill/>
          </p:spPr>
          <p:txBody>
            <a:bodyPr wrap="none" rtlCol="0">
              <a:spAutoFit/>
            </a:bodyPr>
            <a:lstStyle/>
            <a:p>
              <a:r>
                <a:rPr lang="en-US" dirty="0" err="1"/>
                <a:t>www.ieu.uzh.ch</a:t>
              </a:r>
              <a:endParaRPr lang="en-CH" dirty="0"/>
            </a:p>
          </p:txBody>
        </p:sp>
        <p:pic>
          <p:nvPicPr>
            <p:cNvPr id="5" name="Picture 4" descr="A picture containing shape&#10;&#10;Description automatically generated">
              <a:extLst>
                <a:ext uri="{FF2B5EF4-FFF2-40B4-BE49-F238E27FC236}">
                  <a16:creationId xmlns:a16="http://schemas.microsoft.com/office/drawing/2014/main" id="{719568BA-6A7B-D30D-AE59-437E6C4E63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521" y="2225204"/>
              <a:ext cx="424418" cy="284319"/>
            </a:xfrm>
            <a:prstGeom prst="rect">
              <a:avLst/>
            </a:prstGeom>
          </p:spPr>
        </p:pic>
        <p:pic>
          <p:nvPicPr>
            <p:cNvPr id="7" name="Picture 2">
              <a:hlinkClick r:id="rId20"/>
              <a:extLst>
                <a:ext uri="{FF2B5EF4-FFF2-40B4-BE49-F238E27FC236}">
                  <a16:creationId xmlns:a16="http://schemas.microsoft.com/office/drawing/2014/main" id="{D0998D5B-6633-A6BE-9381-E32A4F8138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33362" y="2163065"/>
              <a:ext cx="580928" cy="355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hlinkClick r:id="rId22"/>
              <a:extLst>
                <a:ext uri="{FF2B5EF4-FFF2-40B4-BE49-F238E27FC236}">
                  <a16:creationId xmlns:a16="http://schemas.microsoft.com/office/drawing/2014/main" id="{804F7837-EF32-B7A5-579A-E298C3F2A4E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51815" y="2109388"/>
              <a:ext cx="671462" cy="447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24"/>
              <a:extLst>
                <a:ext uri="{FF2B5EF4-FFF2-40B4-BE49-F238E27FC236}">
                  <a16:creationId xmlns:a16="http://schemas.microsoft.com/office/drawing/2014/main" id="{B2558515-7C6D-0A9A-D028-CBDDE13476F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5767" y="2128240"/>
              <a:ext cx="714156" cy="4771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26"/>
              <a:extLst>
                <a:ext uri="{FF2B5EF4-FFF2-40B4-BE49-F238E27FC236}">
                  <a16:creationId xmlns:a16="http://schemas.microsoft.com/office/drawing/2014/main" id="{81EA1A80-E0BA-DC9E-07C2-773CD34DFCA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57934" y="2135980"/>
              <a:ext cx="740516" cy="4924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hlinkClick r:id="rId28"/>
              <a:extLst>
                <a:ext uri="{FF2B5EF4-FFF2-40B4-BE49-F238E27FC236}">
                  <a16:creationId xmlns:a16="http://schemas.microsoft.com/office/drawing/2014/main" id="{0DA96BEE-C3B4-D469-62C7-22DFFB21C1A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691171" y="2142259"/>
              <a:ext cx="750342" cy="4502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hlinkClick r:id="rId30"/>
              <a:extLst>
                <a:ext uri="{FF2B5EF4-FFF2-40B4-BE49-F238E27FC236}">
                  <a16:creationId xmlns:a16="http://schemas.microsoft.com/office/drawing/2014/main" id="{BE39299B-A235-BE96-BF8A-0DBBBC9C0CB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93405" y="2158038"/>
              <a:ext cx="782940" cy="3930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g of the United States of America">
              <a:hlinkClick r:id="rId32"/>
              <a:extLst>
                <a:ext uri="{FF2B5EF4-FFF2-40B4-BE49-F238E27FC236}">
                  <a16:creationId xmlns:a16="http://schemas.microsoft.com/office/drawing/2014/main" id="{D2517EE3-4863-03FF-1229-30FE7B2CC0A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469746" y="2169538"/>
              <a:ext cx="685480" cy="3602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hlinkClick r:id="rId34"/>
              <a:extLst>
                <a:ext uri="{FF2B5EF4-FFF2-40B4-BE49-F238E27FC236}">
                  <a16:creationId xmlns:a16="http://schemas.microsoft.com/office/drawing/2014/main" id="{0CF0BAC7-4A75-ACB0-2B09-D8F506049AB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292185" y="2158038"/>
              <a:ext cx="794864" cy="39899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ivil and State Ensign of Switzerland">
              <a:hlinkClick r:id="rId36"/>
              <a:extLst>
                <a:ext uri="{FF2B5EF4-FFF2-40B4-BE49-F238E27FC236}">
                  <a16:creationId xmlns:a16="http://schemas.microsoft.com/office/drawing/2014/main" id="{C5EA46EE-FE52-EAA0-52A2-A9845E43662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6649" y="4261519"/>
              <a:ext cx="679118" cy="45131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F8281A13-B414-84AC-9267-94AF8FC889B6}"/>
              </a:ext>
            </a:extLst>
          </p:cNvPr>
          <p:cNvSpPr txBox="1"/>
          <p:nvPr/>
        </p:nvSpPr>
        <p:spPr>
          <a:xfrm>
            <a:off x="-10846" y="903828"/>
            <a:ext cx="9256446" cy="738664"/>
          </a:xfrm>
          <a:prstGeom prst="rect">
            <a:avLst/>
          </a:prstGeom>
          <a:noFill/>
        </p:spPr>
        <p:txBody>
          <a:bodyPr wrap="square">
            <a:spAutoFit/>
          </a:bodyPr>
          <a:lstStyle/>
          <a:p>
            <a:r>
              <a:rPr lang="en-US" sz="1400" dirty="0" err="1"/>
              <a:t>Schiermeier</a:t>
            </a:r>
            <a:r>
              <a:rPr lang="en-US" sz="1400" dirty="0"/>
              <a:t>, </a:t>
            </a:r>
            <a:r>
              <a:rPr lang="en-US" sz="1400" i="1" dirty="0"/>
              <a:t>Nature</a:t>
            </a:r>
            <a:r>
              <a:rPr lang="en-US" sz="1400" dirty="0"/>
              <a:t> 435:532 (2005)</a:t>
            </a:r>
          </a:p>
          <a:p>
            <a:r>
              <a:rPr lang="en-US" sz="1400" dirty="0"/>
              <a:t>Ursula </a:t>
            </a:r>
            <a:r>
              <a:rPr lang="en-US" sz="1400" dirty="0" err="1"/>
              <a:t>Röthlisberger</a:t>
            </a:r>
            <a:r>
              <a:rPr lang="en-US" sz="1400" dirty="0"/>
              <a:t> is in a minority at the Swiss Federal Institute of Technology in Lausanne (EPFL). That she is a woman and a young scientist leading her own independent group is not unusual. Rather, what makes her stand out is that she is Swiss.</a:t>
            </a:r>
            <a:endParaRPr lang="en-CH" sz="1400" dirty="0"/>
          </a:p>
        </p:txBody>
      </p:sp>
    </p:spTree>
    <p:extLst>
      <p:ext uri="{BB962C8B-B14F-4D97-AF65-F5344CB8AC3E}">
        <p14:creationId xmlns:p14="http://schemas.microsoft.com/office/powerpoint/2010/main" val="271096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5AD61F-D4DB-4F9B-96D9-6C5E58469A59}"/>
              </a:ext>
            </a:extLst>
          </p:cNvPr>
          <p:cNvSpPr txBox="1">
            <a:spLocks/>
          </p:cNvSpPr>
          <p:nvPr/>
        </p:nvSpPr>
        <p:spPr>
          <a:xfrm>
            <a:off x="1079253" y="145365"/>
            <a:ext cx="8238310" cy="762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University Research Priority Program (URPP)</a:t>
            </a:r>
          </a:p>
          <a:p>
            <a:pPr algn="l"/>
            <a:r>
              <a:rPr lang="en-US" sz="3200" b="1" spc="-150" dirty="0">
                <a:solidFill>
                  <a:schemeClr val="accent6"/>
                </a:solidFill>
                <a:latin typeface="+mn-ea"/>
                <a:ea typeface="+mn-ea"/>
              </a:rPr>
              <a:t>to support interdisciplinary education and research</a:t>
            </a:r>
            <a:endParaRPr lang="en-JP" sz="3200" b="1" spc="-150">
              <a:solidFill>
                <a:schemeClr val="accent6"/>
              </a:solidFill>
              <a:latin typeface="+mn-ea"/>
              <a:ea typeface="+mn-ea"/>
            </a:endParaRPr>
          </a:p>
        </p:txBody>
      </p:sp>
      <p:sp>
        <p:nvSpPr>
          <p:cNvPr id="8" name="テキスト ボックス 14">
            <a:extLst>
              <a:ext uri="{FF2B5EF4-FFF2-40B4-BE49-F238E27FC236}">
                <a16:creationId xmlns:a16="http://schemas.microsoft.com/office/drawing/2014/main" id="{ACCB9724-6BF8-134F-BFC9-49B6485C88EF}"/>
              </a:ext>
            </a:extLst>
          </p:cNvPr>
          <p:cNvSpPr txBox="1"/>
          <p:nvPr/>
        </p:nvSpPr>
        <p:spPr>
          <a:xfrm>
            <a:off x="384652" y="1054340"/>
            <a:ext cx="8446700" cy="1298377"/>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12-year programs, between faculties and departments</a:t>
            </a:r>
          </a:p>
          <a:p>
            <a:r>
              <a:rPr lang="en-US" sz="2000" b="1" dirty="0">
                <a:solidFill>
                  <a:schemeClr val="bg1"/>
                </a:solidFill>
                <a:latin typeface="+mn-ea"/>
              </a:rPr>
              <a:t>Bottom-up proposals</a:t>
            </a:r>
          </a:p>
          <a:p>
            <a:r>
              <a:rPr lang="en-US" sz="2000" b="1" dirty="0">
                <a:solidFill>
                  <a:schemeClr val="bg1"/>
                </a:solidFill>
                <a:latin typeface="+mn-ea"/>
              </a:rPr>
              <a:t>Financial supports for young scientists (mostly PhD students) </a:t>
            </a:r>
            <a:endParaRPr lang="en-JP" sz="2000" b="1">
              <a:solidFill>
                <a:schemeClr val="bg1"/>
              </a:solidFill>
              <a:latin typeface="+mn-ea"/>
            </a:endParaRPr>
          </a:p>
        </p:txBody>
      </p:sp>
      <p:sp>
        <p:nvSpPr>
          <p:cNvPr id="4" name="TextBox 3">
            <a:extLst>
              <a:ext uri="{FF2B5EF4-FFF2-40B4-BE49-F238E27FC236}">
                <a16:creationId xmlns:a16="http://schemas.microsoft.com/office/drawing/2014/main" id="{BB86DA0C-E88C-4EBC-5B23-C4DA4E69CB01}"/>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Often expanded to nation-wide programs (NCCR)</a:t>
            </a:r>
          </a:p>
        </p:txBody>
      </p:sp>
      <p:pic>
        <p:nvPicPr>
          <p:cNvPr id="11" name="Picture 10" descr="Orange and white lines on a white background&#10;&#10;Description automatically generated">
            <a:extLst>
              <a:ext uri="{FF2B5EF4-FFF2-40B4-BE49-F238E27FC236}">
                <a16:creationId xmlns:a16="http://schemas.microsoft.com/office/drawing/2014/main" id="{456AC43A-4B98-D28A-A353-3F765247A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959" y="2429635"/>
            <a:ext cx="2524393" cy="1421343"/>
          </a:xfrm>
          <a:prstGeom prst="rect">
            <a:avLst/>
          </a:prstGeom>
        </p:spPr>
      </p:pic>
      <p:pic>
        <p:nvPicPr>
          <p:cNvPr id="13" name="Picture 12" descr="A graphic of a person and a tree&#10;&#10;Description automatically generated with medium confidence">
            <a:extLst>
              <a:ext uri="{FF2B5EF4-FFF2-40B4-BE49-F238E27FC236}">
                <a16:creationId xmlns:a16="http://schemas.microsoft.com/office/drawing/2014/main" id="{C81DCE38-6B40-DFC1-7EC7-DB29B570C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604" y="2449276"/>
            <a:ext cx="2443843" cy="1376116"/>
          </a:xfrm>
          <a:prstGeom prst="rect">
            <a:avLst/>
          </a:prstGeom>
        </p:spPr>
      </p:pic>
      <p:sp>
        <p:nvSpPr>
          <p:cNvPr id="14" name="TextBox 13">
            <a:extLst>
              <a:ext uri="{FF2B5EF4-FFF2-40B4-BE49-F238E27FC236}">
                <a16:creationId xmlns:a16="http://schemas.microsoft.com/office/drawing/2014/main" id="{EB2D2970-4529-EC5F-4E16-AB6B878F4AE4}"/>
              </a:ext>
            </a:extLst>
          </p:cNvPr>
          <p:cNvSpPr txBox="1"/>
          <p:nvPr/>
        </p:nvSpPr>
        <p:spPr>
          <a:xfrm>
            <a:off x="6378739" y="3853904"/>
            <a:ext cx="2511137" cy="923330"/>
          </a:xfrm>
          <a:prstGeom prst="rect">
            <a:avLst/>
          </a:prstGeom>
          <a:noFill/>
        </p:spPr>
        <p:txBody>
          <a:bodyPr wrap="none" rtlCol="0">
            <a:spAutoFit/>
          </a:bodyPr>
          <a:lstStyle/>
          <a:p>
            <a:r>
              <a:rPr lang="en-CH" dirty="0"/>
              <a:t>URPP Evolution in Action</a:t>
            </a:r>
          </a:p>
          <a:p>
            <a:r>
              <a:rPr lang="en-CH" dirty="0"/>
              <a:t>Grossniklaus &amp; Shimizu</a:t>
            </a:r>
          </a:p>
          <a:p>
            <a:r>
              <a:rPr lang="en-CH" dirty="0"/>
              <a:t>(2013-)</a:t>
            </a:r>
          </a:p>
        </p:txBody>
      </p:sp>
      <p:sp>
        <p:nvSpPr>
          <p:cNvPr id="15" name="TextBox 14">
            <a:extLst>
              <a:ext uri="{FF2B5EF4-FFF2-40B4-BE49-F238E27FC236}">
                <a16:creationId xmlns:a16="http://schemas.microsoft.com/office/drawing/2014/main" id="{D65872CD-AD7E-29F8-8A2F-A43163069ED8}"/>
              </a:ext>
            </a:extLst>
          </p:cNvPr>
          <p:cNvSpPr txBox="1"/>
          <p:nvPr/>
        </p:nvSpPr>
        <p:spPr>
          <a:xfrm>
            <a:off x="3035208" y="3835214"/>
            <a:ext cx="2416239" cy="646331"/>
          </a:xfrm>
          <a:prstGeom prst="rect">
            <a:avLst/>
          </a:prstGeom>
          <a:noFill/>
        </p:spPr>
        <p:txBody>
          <a:bodyPr wrap="none" rtlCol="0">
            <a:spAutoFit/>
          </a:bodyPr>
          <a:lstStyle/>
          <a:p>
            <a:r>
              <a:rPr lang="en-CH" dirty="0"/>
              <a:t>URPP Global Change </a:t>
            </a:r>
          </a:p>
          <a:p>
            <a:r>
              <a:rPr lang="en-CH" dirty="0"/>
              <a:t>and Biodiversity (2013-)</a:t>
            </a:r>
          </a:p>
        </p:txBody>
      </p:sp>
      <p:sp>
        <p:nvSpPr>
          <p:cNvPr id="17" name="TextBox 16">
            <a:extLst>
              <a:ext uri="{FF2B5EF4-FFF2-40B4-BE49-F238E27FC236}">
                <a16:creationId xmlns:a16="http://schemas.microsoft.com/office/drawing/2014/main" id="{92E8BE44-5BC2-3E7B-AC94-2A57A9769572}"/>
              </a:ext>
            </a:extLst>
          </p:cNvPr>
          <p:cNvSpPr txBox="1"/>
          <p:nvPr/>
        </p:nvSpPr>
        <p:spPr>
          <a:xfrm>
            <a:off x="159574" y="3888361"/>
            <a:ext cx="2907078" cy="1754326"/>
          </a:xfrm>
          <a:prstGeom prst="rect">
            <a:avLst/>
          </a:prstGeom>
          <a:noFill/>
        </p:spPr>
        <p:txBody>
          <a:bodyPr wrap="none" rtlCol="0">
            <a:spAutoFit/>
          </a:bodyPr>
          <a:lstStyle/>
          <a:p>
            <a:r>
              <a:rPr lang="en-CH" dirty="0"/>
              <a:t>URPP Systems Biology/</a:t>
            </a:r>
          </a:p>
          <a:p>
            <a:r>
              <a:rPr lang="en-CH" dirty="0"/>
              <a:t>Functional Genomics</a:t>
            </a:r>
          </a:p>
          <a:p>
            <a:r>
              <a:rPr lang="en-CH" dirty="0"/>
              <a:t>(2005-2016)</a:t>
            </a:r>
          </a:p>
          <a:p>
            <a:r>
              <a:rPr lang="en-CH" dirty="0"/>
              <a:t>Biologists, mathematicians, </a:t>
            </a:r>
          </a:p>
          <a:p>
            <a:r>
              <a:rPr lang="en-CH" dirty="0"/>
              <a:t>physicists, etc.</a:t>
            </a:r>
          </a:p>
          <a:p>
            <a:r>
              <a:rPr lang="en-CH" dirty="0"/>
              <a:t>Coordinator: Cornelia Schauz</a:t>
            </a:r>
          </a:p>
        </p:txBody>
      </p:sp>
      <p:pic>
        <p:nvPicPr>
          <p:cNvPr id="19" name="Picture 18" descr="A computer monitor on a white machine&#10;&#10;Description automatically generated">
            <a:extLst>
              <a:ext uri="{FF2B5EF4-FFF2-40B4-BE49-F238E27FC236}">
                <a16:creationId xmlns:a16="http://schemas.microsoft.com/office/drawing/2014/main" id="{EF7FD001-EC2C-D1D9-B2CE-DD2684F55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59" y="2457895"/>
            <a:ext cx="1184962" cy="1398255"/>
          </a:xfrm>
          <a:prstGeom prst="rect">
            <a:avLst/>
          </a:prstGeom>
        </p:spPr>
      </p:pic>
    </p:spTree>
    <p:extLst>
      <p:ext uri="{BB962C8B-B14F-4D97-AF65-F5344CB8AC3E}">
        <p14:creationId xmlns:p14="http://schemas.microsoft.com/office/powerpoint/2010/main" val="149920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University Research Priority Program (URPP) Evolution in Action</a:t>
            </a:r>
            <a:endParaRPr lang="en-JP" sz="3200" b="1" spc="-150">
              <a:solidFill>
                <a:schemeClr val="accent6"/>
              </a:solidFill>
              <a:latin typeface="+mn-ea"/>
              <a:ea typeface="+mn-ea"/>
            </a:endParaRPr>
          </a:p>
        </p:txBody>
      </p:sp>
      <p:sp>
        <p:nvSpPr>
          <p:cNvPr id="16" name="テキスト ボックス 14">
            <a:extLst>
              <a:ext uri="{FF2B5EF4-FFF2-40B4-BE49-F238E27FC236}">
                <a16:creationId xmlns:a16="http://schemas.microsoft.com/office/drawing/2014/main" id="{DA8A9522-827E-5C41-88D7-F134980A3796}"/>
              </a:ext>
            </a:extLst>
          </p:cNvPr>
          <p:cNvSpPr txBox="1"/>
          <p:nvPr/>
        </p:nvSpPr>
        <p:spPr>
          <a:xfrm>
            <a:off x="54610" y="1032077"/>
            <a:ext cx="8467090" cy="1168539"/>
          </a:xfrm>
          <a:prstGeom prst="roundRect">
            <a:avLst>
              <a:gd name="adj" fmla="val 50000"/>
            </a:avLst>
          </a:prstGeom>
          <a:solidFill>
            <a:schemeClr val="accent2"/>
          </a:solidFill>
        </p:spPr>
        <p:txBody>
          <a:bodyPr wrap="square" lIns="0" tIns="0" rIns="0" bIns="0" anchor="ctr" anchorCtr="1">
            <a:spAutoFit/>
          </a:bodyPr>
          <a:lstStyle/>
          <a:p>
            <a:r>
              <a:rPr lang="en-US" b="1" dirty="0">
                <a:solidFill>
                  <a:schemeClr val="bg1"/>
                </a:solidFill>
                <a:latin typeface="+mn-ea"/>
              </a:rPr>
              <a:t>Bottom-up proposals from PIs from different Departments/Faculties</a:t>
            </a:r>
          </a:p>
          <a:p>
            <a:r>
              <a:rPr lang="en-US" b="1" dirty="0">
                <a:solidFill>
                  <a:schemeClr val="bg1"/>
                </a:solidFill>
                <a:latin typeface="+mn-ea"/>
              </a:rPr>
              <a:t>Co-supervision of PhD students and postdocs</a:t>
            </a:r>
          </a:p>
          <a:p>
            <a:r>
              <a:rPr lang="en-US" b="1" dirty="0">
                <a:solidFill>
                  <a:schemeClr val="bg1"/>
                </a:solidFill>
                <a:latin typeface="+mn-ea"/>
              </a:rPr>
              <a:t>PhD program in Evolutionary Biology</a:t>
            </a:r>
          </a:p>
        </p:txBody>
      </p:sp>
      <p:sp>
        <p:nvSpPr>
          <p:cNvPr id="7" name="TextBox 6">
            <a:extLst>
              <a:ext uri="{FF2B5EF4-FFF2-40B4-BE49-F238E27FC236}">
                <a16:creationId xmlns:a16="http://schemas.microsoft.com/office/drawing/2014/main" id="{152176B1-B1C2-DD9A-2AB6-B25988B93FA4}"/>
              </a:ext>
            </a:extLst>
          </p:cNvPr>
          <p:cNvSpPr txBox="1"/>
          <p:nvPr/>
        </p:nvSpPr>
        <p:spPr>
          <a:xfrm>
            <a:off x="-50772" y="2169124"/>
            <a:ext cx="8002447" cy="646331"/>
          </a:xfrm>
          <a:prstGeom prst="rect">
            <a:avLst/>
          </a:prstGeom>
          <a:noFill/>
        </p:spPr>
        <p:txBody>
          <a:bodyPr wrap="none" rtlCol="0">
            <a:spAutoFit/>
          </a:bodyPr>
          <a:lstStyle/>
          <a:p>
            <a:r>
              <a:rPr lang="en-CH" dirty="0"/>
              <a:t>-A crash course for common terminology (BIO395 Concepts in Evolutionary Biology)</a:t>
            </a:r>
          </a:p>
          <a:p>
            <a:r>
              <a:rPr lang="en-CH" dirty="0"/>
              <a:t>	to students in biology, medicine and linguistics</a:t>
            </a:r>
          </a:p>
        </p:txBody>
      </p:sp>
      <p:pic>
        <p:nvPicPr>
          <p:cNvPr id="9" name="Picture 8" descr="DoodleStudents2015.jpg">
            <a:extLst>
              <a:ext uri="{FF2B5EF4-FFF2-40B4-BE49-F238E27FC236}">
                <a16:creationId xmlns:a16="http://schemas.microsoft.com/office/drawing/2014/main" id="{995A81BE-B5F2-63EA-81FD-9F7F75971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 y="2857299"/>
            <a:ext cx="8724578" cy="3985366"/>
          </a:xfrm>
          <a:prstGeom prst="rect">
            <a:avLst/>
          </a:prstGeom>
        </p:spPr>
      </p:pic>
      <p:sp>
        <p:nvSpPr>
          <p:cNvPr id="12" name="Rectangle 11">
            <a:extLst>
              <a:ext uri="{FF2B5EF4-FFF2-40B4-BE49-F238E27FC236}">
                <a16:creationId xmlns:a16="http://schemas.microsoft.com/office/drawing/2014/main" id="{A103B650-B298-4014-6947-4D0FB66A78A7}"/>
              </a:ext>
            </a:extLst>
          </p:cNvPr>
          <p:cNvSpPr/>
          <p:nvPr/>
        </p:nvSpPr>
        <p:spPr>
          <a:xfrm>
            <a:off x="1899105" y="3375317"/>
            <a:ext cx="6768933" cy="3443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AEA8082-83DF-B86B-10BD-3CB5E734110E}"/>
              </a:ext>
            </a:extLst>
          </p:cNvPr>
          <p:cNvSpPr txBox="1"/>
          <p:nvPr/>
        </p:nvSpPr>
        <p:spPr>
          <a:xfrm>
            <a:off x="2388889" y="2876630"/>
            <a:ext cx="1188000" cy="400110"/>
          </a:xfrm>
          <a:prstGeom prst="rect">
            <a:avLst/>
          </a:prstGeom>
          <a:solidFill>
            <a:srgbClr val="FFFFFF"/>
          </a:solidFill>
        </p:spPr>
        <p:txBody>
          <a:bodyPr wrap="none" rtlCol="0">
            <a:spAutoFit/>
          </a:bodyPr>
          <a:lstStyle/>
          <a:p>
            <a:r>
              <a:rPr lang="en-US" sz="1000" dirty="0"/>
              <a:t>Additive/dominance</a:t>
            </a:r>
          </a:p>
          <a:p>
            <a:r>
              <a:rPr lang="en-US" sz="1000" dirty="0"/>
              <a:t>genetic variation</a:t>
            </a:r>
          </a:p>
        </p:txBody>
      </p:sp>
      <p:sp>
        <p:nvSpPr>
          <p:cNvPr id="21" name="TextBox 20">
            <a:extLst>
              <a:ext uri="{FF2B5EF4-FFF2-40B4-BE49-F238E27FC236}">
                <a16:creationId xmlns:a16="http://schemas.microsoft.com/office/drawing/2014/main" id="{CFA26C94-6FCF-A24E-1E92-2E0548576F70}"/>
              </a:ext>
            </a:extLst>
          </p:cNvPr>
          <p:cNvSpPr txBox="1"/>
          <p:nvPr/>
        </p:nvSpPr>
        <p:spPr>
          <a:xfrm>
            <a:off x="6094714" y="2944596"/>
            <a:ext cx="711465" cy="400110"/>
          </a:xfrm>
          <a:prstGeom prst="rect">
            <a:avLst/>
          </a:prstGeom>
          <a:solidFill>
            <a:srgbClr val="FFFFFF"/>
          </a:solidFill>
        </p:spPr>
        <p:txBody>
          <a:bodyPr wrap="none" rtlCol="0">
            <a:spAutoFit/>
          </a:bodyPr>
          <a:lstStyle/>
          <a:p>
            <a:r>
              <a:rPr lang="en-US" sz="1000" dirty="0"/>
              <a:t>Stabilizing</a:t>
            </a:r>
          </a:p>
          <a:p>
            <a:r>
              <a:rPr lang="en-US" sz="1000" dirty="0"/>
              <a:t>selection</a:t>
            </a:r>
          </a:p>
        </p:txBody>
      </p:sp>
      <p:sp>
        <p:nvSpPr>
          <p:cNvPr id="22" name="TextBox 21">
            <a:extLst>
              <a:ext uri="{FF2B5EF4-FFF2-40B4-BE49-F238E27FC236}">
                <a16:creationId xmlns:a16="http://schemas.microsoft.com/office/drawing/2014/main" id="{4D032A25-2BF1-F079-A75D-1A638F1F1A47}"/>
              </a:ext>
            </a:extLst>
          </p:cNvPr>
          <p:cNvSpPr txBox="1"/>
          <p:nvPr/>
        </p:nvSpPr>
        <p:spPr>
          <a:xfrm>
            <a:off x="7260341" y="2776439"/>
            <a:ext cx="761747" cy="553998"/>
          </a:xfrm>
          <a:prstGeom prst="rect">
            <a:avLst/>
          </a:prstGeom>
          <a:solidFill>
            <a:srgbClr val="FFFFFF"/>
          </a:solidFill>
        </p:spPr>
        <p:txBody>
          <a:bodyPr wrap="none" rtlCol="0">
            <a:spAutoFit/>
          </a:bodyPr>
          <a:lstStyle/>
          <a:p>
            <a:r>
              <a:rPr lang="en-US" sz="1000" dirty="0"/>
              <a:t>Ultimate &amp;</a:t>
            </a:r>
          </a:p>
          <a:p>
            <a:r>
              <a:rPr lang="en-US" sz="1000" dirty="0"/>
              <a:t>proximate </a:t>
            </a:r>
          </a:p>
          <a:p>
            <a:r>
              <a:rPr lang="en-US" sz="1000" dirty="0"/>
              <a:t>cause</a:t>
            </a:r>
          </a:p>
        </p:txBody>
      </p:sp>
      <p:sp>
        <p:nvSpPr>
          <p:cNvPr id="23" name="TextBox 22">
            <a:extLst>
              <a:ext uri="{FF2B5EF4-FFF2-40B4-BE49-F238E27FC236}">
                <a16:creationId xmlns:a16="http://schemas.microsoft.com/office/drawing/2014/main" id="{7496CEE8-20C6-90FA-5F18-18B367C871C2}"/>
              </a:ext>
            </a:extLst>
          </p:cNvPr>
          <p:cNvSpPr txBox="1"/>
          <p:nvPr/>
        </p:nvSpPr>
        <p:spPr>
          <a:xfrm>
            <a:off x="5521378" y="2750665"/>
            <a:ext cx="598879" cy="553998"/>
          </a:xfrm>
          <a:prstGeom prst="rect">
            <a:avLst/>
          </a:prstGeom>
          <a:solidFill>
            <a:srgbClr val="FFFFFF"/>
          </a:solidFill>
        </p:spPr>
        <p:txBody>
          <a:bodyPr wrap="none" rtlCol="0">
            <a:spAutoFit/>
          </a:bodyPr>
          <a:lstStyle/>
          <a:p>
            <a:r>
              <a:rPr lang="en-US" sz="1000" dirty="0"/>
              <a:t>Linkage</a:t>
            </a:r>
          </a:p>
          <a:p>
            <a:r>
              <a:rPr lang="en-US" sz="1000" dirty="0" err="1"/>
              <a:t>disequi</a:t>
            </a:r>
            <a:r>
              <a:rPr lang="en-US" sz="1000" dirty="0"/>
              <a:t>-</a:t>
            </a:r>
          </a:p>
          <a:p>
            <a:r>
              <a:rPr lang="en-US" sz="1000" dirty="0" err="1"/>
              <a:t>librium</a:t>
            </a:r>
            <a:endParaRPr lang="en-US" sz="1000" dirty="0"/>
          </a:p>
        </p:txBody>
      </p:sp>
    </p:spTree>
    <p:extLst>
      <p:ext uri="{BB962C8B-B14F-4D97-AF65-F5344CB8AC3E}">
        <p14:creationId xmlns:p14="http://schemas.microsoft.com/office/powerpoint/2010/main" val="160415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3"/>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Interdisciplinary study by co-supervision</a:t>
            </a:r>
          </a:p>
          <a:p>
            <a:pPr algn="l"/>
            <a:r>
              <a:rPr lang="en-US" sz="3200" b="1" spc="-150" dirty="0">
                <a:solidFill>
                  <a:schemeClr val="accent6"/>
                </a:solidFill>
                <a:latin typeface="+mn-ea"/>
                <a:ea typeface="+mn-ea"/>
              </a:rPr>
              <a:t>Example 1: language evolution</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Started from the chat with Balthasar</a:t>
            </a:r>
          </a:p>
        </p:txBody>
      </p:sp>
      <p:pic>
        <p:nvPicPr>
          <p:cNvPr id="12" name="Picture 11" descr="A picture containing outdoor, turtle&#10;&#10;Description automatically generated">
            <a:extLst>
              <a:ext uri="{FF2B5EF4-FFF2-40B4-BE49-F238E27FC236}">
                <a16:creationId xmlns:a16="http://schemas.microsoft.com/office/drawing/2014/main" id="{B7334BA8-5144-D1A2-B0B4-E716CD0F3683}"/>
              </a:ext>
            </a:extLst>
          </p:cNvPr>
          <p:cNvPicPr>
            <a:picLocks noChangeAspect="1"/>
          </p:cNvPicPr>
          <p:nvPr/>
        </p:nvPicPr>
        <p:blipFill rotWithShape="1">
          <a:blip r:embed="rId4">
            <a:extLst>
              <a:ext uri="{28A0092B-C50C-407E-A947-70E740481C1C}">
                <a14:useLocalDpi xmlns:a14="http://schemas.microsoft.com/office/drawing/2010/main" val="0"/>
              </a:ext>
            </a:extLst>
          </a:blip>
          <a:srcRect l="24000" t="12534" r="7170" b="13373"/>
          <a:stretch/>
        </p:blipFill>
        <p:spPr>
          <a:xfrm rot="16200000">
            <a:off x="2101024" y="1494295"/>
            <a:ext cx="1430166" cy="1027149"/>
          </a:xfrm>
          <a:prstGeom prst="rect">
            <a:avLst/>
          </a:prstGeom>
        </p:spPr>
      </p:pic>
      <p:pic>
        <p:nvPicPr>
          <p:cNvPr id="13" name="Picture 12" descr="A person looking at the camera&#10;&#10;Description automatically generated">
            <a:extLst>
              <a:ext uri="{FF2B5EF4-FFF2-40B4-BE49-F238E27FC236}">
                <a16:creationId xmlns:a16="http://schemas.microsoft.com/office/drawing/2014/main" id="{F59A1F51-626F-0160-A5EE-FF293A0DC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056" y="4044348"/>
            <a:ext cx="2085134" cy="1566905"/>
          </a:xfrm>
          <a:prstGeom prst="rect">
            <a:avLst/>
          </a:prstGeom>
        </p:spPr>
      </p:pic>
      <p:sp>
        <p:nvSpPr>
          <p:cNvPr id="14" name="TextBox 13">
            <a:extLst>
              <a:ext uri="{FF2B5EF4-FFF2-40B4-BE49-F238E27FC236}">
                <a16:creationId xmlns:a16="http://schemas.microsoft.com/office/drawing/2014/main" id="{3E14ECB5-AD1D-EA58-8F9C-1EEA7A6C3992}"/>
              </a:ext>
            </a:extLst>
          </p:cNvPr>
          <p:cNvSpPr txBox="1"/>
          <p:nvPr/>
        </p:nvSpPr>
        <p:spPr>
          <a:xfrm>
            <a:off x="4657899" y="5545701"/>
            <a:ext cx="3294160" cy="307777"/>
          </a:xfrm>
          <a:prstGeom prst="rect">
            <a:avLst/>
          </a:prstGeom>
          <a:noFill/>
        </p:spPr>
        <p:txBody>
          <a:bodyPr wrap="square" rtlCol="0">
            <a:spAutoFit/>
          </a:bodyPr>
          <a:lstStyle/>
          <a:p>
            <a:r>
              <a:rPr lang="en-US" sz="1400" dirty="0"/>
              <a:t>Prof. Hiroki Oota, Grad. Sci., U. Tokyo</a:t>
            </a:r>
            <a:endParaRPr lang="en-JP" sz="1400"/>
          </a:p>
        </p:txBody>
      </p:sp>
      <p:sp>
        <p:nvSpPr>
          <p:cNvPr id="15" name="TextBox 14">
            <a:extLst>
              <a:ext uri="{FF2B5EF4-FFF2-40B4-BE49-F238E27FC236}">
                <a16:creationId xmlns:a16="http://schemas.microsoft.com/office/drawing/2014/main" id="{D44E9414-0A84-81FA-EE87-BE8AAF31C216}"/>
              </a:ext>
            </a:extLst>
          </p:cNvPr>
          <p:cNvSpPr txBox="1"/>
          <p:nvPr/>
        </p:nvSpPr>
        <p:spPr>
          <a:xfrm>
            <a:off x="1475431" y="2691380"/>
            <a:ext cx="2194562" cy="738664"/>
          </a:xfrm>
          <a:prstGeom prst="rect">
            <a:avLst/>
          </a:prstGeom>
          <a:noFill/>
        </p:spPr>
        <p:txBody>
          <a:bodyPr wrap="square" rtlCol="0">
            <a:spAutoFit/>
          </a:bodyPr>
          <a:lstStyle/>
          <a:p>
            <a:r>
              <a:rPr lang="en-US" sz="1400" dirty="0"/>
              <a:t>Dr. Hiromi </a:t>
            </a:r>
            <a:r>
              <a:rPr lang="en-US" sz="1400" dirty="0" err="1"/>
              <a:t>Matsumae</a:t>
            </a:r>
            <a:r>
              <a:rPr lang="en-US" sz="1400" dirty="0"/>
              <a:t> </a:t>
            </a:r>
          </a:p>
          <a:p>
            <a:r>
              <a:rPr lang="en-US" sz="1400" dirty="0"/>
              <a:t>(now tenure-track, </a:t>
            </a:r>
          </a:p>
          <a:p>
            <a:r>
              <a:rPr lang="en-US" sz="1400" dirty="0"/>
              <a:t>Fac. Med., Tokai Univ.)</a:t>
            </a:r>
            <a:endParaRPr lang="en-JP" sz="1400"/>
          </a:p>
        </p:txBody>
      </p:sp>
      <p:pic>
        <p:nvPicPr>
          <p:cNvPr id="18" name="Picture 17" descr="A person with purple hair and nose ring smiling&#10;&#10;Description automatically generated">
            <a:extLst>
              <a:ext uri="{FF2B5EF4-FFF2-40B4-BE49-F238E27FC236}">
                <a16:creationId xmlns:a16="http://schemas.microsoft.com/office/drawing/2014/main" id="{07EB41F9-A845-7DE1-C289-70127BF8CB89}"/>
              </a:ext>
            </a:extLst>
          </p:cNvPr>
          <p:cNvPicPr>
            <a:picLocks noChangeAspect="1"/>
          </p:cNvPicPr>
          <p:nvPr/>
        </p:nvPicPr>
        <p:blipFill rotWithShape="1">
          <a:blip r:embed="rId6">
            <a:extLst>
              <a:ext uri="{28A0092B-C50C-407E-A947-70E740481C1C}">
                <a14:useLocalDpi xmlns:a14="http://schemas.microsoft.com/office/drawing/2010/main" val="0"/>
              </a:ext>
            </a:extLst>
          </a:blip>
          <a:srcRect b="9882"/>
          <a:stretch/>
        </p:blipFill>
        <p:spPr>
          <a:xfrm>
            <a:off x="6066000" y="1232736"/>
            <a:ext cx="1027149" cy="1390109"/>
          </a:xfrm>
          <a:prstGeom prst="rect">
            <a:avLst/>
          </a:prstGeom>
        </p:spPr>
      </p:pic>
      <p:pic>
        <p:nvPicPr>
          <p:cNvPr id="20" name="Picture 19" descr="A person smiling in front of a bamboo tree&#10;&#10;Description automatically generated">
            <a:extLst>
              <a:ext uri="{FF2B5EF4-FFF2-40B4-BE49-F238E27FC236}">
                <a16:creationId xmlns:a16="http://schemas.microsoft.com/office/drawing/2014/main" id="{921DCD7A-3877-4236-822D-EAFB071D4EB1}"/>
              </a:ext>
            </a:extLst>
          </p:cNvPr>
          <p:cNvPicPr>
            <a:picLocks noChangeAspect="1"/>
          </p:cNvPicPr>
          <p:nvPr/>
        </p:nvPicPr>
        <p:blipFill rotWithShape="1">
          <a:blip r:embed="rId7">
            <a:extLst>
              <a:ext uri="{28A0092B-C50C-407E-A947-70E740481C1C}">
                <a14:useLocalDpi xmlns:a14="http://schemas.microsoft.com/office/drawing/2010/main" val="0"/>
              </a:ext>
            </a:extLst>
          </a:blip>
          <a:srcRect b="9882"/>
          <a:stretch/>
        </p:blipFill>
        <p:spPr>
          <a:xfrm>
            <a:off x="4234894" y="1259574"/>
            <a:ext cx="1027149" cy="1390109"/>
          </a:xfrm>
          <a:prstGeom prst="rect">
            <a:avLst/>
          </a:prstGeom>
        </p:spPr>
      </p:pic>
      <p:sp>
        <p:nvSpPr>
          <p:cNvPr id="21" name="TextBox 20">
            <a:extLst>
              <a:ext uri="{FF2B5EF4-FFF2-40B4-BE49-F238E27FC236}">
                <a16:creationId xmlns:a16="http://schemas.microsoft.com/office/drawing/2014/main" id="{4DF3E6B2-5413-A4BD-9159-8A618A31F516}"/>
              </a:ext>
            </a:extLst>
          </p:cNvPr>
          <p:cNvSpPr txBox="1"/>
          <p:nvPr/>
        </p:nvSpPr>
        <p:spPr>
          <a:xfrm>
            <a:off x="3819020" y="2722953"/>
            <a:ext cx="1910117" cy="738664"/>
          </a:xfrm>
          <a:prstGeom prst="rect">
            <a:avLst/>
          </a:prstGeom>
          <a:noFill/>
        </p:spPr>
        <p:txBody>
          <a:bodyPr wrap="square" rtlCol="0">
            <a:spAutoFit/>
          </a:bodyPr>
          <a:lstStyle/>
          <a:p>
            <a:r>
              <a:rPr lang="en-US" sz="1400" dirty="0"/>
              <a:t>Dr. Chiara Barbieri</a:t>
            </a:r>
          </a:p>
          <a:p>
            <a:r>
              <a:rPr lang="en-US" sz="1400" dirty="0"/>
              <a:t>(now tenure-track, </a:t>
            </a:r>
          </a:p>
          <a:p>
            <a:r>
              <a:rPr lang="en-US" sz="1400" dirty="0"/>
              <a:t>Univ. Cagliari, Italy)</a:t>
            </a:r>
            <a:endParaRPr lang="en-JP" sz="1400"/>
          </a:p>
        </p:txBody>
      </p:sp>
      <p:sp>
        <p:nvSpPr>
          <p:cNvPr id="22" name="TextBox 21">
            <a:extLst>
              <a:ext uri="{FF2B5EF4-FFF2-40B4-BE49-F238E27FC236}">
                <a16:creationId xmlns:a16="http://schemas.microsoft.com/office/drawing/2014/main" id="{95232481-340F-554C-2E05-E8A5105B7E23}"/>
              </a:ext>
            </a:extLst>
          </p:cNvPr>
          <p:cNvSpPr txBox="1"/>
          <p:nvPr/>
        </p:nvSpPr>
        <p:spPr>
          <a:xfrm>
            <a:off x="5757681" y="2702598"/>
            <a:ext cx="1910117" cy="523220"/>
          </a:xfrm>
          <a:prstGeom prst="rect">
            <a:avLst/>
          </a:prstGeom>
          <a:noFill/>
        </p:spPr>
        <p:txBody>
          <a:bodyPr wrap="square" rtlCol="0">
            <a:spAutoFit/>
          </a:bodyPr>
          <a:lstStyle/>
          <a:p>
            <a:r>
              <a:rPr lang="en-US" sz="1400" dirty="0"/>
              <a:t>Epifania Arango-</a:t>
            </a:r>
            <a:r>
              <a:rPr lang="en-US" sz="1400" dirty="0" err="1"/>
              <a:t>Isaza</a:t>
            </a:r>
            <a:r>
              <a:rPr lang="en-US" sz="1400" dirty="0"/>
              <a:t> </a:t>
            </a:r>
          </a:p>
          <a:p>
            <a:r>
              <a:rPr lang="en-US" sz="1400" dirty="0"/>
              <a:t>(PhD student)</a:t>
            </a:r>
            <a:endParaRPr lang="en-JP" sz="1400"/>
          </a:p>
        </p:txBody>
      </p:sp>
      <p:sp>
        <p:nvSpPr>
          <p:cNvPr id="23" name="テキスト ボックス 14">
            <a:extLst>
              <a:ext uri="{FF2B5EF4-FFF2-40B4-BE49-F238E27FC236}">
                <a16:creationId xmlns:a16="http://schemas.microsoft.com/office/drawing/2014/main" id="{ED357896-6A6B-73A1-87A5-A4E4B939C969}"/>
              </a:ext>
            </a:extLst>
          </p:cNvPr>
          <p:cNvSpPr txBox="1"/>
          <p:nvPr/>
        </p:nvSpPr>
        <p:spPr>
          <a:xfrm>
            <a:off x="5000615" y="3589229"/>
            <a:ext cx="2010017" cy="389513"/>
          </a:xfrm>
          <a:prstGeom prst="roundRect">
            <a:avLst>
              <a:gd name="adj" fmla="val 50000"/>
            </a:avLst>
          </a:prstGeom>
          <a:solidFill>
            <a:srgbClr val="0070C0"/>
          </a:solidFill>
        </p:spPr>
        <p:txBody>
          <a:bodyPr wrap="square" lIns="0" tIns="0" rIns="0" bIns="0" anchor="ctr" anchorCtr="1">
            <a:spAutoFit/>
          </a:bodyPr>
          <a:lstStyle/>
          <a:p>
            <a:r>
              <a:rPr lang="en-US" b="1" dirty="0">
                <a:solidFill>
                  <a:schemeClr val="bg1"/>
                </a:solidFill>
                <a:latin typeface="+mn-ea"/>
              </a:rPr>
              <a:t>Anthropology</a:t>
            </a:r>
            <a:endParaRPr lang="en-JP" b="1">
              <a:solidFill>
                <a:schemeClr val="bg1"/>
              </a:solidFill>
              <a:latin typeface="+mn-ea"/>
            </a:endParaRPr>
          </a:p>
        </p:txBody>
      </p:sp>
      <p:sp>
        <p:nvSpPr>
          <p:cNvPr id="24" name="テキスト ボックス 14">
            <a:extLst>
              <a:ext uri="{FF2B5EF4-FFF2-40B4-BE49-F238E27FC236}">
                <a16:creationId xmlns:a16="http://schemas.microsoft.com/office/drawing/2014/main" id="{940B5AD9-6BBC-863B-A6A2-03F17B4918DF}"/>
              </a:ext>
            </a:extLst>
          </p:cNvPr>
          <p:cNvSpPr txBox="1"/>
          <p:nvPr/>
        </p:nvSpPr>
        <p:spPr>
          <a:xfrm>
            <a:off x="1642209" y="3592352"/>
            <a:ext cx="2010017" cy="389513"/>
          </a:xfrm>
          <a:prstGeom prst="roundRect">
            <a:avLst>
              <a:gd name="adj" fmla="val 50000"/>
            </a:avLst>
          </a:prstGeom>
          <a:solidFill>
            <a:srgbClr val="0070C0"/>
          </a:solidFill>
        </p:spPr>
        <p:txBody>
          <a:bodyPr wrap="square" lIns="0" tIns="0" rIns="0" bIns="0" anchor="ctr" anchorCtr="1">
            <a:spAutoFit/>
          </a:bodyPr>
          <a:lstStyle/>
          <a:p>
            <a:r>
              <a:rPr lang="en-US" b="1" dirty="0">
                <a:solidFill>
                  <a:schemeClr val="bg1"/>
                </a:solidFill>
                <a:latin typeface="+mn-ea"/>
              </a:rPr>
              <a:t>Linguistics</a:t>
            </a:r>
            <a:endParaRPr lang="en-JP" b="1">
              <a:solidFill>
                <a:schemeClr val="bg1"/>
              </a:solidFill>
              <a:latin typeface="+mn-ea"/>
            </a:endParaRPr>
          </a:p>
        </p:txBody>
      </p:sp>
      <p:sp>
        <p:nvSpPr>
          <p:cNvPr id="27" name="TextBox 26">
            <a:extLst>
              <a:ext uri="{FF2B5EF4-FFF2-40B4-BE49-F238E27FC236}">
                <a16:creationId xmlns:a16="http://schemas.microsoft.com/office/drawing/2014/main" id="{8E98FB7B-A99D-A6AD-8AAF-FBEEC6833182}"/>
              </a:ext>
            </a:extLst>
          </p:cNvPr>
          <p:cNvSpPr txBox="1"/>
          <p:nvPr/>
        </p:nvSpPr>
        <p:spPr>
          <a:xfrm>
            <a:off x="1575987" y="5519296"/>
            <a:ext cx="3294160" cy="523220"/>
          </a:xfrm>
          <a:prstGeom prst="rect">
            <a:avLst/>
          </a:prstGeom>
          <a:noFill/>
        </p:spPr>
        <p:txBody>
          <a:bodyPr wrap="square" rtlCol="0">
            <a:spAutoFit/>
          </a:bodyPr>
          <a:lstStyle/>
          <a:p>
            <a:r>
              <a:rPr lang="en-US" sz="1400" dirty="0"/>
              <a:t>Prof. Balthasar Bickel, Univ. Zurich</a:t>
            </a:r>
          </a:p>
          <a:p>
            <a:r>
              <a:rPr lang="en-US" sz="1400" dirty="0"/>
              <a:t>Director of NCCR Evolving Language</a:t>
            </a:r>
            <a:endParaRPr lang="en-JP" sz="1400"/>
          </a:p>
        </p:txBody>
      </p:sp>
      <p:sp>
        <p:nvSpPr>
          <p:cNvPr id="28" name="テキスト ボックス 14">
            <a:extLst>
              <a:ext uri="{FF2B5EF4-FFF2-40B4-BE49-F238E27FC236}">
                <a16:creationId xmlns:a16="http://schemas.microsoft.com/office/drawing/2014/main" id="{75786E71-2738-794F-CD64-2CD7D7DB9FF4}"/>
              </a:ext>
            </a:extLst>
          </p:cNvPr>
          <p:cNvSpPr txBox="1"/>
          <p:nvPr/>
        </p:nvSpPr>
        <p:spPr>
          <a:xfrm>
            <a:off x="1314225" y="1020962"/>
            <a:ext cx="6637833" cy="389513"/>
          </a:xfrm>
          <a:prstGeom prst="roundRect">
            <a:avLst>
              <a:gd name="adj" fmla="val 50000"/>
            </a:avLst>
          </a:prstGeom>
          <a:solidFill>
            <a:schemeClr val="accent2"/>
          </a:solidFill>
        </p:spPr>
        <p:txBody>
          <a:bodyPr wrap="square" lIns="0" tIns="0" rIns="0" bIns="0" anchor="ctr" anchorCtr="1">
            <a:spAutoFit/>
          </a:bodyPr>
          <a:lstStyle/>
          <a:p>
            <a:r>
              <a:rPr lang="en-US" b="1" dirty="0">
                <a:solidFill>
                  <a:schemeClr val="bg1"/>
                </a:solidFill>
                <a:latin typeface="+mn-ea"/>
              </a:rPr>
              <a:t>Young researchers supported by URPP Evolution in Action </a:t>
            </a:r>
            <a:endParaRPr lang="en-JP" b="1">
              <a:solidFill>
                <a:schemeClr val="bg1"/>
              </a:solidFill>
              <a:latin typeface="+mn-ea"/>
            </a:endParaRPr>
          </a:p>
        </p:txBody>
      </p:sp>
      <p:pic>
        <p:nvPicPr>
          <p:cNvPr id="30" name="Picture 29" descr="A person wearing glasses looking to the side&#10;&#10;Description automatically generated">
            <a:extLst>
              <a:ext uri="{FF2B5EF4-FFF2-40B4-BE49-F238E27FC236}">
                <a16:creationId xmlns:a16="http://schemas.microsoft.com/office/drawing/2014/main" id="{B0EF684E-DC70-D31E-BC52-99D8A1F53A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5873" y="4055953"/>
            <a:ext cx="1459592" cy="1404252"/>
          </a:xfrm>
          <a:prstGeom prst="rect">
            <a:avLst/>
          </a:prstGeom>
        </p:spPr>
      </p:pic>
    </p:spTree>
    <p:custDataLst>
      <p:tags r:id="rId1"/>
    </p:custDataLst>
    <p:extLst>
      <p:ext uri="{BB962C8B-B14F-4D97-AF65-F5344CB8AC3E}">
        <p14:creationId xmlns:p14="http://schemas.microsoft.com/office/powerpoint/2010/main" val="200976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3"/>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Genetic and linguistic evolution</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altLang="ja-JP" sz="3200" b="1" spc="-150" dirty="0">
                <a:solidFill>
                  <a:schemeClr val="bg1"/>
                </a:solidFill>
                <a:latin typeface="+mn-ea"/>
                <a:cs typeface="+mj-cs"/>
              </a:rPr>
              <a:t>Match or mismatch of genetics and linguistics?</a:t>
            </a:r>
          </a:p>
        </p:txBody>
      </p:sp>
      <p:sp>
        <p:nvSpPr>
          <p:cNvPr id="8" name="Content Placeholder 2">
            <a:extLst>
              <a:ext uri="{FF2B5EF4-FFF2-40B4-BE49-F238E27FC236}">
                <a16:creationId xmlns:a16="http://schemas.microsoft.com/office/drawing/2014/main" id="{1606054A-5EE0-954D-B054-004F1F2639F9}"/>
              </a:ext>
            </a:extLst>
          </p:cNvPr>
          <p:cNvSpPr txBox="1">
            <a:spLocks/>
          </p:cNvSpPr>
          <p:nvPr/>
        </p:nvSpPr>
        <p:spPr>
          <a:xfrm>
            <a:off x="2267598" y="3739353"/>
            <a:ext cx="6625283" cy="20838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dirty="0"/>
              <a:t>1859 Origin of Species</a:t>
            </a:r>
          </a:p>
          <a:p>
            <a:pPr algn="l"/>
            <a:r>
              <a:rPr lang="en-US" dirty="0"/>
              <a:t>"a perfect pedigree of mankind … would afford the best classification of the various languages now spoken throughout the world</a:t>
            </a:r>
            <a:endParaRPr lang="en-JP"/>
          </a:p>
        </p:txBody>
      </p:sp>
      <p:pic>
        <p:nvPicPr>
          <p:cNvPr id="9" name="Picture 4" descr="225px-Charles_Darwin#E4C6B9.jpg                                00E38ECFOSX                            BA7C6B35:">
            <a:extLst>
              <a:ext uri="{FF2B5EF4-FFF2-40B4-BE49-F238E27FC236}">
                <a16:creationId xmlns:a16="http://schemas.microsoft.com/office/drawing/2014/main" id="{27977DFB-29F8-4641-91F1-C8AC5CF2D9A9}"/>
              </a:ext>
            </a:extLst>
          </p:cNvPr>
          <p:cNvPicPr>
            <a:picLocks noChangeAspect="1" noChangeArrowheads="1"/>
          </p:cNvPicPr>
          <p:nvPr/>
        </p:nvPicPr>
        <p:blipFill>
          <a:blip r:embed="rId4"/>
          <a:srcRect/>
          <a:stretch>
            <a:fillRect/>
          </a:stretch>
        </p:blipFill>
        <p:spPr bwMode="auto">
          <a:xfrm>
            <a:off x="272098" y="1193676"/>
            <a:ext cx="1212817" cy="1483863"/>
          </a:xfrm>
          <a:prstGeom prst="rect">
            <a:avLst/>
          </a:prstGeom>
          <a:noFill/>
          <a:ln w="9525">
            <a:noFill/>
            <a:miter lim="800000"/>
            <a:headEnd/>
            <a:tailEnd/>
          </a:ln>
        </p:spPr>
      </p:pic>
      <p:sp>
        <p:nvSpPr>
          <p:cNvPr id="10" name="Rectangle 9">
            <a:extLst>
              <a:ext uri="{FF2B5EF4-FFF2-40B4-BE49-F238E27FC236}">
                <a16:creationId xmlns:a16="http://schemas.microsoft.com/office/drawing/2014/main" id="{183D9B9F-B21C-C440-9424-04EA4859804E}"/>
              </a:ext>
            </a:extLst>
          </p:cNvPr>
          <p:cNvSpPr/>
          <p:nvPr/>
        </p:nvSpPr>
        <p:spPr>
          <a:xfrm>
            <a:off x="0" y="2754688"/>
            <a:ext cx="1606145" cy="369332"/>
          </a:xfrm>
          <a:prstGeom prst="rect">
            <a:avLst/>
          </a:prstGeom>
        </p:spPr>
        <p:txBody>
          <a:bodyPr wrap="none">
            <a:spAutoFit/>
          </a:bodyPr>
          <a:lstStyle/>
          <a:p>
            <a:r>
              <a:rPr lang="en-US" dirty="0"/>
              <a:t>Charles Darwin</a:t>
            </a:r>
          </a:p>
        </p:txBody>
      </p:sp>
      <p:sp>
        <p:nvSpPr>
          <p:cNvPr id="11" name="Rectangle 10">
            <a:extLst>
              <a:ext uri="{FF2B5EF4-FFF2-40B4-BE49-F238E27FC236}">
                <a16:creationId xmlns:a16="http://schemas.microsoft.com/office/drawing/2014/main" id="{57E6426D-1807-254B-A75A-9CB67D1AC944}"/>
              </a:ext>
            </a:extLst>
          </p:cNvPr>
          <p:cNvSpPr/>
          <p:nvPr/>
        </p:nvSpPr>
        <p:spPr>
          <a:xfrm>
            <a:off x="2283068" y="1193676"/>
            <a:ext cx="6482018" cy="1938992"/>
          </a:xfrm>
          <a:prstGeom prst="rect">
            <a:avLst/>
          </a:prstGeom>
        </p:spPr>
        <p:txBody>
          <a:bodyPr wrap="square">
            <a:spAutoFit/>
          </a:bodyPr>
          <a:lstStyle/>
          <a:p>
            <a:r>
              <a:rPr lang="en-JP" sz="2400"/>
              <a:t>1871</a:t>
            </a:r>
          </a:p>
          <a:p>
            <a:r>
              <a:rPr lang="en-JP" sz="2400"/>
              <a:t>The formation of different languages and of distinct species, and the proofs that both have been developed through gradual process, are curiously parallel.</a:t>
            </a:r>
          </a:p>
        </p:txBody>
      </p:sp>
    </p:spTree>
    <p:custDataLst>
      <p:tags r:id="rId1"/>
    </p:custDataLst>
    <p:extLst>
      <p:ext uri="{BB962C8B-B14F-4D97-AF65-F5344CB8AC3E}">
        <p14:creationId xmlns:p14="http://schemas.microsoft.com/office/powerpoint/2010/main" val="250676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Similarity of biology and language:</a:t>
            </a:r>
          </a:p>
          <a:p>
            <a:pPr algn="l"/>
            <a:r>
              <a:rPr lang="en-US" sz="3200" b="1" spc="-150" dirty="0">
                <a:solidFill>
                  <a:schemeClr val="accent6"/>
                </a:solidFill>
                <a:latin typeface="+mn-ea"/>
                <a:ea typeface="+mn-ea"/>
              </a:rPr>
              <a:t>transmission with modification</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sz="3200" b="1" dirty="0" err="1">
                <a:solidFill>
                  <a:schemeClr val="bg1"/>
                </a:solidFill>
                <a:latin typeface="+mn-ea"/>
                <a:cs typeface="+mj-cs"/>
              </a:rPr>
              <a:t>Similairty</a:t>
            </a:r>
            <a:r>
              <a:rPr kumimoji="1" lang="en-US" sz="3200" b="1" dirty="0">
                <a:solidFill>
                  <a:schemeClr val="bg1"/>
                </a:solidFill>
                <a:latin typeface="+mn-ea"/>
                <a:cs typeface="+mj-cs"/>
              </a:rPr>
              <a:t> and difference</a:t>
            </a:r>
            <a:endParaRPr kumimoji="1" lang="en-JP" sz="3200" b="1">
              <a:solidFill>
                <a:schemeClr val="bg1"/>
              </a:solidFill>
              <a:latin typeface="+mn-ea"/>
              <a:cs typeface="+mj-cs"/>
            </a:endParaRPr>
          </a:p>
        </p:txBody>
      </p:sp>
      <p:sp>
        <p:nvSpPr>
          <p:cNvPr id="9" name="DNA polymorphisms are transmitted vertically…">
            <a:extLst>
              <a:ext uri="{FF2B5EF4-FFF2-40B4-BE49-F238E27FC236}">
                <a16:creationId xmlns:a16="http://schemas.microsoft.com/office/drawing/2014/main" id="{A4C178AB-A07D-DC42-87EB-6CD3CF9CCA86}"/>
              </a:ext>
            </a:extLst>
          </p:cNvPr>
          <p:cNvSpPr txBox="1">
            <a:spLocks/>
          </p:cNvSpPr>
          <p:nvPr/>
        </p:nvSpPr>
        <p:spPr>
          <a:xfrm>
            <a:off x="0" y="4521682"/>
            <a:ext cx="4884029" cy="15392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12506" indent="-312506">
              <a:buClr>
                <a:srgbClr val="72B3AC"/>
              </a:buClr>
              <a:buSzPct val="104999"/>
              <a:buFont typeface="Avenir Next Regular"/>
              <a:buChar char="▸"/>
            </a:pPr>
            <a:r>
              <a:rPr lang="en-US" dirty="0"/>
              <a:t>DNA variation: (mostly) vertical</a:t>
            </a:r>
          </a:p>
          <a:p>
            <a:pPr marL="312506" indent="-312506">
              <a:buClr>
                <a:srgbClr val="72B3AC"/>
              </a:buClr>
              <a:buSzPct val="104999"/>
              <a:buFont typeface="Avenir Next Regular"/>
              <a:buChar char="▸"/>
            </a:pPr>
            <a:r>
              <a:rPr lang="en-US" dirty="0"/>
              <a:t>Spatio-temporary (relatively) stable</a:t>
            </a:r>
          </a:p>
          <a:p>
            <a:pPr marL="312506" indent="-312506">
              <a:buClr>
                <a:srgbClr val="72B3AC"/>
              </a:buClr>
              <a:buSzPct val="104999"/>
              <a:buFont typeface="Avenir Next Regular"/>
              <a:buChar char="▸"/>
            </a:pPr>
            <a:r>
              <a:rPr lang="en-US" dirty="0"/>
              <a:t>Useful to infer demography</a:t>
            </a:r>
            <a:endParaRPr lang="en-US" sz="844" dirty="0">
              <a:solidFill>
                <a:srgbClr val="000000"/>
              </a:solidFill>
              <a:latin typeface="Times Roman"/>
              <a:ea typeface="Times Roman"/>
              <a:cs typeface="Times Roman"/>
              <a:sym typeface="Times Roman"/>
            </a:endParaRPr>
          </a:p>
          <a:p>
            <a:endParaRPr lang="en-US" sz="844" dirty="0">
              <a:solidFill>
                <a:srgbClr val="000000"/>
              </a:solidFill>
              <a:latin typeface="Times Roman"/>
              <a:ea typeface="Times Roman"/>
              <a:cs typeface="Times Roman"/>
              <a:sym typeface="Times Roman"/>
            </a:endParaRPr>
          </a:p>
        </p:txBody>
      </p:sp>
      <p:pic>
        <p:nvPicPr>
          <p:cNvPr id="10" name="Content Placeholder 5">
            <a:extLst>
              <a:ext uri="{FF2B5EF4-FFF2-40B4-BE49-F238E27FC236}">
                <a16:creationId xmlns:a16="http://schemas.microsoft.com/office/drawing/2014/main" id="{F4E033F8-5C30-7246-83AA-311348D14BB9}"/>
              </a:ext>
            </a:extLst>
          </p:cNvPr>
          <p:cNvPicPr>
            <a:picLocks noChangeAspect="1"/>
          </p:cNvPicPr>
          <p:nvPr/>
        </p:nvPicPr>
        <p:blipFill>
          <a:blip r:embed="rId3"/>
          <a:stretch>
            <a:fillRect/>
          </a:stretch>
        </p:blipFill>
        <p:spPr>
          <a:xfrm>
            <a:off x="2050171" y="1003470"/>
            <a:ext cx="5727700" cy="3302000"/>
          </a:xfrm>
          <a:prstGeom prst="rect">
            <a:avLst/>
          </a:prstGeom>
        </p:spPr>
      </p:pic>
      <p:sp>
        <p:nvSpPr>
          <p:cNvPr id="11" name="TextBox 10">
            <a:extLst>
              <a:ext uri="{FF2B5EF4-FFF2-40B4-BE49-F238E27FC236}">
                <a16:creationId xmlns:a16="http://schemas.microsoft.com/office/drawing/2014/main" id="{5CE1B651-9C65-3847-83AA-80F690A82280}"/>
              </a:ext>
            </a:extLst>
          </p:cNvPr>
          <p:cNvSpPr txBox="1"/>
          <p:nvPr/>
        </p:nvSpPr>
        <p:spPr>
          <a:xfrm>
            <a:off x="6413652" y="4166970"/>
            <a:ext cx="2574231" cy="276999"/>
          </a:xfrm>
          <a:prstGeom prst="rect">
            <a:avLst/>
          </a:prstGeom>
          <a:noFill/>
        </p:spPr>
        <p:txBody>
          <a:bodyPr wrap="none" rtlCol="0">
            <a:spAutoFit/>
          </a:bodyPr>
          <a:lstStyle/>
          <a:p>
            <a:r>
              <a:rPr lang="en-CH" sz="1200" i="1"/>
              <a:t>Creanza, Kolodny, Feldman PNAS 2017</a:t>
            </a:r>
          </a:p>
        </p:txBody>
      </p:sp>
      <p:sp>
        <p:nvSpPr>
          <p:cNvPr id="12" name="DNA polymorphisms are transmitted vertically…">
            <a:extLst>
              <a:ext uri="{FF2B5EF4-FFF2-40B4-BE49-F238E27FC236}">
                <a16:creationId xmlns:a16="http://schemas.microsoft.com/office/drawing/2014/main" id="{E89CE141-37F2-5C4D-9067-97B1C9BD4640}"/>
              </a:ext>
            </a:extLst>
          </p:cNvPr>
          <p:cNvSpPr txBox="1">
            <a:spLocks/>
          </p:cNvSpPr>
          <p:nvPr/>
        </p:nvSpPr>
        <p:spPr>
          <a:xfrm>
            <a:off x="4481397" y="4459458"/>
            <a:ext cx="4884029" cy="15392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12506" indent="-312506">
              <a:buClr>
                <a:srgbClr val="72B3AC"/>
              </a:buClr>
              <a:buSzPct val="104999"/>
              <a:buFont typeface="Avenir Next Regular"/>
              <a:buChar char="▸"/>
            </a:pPr>
            <a:r>
              <a:rPr lang="en-US" dirty="0"/>
              <a:t>Culture: vertical and horizontal</a:t>
            </a:r>
            <a:endParaRPr lang="en-US" sz="844" dirty="0">
              <a:solidFill>
                <a:srgbClr val="000000"/>
              </a:solidFill>
              <a:latin typeface="Times Roman"/>
              <a:ea typeface="Times Roman"/>
              <a:cs typeface="Times Roman"/>
              <a:sym typeface="Times Roman"/>
            </a:endParaRPr>
          </a:p>
        </p:txBody>
      </p:sp>
    </p:spTree>
    <p:extLst>
      <p:ext uri="{BB962C8B-B14F-4D97-AF65-F5344CB8AC3E}">
        <p14:creationId xmlns:p14="http://schemas.microsoft.com/office/powerpoint/2010/main" val="198558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Previous studies using genetic data</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altLang="ja-JP" sz="3200" b="1" spc="-150" dirty="0">
                <a:solidFill>
                  <a:schemeClr val="bg1"/>
                </a:solidFill>
                <a:latin typeface="+mn-ea"/>
                <a:cs typeface="+mj-cs"/>
              </a:rPr>
              <a:t>Long dispute: match or mismatch?</a:t>
            </a:r>
            <a:endParaRPr kumimoji="1" lang="en-JP" sz="3200" b="1" spc="-150">
              <a:solidFill>
                <a:schemeClr val="bg1"/>
              </a:solidFill>
              <a:latin typeface="+mn-ea"/>
              <a:cs typeface="+mj-cs"/>
            </a:endParaRPr>
          </a:p>
        </p:txBody>
      </p:sp>
      <p:pic>
        <p:nvPicPr>
          <p:cNvPr id="8" name="Picture 7">
            <a:extLst>
              <a:ext uri="{FF2B5EF4-FFF2-40B4-BE49-F238E27FC236}">
                <a16:creationId xmlns:a16="http://schemas.microsoft.com/office/drawing/2014/main" id="{7FBF7009-939E-AD4F-96A6-2F5AFE58F979}"/>
              </a:ext>
            </a:extLst>
          </p:cNvPr>
          <p:cNvPicPr>
            <a:picLocks noChangeAspect="1"/>
          </p:cNvPicPr>
          <p:nvPr/>
        </p:nvPicPr>
        <p:blipFill>
          <a:blip r:embed="rId3"/>
          <a:stretch>
            <a:fillRect/>
          </a:stretch>
        </p:blipFill>
        <p:spPr>
          <a:xfrm>
            <a:off x="108944" y="1178556"/>
            <a:ext cx="2520954" cy="4220474"/>
          </a:xfrm>
          <a:prstGeom prst="rect">
            <a:avLst/>
          </a:prstGeom>
        </p:spPr>
      </p:pic>
      <p:sp>
        <p:nvSpPr>
          <p:cNvPr id="9" name="TextBox 8">
            <a:extLst>
              <a:ext uri="{FF2B5EF4-FFF2-40B4-BE49-F238E27FC236}">
                <a16:creationId xmlns:a16="http://schemas.microsoft.com/office/drawing/2014/main" id="{4A337690-4204-F64A-8D26-786A57468500}"/>
              </a:ext>
            </a:extLst>
          </p:cNvPr>
          <p:cNvSpPr txBox="1"/>
          <p:nvPr/>
        </p:nvSpPr>
        <p:spPr>
          <a:xfrm>
            <a:off x="159574" y="5450738"/>
            <a:ext cx="2135521" cy="646331"/>
          </a:xfrm>
          <a:prstGeom prst="rect">
            <a:avLst/>
          </a:prstGeom>
          <a:noFill/>
        </p:spPr>
        <p:txBody>
          <a:bodyPr wrap="none" rtlCol="0">
            <a:spAutoFit/>
          </a:bodyPr>
          <a:lstStyle/>
          <a:p>
            <a:r>
              <a:rPr lang="en-JP"/>
              <a:t>Cavalli-Sforza et al. </a:t>
            </a:r>
            <a:endParaRPr lang="en-US" dirty="0"/>
          </a:p>
          <a:p>
            <a:r>
              <a:rPr lang="en-JP"/>
              <a:t>PNAS 89, 5620, 1992</a:t>
            </a:r>
          </a:p>
        </p:txBody>
      </p:sp>
      <p:pic>
        <p:nvPicPr>
          <p:cNvPr id="10" name="Picture 2" descr="Luigi Luca Cavalli-Sforza">
            <a:extLst>
              <a:ext uri="{FF2B5EF4-FFF2-40B4-BE49-F238E27FC236}">
                <a16:creationId xmlns:a16="http://schemas.microsoft.com/office/drawing/2014/main" id="{21C32EA7-0795-2C44-8D31-E6D1C7167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451" y="4459526"/>
            <a:ext cx="1139733" cy="1253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0B9943-F0D3-6C4F-9899-C1238438E929}"/>
              </a:ext>
            </a:extLst>
          </p:cNvPr>
          <p:cNvSpPr txBox="1"/>
          <p:nvPr/>
        </p:nvSpPr>
        <p:spPr>
          <a:xfrm>
            <a:off x="2295094" y="5789961"/>
            <a:ext cx="1670329" cy="338554"/>
          </a:xfrm>
          <a:prstGeom prst="rect">
            <a:avLst/>
          </a:prstGeom>
          <a:noFill/>
        </p:spPr>
        <p:txBody>
          <a:bodyPr wrap="none" rtlCol="0">
            <a:spAutoFit/>
          </a:bodyPr>
          <a:lstStyle/>
          <a:p>
            <a:r>
              <a:rPr lang="en-JP" sz="1600"/>
              <a:t>med.stanford.edu</a:t>
            </a:r>
          </a:p>
        </p:txBody>
      </p:sp>
      <p:pic>
        <p:nvPicPr>
          <p:cNvPr id="12" name="Picture 11">
            <a:extLst>
              <a:ext uri="{FF2B5EF4-FFF2-40B4-BE49-F238E27FC236}">
                <a16:creationId xmlns:a16="http://schemas.microsoft.com/office/drawing/2014/main" id="{515C4145-D13E-6140-B359-1C119542C97D}"/>
              </a:ext>
            </a:extLst>
          </p:cNvPr>
          <p:cNvPicPr>
            <a:picLocks noChangeAspect="1"/>
          </p:cNvPicPr>
          <p:nvPr/>
        </p:nvPicPr>
        <p:blipFill rotWithShape="1">
          <a:blip r:embed="rId5">
            <a:extLst>
              <a:ext uri="{28A0092B-C50C-407E-A947-70E740481C1C}">
                <a14:useLocalDpi xmlns:a14="http://schemas.microsoft.com/office/drawing/2010/main" val="0"/>
              </a:ext>
            </a:extLst>
          </a:blip>
          <a:srcRect l="8275" b="40019"/>
          <a:stretch/>
        </p:blipFill>
        <p:spPr>
          <a:xfrm>
            <a:off x="4964179" y="2637673"/>
            <a:ext cx="4035544" cy="3431601"/>
          </a:xfrm>
          <a:prstGeom prst="rect">
            <a:avLst/>
          </a:prstGeom>
        </p:spPr>
      </p:pic>
      <p:sp>
        <p:nvSpPr>
          <p:cNvPr id="3" name="TextBox 2">
            <a:extLst>
              <a:ext uri="{FF2B5EF4-FFF2-40B4-BE49-F238E27FC236}">
                <a16:creationId xmlns:a16="http://schemas.microsoft.com/office/drawing/2014/main" id="{20D39644-EA7C-DA4E-B24D-DF3374CA9623}"/>
              </a:ext>
            </a:extLst>
          </p:cNvPr>
          <p:cNvSpPr txBox="1"/>
          <p:nvPr/>
        </p:nvSpPr>
        <p:spPr>
          <a:xfrm>
            <a:off x="6144147" y="2734640"/>
            <a:ext cx="1153393" cy="369332"/>
          </a:xfrm>
          <a:prstGeom prst="rect">
            <a:avLst/>
          </a:prstGeom>
          <a:noFill/>
        </p:spPr>
        <p:txBody>
          <a:bodyPr wrap="none" rtlCol="0">
            <a:spAutoFit/>
          </a:bodyPr>
          <a:lstStyle/>
          <a:p>
            <a:r>
              <a:rPr lang="en-CH"/>
              <a:t>Hungarian</a:t>
            </a:r>
          </a:p>
        </p:txBody>
      </p:sp>
      <p:cxnSp>
        <p:nvCxnSpPr>
          <p:cNvPr id="15" name="Straight Arrow Connector 14">
            <a:extLst>
              <a:ext uri="{FF2B5EF4-FFF2-40B4-BE49-F238E27FC236}">
                <a16:creationId xmlns:a16="http://schemas.microsoft.com/office/drawing/2014/main" id="{C4E604F5-F555-B54B-B616-5335EBA2DF12}"/>
              </a:ext>
            </a:extLst>
          </p:cNvPr>
          <p:cNvCxnSpPr>
            <a:cxnSpLocks/>
          </p:cNvCxnSpPr>
          <p:nvPr/>
        </p:nvCxnSpPr>
        <p:spPr>
          <a:xfrm>
            <a:off x="6813933" y="2998809"/>
            <a:ext cx="158860" cy="9583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609EE8-580F-084E-BDFF-96E881462A64}"/>
              </a:ext>
            </a:extLst>
          </p:cNvPr>
          <p:cNvCxnSpPr>
            <a:cxnSpLocks/>
          </p:cNvCxnSpPr>
          <p:nvPr/>
        </p:nvCxnSpPr>
        <p:spPr bwMode="auto">
          <a:xfrm>
            <a:off x="4067226" y="3509875"/>
            <a:ext cx="1136469" cy="0"/>
          </a:xfrm>
          <a:prstGeom prst="straightConnector1">
            <a:avLst/>
          </a:prstGeom>
          <a:solidFill>
            <a:schemeClr val="accent1"/>
          </a:solidFill>
          <a:ln w="76200" cap="flat" cmpd="sng" algn="ctr">
            <a:solidFill>
              <a:schemeClr val="tx1"/>
            </a:solidFill>
            <a:prstDash val="solid"/>
            <a:round/>
            <a:headEnd type="arrow"/>
            <a:tailEnd type="arrow"/>
          </a:ln>
          <a:effectLst/>
        </p:spPr>
      </p:cxnSp>
      <p:sp>
        <p:nvSpPr>
          <p:cNvPr id="20" name="TextBox 19">
            <a:extLst>
              <a:ext uri="{FF2B5EF4-FFF2-40B4-BE49-F238E27FC236}">
                <a16:creationId xmlns:a16="http://schemas.microsoft.com/office/drawing/2014/main" id="{04E9DEBB-9AE9-F248-A389-A0D5BDE2D5A1}"/>
              </a:ext>
            </a:extLst>
          </p:cNvPr>
          <p:cNvSpPr txBox="1"/>
          <p:nvPr/>
        </p:nvSpPr>
        <p:spPr>
          <a:xfrm>
            <a:off x="4563123" y="949185"/>
            <a:ext cx="3709542" cy="646331"/>
          </a:xfrm>
          <a:prstGeom prst="rect">
            <a:avLst/>
          </a:prstGeom>
          <a:noFill/>
        </p:spPr>
        <p:txBody>
          <a:bodyPr wrap="none" rtlCol="0">
            <a:spAutoFit/>
          </a:bodyPr>
          <a:lstStyle/>
          <a:p>
            <a:r>
              <a:rPr lang="en-US" dirty="0"/>
              <a:t>G</a:t>
            </a:r>
            <a:r>
              <a:rPr lang="en-CH"/>
              <a:t>eneral match but with an exception </a:t>
            </a:r>
          </a:p>
          <a:p>
            <a:r>
              <a:rPr lang="en-CH"/>
              <a:t>“language shift”</a:t>
            </a:r>
          </a:p>
        </p:txBody>
      </p:sp>
      <p:pic>
        <p:nvPicPr>
          <p:cNvPr id="16" name="Google Shape;446;p10">
            <a:extLst>
              <a:ext uri="{FF2B5EF4-FFF2-40B4-BE49-F238E27FC236}">
                <a16:creationId xmlns:a16="http://schemas.microsoft.com/office/drawing/2014/main" id="{EE80FC49-5D9B-EDF7-D2B6-D8C0DA9CB616}"/>
              </a:ext>
            </a:extLst>
          </p:cNvPr>
          <p:cNvPicPr preferRelativeResize="0"/>
          <p:nvPr/>
        </p:nvPicPr>
        <p:blipFill rotWithShape="1">
          <a:blip r:embed="rId6">
            <a:alphaModFix/>
          </a:blip>
          <a:srcRect/>
          <a:stretch/>
        </p:blipFill>
        <p:spPr>
          <a:xfrm>
            <a:off x="4883357" y="1585371"/>
            <a:ext cx="3709542" cy="1003951"/>
          </a:xfrm>
          <a:prstGeom prst="rect">
            <a:avLst/>
          </a:prstGeom>
          <a:noFill/>
          <a:ln>
            <a:noFill/>
          </a:ln>
        </p:spPr>
      </p:pic>
      <p:sp>
        <p:nvSpPr>
          <p:cNvPr id="13" name="TextBox 12">
            <a:extLst>
              <a:ext uri="{FF2B5EF4-FFF2-40B4-BE49-F238E27FC236}">
                <a16:creationId xmlns:a16="http://schemas.microsoft.com/office/drawing/2014/main" id="{B5CE401E-5650-894D-BBD5-BD86A23F48E1}"/>
              </a:ext>
            </a:extLst>
          </p:cNvPr>
          <p:cNvSpPr txBox="1"/>
          <p:nvPr/>
        </p:nvSpPr>
        <p:spPr>
          <a:xfrm>
            <a:off x="7495845" y="1827320"/>
            <a:ext cx="1728358" cy="307777"/>
          </a:xfrm>
          <a:prstGeom prst="rect">
            <a:avLst/>
          </a:prstGeom>
          <a:noFill/>
        </p:spPr>
        <p:txBody>
          <a:bodyPr wrap="none" rtlCol="0">
            <a:spAutoFit/>
          </a:bodyPr>
          <a:lstStyle/>
          <a:p>
            <a:r>
              <a:rPr lang="en-CH" sz="1400" i="1"/>
              <a:t>Nature</a:t>
            </a:r>
            <a:r>
              <a:rPr lang="en-CH" sz="1400"/>
              <a:t> 456:98, 2008 </a:t>
            </a:r>
          </a:p>
        </p:txBody>
      </p:sp>
    </p:spTree>
    <p:extLst>
      <p:ext uri="{BB962C8B-B14F-4D97-AF65-F5344CB8AC3E}">
        <p14:creationId xmlns:p14="http://schemas.microsoft.com/office/powerpoint/2010/main" val="3846068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A case study in North Asia</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sz="3200" b="1" spc="-150" dirty="0">
                <a:solidFill>
                  <a:schemeClr val="bg1"/>
                </a:solidFill>
                <a:latin typeface="+mn-ea"/>
                <a:cs typeface="+mj-cs"/>
              </a:rPr>
              <a:t>Genetically and culturally diverse region</a:t>
            </a:r>
            <a:endParaRPr kumimoji="1" lang="en-JP" sz="3200" b="1" spc="-150">
              <a:solidFill>
                <a:schemeClr val="bg1"/>
              </a:solidFill>
              <a:latin typeface="+mn-ea"/>
              <a:cs typeface="+mj-cs"/>
            </a:endParaRPr>
          </a:p>
        </p:txBody>
      </p:sp>
      <p:pic>
        <p:nvPicPr>
          <p:cNvPr id="10" name="Picture 9">
            <a:extLst>
              <a:ext uri="{FF2B5EF4-FFF2-40B4-BE49-F238E27FC236}">
                <a16:creationId xmlns:a16="http://schemas.microsoft.com/office/drawing/2014/main" id="{A62995B9-6150-DF43-9533-8EBC9652F5B7}"/>
              </a:ext>
            </a:extLst>
          </p:cNvPr>
          <p:cNvPicPr>
            <a:picLocks noChangeAspect="1"/>
          </p:cNvPicPr>
          <p:nvPr/>
        </p:nvPicPr>
        <p:blipFill>
          <a:blip r:embed="rId3"/>
          <a:stretch>
            <a:fillRect/>
          </a:stretch>
        </p:blipFill>
        <p:spPr>
          <a:xfrm>
            <a:off x="1718939" y="702591"/>
            <a:ext cx="7772399" cy="3606511"/>
          </a:xfrm>
          <a:prstGeom prst="rect">
            <a:avLst/>
          </a:prstGeom>
        </p:spPr>
      </p:pic>
      <p:sp>
        <p:nvSpPr>
          <p:cNvPr id="3" name="TextBox 2">
            <a:extLst>
              <a:ext uri="{FF2B5EF4-FFF2-40B4-BE49-F238E27FC236}">
                <a16:creationId xmlns:a16="http://schemas.microsoft.com/office/drawing/2014/main" id="{04255CCA-21D1-EA47-9F79-44ECDB67EF10}"/>
              </a:ext>
            </a:extLst>
          </p:cNvPr>
          <p:cNvSpPr txBox="1"/>
          <p:nvPr/>
        </p:nvSpPr>
        <p:spPr>
          <a:xfrm>
            <a:off x="97928" y="985922"/>
            <a:ext cx="2188420" cy="923330"/>
          </a:xfrm>
          <a:prstGeom prst="rect">
            <a:avLst/>
          </a:prstGeom>
          <a:noFill/>
        </p:spPr>
        <p:txBody>
          <a:bodyPr wrap="none" rtlCol="0">
            <a:spAutoFit/>
          </a:bodyPr>
          <a:lstStyle/>
          <a:p>
            <a:r>
              <a:rPr lang="en-US" dirty="0"/>
              <a:t>14 populations</a:t>
            </a:r>
            <a:endParaRPr lang="en-JP"/>
          </a:p>
          <a:p>
            <a:r>
              <a:rPr lang="en-JP"/>
              <a:t>11</a:t>
            </a:r>
            <a:r>
              <a:rPr lang="en-US" dirty="0"/>
              <a:t> language families/</a:t>
            </a:r>
          </a:p>
          <a:p>
            <a:r>
              <a:rPr lang="en-US" dirty="0"/>
              <a:t>isolates</a:t>
            </a:r>
            <a:endParaRPr lang="en-JP"/>
          </a:p>
        </p:txBody>
      </p:sp>
      <p:sp>
        <p:nvSpPr>
          <p:cNvPr id="9" name="TextBox 8">
            <a:extLst>
              <a:ext uri="{FF2B5EF4-FFF2-40B4-BE49-F238E27FC236}">
                <a16:creationId xmlns:a16="http://schemas.microsoft.com/office/drawing/2014/main" id="{14D0E65F-9514-794A-84DC-C88464B2D8C4}"/>
              </a:ext>
            </a:extLst>
          </p:cNvPr>
          <p:cNvSpPr txBox="1"/>
          <p:nvPr/>
        </p:nvSpPr>
        <p:spPr>
          <a:xfrm>
            <a:off x="51892" y="2188550"/>
            <a:ext cx="2501903" cy="3139321"/>
          </a:xfrm>
          <a:prstGeom prst="rect">
            <a:avLst/>
          </a:prstGeom>
          <a:noFill/>
        </p:spPr>
        <p:txBody>
          <a:bodyPr wrap="none" rtlCol="0">
            <a:spAutoFit/>
          </a:bodyPr>
          <a:lstStyle/>
          <a:p>
            <a:r>
              <a:rPr lang="en-US" dirty="0"/>
              <a:t>Tungusic (2)</a:t>
            </a:r>
          </a:p>
          <a:p>
            <a:r>
              <a:rPr lang="en-US" dirty="0"/>
              <a:t>Chukuto-Kamchatkan (2)</a:t>
            </a:r>
          </a:p>
          <a:p>
            <a:r>
              <a:rPr lang="en-US" dirty="0"/>
              <a:t>Uralic (2)</a:t>
            </a:r>
          </a:p>
          <a:p>
            <a:r>
              <a:rPr lang="en-US" dirty="0"/>
              <a:t>Turkic</a:t>
            </a:r>
          </a:p>
          <a:p>
            <a:r>
              <a:rPr lang="en-US" dirty="0"/>
              <a:t>Mongolic</a:t>
            </a:r>
          </a:p>
          <a:p>
            <a:r>
              <a:rPr lang="en-US" dirty="0"/>
              <a:t>Eskimo-Aleut</a:t>
            </a:r>
          </a:p>
          <a:p>
            <a:r>
              <a:rPr lang="en-US" dirty="0"/>
              <a:t>Japonic</a:t>
            </a:r>
          </a:p>
          <a:p>
            <a:r>
              <a:rPr lang="en-US" dirty="0"/>
              <a:t>Yukagir</a:t>
            </a:r>
          </a:p>
          <a:p>
            <a:r>
              <a:rPr lang="en-US" dirty="0"/>
              <a:t>Korean</a:t>
            </a:r>
          </a:p>
          <a:p>
            <a:r>
              <a:rPr lang="en-US" dirty="0"/>
              <a:t>Nivkh</a:t>
            </a:r>
          </a:p>
          <a:p>
            <a:r>
              <a:rPr lang="en-US" dirty="0"/>
              <a:t>Ainu</a:t>
            </a:r>
            <a:endParaRPr lang="en-JP"/>
          </a:p>
        </p:txBody>
      </p:sp>
      <p:sp>
        <p:nvSpPr>
          <p:cNvPr id="8" name="TextBox 7">
            <a:extLst>
              <a:ext uri="{FF2B5EF4-FFF2-40B4-BE49-F238E27FC236}">
                <a16:creationId xmlns:a16="http://schemas.microsoft.com/office/drawing/2014/main" id="{15929247-989B-E66E-58C2-E1586EE5F0CA}"/>
              </a:ext>
            </a:extLst>
          </p:cNvPr>
          <p:cNvSpPr txBox="1"/>
          <p:nvPr/>
        </p:nvSpPr>
        <p:spPr>
          <a:xfrm>
            <a:off x="4322208" y="5596788"/>
            <a:ext cx="4802850" cy="338554"/>
          </a:xfrm>
          <a:prstGeom prst="rect">
            <a:avLst/>
          </a:prstGeom>
          <a:noFill/>
        </p:spPr>
        <p:txBody>
          <a:bodyPr wrap="square" rtlCol="0">
            <a:spAutoFit/>
          </a:bodyPr>
          <a:lstStyle/>
          <a:p>
            <a:r>
              <a:rPr lang="en-JP" sz="1600"/>
              <a:t>Matsumae</a:t>
            </a:r>
            <a:r>
              <a:rPr lang="en-US" sz="1600" dirty="0"/>
              <a:t> et al. </a:t>
            </a:r>
            <a:r>
              <a:rPr lang="en-US" sz="1600" i="1" dirty="0"/>
              <a:t>Science Advances </a:t>
            </a:r>
            <a:r>
              <a:rPr lang="en-US" sz="1600" dirty="0"/>
              <a:t>18: eabd9223, 2021</a:t>
            </a:r>
            <a:endParaRPr lang="en-JP" sz="1600"/>
          </a:p>
        </p:txBody>
      </p:sp>
    </p:spTree>
    <p:extLst>
      <p:ext uri="{BB962C8B-B14F-4D97-AF65-F5344CB8AC3E}">
        <p14:creationId xmlns:p14="http://schemas.microsoft.com/office/powerpoint/2010/main" val="336837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3"/>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Linguistic data</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altLang="ja-JP" sz="3200" b="1" spc="-150" dirty="0">
                <a:solidFill>
                  <a:schemeClr val="bg1"/>
                </a:solidFill>
                <a:latin typeface="+mn-ea"/>
                <a:cs typeface="+mj-cs"/>
              </a:rPr>
              <a:t>AUTOTYP database at the UZH</a:t>
            </a:r>
            <a:endParaRPr kumimoji="1" lang="en-JP" sz="3200" b="1" spc="-150">
              <a:solidFill>
                <a:schemeClr val="bg1"/>
              </a:solidFill>
              <a:latin typeface="+mn-ea"/>
              <a:cs typeface="+mj-cs"/>
            </a:endParaRPr>
          </a:p>
        </p:txBody>
      </p:sp>
      <p:pic>
        <p:nvPicPr>
          <p:cNvPr id="8" name="図 1">
            <a:extLst>
              <a:ext uri="{FF2B5EF4-FFF2-40B4-BE49-F238E27FC236}">
                <a16:creationId xmlns:a16="http://schemas.microsoft.com/office/drawing/2014/main" id="{45709B88-39B8-AB4E-A44F-FBF03C84C977}"/>
              </a:ext>
            </a:extLst>
          </p:cNvPr>
          <p:cNvPicPr>
            <a:picLocks noChangeAspect="1"/>
          </p:cNvPicPr>
          <p:nvPr/>
        </p:nvPicPr>
        <p:blipFill rotWithShape="1">
          <a:blip r:embed="rId4">
            <a:extLst>
              <a:ext uri="{28A0092B-C50C-407E-A947-70E740481C1C}">
                <a14:useLocalDpi xmlns:a14="http://schemas.microsoft.com/office/drawing/2010/main" val="0"/>
              </a:ext>
            </a:extLst>
          </a:blip>
          <a:srcRect l="17693" t="22390" r="25064" b="23270"/>
          <a:stretch/>
        </p:blipFill>
        <p:spPr>
          <a:xfrm>
            <a:off x="220751" y="4432766"/>
            <a:ext cx="2173525" cy="1564937"/>
          </a:xfrm>
          <a:prstGeom prst="rect">
            <a:avLst/>
          </a:prstGeom>
        </p:spPr>
      </p:pic>
      <p:pic>
        <p:nvPicPr>
          <p:cNvPr id="25" name="Picture 24">
            <a:extLst>
              <a:ext uri="{FF2B5EF4-FFF2-40B4-BE49-F238E27FC236}">
                <a16:creationId xmlns:a16="http://schemas.microsoft.com/office/drawing/2014/main" id="{8C5746AD-D70A-A440-A129-CF99B0919D6D}"/>
              </a:ext>
            </a:extLst>
          </p:cNvPr>
          <p:cNvPicPr>
            <a:picLocks noChangeAspect="1"/>
          </p:cNvPicPr>
          <p:nvPr/>
        </p:nvPicPr>
        <p:blipFill>
          <a:blip r:embed="rId5"/>
          <a:stretch>
            <a:fillRect/>
          </a:stretch>
        </p:blipFill>
        <p:spPr>
          <a:xfrm>
            <a:off x="1718939" y="702591"/>
            <a:ext cx="7772399" cy="3606511"/>
          </a:xfrm>
          <a:prstGeom prst="rect">
            <a:avLst/>
          </a:prstGeom>
        </p:spPr>
      </p:pic>
      <p:sp>
        <p:nvSpPr>
          <p:cNvPr id="3" name="TextBox 2">
            <a:extLst>
              <a:ext uri="{FF2B5EF4-FFF2-40B4-BE49-F238E27FC236}">
                <a16:creationId xmlns:a16="http://schemas.microsoft.com/office/drawing/2014/main" id="{32E1C41C-BFCB-3A47-BA6B-1C6E1C270DE3}"/>
              </a:ext>
            </a:extLst>
          </p:cNvPr>
          <p:cNvSpPr txBox="1"/>
          <p:nvPr/>
        </p:nvSpPr>
        <p:spPr>
          <a:xfrm>
            <a:off x="-84673" y="4133068"/>
            <a:ext cx="3217676" cy="369332"/>
          </a:xfrm>
          <a:prstGeom prst="rect">
            <a:avLst/>
          </a:prstGeom>
          <a:noFill/>
        </p:spPr>
        <p:txBody>
          <a:bodyPr wrap="none" rtlCol="0">
            <a:spAutoFit/>
          </a:bodyPr>
          <a:lstStyle/>
          <a:p>
            <a:r>
              <a:rPr lang="en-US" dirty="0"/>
              <a:t>Lexicon data are not informative</a:t>
            </a:r>
            <a:endParaRPr lang="en-JP"/>
          </a:p>
        </p:txBody>
      </p:sp>
      <p:sp>
        <p:nvSpPr>
          <p:cNvPr id="9" name="TextBox 8">
            <a:extLst>
              <a:ext uri="{FF2B5EF4-FFF2-40B4-BE49-F238E27FC236}">
                <a16:creationId xmlns:a16="http://schemas.microsoft.com/office/drawing/2014/main" id="{8B9B3523-8FCF-8848-9109-6C846C475265}"/>
              </a:ext>
            </a:extLst>
          </p:cNvPr>
          <p:cNvSpPr txBox="1"/>
          <p:nvPr/>
        </p:nvSpPr>
        <p:spPr>
          <a:xfrm>
            <a:off x="3396966" y="4120589"/>
            <a:ext cx="2350067" cy="377026"/>
          </a:xfrm>
          <a:prstGeom prst="rect">
            <a:avLst/>
          </a:prstGeom>
          <a:solidFill>
            <a:schemeClr val="accent1"/>
          </a:solidFill>
        </p:spPr>
        <p:txBody>
          <a:bodyPr wrap="none" lIns="68580" tIns="34290" rIns="68580" bIns="34290" rtlCol="0">
            <a:spAutoFit/>
          </a:bodyPr>
          <a:lstStyle/>
          <a:p>
            <a:r>
              <a:rPr lang="en-US" sz="2000" dirty="0">
                <a:solidFill>
                  <a:schemeClr val="bg1"/>
                </a:solidFill>
              </a:rPr>
              <a:t>21 grammatical traits</a:t>
            </a:r>
          </a:p>
        </p:txBody>
      </p:sp>
      <p:sp>
        <p:nvSpPr>
          <p:cNvPr id="10" name="TextBox 9">
            <a:extLst>
              <a:ext uri="{FF2B5EF4-FFF2-40B4-BE49-F238E27FC236}">
                <a16:creationId xmlns:a16="http://schemas.microsoft.com/office/drawing/2014/main" id="{0244BE3C-4806-314E-B917-33F449F55373}"/>
              </a:ext>
            </a:extLst>
          </p:cNvPr>
          <p:cNvSpPr txBox="1"/>
          <p:nvPr/>
        </p:nvSpPr>
        <p:spPr>
          <a:xfrm>
            <a:off x="6482502" y="4116005"/>
            <a:ext cx="2391360" cy="377026"/>
          </a:xfrm>
          <a:prstGeom prst="rect">
            <a:avLst/>
          </a:prstGeom>
          <a:solidFill>
            <a:schemeClr val="accent1"/>
          </a:solidFill>
        </p:spPr>
        <p:txBody>
          <a:bodyPr wrap="none" lIns="68580" tIns="34290" rIns="68580" bIns="34290" rtlCol="0">
            <a:spAutoFit/>
          </a:bodyPr>
          <a:lstStyle/>
          <a:p>
            <a:r>
              <a:rPr lang="en-US" sz="2000" dirty="0">
                <a:solidFill>
                  <a:schemeClr val="bg1"/>
                </a:solidFill>
              </a:rPr>
              <a:t>84 phonological traits</a:t>
            </a:r>
          </a:p>
        </p:txBody>
      </p:sp>
      <p:pic>
        <p:nvPicPr>
          <p:cNvPr id="11" name="Picture 10">
            <a:extLst>
              <a:ext uri="{FF2B5EF4-FFF2-40B4-BE49-F238E27FC236}">
                <a16:creationId xmlns:a16="http://schemas.microsoft.com/office/drawing/2014/main" id="{2EF04943-4008-CA4C-B00B-0DC021104B77}"/>
              </a:ext>
            </a:extLst>
          </p:cNvPr>
          <p:cNvPicPr>
            <a:picLocks noChangeAspect="1"/>
          </p:cNvPicPr>
          <p:nvPr/>
        </p:nvPicPr>
        <p:blipFill>
          <a:blip r:embed="rId6"/>
          <a:stretch>
            <a:fillRect/>
          </a:stretch>
        </p:blipFill>
        <p:spPr>
          <a:xfrm>
            <a:off x="3371016" y="4326684"/>
            <a:ext cx="2419870" cy="1722788"/>
          </a:xfrm>
          <a:prstGeom prst="rect">
            <a:avLst/>
          </a:prstGeom>
        </p:spPr>
      </p:pic>
      <p:pic>
        <p:nvPicPr>
          <p:cNvPr id="12" name="Picture 11">
            <a:extLst>
              <a:ext uri="{FF2B5EF4-FFF2-40B4-BE49-F238E27FC236}">
                <a16:creationId xmlns:a16="http://schemas.microsoft.com/office/drawing/2014/main" id="{B2C32041-17F1-7B4A-B46B-7C3308A82B10}"/>
              </a:ext>
            </a:extLst>
          </p:cNvPr>
          <p:cNvPicPr>
            <a:picLocks noChangeAspect="1"/>
          </p:cNvPicPr>
          <p:nvPr/>
        </p:nvPicPr>
        <p:blipFill>
          <a:blip r:embed="rId7"/>
          <a:stretch>
            <a:fillRect/>
          </a:stretch>
        </p:blipFill>
        <p:spPr>
          <a:xfrm>
            <a:off x="6660441" y="4478425"/>
            <a:ext cx="1875333" cy="1325113"/>
          </a:xfrm>
          <a:prstGeom prst="rect">
            <a:avLst/>
          </a:prstGeom>
        </p:spPr>
      </p:pic>
      <p:sp>
        <p:nvSpPr>
          <p:cNvPr id="13" name="TextBox 12">
            <a:extLst>
              <a:ext uri="{FF2B5EF4-FFF2-40B4-BE49-F238E27FC236}">
                <a16:creationId xmlns:a16="http://schemas.microsoft.com/office/drawing/2014/main" id="{90BCA051-9C63-3A4B-BD9A-07CCA5F2DB42}"/>
              </a:ext>
            </a:extLst>
          </p:cNvPr>
          <p:cNvSpPr txBox="1"/>
          <p:nvPr/>
        </p:nvSpPr>
        <p:spPr>
          <a:xfrm>
            <a:off x="5146757" y="5265043"/>
            <a:ext cx="1043876" cy="369332"/>
          </a:xfrm>
          <a:prstGeom prst="rect">
            <a:avLst/>
          </a:prstGeom>
          <a:noFill/>
        </p:spPr>
        <p:txBody>
          <a:bodyPr wrap="none" rtlCol="0">
            <a:spAutoFit/>
          </a:bodyPr>
          <a:lstStyle/>
          <a:p>
            <a:r>
              <a:rPr lang="en-JP"/>
              <a:t>Japanese</a:t>
            </a:r>
          </a:p>
        </p:txBody>
      </p:sp>
      <p:sp>
        <p:nvSpPr>
          <p:cNvPr id="14" name="TextBox 13">
            <a:extLst>
              <a:ext uri="{FF2B5EF4-FFF2-40B4-BE49-F238E27FC236}">
                <a16:creationId xmlns:a16="http://schemas.microsoft.com/office/drawing/2014/main" id="{989A5C27-63F1-944F-825E-993358FCC2FB}"/>
              </a:ext>
            </a:extLst>
          </p:cNvPr>
          <p:cNvSpPr txBox="1"/>
          <p:nvPr/>
        </p:nvSpPr>
        <p:spPr>
          <a:xfrm>
            <a:off x="4906574" y="5525246"/>
            <a:ext cx="847540" cy="369332"/>
          </a:xfrm>
          <a:prstGeom prst="rect">
            <a:avLst/>
          </a:prstGeom>
          <a:noFill/>
        </p:spPr>
        <p:txBody>
          <a:bodyPr wrap="none" rtlCol="0">
            <a:spAutoFit/>
          </a:bodyPr>
          <a:lstStyle/>
          <a:p>
            <a:r>
              <a:rPr lang="en-JP"/>
              <a:t>Korean</a:t>
            </a:r>
          </a:p>
        </p:txBody>
      </p:sp>
      <p:sp>
        <p:nvSpPr>
          <p:cNvPr id="15" name="TextBox 14">
            <a:extLst>
              <a:ext uri="{FF2B5EF4-FFF2-40B4-BE49-F238E27FC236}">
                <a16:creationId xmlns:a16="http://schemas.microsoft.com/office/drawing/2014/main" id="{D74B73C6-B18C-B247-B61B-7B39797BC1BE}"/>
              </a:ext>
            </a:extLst>
          </p:cNvPr>
          <p:cNvSpPr txBox="1"/>
          <p:nvPr/>
        </p:nvSpPr>
        <p:spPr>
          <a:xfrm>
            <a:off x="8118215" y="4351769"/>
            <a:ext cx="1043876" cy="369332"/>
          </a:xfrm>
          <a:prstGeom prst="rect">
            <a:avLst/>
          </a:prstGeom>
          <a:noFill/>
        </p:spPr>
        <p:txBody>
          <a:bodyPr wrap="none" rtlCol="0">
            <a:spAutoFit/>
          </a:bodyPr>
          <a:lstStyle/>
          <a:p>
            <a:r>
              <a:rPr lang="en-JP"/>
              <a:t>Japanese</a:t>
            </a:r>
          </a:p>
        </p:txBody>
      </p:sp>
      <p:sp>
        <p:nvSpPr>
          <p:cNvPr id="16" name="TextBox 15">
            <a:extLst>
              <a:ext uri="{FF2B5EF4-FFF2-40B4-BE49-F238E27FC236}">
                <a16:creationId xmlns:a16="http://schemas.microsoft.com/office/drawing/2014/main" id="{87B491EA-3970-2142-B316-881390C8B315}"/>
              </a:ext>
            </a:extLst>
          </p:cNvPr>
          <p:cNvSpPr txBox="1"/>
          <p:nvPr/>
        </p:nvSpPr>
        <p:spPr>
          <a:xfrm>
            <a:off x="6731157" y="5562956"/>
            <a:ext cx="847540" cy="369332"/>
          </a:xfrm>
          <a:prstGeom prst="rect">
            <a:avLst/>
          </a:prstGeom>
          <a:noFill/>
        </p:spPr>
        <p:txBody>
          <a:bodyPr wrap="none" rtlCol="0">
            <a:spAutoFit/>
          </a:bodyPr>
          <a:lstStyle/>
          <a:p>
            <a:r>
              <a:rPr lang="en-JP"/>
              <a:t>Korean</a:t>
            </a:r>
          </a:p>
        </p:txBody>
      </p:sp>
      <p:sp>
        <p:nvSpPr>
          <p:cNvPr id="22" name="TextBox 21">
            <a:extLst>
              <a:ext uri="{FF2B5EF4-FFF2-40B4-BE49-F238E27FC236}">
                <a16:creationId xmlns:a16="http://schemas.microsoft.com/office/drawing/2014/main" id="{6A1A6DDF-40F1-6945-A717-2785C464F167}"/>
              </a:ext>
            </a:extLst>
          </p:cNvPr>
          <p:cNvSpPr txBox="1"/>
          <p:nvPr/>
        </p:nvSpPr>
        <p:spPr>
          <a:xfrm>
            <a:off x="8287716" y="4595555"/>
            <a:ext cx="614271" cy="369332"/>
          </a:xfrm>
          <a:prstGeom prst="rect">
            <a:avLst/>
          </a:prstGeom>
          <a:noFill/>
        </p:spPr>
        <p:txBody>
          <a:bodyPr wrap="none" rtlCol="0">
            <a:spAutoFit/>
          </a:bodyPr>
          <a:lstStyle/>
          <a:p>
            <a:r>
              <a:rPr lang="en-JP"/>
              <a:t>Ainu</a:t>
            </a:r>
          </a:p>
        </p:txBody>
      </p:sp>
      <p:sp>
        <p:nvSpPr>
          <p:cNvPr id="18" name="TextBox 17">
            <a:extLst>
              <a:ext uri="{FF2B5EF4-FFF2-40B4-BE49-F238E27FC236}">
                <a16:creationId xmlns:a16="http://schemas.microsoft.com/office/drawing/2014/main" id="{F28B6E95-EBC0-8596-94D3-8B7437C02E8A}"/>
              </a:ext>
            </a:extLst>
          </p:cNvPr>
          <p:cNvSpPr txBox="1"/>
          <p:nvPr/>
        </p:nvSpPr>
        <p:spPr>
          <a:xfrm>
            <a:off x="97928" y="985922"/>
            <a:ext cx="2188420" cy="923330"/>
          </a:xfrm>
          <a:prstGeom prst="rect">
            <a:avLst/>
          </a:prstGeom>
          <a:noFill/>
        </p:spPr>
        <p:txBody>
          <a:bodyPr wrap="none" rtlCol="0">
            <a:spAutoFit/>
          </a:bodyPr>
          <a:lstStyle/>
          <a:p>
            <a:r>
              <a:rPr lang="en-US" dirty="0"/>
              <a:t>14 populations</a:t>
            </a:r>
            <a:endParaRPr lang="en-JP"/>
          </a:p>
          <a:p>
            <a:r>
              <a:rPr lang="en-JP"/>
              <a:t>11</a:t>
            </a:r>
            <a:r>
              <a:rPr lang="en-US" dirty="0"/>
              <a:t> language families/</a:t>
            </a:r>
          </a:p>
          <a:p>
            <a:r>
              <a:rPr lang="en-US" dirty="0"/>
              <a:t>isolates</a:t>
            </a:r>
            <a:endParaRPr lang="en-JP"/>
          </a:p>
        </p:txBody>
      </p:sp>
      <p:sp>
        <p:nvSpPr>
          <p:cNvPr id="17" name="TextBox 16">
            <a:extLst>
              <a:ext uri="{FF2B5EF4-FFF2-40B4-BE49-F238E27FC236}">
                <a16:creationId xmlns:a16="http://schemas.microsoft.com/office/drawing/2014/main" id="{940633ED-ED4C-3A21-EE70-E4A817FD79E3}"/>
              </a:ext>
            </a:extLst>
          </p:cNvPr>
          <p:cNvSpPr txBox="1"/>
          <p:nvPr/>
        </p:nvSpPr>
        <p:spPr>
          <a:xfrm>
            <a:off x="4532864" y="5779324"/>
            <a:ext cx="4802850" cy="338554"/>
          </a:xfrm>
          <a:prstGeom prst="rect">
            <a:avLst/>
          </a:prstGeom>
          <a:noFill/>
        </p:spPr>
        <p:txBody>
          <a:bodyPr wrap="square" rtlCol="0">
            <a:spAutoFit/>
          </a:bodyPr>
          <a:lstStyle/>
          <a:p>
            <a:r>
              <a:rPr lang="en-JP" sz="1600"/>
              <a:t>Matsumae</a:t>
            </a:r>
            <a:r>
              <a:rPr lang="en-US" sz="1600" dirty="0"/>
              <a:t> et al. </a:t>
            </a:r>
            <a:r>
              <a:rPr lang="en-US" sz="1600" i="1" dirty="0"/>
              <a:t>Science Advances </a:t>
            </a:r>
            <a:r>
              <a:rPr lang="en-US" sz="1600" dirty="0"/>
              <a:t>18: eabd9223, 2021</a:t>
            </a:r>
            <a:endParaRPr lang="en-JP" sz="1600"/>
          </a:p>
        </p:txBody>
      </p:sp>
    </p:spTree>
    <p:custDataLst>
      <p:tags r:id="rId1"/>
    </p:custDataLst>
    <p:extLst>
      <p:ext uri="{BB962C8B-B14F-4D97-AF65-F5344CB8AC3E}">
        <p14:creationId xmlns:p14="http://schemas.microsoft.com/office/powerpoint/2010/main" val="61279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5AD61F-D4DB-4F9B-96D9-6C5E58469A59}"/>
              </a:ext>
            </a:extLst>
          </p:cNvPr>
          <p:cNvSpPr txBox="1">
            <a:spLocks/>
          </p:cNvSpPr>
          <p:nvPr/>
        </p:nvSpPr>
        <p:spPr>
          <a:xfrm>
            <a:off x="1036971" y="73520"/>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2800" b="1" spc="-150" dirty="0">
                <a:solidFill>
                  <a:schemeClr val="accent6"/>
                </a:solidFill>
                <a:latin typeface="+mn-ea"/>
                <a:ea typeface="+mn-ea"/>
              </a:rPr>
              <a:t>Largest University in Switzerland</a:t>
            </a:r>
            <a:endParaRPr lang="en-JP" sz="28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Ever increasing number of students</a:t>
            </a:r>
          </a:p>
        </p:txBody>
      </p:sp>
      <p:sp>
        <p:nvSpPr>
          <p:cNvPr id="8" name="TextBox 7">
            <a:extLst>
              <a:ext uri="{FF2B5EF4-FFF2-40B4-BE49-F238E27FC236}">
                <a16:creationId xmlns:a16="http://schemas.microsoft.com/office/drawing/2014/main" id="{373D3597-213E-79B8-7B44-14EDCDAB18D7}"/>
              </a:ext>
            </a:extLst>
          </p:cNvPr>
          <p:cNvSpPr txBox="1"/>
          <p:nvPr/>
        </p:nvSpPr>
        <p:spPr>
          <a:xfrm>
            <a:off x="4781005" y="5582585"/>
            <a:ext cx="4637314" cy="369332"/>
          </a:xfrm>
          <a:prstGeom prst="rect">
            <a:avLst/>
          </a:prstGeom>
          <a:noFill/>
        </p:spPr>
        <p:txBody>
          <a:bodyPr wrap="square">
            <a:spAutoFit/>
          </a:bodyPr>
          <a:lstStyle/>
          <a:p>
            <a:r>
              <a:rPr lang="en-CH" dirty="0"/>
              <a:t>UZH_FactsFigures2022_en.pdf</a:t>
            </a:r>
          </a:p>
        </p:txBody>
      </p:sp>
      <p:pic>
        <p:nvPicPr>
          <p:cNvPr id="9" name="Picture 8">
            <a:extLst>
              <a:ext uri="{FF2B5EF4-FFF2-40B4-BE49-F238E27FC236}">
                <a16:creationId xmlns:a16="http://schemas.microsoft.com/office/drawing/2014/main" id="{58E503EE-18CC-1A63-34A5-4BACF0A8CA1A}"/>
              </a:ext>
            </a:extLst>
          </p:cNvPr>
          <p:cNvPicPr>
            <a:picLocks noChangeAspect="1"/>
          </p:cNvPicPr>
          <p:nvPr/>
        </p:nvPicPr>
        <p:blipFill>
          <a:blip r:embed="rId3"/>
          <a:stretch>
            <a:fillRect/>
          </a:stretch>
        </p:blipFill>
        <p:spPr>
          <a:xfrm>
            <a:off x="1580606" y="1061193"/>
            <a:ext cx="5414554" cy="4735613"/>
          </a:xfrm>
          <a:prstGeom prst="rect">
            <a:avLst/>
          </a:prstGeom>
        </p:spPr>
      </p:pic>
      <p:sp>
        <p:nvSpPr>
          <p:cNvPr id="10" name="TextBox 9">
            <a:extLst>
              <a:ext uri="{FF2B5EF4-FFF2-40B4-BE49-F238E27FC236}">
                <a16:creationId xmlns:a16="http://schemas.microsoft.com/office/drawing/2014/main" id="{6FCE0AEF-FECC-DAFD-EF13-4873FCDAAAA1}"/>
              </a:ext>
            </a:extLst>
          </p:cNvPr>
          <p:cNvSpPr txBox="1"/>
          <p:nvPr/>
        </p:nvSpPr>
        <p:spPr>
          <a:xfrm>
            <a:off x="653814" y="2390504"/>
            <a:ext cx="1853584" cy="369332"/>
          </a:xfrm>
          <a:prstGeom prst="rect">
            <a:avLst/>
          </a:prstGeom>
          <a:noFill/>
        </p:spPr>
        <p:txBody>
          <a:bodyPr wrap="none" rtlCol="0">
            <a:spAutoFit/>
          </a:bodyPr>
          <a:lstStyle/>
          <a:p>
            <a:r>
              <a:rPr lang="en-CH" dirty="0"/>
              <a:t>Faculty of Science</a:t>
            </a:r>
          </a:p>
        </p:txBody>
      </p:sp>
    </p:spTree>
    <p:custDataLst>
      <p:tags r:id="rId1"/>
    </p:custDataLst>
    <p:extLst>
      <p:ext uri="{BB962C8B-B14F-4D97-AF65-F5344CB8AC3E}">
        <p14:creationId xmlns:p14="http://schemas.microsoft.com/office/powerpoint/2010/main" val="35468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Music data</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altLang="ja-JP" sz="3200" b="1" spc="-150" dirty="0">
                <a:solidFill>
                  <a:schemeClr val="bg1"/>
                </a:solidFill>
                <a:latin typeface="+mn-ea"/>
                <a:cs typeface="+mj-cs"/>
              </a:rPr>
              <a:t>Data by Patrick Savage</a:t>
            </a:r>
            <a:endParaRPr kumimoji="1" lang="en-JP" sz="3200" b="1" spc="-150">
              <a:solidFill>
                <a:schemeClr val="bg1"/>
              </a:solidFill>
              <a:latin typeface="+mn-ea"/>
              <a:cs typeface="+mj-cs"/>
            </a:endParaRPr>
          </a:p>
        </p:txBody>
      </p:sp>
      <p:sp>
        <p:nvSpPr>
          <p:cNvPr id="8" name="TextBox 7">
            <a:extLst>
              <a:ext uri="{FF2B5EF4-FFF2-40B4-BE49-F238E27FC236}">
                <a16:creationId xmlns:a16="http://schemas.microsoft.com/office/drawing/2014/main" id="{8BBE0496-228F-AE41-A37D-DE725BACE1C6}"/>
              </a:ext>
            </a:extLst>
          </p:cNvPr>
          <p:cNvSpPr txBox="1"/>
          <p:nvPr/>
        </p:nvSpPr>
        <p:spPr>
          <a:xfrm>
            <a:off x="2135300" y="4755758"/>
            <a:ext cx="2175083" cy="438582"/>
          </a:xfrm>
          <a:prstGeom prst="rect">
            <a:avLst/>
          </a:prstGeom>
          <a:solidFill>
            <a:schemeClr val="accent1"/>
          </a:solidFill>
        </p:spPr>
        <p:txBody>
          <a:bodyPr wrap="none" lIns="68580" tIns="34290" rIns="68580" bIns="34290" rtlCol="0">
            <a:spAutoFit/>
          </a:bodyPr>
          <a:lstStyle/>
          <a:p>
            <a:r>
              <a:rPr lang="en-US" sz="2400" dirty="0">
                <a:solidFill>
                  <a:schemeClr val="bg1"/>
                </a:solidFill>
              </a:rPr>
              <a:t>41 musical traits</a:t>
            </a:r>
          </a:p>
        </p:txBody>
      </p:sp>
      <p:pic>
        <p:nvPicPr>
          <p:cNvPr id="9" name="Picture 8">
            <a:extLst>
              <a:ext uri="{FF2B5EF4-FFF2-40B4-BE49-F238E27FC236}">
                <a16:creationId xmlns:a16="http://schemas.microsoft.com/office/drawing/2014/main" id="{3E30F650-3D92-B74F-8D00-39F01477A8CE}"/>
              </a:ext>
            </a:extLst>
          </p:cNvPr>
          <p:cNvPicPr>
            <a:picLocks noChangeAspect="1"/>
          </p:cNvPicPr>
          <p:nvPr/>
        </p:nvPicPr>
        <p:blipFill>
          <a:blip r:embed="rId3"/>
          <a:stretch>
            <a:fillRect/>
          </a:stretch>
        </p:blipFill>
        <p:spPr>
          <a:xfrm>
            <a:off x="263591" y="3858940"/>
            <a:ext cx="1792971" cy="2070404"/>
          </a:xfrm>
          <a:prstGeom prst="rect">
            <a:avLst/>
          </a:prstGeom>
        </p:spPr>
      </p:pic>
      <p:pic>
        <p:nvPicPr>
          <p:cNvPr id="11" name="Picture 10">
            <a:extLst>
              <a:ext uri="{FF2B5EF4-FFF2-40B4-BE49-F238E27FC236}">
                <a16:creationId xmlns:a16="http://schemas.microsoft.com/office/drawing/2014/main" id="{63909104-0FF8-5D42-8EDB-A2FDDDE9EEFE}"/>
              </a:ext>
            </a:extLst>
          </p:cNvPr>
          <p:cNvPicPr>
            <a:picLocks noChangeAspect="1"/>
          </p:cNvPicPr>
          <p:nvPr/>
        </p:nvPicPr>
        <p:blipFill>
          <a:blip r:embed="rId4"/>
          <a:stretch>
            <a:fillRect/>
          </a:stretch>
        </p:blipFill>
        <p:spPr>
          <a:xfrm>
            <a:off x="1718939" y="702591"/>
            <a:ext cx="7772399" cy="3606511"/>
          </a:xfrm>
          <a:prstGeom prst="rect">
            <a:avLst/>
          </a:prstGeom>
        </p:spPr>
      </p:pic>
      <p:sp>
        <p:nvSpPr>
          <p:cNvPr id="3" name="TextBox 2">
            <a:extLst>
              <a:ext uri="{FF2B5EF4-FFF2-40B4-BE49-F238E27FC236}">
                <a16:creationId xmlns:a16="http://schemas.microsoft.com/office/drawing/2014/main" id="{C5233366-6179-F178-C7A5-892755474FA6}"/>
              </a:ext>
            </a:extLst>
          </p:cNvPr>
          <p:cNvSpPr txBox="1"/>
          <p:nvPr/>
        </p:nvSpPr>
        <p:spPr>
          <a:xfrm>
            <a:off x="97928" y="985922"/>
            <a:ext cx="2188420" cy="923330"/>
          </a:xfrm>
          <a:prstGeom prst="rect">
            <a:avLst/>
          </a:prstGeom>
          <a:noFill/>
        </p:spPr>
        <p:txBody>
          <a:bodyPr wrap="none" rtlCol="0">
            <a:spAutoFit/>
          </a:bodyPr>
          <a:lstStyle/>
          <a:p>
            <a:r>
              <a:rPr lang="en-US" dirty="0"/>
              <a:t>14 populations</a:t>
            </a:r>
            <a:endParaRPr lang="en-JP"/>
          </a:p>
          <a:p>
            <a:r>
              <a:rPr lang="en-JP"/>
              <a:t>11</a:t>
            </a:r>
            <a:r>
              <a:rPr lang="en-US" dirty="0"/>
              <a:t> language families/</a:t>
            </a:r>
          </a:p>
          <a:p>
            <a:r>
              <a:rPr lang="en-US" dirty="0"/>
              <a:t>isolates</a:t>
            </a:r>
            <a:endParaRPr lang="en-JP"/>
          </a:p>
        </p:txBody>
      </p:sp>
      <p:sp>
        <p:nvSpPr>
          <p:cNvPr id="10" name="TextBox 9">
            <a:extLst>
              <a:ext uri="{FF2B5EF4-FFF2-40B4-BE49-F238E27FC236}">
                <a16:creationId xmlns:a16="http://schemas.microsoft.com/office/drawing/2014/main" id="{1E873A29-B03C-CE43-EEDD-F4D364B86503}"/>
              </a:ext>
            </a:extLst>
          </p:cNvPr>
          <p:cNvSpPr txBox="1"/>
          <p:nvPr/>
        </p:nvSpPr>
        <p:spPr>
          <a:xfrm>
            <a:off x="4514819" y="5744733"/>
            <a:ext cx="4802850" cy="338554"/>
          </a:xfrm>
          <a:prstGeom prst="rect">
            <a:avLst/>
          </a:prstGeom>
          <a:noFill/>
        </p:spPr>
        <p:txBody>
          <a:bodyPr wrap="square" rtlCol="0">
            <a:spAutoFit/>
          </a:bodyPr>
          <a:lstStyle/>
          <a:p>
            <a:r>
              <a:rPr lang="en-JP" sz="1600"/>
              <a:t>Matsumae</a:t>
            </a:r>
            <a:r>
              <a:rPr lang="en-US" sz="1600" dirty="0"/>
              <a:t> et al. </a:t>
            </a:r>
            <a:r>
              <a:rPr lang="en-US" sz="1600" i="1" dirty="0"/>
              <a:t>Science Advances </a:t>
            </a:r>
            <a:r>
              <a:rPr lang="en-US" sz="1600" dirty="0"/>
              <a:t>18: eabd9223, 2021</a:t>
            </a:r>
            <a:endParaRPr lang="en-JP" sz="1600"/>
          </a:p>
        </p:txBody>
      </p:sp>
    </p:spTree>
    <p:extLst>
      <p:ext uri="{BB962C8B-B14F-4D97-AF65-F5344CB8AC3E}">
        <p14:creationId xmlns:p14="http://schemas.microsoft.com/office/powerpoint/2010/main" val="279181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Genetic data: new data of hunter-gathers</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sz="3200" b="1" i="1" spc="-150" dirty="0">
                <a:solidFill>
                  <a:schemeClr val="bg1"/>
                </a:solidFill>
                <a:latin typeface="+mn-ea"/>
                <a:cs typeface="+mj-cs"/>
              </a:rPr>
              <a:t>F</a:t>
            </a:r>
            <a:r>
              <a:rPr kumimoji="1" lang="en-US" sz="3200" b="1" i="1" spc="-150" baseline="-25000" dirty="0">
                <a:solidFill>
                  <a:schemeClr val="bg1"/>
                </a:solidFill>
                <a:latin typeface="+mn-ea"/>
                <a:cs typeface="+mj-cs"/>
              </a:rPr>
              <a:t>ST</a:t>
            </a:r>
            <a:r>
              <a:rPr kumimoji="1" lang="en-US" sz="3200" b="1" spc="-150" dirty="0">
                <a:solidFill>
                  <a:schemeClr val="bg1"/>
                </a:solidFill>
                <a:latin typeface="+mn-ea"/>
                <a:cs typeface="+mj-cs"/>
              </a:rPr>
              <a:t> as a genetic distance </a:t>
            </a:r>
            <a:endParaRPr kumimoji="1" lang="en-JP" sz="3200" b="1" spc="-150">
              <a:solidFill>
                <a:schemeClr val="bg1"/>
              </a:solidFill>
              <a:latin typeface="+mn-ea"/>
              <a:cs typeface="+mj-cs"/>
            </a:endParaRPr>
          </a:p>
        </p:txBody>
      </p:sp>
      <p:sp>
        <p:nvSpPr>
          <p:cNvPr id="8" name="TextBox 7">
            <a:extLst>
              <a:ext uri="{FF2B5EF4-FFF2-40B4-BE49-F238E27FC236}">
                <a16:creationId xmlns:a16="http://schemas.microsoft.com/office/drawing/2014/main" id="{750119FB-4676-CD42-B991-58874142CD6C}"/>
              </a:ext>
            </a:extLst>
          </p:cNvPr>
          <p:cNvSpPr txBox="1"/>
          <p:nvPr/>
        </p:nvSpPr>
        <p:spPr>
          <a:xfrm>
            <a:off x="1903338" y="4226999"/>
            <a:ext cx="6528361" cy="438582"/>
          </a:xfrm>
          <a:prstGeom prst="rect">
            <a:avLst/>
          </a:prstGeom>
          <a:solidFill>
            <a:schemeClr val="accent1"/>
          </a:solidFill>
        </p:spPr>
        <p:txBody>
          <a:bodyPr wrap="square" lIns="68580" tIns="34290" rIns="68580" bIns="34290" rtlCol="0">
            <a:spAutoFit/>
          </a:bodyPr>
          <a:lstStyle/>
          <a:p>
            <a:r>
              <a:rPr lang="en-US" sz="2400" dirty="0">
                <a:solidFill>
                  <a:schemeClr val="bg1"/>
                </a:solidFill>
              </a:rPr>
              <a:t>68,658 genome-wide polymorphisms in common</a:t>
            </a:r>
          </a:p>
        </p:txBody>
      </p:sp>
      <p:pic>
        <p:nvPicPr>
          <p:cNvPr id="9" name="Picture 8">
            <a:extLst>
              <a:ext uri="{FF2B5EF4-FFF2-40B4-BE49-F238E27FC236}">
                <a16:creationId xmlns:a16="http://schemas.microsoft.com/office/drawing/2014/main" id="{46907173-C979-314D-B829-6ACC8830F848}"/>
              </a:ext>
            </a:extLst>
          </p:cNvPr>
          <p:cNvPicPr>
            <a:picLocks noChangeAspect="1"/>
          </p:cNvPicPr>
          <p:nvPr/>
        </p:nvPicPr>
        <p:blipFill>
          <a:blip r:embed="rId3"/>
          <a:stretch>
            <a:fillRect/>
          </a:stretch>
        </p:blipFill>
        <p:spPr>
          <a:xfrm>
            <a:off x="-17754" y="2001094"/>
            <a:ext cx="1764674" cy="3011651"/>
          </a:xfrm>
          <a:prstGeom prst="rect">
            <a:avLst/>
          </a:prstGeom>
        </p:spPr>
      </p:pic>
      <p:sp>
        <p:nvSpPr>
          <p:cNvPr id="10" name="TextBox 9">
            <a:extLst>
              <a:ext uri="{FF2B5EF4-FFF2-40B4-BE49-F238E27FC236}">
                <a16:creationId xmlns:a16="http://schemas.microsoft.com/office/drawing/2014/main" id="{C677B66B-7662-1444-9544-CD2582E7248F}"/>
              </a:ext>
            </a:extLst>
          </p:cNvPr>
          <p:cNvSpPr txBox="1"/>
          <p:nvPr/>
        </p:nvSpPr>
        <p:spPr>
          <a:xfrm>
            <a:off x="1277351" y="3316421"/>
            <a:ext cx="1043876" cy="369332"/>
          </a:xfrm>
          <a:prstGeom prst="rect">
            <a:avLst/>
          </a:prstGeom>
          <a:noFill/>
        </p:spPr>
        <p:txBody>
          <a:bodyPr wrap="none" rtlCol="0">
            <a:spAutoFit/>
          </a:bodyPr>
          <a:lstStyle/>
          <a:p>
            <a:r>
              <a:rPr lang="en-JP"/>
              <a:t>Japanese</a:t>
            </a:r>
          </a:p>
        </p:txBody>
      </p:sp>
      <p:sp>
        <p:nvSpPr>
          <p:cNvPr id="11" name="TextBox 10">
            <a:extLst>
              <a:ext uri="{FF2B5EF4-FFF2-40B4-BE49-F238E27FC236}">
                <a16:creationId xmlns:a16="http://schemas.microsoft.com/office/drawing/2014/main" id="{953AC217-0E48-C04E-943E-3A5F5AC05E1E}"/>
              </a:ext>
            </a:extLst>
          </p:cNvPr>
          <p:cNvSpPr txBox="1"/>
          <p:nvPr/>
        </p:nvSpPr>
        <p:spPr>
          <a:xfrm>
            <a:off x="1396920" y="3036295"/>
            <a:ext cx="847540" cy="369332"/>
          </a:xfrm>
          <a:prstGeom prst="rect">
            <a:avLst/>
          </a:prstGeom>
          <a:noFill/>
        </p:spPr>
        <p:txBody>
          <a:bodyPr wrap="none" rtlCol="0">
            <a:spAutoFit/>
          </a:bodyPr>
          <a:lstStyle/>
          <a:p>
            <a:r>
              <a:rPr lang="en-JP"/>
              <a:t>Korean</a:t>
            </a:r>
          </a:p>
        </p:txBody>
      </p:sp>
      <p:sp>
        <p:nvSpPr>
          <p:cNvPr id="12" name="TextBox 11">
            <a:extLst>
              <a:ext uri="{FF2B5EF4-FFF2-40B4-BE49-F238E27FC236}">
                <a16:creationId xmlns:a16="http://schemas.microsoft.com/office/drawing/2014/main" id="{3E24C6A1-3A86-8242-B0A0-273CBDE2299A}"/>
              </a:ext>
            </a:extLst>
          </p:cNvPr>
          <p:cNvSpPr txBox="1"/>
          <p:nvPr/>
        </p:nvSpPr>
        <p:spPr>
          <a:xfrm>
            <a:off x="775447" y="4704967"/>
            <a:ext cx="614271" cy="369332"/>
          </a:xfrm>
          <a:prstGeom prst="rect">
            <a:avLst/>
          </a:prstGeom>
          <a:noFill/>
        </p:spPr>
        <p:txBody>
          <a:bodyPr wrap="none" rtlCol="0">
            <a:spAutoFit/>
          </a:bodyPr>
          <a:lstStyle/>
          <a:p>
            <a:r>
              <a:rPr lang="en-JP"/>
              <a:t>Ainu</a:t>
            </a:r>
          </a:p>
        </p:txBody>
      </p:sp>
      <p:sp>
        <p:nvSpPr>
          <p:cNvPr id="13" name="TextBox 12">
            <a:extLst>
              <a:ext uri="{FF2B5EF4-FFF2-40B4-BE49-F238E27FC236}">
                <a16:creationId xmlns:a16="http://schemas.microsoft.com/office/drawing/2014/main" id="{37C9BDF1-3D83-E745-B7E0-E0E5CFE88A88}"/>
              </a:ext>
            </a:extLst>
          </p:cNvPr>
          <p:cNvSpPr txBox="1"/>
          <p:nvPr/>
        </p:nvSpPr>
        <p:spPr>
          <a:xfrm>
            <a:off x="338331" y="3168665"/>
            <a:ext cx="1194879" cy="646331"/>
          </a:xfrm>
          <a:prstGeom prst="rect">
            <a:avLst/>
          </a:prstGeom>
          <a:noFill/>
        </p:spPr>
        <p:txBody>
          <a:bodyPr wrap="none" rtlCol="0">
            <a:spAutoFit/>
          </a:bodyPr>
          <a:lstStyle/>
          <a:p>
            <a:r>
              <a:rPr lang="en-JP"/>
              <a:t>Nivkh</a:t>
            </a:r>
          </a:p>
          <a:p>
            <a:r>
              <a:rPr lang="en-JP"/>
              <a:t>(new data)</a:t>
            </a:r>
          </a:p>
        </p:txBody>
      </p:sp>
      <p:sp>
        <p:nvSpPr>
          <p:cNvPr id="14" name="TextBox 13">
            <a:extLst>
              <a:ext uri="{FF2B5EF4-FFF2-40B4-BE49-F238E27FC236}">
                <a16:creationId xmlns:a16="http://schemas.microsoft.com/office/drawing/2014/main" id="{41768442-E343-DC4F-B4CD-6DE691616899}"/>
              </a:ext>
            </a:extLst>
          </p:cNvPr>
          <p:cNvSpPr txBox="1"/>
          <p:nvPr/>
        </p:nvSpPr>
        <p:spPr>
          <a:xfrm>
            <a:off x="443755" y="5271957"/>
            <a:ext cx="6384248"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22 </a:t>
            </a:r>
            <a:r>
              <a:rPr lang="en-US" dirty="0" err="1">
                <a:latin typeface="Calibri" panose="020F0502020204030204" pitchFamily="34" charset="0"/>
                <a:cs typeface="Calibri" panose="020F0502020204030204" pitchFamily="34" charset="0"/>
              </a:rPr>
              <a:t>Nivkh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Giliak</a:t>
            </a:r>
            <a:r>
              <a:rPr lang="en-US" dirty="0">
                <a:latin typeface="Calibri" panose="020F0502020204030204" pitchFamily="34" charset="0"/>
                <a:cs typeface="Calibri" panose="020F0502020204030204" pitchFamily="34" charset="0"/>
              </a:rPr>
              <a:t>) individuals (hunter-gatherers, language isolate): </a:t>
            </a:r>
          </a:p>
          <a:p>
            <a:r>
              <a:rPr lang="en-US" dirty="0">
                <a:latin typeface="Calibri" panose="020F0502020204030204" pitchFamily="34" charset="0"/>
                <a:cs typeface="Calibri" panose="020F0502020204030204" pitchFamily="34" charset="0"/>
              </a:rPr>
              <a:t>DNA collection before 1980</a:t>
            </a:r>
            <a:endParaRPr lang="en-JP">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19E86F5-1111-B640-8962-660E4B7254C0}"/>
              </a:ext>
            </a:extLst>
          </p:cNvPr>
          <p:cNvPicPr>
            <a:picLocks noChangeAspect="1"/>
          </p:cNvPicPr>
          <p:nvPr/>
        </p:nvPicPr>
        <p:blipFill>
          <a:blip r:embed="rId4"/>
          <a:stretch>
            <a:fillRect/>
          </a:stretch>
        </p:blipFill>
        <p:spPr>
          <a:xfrm>
            <a:off x="1718939" y="702591"/>
            <a:ext cx="7772399" cy="3606511"/>
          </a:xfrm>
          <a:prstGeom prst="rect">
            <a:avLst/>
          </a:prstGeom>
        </p:spPr>
      </p:pic>
      <p:sp>
        <p:nvSpPr>
          <p:cNvPr id="3" name="TextBox 2">
            <a:extLst>
              <a:ext uri="{FF2B5EF4-FFF2-40B4-BE49-F238E27FC236}">
                <a16:creationId xmlns:a16="http://schemas.microsoft.com/office/drawing/2014/main" id="{73EC067D-6F38-6F57-7B08-8489E68EC5BE}"/>
              </a:ext>
            </a:extLst>
          </p:cNvPr>
          <p:cNvSpPr txBox="1"/>
          <p:nvPr/>
        </p:nvSpPr>
        <p:spPr>
          <a:xfrm>
            <a:off x="97928" y="985922"/>
            <a:ext cx="2188420" cy="923330"/>
          </a:xfrm>
          <a:prstGeom prst="rect">
            <a:avLst/>
          </a:prstGeom>
          <a:noFill/>
        </p:spPr>
        <p:txBody>
          <a:bodyPr wrap="none" rtlCol="0">
            <a:spAutoFit/>
          </a:bodyPr>
          <a:lstStyle/>
          <a:p>
            <a:r>
              <a:rPr lang="en-US" dirty="0"/>
              <a:t>14 populations</a:t>
            </a:r>
            <a:endParaRPr lang="en-JP"/>
          </a:p>
          <a:p>
            <a:r>
              <a:rPr lang="en-JP"/>
              <a:t>11</a:t>
            </a:r>
            <a:r>
              <a:rPr lang="en-US" dirty="0"/>
              <a:t> language families/</a:t>
            </a:r>
          </a:p>
          <a:p>
            <a:r>
              <a:rPr lang="en-US" dirty="0"/>
              <a:t>isolates</a:t>
            </a:r>
            <a:endParaRPr lang="en-JP"/>
          </a:p>
        </p:txBody>
      </p:sp>
      <p:pic>
        <p:nvPicPr>
          <p:cNvPr id="18" name="Picture 17">
            <a:extLst>
              <a:ext uri="{FF2B5EF4-FFF2-40B4-BE49-F238E27FC236}">
                <a16:creationId xmlns:a16="http://schemas.microsoft.com/office/drawing/2014/main" id="{1F94C54D-4B05-EEB0-8A86-45EEDE657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059" y="4701007"/>
            <a:ext cx="1479689" cy="1089693"/>
          </a:xfrm>
          <a:prstGeom prst="rect">
            <a:avLst/>
          </a:prstGeom>
        </p:spPr>
      </p:pic>
      <p:sp>
        <p:nvSpPr>
          <p:cNvPr id="19" name="TextBox 18">
            <a:extLst>
              <a:ext uri="{FF2B5EF4-FFF2-40B4-BE49-F238E27FC236}">
                <a16:creationId xmlns:a16="http://schemas.microsoft.com/office/drawing/2014/main" id="{6EA91A46-2FFC-8034-D2E6-1E23233305C8}"/>
              </a:ext>
            </a:extLst>
          </p:cNvPr>
          <p:cNvSpPr txBox="1"/>
          <p:nvPr/>
        </p:nvSpPr>
        <p:spPr>
          <a:xfrm>
            <a:off x="7576926" y="4666016"/>
            <a:ext cx="1583254" cy="307777"/>
          </a:xfrm>
          <a:prstGeom prst="rect">
            <a:avLst/>
          </a:prstGeom>
          <a:noFill/>
        </p:spPr>
        <p:txBody>
          <a:bodyPr wrap="none" rtlCol="0">
            <a:spAutoFit/>
          </a:bodyPr>
          <a:lstStyle/>
          <a:p>
            <a:r>
              <a:rPr lang="en-CH" sz="1400" dirty="0"/>
              <a:t>www.wikipedia.org</a:t>
            </a:r>
          </a:p>
        </p:txBody>
      </p:sp>
      <p:sp>
        <p:nvSpPr>
          <p:cNvPr id="15" name="TextBox 14">
            <a:extLst>
              <a:ext uri="{FF2B5EF4-FFF2-40B4-BE49-F238E27FC236}">
                <a16:creationId xmlns:a16="http://schemas.microsoft.com/office/drawing/2014/main" id="{A060AD46-DCF2-A0D8-6BFF-009C8CF6F511}"/>
              </a:ext>
            </a:extLst>
          </p:cNvPr>
          <p:cNvSpPr txBox="1"/>
          <p:nvPr/>
        </p:nvSpPr>
        <p:spPr>
          <a:xfrm>
            <a:off x="4514819" y="5744733"/>
            <a:ext cx="4802850" cy="338554"/>
          </a:xfrm>
          <a:prstGeom prst="rect">
            <a:avLst/>
          </a:prstGeom>
          <a:noFill/>
        </p:spPr>
        <p:txBody>
          <a:bodyPr wrap="square" rtlCol="0">
            <a:spAutoFit/>
          </a:bodyPr>
          <a:lstStyle/>
          <a:p>
            <a:r>
              <a:rPr lang="en-JP" sz="1600"/>
              <a:t>Matsumae</a:t>
            </a:r>
            <a:r>
              <a:rPr lang="en-US" sz="1600" dirty="0"/>
              <a:t> et al. </a:t>
            </a:r>
            <a:r>
              <a:rPr lang="en-US" sz="1600" i="1" dirty="0"/>
              <a:t>Science Advances </a:t>
            </a:r>
            <a:r>
              <a:rPr lang="en-US" sz="1600" dirty="0"/>
              <a:t>18: eabd9223, 2021</a:t>
            </a:r>
            <a:endParaRPr lang="en-JP" sz="1600"/>
          </a:p>
        </p:txBody>
      </p:sp>
    </p:spTree>
    <p:extLst>
      <p:ext uri="{BB962C8B-B14F-4D97-AF65-F5344CB8AC3E}">
        <p14:creationId xmlns:p14="http://schemas.microsoft.com/office/powerpoint/2010/main" val="3759659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Correlation between grammar and genetics</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23220"/>
          </a:xfrm>
          <a:prstGeom prst="rect">
            <a:avLst/>
          </a:prstGeom>
          <a:noFill/>
        </p:spPr>
        <p:txBody>
          <a:bodyPr wrap="square" rtlCol="0">
            <a:spAutoFit/>
          </a:bodyPr>
          <a:lstStyle/>
          <a:p>
            <a:pPr algn="ctr"/>
            <a:r>
              <a:rPr kumimoji="1" lang="en-US" sz="2800" b="1" spc="-150" dirty="0">
                <a:solidFill>
                  <a:schemeClr val="bg1"/>
                </a:solidFill>
                <a:latin typeface="+mn-ea"/>
                <a:cs typeface="+mj-cs"/>
              </a:rPr>
              <a:t>Supporting long-term vertical transmission of grammar</a:t>
            </a:r>
            <a:endParaRPr kumimoji="1" lang="en-JP" sz="2800" b="1" spc="-150">
              <a:solidFill>
                <a:schemeClr val="bg1"/>
              </a:solidFill>
              <a:latin typeface="+mn-ea"/>
              <a:cs typeface="+mj-cs"/>
            </a:endParaRPr>
          </a:p>
        </p:txBody>
      </p:sp>
      <p:pic>
        <p:nvPicPr>
          <p:cNvPr id="8" name="Picture 7">
            <a:extLst>
              <a:ext uri="{FF2B5EF4-FFF2-40B4-BE49-F238E27FC236}">
                <a16:creationId xmlns:a16="http://schemas.microsoft.com/office/drawing/2014/main" id="{B58762EB-8004-DC4C-8A6A-62C7DE10B47E}"/>
              </a:ext>
            </a:extLst>
          </p:cNvPr>
          <p:cNvPicPr>
            <a:picLocks noChangeAspect="1"/>
          </p:cNvPicPr>
          <p:nvPr/>
        </p:nvPicPr>
        <p:blipFill rotWithShape="1">
          <a:blip r:embed="rId3"/>
          <a:srcRect b="86872"/>
          <a:stretch/>
        </p:blipFill>
        <p:spPr>
          <a:xfrm>
            <a:off x="5778943" y="914745"/>
            <a:ext cx="4952081" cy="696214"/>
          </a:xfrm>
          <a:prstGeom prst="rect">
            <a:avLst/>
          </a:prstGeom>
        </p:spPr>
      </p:pic>
      <p:sp>
        <p:nvSpPr>
          <p:cNvPr id="3" name="TextBox 2">
            <a:extLst>
              <a:ext uri="{FF2B5EF4-FFF2-40B4-BE49-F238E27FC236}">
                <a16:creationId xmlns:a16="http://schemas.microsoft.com/office/drawing/2014/main" id="{51291014-3478-D54E-B081-740635638F4A}"/>
              </a:ext>
            </a:extLst>
          </p:cNvPr>
          <p:cNvSpPr txBox="1"/>
          <p:nvPr/>
        </p:nvSpPr>
        <p:spPr>
          <a:xfrm>
            <a:off x="0" y="972683"/>
            <a:ext cx="2126159" cy="369332"/>
          </a:xfrm>
          <a:prstGeom prst="rect">
            <a:avLst/>
          </a:prstGeom>
          <a:noFill/>
        </p:spPr>
        <p:txBody>
          <a:bodyPr wrap="none" rtlCol="0">
            <a:spAutoFit/>
          </a:bodyPr>
          <a:lstStyle/>
          <a:p>
            <a:r>
              <a:rPr lang="en-US" dirty="0"/>
              <a:t>Redundancy analysis</a:t>
            </a:r>
            <a:endParaRPr lang="en-JP"/>
          </a:p>
        </p:txBody>
      </p:sp>
      <p:sp>
        <p:nvSpPr>
          <p:cNvPr id="11" name="TextBox 10">
            <a:extLst>
              <a:ext uri="{FF2B5EF4-FFF2-40B4-BE49-F238E27FC236}">
                <a16:creationId xmlns:a16="http://schemas.microsoft.com/office/drawing/2014/main" id="{39D491C4-281E-B645-A4CA-5864C9D86326}"/>
              </a:ext>
            </a:extLst>
          </p:cNvPr>
          <p:cNvSpPr txBox="1"/>
          <p:nvPr/>
        </p:nvSpPr>
        <p:spPr>
          <a:xfrm>
            <a:off x="1501170" y="1688716"/>
            <a:ext cx="1181734" cy="369332"/>
          </a:xfrm>
          <a:prstGeom prst="rect">
            <a:avLst/>
          </a:prstGeom>
          <a:noFill/>
        </p:spPr>
        <p:txBody>
          <a:bodyPr wrap="none" rtlCol="0">
            <a:spAutoFit/>
          </a:bodyPr>
          <a:lstStyle/>
          <a:p>
            <a:r>
              <a:rPr lang="en-US" dirty="0"/>
              <a:t>phonology</a:t>
            </a:r>
            <a:endParaRPr lang="en-JP"/>
          </a:p>
        </p:txBody>
      </p:sp>
      <p:sp>
        <p:nvSpPr>
          <p:cNvPr id="12" name="TextBox 11">
            <a:extLst>
              <a:ext uri="{FF2B5EF4-FFF2-40B4-BE49-F238E27FC236}">
                <a16:creationId xmlns:a16="http://schemas.microsoft.com/office/drawing/2014/main" id="{176D4764-3BCE-DF4C-98B5-80EBD402C0D2}"/>
              </a:ext>
            </a:extLst>
          </p:cNvPr>
          <p:cNvSpPr txBox="1"/>
          <p:nvPr/>
        </p:nvSpPr>
        <p:spPr>
          <a:xfrm>
            <a:off x="5555609" y="5215623"/>
            <a:ext cx="1181734" cy="369332"/>
          </a:xfrm>
          <a:prstGeom prst="rect">
            <a:avLst/>
          </a:prstGeom>
          <a:noFill/>
        </p:spPr>
        <p:txBody>
          <a:bodyPr wrap="none" rtlCol="0">
            <a:spAutoFit/>
          </a:bodyPr>
          <a:lstStyle/>
          <a:p>
            <a:r>
              <a:rPr lang="en-US" dirty="0"/>
              <a:t>phonology</a:t>
            </a:r>
            <a:endParaRPr lang="en-JP"/>
          </a:p>
        </p:txBody>
      </p:sp>
      <p:sp>
        <p:nvSpPr>
          <p:cNvPr id="13" name="TextBox 12">
            <a:extLst>
              <a:ext uri="{FF2B5EF4-FFF2-40B4-BE49-F238E27FC236}">
                <a16:creationId xmlns:a16="http://schemas.microsoft.com/office/drawing/2014/main" id="{9B33EB74-255C-9C48-A567-79126B0E6507}"/>
              </a:ext>
            </a:extLst>
          </p:cNvPr>
          <p:cNvSpPr txBox="1"/>
          <p:nvPr/>
        </p:nvSpPr>
        <p:spPr>
          <a:xfrm>
            <a:off x="1501170" y="2641511"/>
            <a:ext cx="731290" cy="369332"/>
          </a:xfrm>
          <a:prstGeom prst="rect">
            <a:avLst/>
          </a:prstGeom>
          <a:noFill/>
        </p:spPr>
        <p:txBody>
          <a:bodyPr wrap="none" rtlCol="0">
            <a:spAutoFit/>
          </a:bodyPr>
          <a:lstStyle/>
          <a:p>
            <a:r>
              <a:rPr lang="en-US" dirty="0"/>
              <a:t>music</a:t>
            </a:r>
            <a:endParaRPr lang="en-JP"/>
          </a:p>
        </p:txBody>
      </p:sp>
      <p:sp>
        <p:nvSpPr>
          <p:cNvPr id="14" name="TextBox 13">
            <a:extLst>
              <a:ext uri="{FF2B5EF4-FFF2-40B4-BE49-F238E27FC236}">
                <a16:creationId xmlns:a16="http://schemas.microsoft.com/office/drawing/2014/main" id="{B1F5E339-93DB-034D-97EE-F6349C1F6755}"/>
              </a:ext>
            </a:extLst>
          </p:cNvPr>
          <p:cNvSpPr txBox="1"/>
          <p:nvPr/>
        </p:nvSpPr>
        <p:spPr>
          <a:xfrm>
            <a:off x="4784148" y="5215623"/>
            <a:ext cx="731290" cy="369332"/>
          </a:xfrm>
          <a:prstGeom prst="rect">
            <a:avLst/>
          </a:prstGeom>
          <a:noFill/>
        </p:spPr>
        <p:txBody>
          <a:bodyPr wrap="none" rtlCol="0">
            <a:spAutoFit/>
          </a:bodyPr>
          <a:lstStyle/>
          <a:p>
            <a:r>
              <a:rPr lang="en-US" dirty="0"/>
              <a:t>music</a:t>
            </a:r>
            <a:endParaRPr lang="en-JP"/>
          </a:p>
        </p:txBody>
      </p:sp>
      <p:sp>
        <p:nvSpPr>
          <p:cNvPr id="16" name="TextBox 15">
            <a:extLst>
              <a:ext uri="{FF2B5EF4-FFF2-40B4-BE49-F238E27FC236}">
                <a16:creationId xmlns:a16="http://schemas.microsoft.com/office/drawing/2014/main" id="{7F0FD18B-972C-6742-A647-C8C836133FD2}"/>
              </a:ext>
            </a:extLst>
          </p:cNvPr>
          <p:cNvSpPr txBox="1"/>
          <p:nvPr/>
        </p:nvSpPr>
        <p:spPr>
          <a:xfrm>
            <a:off x="1501170" y="3594306"/>
            <a:ext cx="1039131" cy="369332"/>
          </a:xfrm>
          <a:prstGeom prst="rect">
            <a:avLst/>
          </a:prstGeom>
          <a:noFill/>
        </p:spPr>
        <p:txBody>
          <a:bodyPr wrap="none" rtlCol="0">
            <a:spAutoFit/>
          </a:bodyPr>
          <a:lstStyle/>
          <a:p>
            <a:r>
              <a:rPr lang="en-US" dirty="0"/>
              <a:t>grammar</a:t>
            </a:r>
            <a:endParaRPr lang="en-JP"/>
          </a:p>
        </p:txBody>
      </p:sp>
      <p:sp>
        <p:nvSpPr>
          <p:cNvPr id="17" name="TextBox 16">
            <a:extLst>
              <a:ext uri="{FF2B5EF4-FFF2-40B4-BE49-F238E27FC236}">
                <a16:creationId xmlns:a16="http://schemas.microsoft.com/office/drawing/2014/main" id="{90305F16-9168-7A46-8F54-9C8849A9D0ED}"/>
              </a:ext>
            </a:extLst>
          </p:cNvPr>
          <p:cNvSpPr txBox="1"/>
          <p:nvPr/>
        </p:nvSpPr>
        <p:spPr>
          <a:xfrm>
            <a:off x="3704847" y="5215623"/>
            <a:ext cx="1039131" cy="369332"/>
          </a:xfrm>
          <a:prstGeom prst="rect">
            <a:avLst/>
          </a:prstGeom>
          <a:noFill/>
        </p:spPr>
        <p:txBody>
          <a:bodyPr wrap="none" rtlCol="0">
            <a:spAutoFit/>
          </a:bodyPr>
          <a:lstStyle/>
          <a:p>
            <a:r>
              <a:rPr lang="en-US" dirty="0"/>
              <a:t>grammar</a:t>
            </a:r>
            <a:endParaRPr lang="en-JP"/>
          </a:p>
        </p:txBody>
      </p:sp>
      <p:sp>
        <p:nvSpPr>
          <p:cNvPr id="18" name="TextBox 17">
            <a:extLst>
              <a:ext uri="{FF2B5EF4-FFF2-40B4-BE49-F238E27FC236}">
                <a16:creationId xmlns:a16="http://schemas.microsoft.com/office/drawing/2014/main" id="{BEB3E3A5-2536-6B40-AEB2-90A21F8CF6E5}"/>
              </a:ext>
            </a:extLst>
          </p:cNvPr>
          <p:cNvSpPr txBox="1"/>
          <p:nvPr/>
        </p:nvSpPr>
        <p:spPr>
          <a:xfrm>
            <a:off x="1501170" y="4547100"/>
            <a:ext cx="960584" cy="369332"/>
          </a:xfrm>
          <a:prstGeom prst="rect">
            <a:avLst/>
          </a:prstGeom>
          <a:noFill/>
        </p:spPr>
        <p:txBody>
          <a:bodyPr wrap="none" rtlCol="0">
            <a:spAutoFit/>
          </a:bodyPr>
          <a:lstStyle/>
          <a:p>
            <a:r>
              <a:rPr lang="en-US" dirty="0"/>
              <a:t>genetics</a:t>
            </a:r>
            <a:endParaRPr lang="en-JP"/>
          </a:p>
        </p:txBody>
      </p:sp>
      <p:sp>
        <p:nvSpPr>
          <p:cNvPr id="19" name="TextBox 18">
            <a:extLst>
              <a:ext uri="{FF2B5EF4-FFF2-40B4-BE49-F238E27FC236}">
                <a16:creationId xmlns:a16="http://schemas.microsoft.com/office/drawing/2014/main" id="{7476930C-8298-1441-9C28-865FEF4E2AA2}"/>
              </a:ext>
            </a:extLst>
          </p:cNvPr>
          <p:cNvSpPr txBox="1"/>
          <p:nvPr/>
        </p:nvSpPr>
        <p:spPr>
          <a:xfrm>
            <a:off x="2704093" y="5215623"/>
            <a:ext cx="960584" cy="369332"/>
          </a:xfrm>
          <a:prstGeom prst="rect">
            <a:avLst/>
          </a:prstGeom>
          <a:noFill/>
        </p:spPr>
        <p:txBody>
          <a:bodyPr wrap="none" rtlCol="0">
            <a:spAutoFit/>
          </a:bodyPr>
          <a:lstStyle/>
          <a:p>
            <a:r>
              <a:rPr lang="en-US" dirty="0"/>
              <a:t>genetics</a:t>
            </a:r>
            <a:endParaRPr lang="en-JP"/>
          </a:p>
        </p:txBody>
      </p:sp>
      <p:pic>
        <p:nvPicPr>
          <p:cNvPr id="9" name="Picture 8">
            <a:extLst>
              <a:ext uri="{FF2B5EF4-FFF2-40B4-BE49-F238E27FC236}">
                <a16:creationId xmlns:a16="http://schemas.microsoft.com/office/drawing/2014/main" id="{40DEB2F5-61B8-8C89-FE5D-579BA06B1249}"/>
              </a:ext>
            </a:extLst>
          </p:cNvPr>
          <p:cNvPicPr>
            <a:picLocks noChangeAspect="1"/>
          </p:cNvPicPr>
          <p:nvPr/>
        </p:nvPicPr>
        <p:blipFill rotWithShape="1">
          <a:blip r:embed="rId3"/>
          <a:srcRect l="21632" t="16294" b="12389"/>
          <a:stretch/>
        </p:blipFill>
        <p:spPr>
          <a:xfrm>
            <a:off x="2559635" y="1247535"/>
            <a:ext cx="4177708" cy="4071438"/>
          </a:xfrm>
          <a:prstGeom prst="rect">
            <a:avLst/>
          </a:prstGeom>
        </p:spPr>
      </p:pic>
      <p:sp>
        <p:nvSpPr>
          <p:cNvPr id="10" name="TextBox 9">
            <a:extLst>
              <a:ext uri="{FF2B5EF4-FFF2-40B4-BE49-F238E27FC236}">
                <a16:creationId xmlns:a16="http://schemas.microsoft.com/office/drawing/2014/main" id="{41462722-CD30-EACD-5031-D9CA9D8B9CFD}"/>
              </a:ext>
            </a:extLst>
          </p:cNvPr>
          <p:cNvSpPr txBox="1"/>
          <p:nvPr/>
        </p:nvSpPr>
        <p:spPr>
          <a:xfrm>
            <a:off x="4514819" y="5744733"/>
            <a:ext cx="4802850" cy="338554"/>
          </a:xfrm>
          <a:prstGeom prst="rect">
            <a:avLst/>
          </a:prstGeom>
          <a:noFill/>
        </p:spPr>
        <p:txBody>
          <a:bodyPr wrap="square" rtlCol="0">
            <a:spAutoFit/>
          </a:bodyPr>
          <a:lstStyle/>
          <a:p>
            <a:r>
              <a:rPr lang="en-JP" sz="1600"/>
              <a:t>Matsumae</a:t>
            </a:r>
            <a:r>
              <a:rPr lang="en-US" sz="1600" dirty="0"/>
              <a:t> et al. </a:t>
            </a:r>
            <a:r>
              <a:rPr lang="en-US" sz="1600" i="1" dirty="0"/>
              <a:t>Science Advances </a:t>
            </a:r>
            <a:r>
              <a:rPr lang="en-US" sz="1600" dirty="0"/>
              <a:t>18: eabd9223, 2021</a:t>
            </a:r>
            <a:endParaRPr lang="en-JP" sz="1600"/>
          </a:p>
        </p:txBody>
      </p:sp>
    </p:spTree>
    <p:extLst>
      <p:ext uri="{BB962C8B-B14F-4D97-AF65-F5344CB8AC3E}">
        <p14:creationId xmlns:p14="http://schemas.microsoft.com/office/powerpoint/2010/main" val="252611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CH" sz="3200" b="1" spc="-150" dirty="0">
                <a:solidFill>
                  <a:schemeClr val="accent6"/>
                </a:solidFill>
                <a:latin typeface="+mn-ea"/>
                <a:ea typeface="+mn-ea"/>
              </a:rPr>
              <a:t>GeLaTo: world-wide database</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sz="3200" b="1" spc="-150" dirty="0">
                <a:solidFill>
                  <a:schemeClr val="bg1"/>
                </a:solidFill>
                <a:latin typeface="+mn-ea"/>
                <a:cs typeface="+mj-cs"/>
              </a:rPr>
              <a:t>Both match and mismatch (~20%) are common</a:t>
            </a:r>
            <a:endParaRPr kumimoji="1" lang="en-JP" sz="3200" b="1" spc="-150">
              <a:solidFill>
                <a:schemeClr val="bg1"/>
              </a:solidFill>
              <a:latin typeface="+mn-ea"/>
              <a:cs typeface="+mj-cs"/>
            </a:endParaRPr>
          </a:p>
        </p:txBody>
      </p:sp>
      <p:pic>
        <p:nvPicPr>
          <p:cNvPr id="8" name="Picture 7">
            <a:extLst>
              <a:ext uri="{FF2B5EF4-FFF2-40B4-BE49-F238E27FC236}">
                <a16:creationId xmlns:a16="http://schemas.microsoft.com/office/drawing/2014/main" id="{6A5EC748-F60E-5D40-A21C-00C7806DA678}"/>
              </a:ext>
            </a:extLst>
          </p:cNvPr>
          <p:cNvPicPr>
            <a:picLocks noChangeAspect="1"/>
          </p:cNvPicPr>
          <p:nvPr/>
        </p:nvPicPr>
        <p:blipFill>
          <a:blip r:embed="rId3"/>
          <a:stretch>
            <a:fillRect/>
          </a:stretch>
        </p:blipFill>
        <p:spPr>
          <a:xfrm>
            <a:off x="2002332" y="968519"/>
            <a:ext cx="7437158" cy="4374799"/>
          </a:xfrm>
          <a:prstGeom prst="rect">
            <a:avLst/>
          </a:prstGeom>
        </p:spPr>
      </p:pic>
      <p:sp>
        <p:nvSpPr>
          <p:cNvPr id="9" name="TextBox 8">
            <a:extLst>
              <a:ext uri="{FF2B5EF4-FFF2-40B4-BE49-F238E27FC236}">
                <a16:creationId xmlns:a16="http://schemas.microsoft.com/office/drawing/2014/main" id="{4DF5C843-669B-FD43-9E56-929DFF1B398E}"/>
              </a:ext>
            </a:extLst>
          </p:cNvPr>
          <p:cNvSpPr txBox="1"/>
          <p:nvPr/>
        </p:nvSpPr>
        <p:spPr>
          <a:xfrm>
            <a:off x="5623312" y="1706293"/>
            <a:ext cx="3335657" cy="1200329"/>
          </a:xfrm>
          <a:prstGeom prst="rect">
            <a:avLst/>
          </a:prstGeom>
          <a:noFill/>
        </p:spPr>
        <p:txBody>
          <a:bodyPr wrap="none" rtlCol="0">
            <a:spAutoFit/>
          </a:bodyPr>
          <a:lstStyle/>
          <a:p>
            <a:r>
              <a:rPr lang="en-CH"/>
              <a:t>Human Origins SNP chip </a:t>
            </a:r>
          </a:p>
          <a:p>
            <a:r>
              <a:rPr lang="en-CH"/>
              <a:t>~600,000 SNPs</a:t>
            </a:r>
          </a:p>
          <a:p>
            <a:r>
              <a:rPr lang="en-CH"/>
              <a:t>397 populations 4,030 individuals</a:t>
            </a:r>
          </a:p>
          <a:p>
            <a:r>
              <a:rPr lang="en-CH"/>
              <a:t>295 languages</a:t>
            </a:r>
          </a:p>
        </p:txBody>
      </p:sp>
      <p:pic>
        <p:nvPicPr>
          <p:cNvPr id="10" name="Picture 9" descr="Gelatino.pdf">
            <a:extLst>
              <a:ext uri="{FF2B5EF4-FFF2-40B4-BE49-F238E27FC236}">
                <a16:creationId xmlns:a16="http://schemas.microsoft.com/office/drawing/2014/main" id="{C3D0C148-9927-8844-896D-129130714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7" y="1040397"/>
            <a:ext cx="1925527" cy="1189035"/>
          </a:xfrm>
          <a:prstGeom prst="rect">
            <a:avLst/>
          </a:prstGeom>
        </p:spPr>
      </p:pic>
      <p:pic>
        <p:nvPicPr>
          <p:cNvPr id="11" name="Picture 10">
            <a:extLst>
              <a:ext uri="{FF2B5EF4-FFF2-40B4-BE49-F238E27FC236}">
                <a16:creationId xmlns:a16="http://schemas.microsoft.com/office/drawing/2014/main" id="{BAE26699-BA39-EB4E-9224-C4D751C9B604}"/>
              </a:ext>
            </a:extLst>
          </p:cNvPr>
          <p:cNvPicPr>
            <a:picLocks noChangeAspect="1"/>
          </p:cNvPicPr>
          <p:nvPr/>
        </p:nvPicPr>
        <p:blipFill rotWithShape="1">
          <a:blip r:embed="rId5"/>
          <a:srcRect l="20660" t="9225" r="16038"/>
          <a:stretch/>
        </p:blipFill>
        <p:spPr>
          <a:xfrm>
            <a:off x="208441" y="2229432"/>
            <a:ext cx="1737733" cy="1401711"/>
          </a:xfrm>
          <a:prstGeom prst="rect">
            <a:avLst/>
          </a:prstGeom>
        </p:spPr>
      </p:pic>
      <p:sp>
        <p:nvSpPr>
          <p:cNvPr id="3" name="TextBox 2">
            <a:extLst>
              <a:ext uri="{FF2B5EF4-FFF2-40B4-BE49-F238E27FC236}">
                <a16:creationId xmlns:a16="http://schemas.microsoft.com/office/drawing/2014/main" id="{27D75306-8C6A-9A4A-3EBA-3B732EB2920B}"/>
              </a:ext>
            </a:extLst>
          </p:cNvPr>
          <p:cNvSpPr txBox="1"/>
          <p:nvPr/>
        </p:nvSpPr>
        <p:spPr>
          <a:xfrm>
            <a:off x="4572000" y="5416657"/>
            <a:ext cx="4468980" cy="646331"/>
          </a:xfrm>
          <a:prstGeom prst="rect">
            <a:avLst/>
          </a:prstGeom>
          <a:noFill/>
        </p:spPr>
        <p:txBody>
          <a:bodyPr wrap="none" rtlCol="0">
            <a:spAutoFit/>
          </a:bodyPr>
          <a:lstStyle/>
          <a:p>
            <a:r>
              <a:rPr lang="en-CH" dirty="0"/>
              <a:t>Barbieri et al. </a:t>
            </a:r>
            <a:r>
              <a:rPr lang="en-CH" i="1" dirty="0"/>
              <a:t>PNAS</a:t>
            </a:r>
            <a:r>
              <a:rPr lang="en-CH" dirty="0"/>
              <a:t> 119: </a:t>
            </a:r>
            <a:r>
              <a:rPr lang="en-US" dirty="0"/>
              <a:t>e2122084119, 2022</a:t>
            </a:r>
          </a:p>
          <a:p>
            <a:r>
              <a:rPr lang="en-US" dirty="0"/>
              <a:t>Arango-</a:t>
            </a:r>
            <a:r>
              <a:rPr lang="en-US" dirty="0" err="1"/>
              <a:t>Isaza</a:t>
            </a:r>
            <a:r>
              <a:rPr lang="en-US" dirty="0"/>
              <a:t> et al. </a:t>
            </a:r>
            <a:r>
              <a:rPr lang="en-US" i="1" dirty="0" err="1"/>
              <a:t>Curr</a:t>
            </a:r>
            <a:r>
              <a:rPr lang="en-US" i="1" dirty="0"/>
              <a:t> Biol </a:t>
            </a:r>
            <a:r>
              <a:rPr lang="en-US" dirty="0"/>
              <a:t>33:2602, 2023</a:t>
            </a:r>
            <a:endParaRPr lang="en-CH" dirty="0"/>
          </a:p>
        </p:txBody>
      </p:sp>
      <p:pic>
        <p:nvPicPr>
          <p:cNvPr id="4" name="Picture 3" descr="A person with purple hair and nose ring smiling&#10;&#10;Description automatically generated">
            <a:extLst>
              <a:ext uri="{FF2B5EF4-FFF2-40B4-BE49-F238E27FC236}">
                <a16:creationId xmlns:a16="http://schemas.microsoft.com/office/drawing/2014/main" id="{509CB9F3-76D2-E23A-1888-A0137AB2A2BB}"/>
              </a:ext>
            </a:extLst>
          </p:cNvPr>
          <p:cNvPicPr>
            <a:picLocks noChangeAspect="1"/>
          </p:cNvPicPr>
          <p:nvPr/>
        </p:nvPicPr>
        <p:blipFill rotWithShape="1">
          <a:blip r:embed="rId6">
            <a:extLst>
              <a:ext uri="{28A0092B-C50C-407E-A947-70E740481C1C}">
                <a14:useLocalDpi xmlns:a14="http://schemas.microsoft.com/office/drawing/2010/main" val="0"/>
              </a:ext>
            </a:extLst>
          </a:blip>
          <a:srcRect b="9882"/>
          <a:stretch/>
        </p:blipFill>
        <p:spPr>
          <a:xfrm>
            <a:off x="7520606" y="3524001"/>
            <a:ext cx="575024" cy="778218"/>
          </a:xfrm>
          <a:prstGeom prst="rect">
            <a:avLst/>
          </a:prstGeom>
        </p:spPr>
      </p:pic>
      <p:sp>
        <p:nvSpPr>
          <p:cNvPr id="14" name="TextBox 13">
            <a:extLst>
              <a:ext uri="{FF2B5EF4-FFF2-40B4-BE49-F238E27FC236}">
                <a16:creationId xmlns:a16="http://schemas.microsoft.com/office/drawing/2014/main" id="{BA440611-D070-5607-3A4B-DA46B920C555}"/>
              </a:ext>
            </a:extLst>
          </p:cNvPr>
          <p:cNvSpPr txBox="1"/>
          <p:nvPr/>
        </p:nvSpPr>
        <p:spPr>
          <a:xfrm>
            <a:off x="0" y="3563555"/>
            <a:ext cx="1910117" cy="738664"/>
          </a:xfrm>
          <a:prstGeom prst="rect">
            <a:avLst/>
          </a:prstGeom>
          <a:noFill/>
        </p:spPr>
        <p:txBody>
          <a:bodyPr wrap="square" rtlCol="0">
            <a:spAutoFit/>
          </a:bodyPr>
          <a:lstStyle/>
          <a:p>
            <a:r>
              <a:rPr lang="en-US" sz="1400" dirty="0"/>
              <a:t>Dr. Chiara Barbieri</a:t>
            </a:r>
          </a:p>
          <a:p>
            <a:r>
              <a:rPr lang="en-US" sz="1400" dirty="0"/>
              <a:t>(now tenure-track, </a:t>
            </a:r>
          </a:p>
          <a:p>
            <a:r>
              <a:rPr lang="en-US" sz="1400" dirty="0"/>
              <a:t>Univ. Cagliari, Italy)</a:t>
            </a:r>
            <a:endParaRPr lang="en-JP" sz="1400"/>
          </a:p>
        </p:txBody>
      </p:sp>
      <p:sp>
        <p:nvSpPr>
          <p:cNvPr id="15" name="TextBox 14">
            <a:extLst>
              <a:ext uri="{FF2B5EF4-FFF2-40B4-BE49-F238E27FC236}">
                <a16:creationId xmlns:a16="http://schemas.microsoft.com/office/drawing/2014/main" id="{ECE0ED2C-E758-073A-4A43-3CB6929FA69A}"/>
              </a:ext>
            </a:extLst>
          </p:cNvPr>
          <p:cNvSpPr txBox="1"/>
          <p:nvPr/>
        </p:nvSpPr>
        <p:spPr>
          <a:xfrm>
            <a:off x="7048852" y="4206297"/>
            <a:ext cx="1910117" cy="523220"/>
          </a:xfrm>
          <a:prstGeom prst="rect">
            <a:avLst/>
          </a:prstGeom>
          <a:noFill/>
        </p:spPr>
        <p:txBody>
          <a:bodyPr wrap="square" rtlCol="0">
            <a:spAutoFit/>
          </a:bodyPr>
          <a:lstStyle/>
          <a:p>
            <a:r>
              <a:rPr lang="en-US" sz="1400" dirty="0"/>
              <a:t>Epifania Arango-</a:t>
            </a:r>
            <a:r>
              <a:rPr lang="en-US" sz="1400" dirty="0" err="1"/>
              <a:t>Isaza</a:t>
            </a:r>
            <a:r>
              <a:rPr lang="en-US" sz="1400" dirty="0"/>
              <a:t> </a:t>
            </a:r>
          </a:p>
          <a:p>
            <a:r>
              <a:rPr lang="en-US" sz="1400" dirty="0"/>
              <a:t>(PhD student)</a:t>
            </a:r>
            <a:endParaRPr lang="en-JP" sz="1400"/>
          </a:p>
        </p:txBody>
      </p:sp>
    </p:spTree>
    <p:extLst>
      <p:ext uri="{BB962C8B-B14F-4D97-AF65-F5344CB8AC3E}">
        <p14:creationId xmlns:p14="http://schemas.microsoft.com/office/powerpoint/2010/main" val="255432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4C28-CCB3-DA43-B4A0-421AA6BCC06A}"/>
              </a:ext>
            </a:extLst>
          </p:cNvPr>
          <p:cNvSpPr>
            <a:spLocks noGrp="1"/>
          </p:cNvSpPr>
          <p:nvPr>
            <p:ph type="title"/>
          </p:nvPr>
        </p:nvSpPr>
        <p:spPr>
          <a:xfrm>
            <a:off x="1031684" y="297511"/>
            <a:ext cx="8147892" cy="598385"/>
          </a:xfrm>
        </p:spPr>
        <p:txBody>
          <a:bodyPr>
            <a:noAutofit/>
          </a:bodyPr>
          <a:lstStyle/>
          <a:p>
            <a:r>
              <a:rPr lang="en-CH" sz="2400" dirty="0">
                <a:solidFill>
                  <a:srgbClr val="74AE32"/>
                </a:solidFill>
              </a:rPr>
              <a:t>Summary of example 1: language evolution</a:t>
            </a:r>
            <a:endParaRPr lang="en-JP" sz="2400" dirty="0">
              <a:solidFill>
                <a:srgbClr val="74AE32"/>
              </a:solidFill>
            </a:endParaRPr>
          </a:p>
        </p:txBody>
      </p:sp>
      <p:sp>
        <p:nvSpPr>
          <p:cNvPr id="4" name="Rectangle 110">
            <a:extLst>
              <a:ext uri="{FF2B5EF4-FFF2-40B4-BE49-F238E27FC236}">
                <a16:creationId xmlns:a16="http://schemas.microsoft.com/office/drawing/2014/main" id="{73651497-CC18-3941-8E68-7F771A7CDF95}"/>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800" b="1" dirty="0">
                <a:latin typeface="+mn-ea"/>
              </a:rPr>
              <a:t>Nationwide NCCR Evolving Language</a:t>
            </a:r>
          </a:p>
        </p:txBody>
      </p:sp>
      <p:sp>
        <p:nvSpPr>
          <p:cNvPr id="5" name="テキスト ボックス 15">
            <a:extLst>
              <a:ext uri="{FF2B5EF4-FFF2-40B4-BE49-F238E27FC236}">
                <a16:creationId xmlns:a16="http://schemas.microsoft.com/office/drawing/2014/main" id="{AF96E2F1-05A9-5645-8664-5367B0ADC65A}"/>
              </a:ext>
            </a:extLst>
          </p:cNvPr>
          <p:cNvSpPr txBox="1"/>
          <p:nvPr/>
        </p:nvSpPr>
        <p:spPr>
          <a:xfrm>
            <a:off x="274017" y="1539611"/>
            <a:ext cx="8586594" cy="3785652"/>
          </a:xfrm>
          <a:prstGeom prst="rect">
            <a:avLst/>
          </a:prstGeom>
          <a:solidFill>
            <a:srgbClr val="70AD47"/>
          </a:solidFill>
        </p:spPr>
        <p:txBody>
          <a:bodyPr wrap="square">
            <a:spAutoFit/>
          </a:bodyPr>
          <a:lstStyle/>
          <a:p>
            <a:pPr algn="ctr"/>
            <a:r>
              <a:rPr lang="en-US" altLang="ja-JP" sz="2400" b="1" dirty="0">
                <a:solidFill>
                  <a:schemeClr val="bg1"/>
                </a:solidFill>
              </a:rPr>
              <a:t>Interdisciplinary collaboration: common terminology</a:t>
            </a:r>
          </a:p>
          <a:p>
            <a:pPr algn="ctr"/>
            <a:endParaRPr lang="en-US" altLang="ja-JP" sz="2400" b="1" dirty="0">
              <a:solidFill>
                <a:schemeClr val="bg1"/>
              </a:solidFill>
            </a:endParaRPr>
          </a:p>
          <a:p>
            <a:pPr algn="ctr"/>
            <a:r>
              <a:rPr lang="en-US" altLang="ja-JP" sz="2400" b="1" dirty="0">
                <a:solidFill>
                  <a:schemeClr val="bg1"/>
                </a:solidFill>
              </a:rPr>
              <a:t>Similarity and difference of evolution in action in Biology and Linguistics</a:t>
            </a:r>
          </a:p>
          <a:p>
            <a:pPr algn="ctr"/>
            <a:endParaRPr lang="en-US" altLang="ja-JP" sz="2400" b="1" dirty="0">
              <a:solidFill>
                <a:schemeClr val="bg1"/>
              </a:solidFill>
            </a:endParaRPr>
          </a:p>
          <a:p>
            <a:pPr algn="ctr"/>
            <a:r>
              <a:rPr lang="en-US" altLang="ja-JP" sz="2400" b="1" dirty="0">
                <a:solidFill>
                  <a:schemeClr val="bg1"/>
                </a:solidFill>
              </a:rPr>
              <a:t>In grammar, vertical transmission is common as Darwin proposed</a:t>
            </a:r>
          </a:p>
          <a:p>
            <a:pPr algn="ctr"/>
            <a:r>
              <a:rPr lang="en-US" altLang="ja-JP" sz="2400" b="1" dirty="0">
                <a:solidFill>
                  <a:schemeClr val="bg1"/>
                </a:solidFill>
              </a:rPr>
              <a:t>Language shift is also common (~20%)</a:t>
            </a:r>
          </a:p>
          <a:p>
            <a:pPr algn="ctr"/>
            <a:endParaRPr lang="en-US" altLang="ja-JP" sz="2400" b="1" dirty="0">
              <a:solidFill>
                <a:schemeClr val="bg1"/>
              </a:solidFill>
            </a:endParaRPr>
          </a:p>
          <a:p>
            <a:pPr algn="ctr"/>
            <a:r>
              <a:rPr lang="en-US" altLang="ja-JP" sz="2400" b="1" dirty="0">
                <a:solidFill>
                  <a:schemeClr val="bg1"/>
                </a:solidFill>
              </a:rPr>
              <a:t>Indo-European language family was best studied but may not be representative</a:t>
            </a:r>
          </a:p>
        </p:txBody>
      </p:sp>
    </p:spTree>
    <p:extLst>
      <p:ext uri="{BB962C8B-B14F-4D97-AF65-F5344CB8AC3E}">
        <p14:creationId xmlns:p14="http://schemas.microsoft.com/office/powerpoint/2010/main" val="277152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3"/>
          <a:stretch>
            <a:fillRect/>
          </a:stretch>
        </p:blipFill>
        <p:spPr>
          <a:xfrm>
            <a:off x="18942"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Interdisciplinary study by co-supervision</a:t>
            </a:r>
          </a:p>
          <a:p>
            <a:pPr algn="l"/>
            <a:r>
              <a:rPr lang="en-US" sz="3200" b="1" spc="-150" dirty="0">
                <a:solidFill>
                  <a:schemeClr val="accent6"/>
                </a:solidFill>
                <a:latin typeface="+mn-ea"/>
                <a:ea typeface="+mn-ea"/>
              </a:rPr>
              <a:t>Example 2: self-fertilization and sperm/pollen number</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7845" y="6048827"/>
            <a:ext cx="8828309" cy="830997"/>
          </a:xfrm>
          <a:prstGeom prst="rect">
            <a:avLst/>
          </a:prstGeom>
          <a:noFill/>
        </p:spPr>
        <p:txBody>
          <a:bodyPr wrap="square" rtlCol="0">
            <a:spAutoFit/>
          </a:bodyPr>
          <a:lstStyle/>
          <a:p>
            <a:pPr algn="ctr"/>
            <a:r>
              <a:rPr kumimoji="1" lang="en-US" altLang="ja-JP" sz="2400" b="1" dirty="0">
                <a:solidFill>
                  <a:schemeClr val="bg1"/>
                </a:solidFill>
                <a:latin typeface="+mn-ea"/>
                <a:cs typeface="+mj-cs"/>
              </a:rPr>
              <a:t>URPP Systems Biology / Functional Genomics</a:t>
            </a:r>
          </a:p>
          <a:p>
            <a:pPr algn="ctr"/>
            <a:r>
              <a:rPr kumimoji="1" lang="en-US" altLang="ja-JP" sz="2400" b="1" dirty="0">
                <a:solidFill>
                  <a:schemeClr val="bg1"/>
                </a:solidFill>
                <a:latin typeface="+mn-ea"/>
                <a:cs typeface="+mj-cs"/>
              </a:rPr>
              <a:t>URPP Evolution in Action</a:t>
            </a:r>
          </a:p>
        </p:txBody>
      </p:sp>
      <p:pic>
        <p:nvPicPr>
          <p:cNvPr id="3" name="Picture 2">
            <a:extLst>
              <a:ext uri="{FF2B5EF4-FFF2-40B4-BE49-F238E27FC236}">
                <a16:creationId xmlns:a16="http://schemas.microsoft.com/office/drawing/2014/main" id="{2495C761-DCF5-A742-76DC-96EB8CDB4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710" y="1073975"/>
            <a:ext cx="1243455" cy="1243455"/>
          </a:xfrm>
          <a:prstGeom prst="rect">
            <a:avLst/>
          </a:prstGeom>
        </p:spPr>
      </p:pic>
      <p:pic>
        <p:nvPicPr>
          <p:cNvPr id="4" name="Picture 3" descr="HiroyukiKakuiPic.jpg">
            <a:extLst>
              <a:ext uri="{FF2B5EF4-FFF2-40B4-BE49-F238E27FC236}">
                <a16:creationId xmlns:a16="http://schemas.microsoft.com/office/drawing/2014/main" id="{C168E5D9-5D9A-A644-6774-F52245B6A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732" y="1032077"/>
            <a:ext cx="1183412" cy="1504955"/>
          </a:xfrm>
          <a:prstGeom prst="rect">
            <a:avLst/>
          </a:prstGeom>
        </p:spPr>
      </p:pic>
      <p:sp>
        <p:nvSpPr>
          <p:cNvPr id="8" name="TextBox 7">
            <a:extLst>
              <a:ext uri="{FF2B5EF4-FFF2-40B4-BE49-F238E27FC236}">
                <a16:creationId xmlns:a16="http://schemas.microsoft.com/office/drawing/2014/main" id="{E4FACB41-7F2F-821D-1009-D25BE84DF836}"/>
              </a:ext>
            </a:extLst>
          </p:cNvPr>
          <p:cNvSpPr txBox="1"/>
          <p:nvPr/>
        </p:nvSpPr>
        <p:spPr>
          <a:xfrm>
            <a:off x="38424" y="3477102"/>
            <a:ext cx="1133002" cy="307777"/>
          </a:xfrm>
          <a:prstGeom prst="rect">
            <a:avLst/>
          </a:prstGeom>
          <a:noFill/>
        </p:spPr>
        <p:txBody>
          <a:bodyPr wrap="none" rtlCol="0">
            <a:spAutoFit/>
          </a:bodyPr>
          <a:lstStyle/>
          <a:p>
            <a:r>
              <a:rPr lang="en-US" sz="1400" dirty="0"/>
              <a:t>u-</a:t>
            </a:r>
            <a:r>
              <a:rPr lang="en-US" sz="1400" dirty="0" err="1"/>
              <a:t>tokyo.ac.jp</a:t>
            </a:r>
            <a:endParaRPr lang="en-US" sz="1400" dirty="0"/>
          </a:p>
        </p:txBody>
      </p:sp>
      <p:pic>
        <p:nvPicPr>
          <p:cNvPr id="10" name="Picture 9" descr="A person standing in front of a tree&#10;&#10;Description automatically generated">
            <a:extLst>
              <a:ext uri="{FF2B5EF4-FFF2-40B4-BE49-F238E27FC236}">
                <a16:creationId xmlns:a16="http://schemas.microsoft.com/office/drawing/2014/main" id="{C5C86286-629D-B39F-6699-68A84293EB83}"/>
              </a:ext>
            </a:extLst>
          </p:cNvPr>
          <p:cNvPicPr>
            <a:picLocks noChangeAspect="1"/>
          </p:cNvPicPr>
          <p:nvPr/>
        </p:nvPicPr>
        <p:blipFill rotWithShape="1">
          <a:blip r:embed="rId6">
            <a:extLst>
              <a:ext uri="{28A0092B-C50C-407E-A947-70E740481C1C}">
                <a14:useLocalDpi xmlns:a14="http://schemas.microsoft.com/office/drawing/2010/main" val="0"/>
              </a:ext>
            </a:extLst>
          </a:blip>
          <a:srcRect l="42437" t="13925" b="13772"/>
          <a:stretch/>
        </p:blipFill>
        <p:spPr>
          <a:xfrm rot="16200000">
            <a:off x="6916326" y="1178620"/>
            <a:ext cx="1573633" cy="1318747"/>
          </a:xfrm>
          <a:prstGeom prst="rect">
            <a:avLst/>
          </a:prstGeom>
        </p:spPr>
      </p:pic>
      <p:sp>
        <p:nvSpPr>
          <p:cNvPr id="11" name="TextBox 10">
            <a:extLst>
              <a:ext uri="{FF2B5EF4-FFF2-40B4-BE49-F238E27FC236}">
                <a16:creationId xmlns:a16="http://schemas.microsoft.com/office/drawing/2014/main" id="{1D3B355E-E409-2BD5-9978-A848B64BD174}"/>
              </a:ext>
            </a:extLst>
          </p:cNvPr>
          <p:cNvSpPr txBox="1"/>
          <p:nvPr/>
        </p:nvSpPr>
        <p:spPr>
          <a:xfrm>
            <a:off x="6588024" y="2639548"/>
            <a:ext cx="2010743" cy="738664"/>
          </a:xfrm>
          <a:prstGeom prst="rect">
            <a:avLst/>
          </a:prstGeom>
          <a:noFill/>
        </p:spPr>
        <p:txBody>
          <a:bodyPr wrap="none" rtlCol="0">
            <a:spAutoFit/>
          </a:bodyPr>
          <a:lstStyle/>
          <a:p>
            <a:r>
              <a:rPr lang="en-CH" sz="1400" dirty="0"/>
              <a:t>Naoto-Benjamin Hamaya</a:t>
            </a:r>
          </a:p>
          <a:p>
            <a:r>
              <a:rPr lang="en-CH" sz="1400" dirty="0"/>
              <a:t>PhD student of </a:t>
            </a:r>
          </a:p>
          <a:p>
            <a:r>
              <a:rPr lang="en-CH" sz="1400" dirty="0"/>
              <a:t>URPP Evolution in Action</a:t>
            </a:r>
          </a:p>
        </p:txBody>
      </p:sp>
      <p:pic>
        <p:nvPicPr>
          <p:cNvPr id="16" name="Picture 48" descr="OBC_tsuchimatsu2.jpg                                           00DA7623OSX                            BA7CDBB5:">
            <a:extLst>
              <a:ext uri="{FF2B5EF4-FFF2-40B4-BE49-F238E27FC236}">
                <a16:creationId xmlns:a16="http://schemas.microsoft.com/office/drawing/2014/main" id="{8836CC67-3A60-48F0-95B5-0DA098153630}"/>
              </a:ext>
            </a:extLst>
          </p:cNvPr>
          <p:cNvPicPr>
            <a:picLocks noChangeAspect="1" noChangeArrowheads="1"/>
          </p:cNvPicPr>
          <p:nvPr/>
        </p:nvPicPr>
        <p:blipFill>
          <a:blip r:embed="rId7"/>
          <a:srcRect/>
          <a:stretch>
            <a:fillRect/>
          </a:stretch>
        </p:blipFill>
        <p:spPr bwMode="auto">
          <a:xfrm>
            <a:off x="234694" y="1073975"/>
            <a:ext cx="1224430" cy="1575156"/>
          </a:xfrm>
          <a:prstGeom prst="rect">
            <a:avLst/>
          </a:prstGeom>
          <a:noFill/>
          <a:ln w="9525">
            <a:noFill/>
            <a:miter lim="800000"/>
            <a:headEnd/>
            <a:tailEnd/>
          </a:ln>
        </p:spPr>
      </p:pic>
      <p:sp>
        <p:nvSpPr>
          <p:cNvPr id="17" name="TextBox 16">
            <a:extLst>
              <a:ext uri="{FF2B5EF4-FFF2-40B4-BE49-F238E27FC236}">
                <a16:creationId xmlns:a16="http://schemas.microsoft.com/office/drawing/2014/main" id="{F5656E7F-675D-2AF5-0E51-1FBA0D595D38}"/>
              </a:ext>
            </a:extLst>
          </p:cNvPr>
          <p:cNvSpPr txBox="1"/>
          <p:nvPr/>
        </p:nvSpPr>
        <p:spPr>
          <a:xfrm>
            <a:off x="38424" y="2730634"/>
            <a:ext cx="2673552" cy="738664"/>
          </a:xfrm>
          <a:prstGeom prst="rect">
            <a:avLst/>
          </a:prstGeom>
          <a:noFill/>
        </p:spPr>
        <p:txBody>
          <a:bodyPr wrap="none" rtlCol="0">
            <a:spAutoFit/>
          </a:bodyPr>
          <a:lstStyle/>
          <a:p>
            <a:r>
              <a:rPr lang="en-CH" sz="1400" dirty="0"/>
              <a:t>Takashi Tsuchimatsu</a:t>
            </a:r>
          </a:p>
          <a:p>
            <a:r>
              <a:rPr lang="en-CH" sz="1400" dirty="0"/>
              <a:t>Visiting PhD student from U Tokyo</a:t>
            </a:r>
          </a:p>
          <a:p>
            <a:r>
              <a:rPr lang="en-CH" sz="1400" dirty="0"/>
              <a:t>(Now professor at U Tokyo)</a:t>
            </a:r>
          </a:p>
        </p:txBody>
      </p:sp>
      <p:sp>
        <p:nvSpPr>
          <p:cNvPr id="19" name="TextBox 18">
            <a:extLst>
              <a:ext uri="{FF2B5EF4-FFF2-40B4-BE49-F238E27FC236}">
                <a16:creationId xmlns:a16="http://schemas.microsoft.com/office/drawing/2014/main" id="{75D5D707-ACF6-6782-C4A1-74BEB8A6F2A9}"/>
              </a:ext>
            </a:extLst>
          </p:cNvPr>
          <p:cNvSpPr txBox="1"/>
          <p:nvPr/>
        </p:nvSpPr>
        <p:spPr>
          <a:xfrm>
            <a:off x="5005903" y="2671993"/>
            <a:ext cx="1825072" cy="867930"/>
          </a:xfrm>
          <a:prstGeom prst="rect">
            <a:avLst/>
          </a:prstGeom>
          <a:noFill/>
        </p:spPr>
        <p:txBody>
          <a:bodyPr wrap="square">
            <a:spAutoFit/>
          </a:bodyPr>
          <a:lstStyle/>
          <a:p>
            <a:pPr>
              <a:lnSpc>
                <a:spcPct val="90000"/>
              </a:lnSpc>
            </a:pPr>
            <a:r>
              <a:rPr lang="en-US" altLang="ja-JP" sz="1400" dirty="0">
                <a:ea typeface="Osaka" pitchFamily="1" charset="-128"/>
                <a:cs typeface="Osaka" pitchFamily="1" charset="-128"/>
              </a:rPr>
              <a:t>Hiroyuki </a:t>
            </a:r>
            <a:r>
              <a:rPr lang="en-US" altLang="ja-JP" sz="1400" dirty="0" err="1">
                <a:ea typeface="Osaka" pitchFamily="1" charset="-128"/>
                <a:cs typeface="Osaka" pitchFamily="1" charset="-128"/>
              </a:rPr>
              <a:t>Kakui</a:t>
            </a:r>
            <a:endParaRPr lang="en-US" altLang="ja-JP" sz="1400" dirty="0">
              <a:ea typeface="Osaka" pitchFamily="1" charset="-128"/>
              <a:cs typeface="Osaka" pitchFamily="1" charset="-128"/>
            </a:endParaRPr>
          </a:p>
          <a:p>
            <a:pPr>
              <a:lnSpc>
                <a:spcPct val="90000"/>
              </a:lnSpc>
            </a:pPr>
            <a:r>
              <a:rPr lang="en-US" altLang="ja-JP" sz="1400" dirty="0">
                <a:ea typeface="Osaka" pitchFamily="1" charset="-128"/>
                <a:cs typeface="Osaka" pitchFamily="1" charset="-128"/>
              </a:rPr>
              <a:t>Now U. Tokyo, Grad. </a:t>
            </a:r>
            <a:r>
              <a:rPr lang="en-US" altLang="ja-JP" sz="1400" dirty="0" err="1">
                <a:ea typeface="Osaka" pitchFamily="1" charset="-128"/>
                <a:cs typeface="Osaka" pitchFamily="1" charset="-128"/>
              </a:rPr>
              <a:t>Agr</a:t>
            </a:r>
            <a:r>
              <a:rPr lang="en-US" altLang="ja-JP" sz="1400" dirty="0">
                <a:ea typeface="Osaka" pitchFamily="1" charset="-128"/>
                <a:cs typeface="Osaka" pitchFamily="1" charset="-128"/>
              </a:rPr>
              <a:t>.</a:t>
            </a:r>
          </a:p>
          <a:p>
            <a:pPr>
              <a:lnSpc>
                <a:spcPct val="90000"/>
              </a:lnSpc>
            </a:pPr>
            <a:r>
              <a:rPr lang="en-US" altLang="ja-JP" sz="1400" dirty="0">
                <a:ea typeface="Osaka" pitchFamily="1" charset="-128"/>
                <a:cs typeface="Osaka" pitchFamily="1" charset="-128"/>
              </a:rPr>
              <a:t>Assistant Prof</a:t>
            </a:r>
          </a:p>
        </p:txBody>
      </p:sp>
      <p:pic>
        <p:nvPicPr>
          <p:cNvPr id="32" name="Picture 31" descr="A person wearing glasses and a blue shirt&#10;&#10;Description automatically generated">
            <a:extLst>
              <a:ext uri="{FF2B5EF4-FFF2-40B4-BE49-F238E27FC236}">
                <a16:creationId xmlns:a16="http://schemas.microsoft.com/office/drawing/2014/main" id="{F81325B6-F934-952D-F4C2-06F7D5C975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7496" y="4135317"/>
            <a:ext cx="1028513" cy="1285641"/>
          </a:xfrm>
          <a:prstGeom prst="rect">
            <a:avLst/>
          </a:prstGeom>
        </p:spPr>
      </p:pic>
      <p:pic>
        <p:nvPicPr>
          <p:cNvPr id="34" name="Picture 33" descr="A person wearing glasses and a black shirt&#10;&#10;Description automatically generated">
            <a:extLst>
              <a:ext uri="{FF2B5EF4-FFF2-40B4-BE49-F238E27FC236}">
                <a16:creationId xmlns:a16="http://schemas.microsoft.com/office/drawing/2014/main" id="{E8656A42-05A5-C630-3D3E-77F73AD0A0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7725" y="4129993"/>
            <a:ext cx="1936447" cy="1290965"/>
          </a:xfrm>
          <a:prstGeom prst="rect">
            <a:avLst/>
          </a:prstGeom>
        </p:spPr>
      </p:pic>
      <p:sp>
        <p:nvSpPr>
          <p:cNvPr id="35" name="TextBox 34">
            <a:extLst>
              <a:ext uri="{FF2B5EF4-FFF2-40B4-BE49-F238E27FC236}">
                <a16:creationId xmlns:a16="http://schemas.microsoft.com/office/drawing/2014/main" id="{572C6218-D15D-D7C4-90E6-42A3EA221E87}"/>
              </a:ext>
            </a:extLst>
          </p:cNvPr>
          <p:cNvSpPr txBox="1"/>
          <p:nvPr/>
        </p:nvSpPr>
        <p:spPr>
          <a:xfrm>
            <a:off x="5627227" y="5426282"/>
            <a:ext cx="2859950" cy="523220"/>
          </a:xfrm>
          <a:prstGeom prst="rect">
            <a:avLst/>
          </a:prstGeom>
          <a:noFill/>
        </p:spPr>
        <p:txBody>
          <a:bodyPr wrap="none" rtlCol="0">
            <a:spAutoFit/>
          </a:bodyPr>
          <a:lstStyle/>
          <a:p>
            <a:r>
              <a:rPr lang="en-CH" sz="1400" dirty="0"/>
              <a:t>Thomas Wicker		 Beat Keller</a:t>
            </a:r>
          </a:p>
          <a:p>
            <a:r>
              <a:rPr lang="en-CH" sz="1400" dirty="0"/>
              <a:t>Dept Plant and Microbial Biol, UZH</a:t>
            </a:r>
          </a:p>
        </p:txBody>
      </p:sp>
      <p:pic>
        <p:nvPicPr>
          <p:cNvPr id="12" name="Picture 11" descr="A person in a blue shirt&#10;&#10;Description automatically generated">
            <a:extLst>
              <a:ext uri="{FF2B5EF4-FFF2-40B4-BE49-F238E27FC236}">
                <a16:creationId xmlns:a16="http://schemas.microsoft.com/office/drawing/2014/main" id="{E0A2175A-4FA1-722F-A707-D3E1953E5A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2104" y="1092404"/>
            <a:ext cx="1133001" cy="1470204"/>
          </a:xfrm>
          <a:prstGeom prst="rect">
            <a:avLst/>
          </a:prstGeom>
        </p:spPr>
      </p:pic>
      <p:sp>
        <p:nvSpPr>
          <p:cNvPr id="13" name="TextBox 12">
            <a:extLst>
              <a:ext uri="{FF2B5EF4-FFF2-40B4-BE49-F238E27FC236}">
                <a16:creationId xmlns:a16="http://schemas.microsoft.com/office/drawing/2014/main" id="{F98A28A7-0A73-053E-42DF-5398DF754C01}"/>
              </a:ext>
            </a:extLst>
          </p:cNvPr>
          <p:cNvSpPr txBox="1"/>
          <p:nvPr/>
        </p:nvSpPr>
        <p:spPr>
          <a:xfrm>
            <a:off x="3059356" y="2678510"/>
            <a:ext cx="1825072" cy="1061829"/>
          </a:xfrm>
          <a:prstGeom prst="rect">
            <a:avLst/>
          </a:prstGeom>
          <a:noFill/>
        </p:spPr>
        <p:txBody>
          <a:bodyPr wrap="square">
            <a:spAutoFit/>
          </a:bodyPr>
          <a:lstStyle/>
          <a:p>
            <a:pPr>
              <a:lnSpc>
                <a:spcPct val="90000"/>
              </a:lnSpc>
            </a:pPr>
            <a:r>
              <a:rPr lang="en-US" altLang="ja-JP" sz="1400" dirty="0" err="1">
                <a:ea typeface="Osaka" pitchFamily="1" charset="-128"/>
                <a:cs typeface="Osaka" pitchFamily="1" charset="-128"/>
              </a:rPr>
              <a:t>Chowlih</a:t>
            </a:r>
            <a:r>
              <a:rPr lang="en-US" altLang="ja-JP" sz="1400" dirty="0">
                <a:ea typeface="Osaka" pitchFamily="1" charset="-128"/>
                <a:cs typeface="Osaka" pitchFamily="1" charset="-128"/>
              </a:rPr>
              <a:t> Yew</a:t>
            </a:r>
          </a:p>
          <a:p>
            <a:pPr>
              <a:lnSpc>
                <a:spcPct val="90000"/>
              </a:lnSpc>
            </a:pPr>
            <a:r>
              <a:rPr lang="en-US" altLang="ja-JP" sz="1400" dirty="0">
                <a:ea typeface="Osaka" pitchFamily="1" charset="-128"/>
                <a:cs typeface="Osaka" pitchFamily="1" charset="-128"/>
              </a:rPr>
              <a:t>PhD student</a:t>
            </a:r>
          </a:p>
          <a:p>
            <a:pPr>
              <a:lnSpc>
                <a:spcPct val="90000"/>
              </a:lnSpc>
            </a:pPr>
            <a:r>
              <a:rPr lang="en-US" altLang="ja-JP" sz="1400" dirty="0">
                <a:ea typeface="Osaka" pitchFamily="1" charset="-128"/>
                <a:cs typeface="Osaka" pitchFamily="1" charset="-128"/>
              </a:rPr>
              <a:t>Undergrad Singapore</a:t>
            </a:r>
          </a:p>
          <a:p>
            <a:pPr>
              <a:lnSpc>
                <a:spcPct val="90000"/>
              </a:lnSpc>
            </a:pPr>
            <a:r>
              <a:rPr lang="en-US" altLang="ja-JP" sz="1400" dirty="0">
                <a:ea typeface="Osaka" pitchFamily="1" charset="-128"/>
                <a:cs typeface="Osaka" pitchFamily="1" charset="-128"/>
              </a:rPr>
              <a:t>Master Uni. Tokyo</a:t>
            </a:r>
          </a:p>
          <a:p>
            <a:pPr>
              <a:lnSpc>
                <a:spcPct val="90000"/>
              </a:lnSpc>
            </a:pPr>
            <a:endParaRPr lang="en-US" altLang="ja-JP" sz="1400" dirty="0">
              <a:ea typeface="Osaka" pitchFamily="1" charset="-128"/>
              <a:cs typeface="Osaka" pitchFamily="1" charset="-128"/>
            </a:endParaRPr>
          </a:p>
        </p:txBody>
      </p:sp>
    </p:spTree>
    <p:custDataLst>
      <p:tags r:id="rId1"/>
    </p:custDataLst>
    <p:extLst>
      <p:ext uri="{BB962C8B-B14F-4D97-AF65-F5344CB8AC3E}">
        <p14:creationId xmlns:p14="http://schemas.microsoft.com/office/powerpoint/2010/main" val="368684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4C28-CCB3-DA43-B4A0-421AA6BCC06A}"/>
              </a:ext>
            </a:extLst>
          </p:cNvPr>
          <p:cNvSpPr>
            <a:spLocks noGrp="1"/>
          </p:cNvSpPr>
          <p:nvPr>
            <p:ph type="title"/>
          </p:nvPr>
        </p:nvSpPr>
        <p:spPr>
          <a:xfrm>
            <a:off x="1039535" y="206381"/>
            <a:ext cx="7785040" cy="618326"/>
          </a:xfrm>
        </p:spPr>
        <p:txBody>
          <a:bodyPr>
            <a:normAutofit/>
          </a:bodyPr>
          <a:lstStyle/>
          <a:p>
            <a:r>
              <a:rPr lang="en-US" sz="2800" dirty="0">
                <a:solidFill>
                  <a:srgbClr val="74AE32"/>
                </a:solidFill>
              </a:rPr>
              <a:t>Outcrossing vs. selfing (self-fertilization)</a:t>
            </a:r>
            <a:endParaRPr lang="en-JP" sz="2800" dirty="0">
              <a:solidFill>
                <a:srgbClr val="74AE32"/>
              </a:solidFill>
            </a:endParaRPr>
          </a:p>
        </p:txBody>
      </p:sp>
      <p:sp>
        <p:nvSpPr>
          <p:cNvPr id="4" name="Rectangle 110">
            <a:extLst>
              <a:ext uri="{FF2B5EF4-FFF2-40B4-BE49-F238E27FC236}">
                <a16:creationId xmlns:a16="http://schemas.microsoft.com/office/drawing/2014/main" id="{73651497-CC18-3941-8E68-7F771A7CDF95}"/>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400" b="1" dirty="0">
                <a:latin typeface="+mn-ea"/>
              </a:rPr>
              <a:t>A most frequent evolutionary transition in angiosperms</a:t>
            </a:r>
          </a:p>
        </p:txBody>
      </p:sp>
      <p:pic>
        <p:nvPicPr>
          <p:cNvPr id="7" name="Picture 2" descr="Fig1">
            <a:extLst>
              <a:ext uri="{FF2B5EF4-FFF2-40B4-BE49-F238E27FC236}">
                <a16:creationId xmlns:a16="http://schemas.microsoft.com/office/drawing/2014/main" id="{8FD5CC91-AEF2-891F-D487-2A6802892276}"/>
              </a:ext>
            </a:extLst>
          </p:cNvPr>
          <p:cNvPicPr>
            <a:picLocks noChangeAspect="1" noChangeArrowheads="1"/>
          </p:cNvPicPr>
          <p:nvPr/>
        </p:nvPicPr>
        <p:blipFill>
          <a:blip r:embed="rId3"/>
          <a:srcRect l="48666" t="3828" r="2146" b="26044"/>
          <a:stretch>
            <a:fillRect/>
          </a:stretch>
        </p:blipFill>
        <p:spPr bwMode="auto">
          <a:xfrm>
            <a:off x="232582" y="1169881"/>
            <a:ext cx="3389391" cy="2677619"/>
          </a:xfrm>
          <a:prstGeom prst="rect">
            <a:avLst/>
          </a:prstGeom>
          <a:noFill/>
          <a:ln w="9525">
            <a:noFill/>
            <a:miter lim="800000"/>
            <a:headEnd/>
            <a:tailEnd/>
          </a:ln>
        </p:spPr>
      </p:pic>
      <p:sp>
        <p:nvSpPr>
          <p:cNvPr id="8" name="TextBox 7">
            <a:extLst>
              <a:ext uri="{FF2B5EF4-FFF2-40B4-BE49-F238E27FC236}">
                <a16:creationId xmlns:a16="http://schemas.microsoft.com/office/drawing/2014/main" id="{71A09FFA-85F7-7CD8-7E0E-1787CF89DFC7}"/>
              </a:ext>
            </a:extLst>
          </p:cNvPr>
          <p:cNvSpPr txBox="1"/>
          <p:nvPr/>
        </p:nvSpPr>
        <p:spPr>
          <a:xfrm>
            <a:off x="232582" y="3799910"/>
            <a:ext cx="2298338" cy="338554"/>
          </a:xfrm>
          <a:prstGeom prst="rect">
            <a:avLst/>
          </a:prstGeom>
          <a:noFill/>
        </p:spPr>
        <p:txBody>
          <a:bodyPr wrap="none" rtlCol="0">
            <a:spAutoFit/>
          </a:bodyPr>
          <a:lstStyle/>
          <a:p>
            <a:r>
              <a:rPr lang="en-US" sz="1600" dirty="0"/>
              <a:t>Barrett 2002, </a:t>
            </a:r>
            <a:r>
              <a:rPr lang="en-US" sz="1600" i="1" dirty="0" err="1"/>
              <a:t>Amsinkia</a:t>
            </a:r>
            <a:endParaRPr lang="en-US" sz="1600" i="1" dirty="0"/>
          </a:p>
        </p:txBody>
      </p:sp>
      <p:pic>
        <p:nvPicPr>
          <p:cNvPr id="14" name="Picture 13" descr="Figure1smallSelfingsyndrome.jpg">
            <a:extLst>
              <a:ext uri="{FF2B5EF4-FFF2-40B4-BE49-F238E27FC236}">
                <a16:creationId xmlns:a16="http://schemas.microsoft.com/office/drawing/2014/main" id="{1DD38D30-3BD1-C9D7-1B27-FF934406EED8}"/>
              </a:ext>
            </a:extLst>
          </p:cNvPr>
          <p:cNvPicPr>
            <a:picLocks noChangeAspect="1"/>
          </p:cNvPicPr>
          <p:nvPr/>
        </p:nvPicPr>
        <p:blipFill>
          <a:blip r:embed="rId4"/>
          <a:stretch>
            <a:fillRect/>
          </a:stretch>
        </p:blipFill>
        <p:spPr>
          <a:xfrm>
            <a:off x="3745421" y="1169881"/>
            <a:ext cx="2177470" cy="4570887"/>
          </a:xfrm>
          <a:prstGeom prst="rect">
            <a:avLst/>
          </a:prstGeom>
        </p:spPr>
      </p:pic>
      <p:sp>
        <p:nvSpPr>
          <p:cNvPr id="15" name="TextBox 14">
            <a:extLst>
              <a:ext uri="{FF2B5EF4-FFF2-40B4-BE49-F238E27FC236}">
                <a16:creationId xmlns:a16="http://schemas.microsoft.com/office/drawing/2014/main" id="{AFE7455C-EF5C-2F09-C4A5-7F573FFDD06C}"/>
              </a:ext>
            </a:extLst>
          </p:cNvPr>
          <p:cNvSpPr txBox="1"/>
          <p:nvPr/>
        </p:nvSpPr>
        <p:spPr>
          <a:xfrm>
            <a:off x="1258222" y="5718274"/>
            <a:ext cx="7860229" cy="307777"/>
          </a:xfrm>
          <a:prstGeom prst="rect">
            <a:avLst/>
          </a:prstGeom>
          <a:noFill/>
        </p:spPr>
        <p:txBody>
          <a:bodyPr wrap="none" rtlCol="0">
            <a:spAutoFit/>
          </a:bodyPr>
          <a:lstStyle/>
          <a:p>
            <a:r>
              <a:rPr lang="en-US" sz="1400" dirty="0"/>
              <a:t>Tsuchimatsu et al. </a:t>
            </a:r>
            <a:r>
              <a:rPr lang="en-US" sz="1400" i="1" dirty="0"/>
              <a:t>Nature</a:t>
            </a:r>
            <a:r>
              <a:rPr lang="en-US" sz="1400" dirty="0"/>
              <a:t> 2010, Shimizu &amp; Tsuchimatsu, </a:t>
            </a:r>
            <a:r>
              <a:rPr lang="en-US" sz="1400" i="1" dirty="0" err="1"/>
              <a:t>Annu</a:t>
            </a:r>
            <a:r>
              <a:rPr lang="en-US" sz="1400" i="1" dirty="0"/>
              <a:t> Rev Ecol </a:t>
            </a:r>
            <a:r>
              <a:rPr lang="en-US" sz="1400" i="1" dirty="0" err="1"/>
              <a:t>Evol</a:t>
            </a:r>
            <a:r>
              <a:rPr lang="en-US" sz="1400" i="1" dirty="0"/>
              <a:t> Syst </a:t>
            </a:r>
            <a:r>
              <a:rPr lang="en-US" sz="1400" dirty="0"/>
              <a:t>2015, Yew et al. accepted</a:t>
            </a:r>
          </a:p>
        </p:txBody>
      </p:sp>
      <p:sp>
        <p:nvSpPr>
          <p:cNvPr id="16" name="テキスト ボックス 15">
            <a:extLst>
              <a:ext uri="{FF2B5EF4-FFF2-40B4-BE49-F238E27FC236}">
                <a16:creationId xmlns:a16="http://schemas.microsoft.com/office/drawing/2014/main" id="{6F625344-42A6-23F0-60FE-D58B4B058445}"/>
              </a:ext>
            </a:extLst>
          </p:cNvPr>
          <p:cNvSpPr txBox="1"/>
          <p:nvPr/>
        </p:nvSpPr>
        <p:spPr>
          <a:xfrm>
            <a:off x="6020790" y="5069224"/>
            <a:ext cx="3097661" cy="400110"/>
          </a:xfrm>
          <a:prstGeom prst="rect">
            <a:avLst/>
          </a:prstGeom>
          <a:solidFill>
            <a:srgbClr val="70AD47"/>
          </a:solidFill>
        </p:spPr>
        <p:txBody>
          <a:bodyPr wrap="square">
            <a:spAutoFit/>
          </a:bodyPr>
          <a:lstStyle/>
          <a:p>
            <a:r>
              <a:rPr lang="en-CH" sz="2000" dirty="0">
                <a:solidFill>
                  <a:schemeClr val="bg1"/>
                </a:solidFill>
              </a:rPr>
              <a:t>Loss of self-incompatibility</a:t>
            </a:r>
          </a:p>
        </p:txBody>
      </p:sp>
      <p:sp>
        <p:nvSpPr>
          <p:cNvPr id="17" name="テキスト ボックス 15">
            <a:extLst>
              <a:ext uri="{FF2B5EF4-FFF2-40B4-BE49-F238E27FC236}">
                <a16:creationId xmlns:a16="http://schemas.microsoft.com/office/drawing/2014/main" id="{44CE81B1-77BC-83E5-1AA2-D0D7CED28AFD}"/>
              </a:ext>
            </a:extLst>
          </p:cNvPr>
          <p:cNvSpPr txBox="1"/>
          <p:nvPr/>
        </p:nvSpPr>
        <p:spPr>
          <a:xfrm>
            <a:off x="6046340" y="2847491"/>
            <a:ext cx="2177470" cy="1015663"/>
          </a:xfrm>
          <a:prstGeom prst="rect">
            <a:avLst/>
          </a:prstGeom>
          <a:solidFill>
            <a:srgbClr val="70AD47"/>
          </a:solidFill>
        </p:spPr>
        <p:txBody>
          <a:bodyPr wrap="square">
            <a:spAutoFit/>
          </a:bodyPr>
          <a:lstStyle/>
          <a:p>
            <a:r>
              <a:rPr lang="en-US" sz="2000" dirty="0">
                <a:solidFill>
                  <a:schemeClr val="bg1"/>
                </a:solidFill>
              </a:rPr>
              <a:t>Selfing syndrome</a:t>
            </a:r>
          </a:p>
          <a:p>
            <a:r>
              <a:rPr lang="en-US" sz="2000" dirty="0">
                <a:solidFill>
                  <a:schemeClr val="bg1"/>
                </a:solidFill>
              </a:rPr>
              <a:t>(reduced pollen number etc.)</a:t>
            </a:r>
          </a:p>
        </p:txBody>
      </p:sp>
      <p:sp>
        <p:nvSpPr>
          <p:cNvPr id="5" name="Down Arrow 4">
            <a:extLst>
              <a:ext uri="{FF2B5EF4-FFF2-40B4-BE49-F238E27FC236}">
                <a16:creationId xmlns:a16="http://schemas.microsoft.com/office/drawing/2014/main" id="{3C1A3107-7528-41B7-8089-0CDBFF2000FB}"/>
              </a:ext>
            </a:extLst>
          </p:cNvPr>
          <p:cNvSpPr/>
          <p:nvPr/>
        </p:nvSpPr>
        <p:spPr>
          <a:xfrm flipV="1">
            <a:off x="6980838" y="3978509"/>
            <a:ext cx="359761" cy="1015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5592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4C28-CCB3-DA43-B4A0-421AA6BCC06A}"/>
              </a:ext>
            </a:extLst>
          </p:cNvPr>
          <p:cNvSpPr>
            <a:spLocks noGrp="1"/>
          </p:cNvSpPr>
          <p:nvPr>
            <p:ph type="title"/>
          </p:nvPr>
        </p:nvSpPr>
        <p:spPr/>
        <p:txBody>
          <a:bodyPr>
            <a:normAutofit fontScale="90000"/>
          </a:bodyPr>
          <a:lstStyle/>
          <a:p>
            <a:r>
              <a:rPr lang="en-US" dirty="0">
                <a:solidFill>
                  <a:srgbClr val="74AE32"/>
                </a:solidFill>
              </a:rPr>
              <a:t>Selfing: maladaptation or adaptation?</a:t>
            </a:r>
            <a:endParaRPr lang="en-JP" dirty="0">
              <a:solidFill>
                <a:srgbClr val="74AE32"/>
              </a:solidFill>
            </a:endParaRPr>
          </a:p>
        </p:txBody>
      </p:sp>
      <p:sp>
        <p:nvSpPr>
          <p:cNvPr id="4" name="Rectangle 110">
            <a:extLst>
              <a:ext uri="{FF2B5EF4-FFF2-40B4-BE49-F238E27FC236}">
                <a16:creationId xmlns:a16="http://schemas.microsoft.com/office/drawing/2014/main" id="{73651497-CC18-3941-8E68-7F771A7CDF95}"/>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400" b="1" dirty="0">
                <a:latin typeface="+mn-ea"/>
              </a:rPr>
              <a:t>Adaptation for paucity of mates: molecular support?</a:t>
            </a:r>
          </a:p>
        </p:txBody>
      </p:sp>
      <p:grpSp>
        <p:nvGrpSpPr>
          <p:cNvPr id="5" name="Group 37">
            <a:extLst>
              <a:ext uri="{FF2B5EF4-FFF2-40B4-BE49-F238E27FC236}">
                <a16:creationId xmlns:a16="http://schemas.microsoft.com/office/drawing/2014/main" id="{42BF2FAC-BAC9-1FDD-98BD-9FC2B4CE9DB0}"/>
              </a:ext>
            </a:extLst>
          </p:cNvPr>
          <p:cNvGrpSpPr/>
          <p:nvPr/>
        </p:nvGrpSpPr>
        <p:grpSpPr>
          <a:xfrm>
            <a:off x="-44947" y="1099386"/>
            <a:ext cx="4971421" cy="4252918"/>
            <a:chOff x="-72396" y="2095759"/>
            <a:chExt cx="4971421" cy="4252918"/>
          </a:xfrm>
        </p:grpSpPr>
        <p:pic>
          <p:nvPicPr>
            <p:cNvPr id="6" name="Picture 3" descr="Annie_Darwin.jpg                                               00E38ECFOSX                            BA7C6B35:">
              <a:extLst>
                <a:ext uri="{FF2B5EF4-FFF2-40B4-BE49-F238E27FC236}">
                  <a16:creationId xmlns:a16="http://schemas.microsoft.com/office/drawing/2014/main" id="{60E08058-A730-AC23-E275-CE1137CBA494}"/>
                </a:ext>
              </a:extLst>
            </p:cNvPr>
            <p:cNvPicPr>
              <a:picLocks noChangeAspect="1" noChangeArrowheads="1"/>
            </p:cNvPicPr>
            <p:nvPr/>
          </p:nvPicPr>
          <p:blipFill>
            <a:blip r:embed="rId3"/>
            <a:srcRect/>
            <a:stretch>
              <a:fillRect/>
            </a:stretch>
          </p:blipFill>
          <p:spPr bwMode="auto">
            <a:xfrm>
              <a:off x="2892425" y="5013325"/>
              <a:ext cx="739775" cy="1031875"/>
            </a:xfrm>
            <a:prstGeom prst="rect">
              <a:avLst/>
            </a:prstGeom>
            <a:noFill/>
            <a:ln w="9525">
              <a:noFill/>
              <a:miter lim="800000"/>
              <a:headEnd/>
              <a:tailEnd/>
            </a:ln>
          </p:spPr>
        </p:pic>
        <p:pic>
          <p:nvPicPr>
            <p:cNvPr id="7" name="Picture 4" descr="225px-Charles_Darwin#E4C6B9.jpg                                00E38ECFOSX                            BA7C6B35:">
              <a:extLst>
                <a:ext uri="{FF2B5EF4-FFF2-40B4-BE49-F238E27FC236}">
                  <a16:creationId xmlns:a16="http://schemas.microsoft.com/office/drawing/2014/main" id="{E2A30D48-5FA2-ACE9-6085-AD5078300FD6}"/>
                </a:ext>
              </a:extLst>
            </p:cNvPr>
            <p:cNvPicPr>
              <a:picLocks noChangeAspect="1" noChangeArrowheads="1"/>
            </p:cNvPicPr>
            <p:nvPr/>
          </p:nvPicPr>
          <p:blipFill>
            <a:blip r:embed="rId4"/>
            <a:srcRect/>
            <a:stretch>
              <a:fillRect/>
            </a:stretch>
          </p:blipFill>
          <p:spPr bwMode="auto">
            <a:xfrm>
              <a:off x="1892300" y="4254500"/>
              <a:ext cx="838200" cy="1025525"/>
            </a:xfrm>
            <a:prstGeom prst="rect">
              <a:avLst/>
            </a:prstGeom>
            <a:noFill/>
            <a:ln w="9525">
              <a:noFill/>
              <a:miter lim="800000"/>
              <a:headEnd/>
              <a:tailEnd/>
            </a:ln>
          </p:spPr>
        </p:pic>
        <p:pic>
          <p:nvPicPr>
            <p:cNvPr id="8" name="Picture 5" descr="180px-Emma_Darwin.jpg                                          00E38ECFOSX                            BA7C6B35:">
              <a:extLst>
                <a:ext uri="{FF2B5EF4-FFF2-40B4-BE49-F238E27FC236}">
                  <a16:creationId xmlns:a16="http://schemas.microsoft.com/office/drawing/2014/main" id="{6E0FBDF1-2ED6-62CF-AD2D-400411FEA2A6}"/>
                </a:ext>
              </a:extLst>
            </p:cNvPr>
            <p:cNvPicPr>
              <a:picLocks noChangeAspect="1" noChangeArrowheads="1"/>
            </p:cNvPicPr>
            <p:nvPr/>
          </p:nvPicPr>
          <p:blipFill>
            <a:blip r:embed="rId5"/>
            <a:srcRect/>
            <a:stretch>
              <a:fillRect/>
            </a:stretch>
          </p:blipFill>
          <p:spPr bwMode="auto">
            <a:xfrm>
              <a:off x="3771900" y="4237038"/>
              <a:ext cx="825500" cy="1055687"/>
            </a:xfrm>
            <a:prstGeom prst="rect">
              <a:avLst/>
            </a:prstGeom>
            <a:noFill/>
            <a:ln w="9525">
              <a:noFill/>
              <a:miter lim="800000"/>
              <a:headEnd/>
              <a:tailEnd/>
            </a:ln>
          </p:spPr>
        </p:pic>
        <p:sp>
          <p:nvSpPr>
            <p:cNvPr id="9" name="Text Box 6">
              <a:extLst>
                <a:ext uri="{FF2B5EF4-FFF2-40B4-BE49-F238E27FC236}">
                  <a16:creationId xmlns:a16="http://schemas.microsoft.com/office/drawing/2014/main" id="{4366A1B5-060D-F9F3-B17E-62990C5DC9B9}"/>
                </a:ext>
              </a:extLst>
            </p:cNvPr>
            <p:cNvSpPr txBox="1">
              <a:spLocks noChangeArrowheads="1"/>
            </p:cNvSpPr>
            <p:nvPr/>
          </p:nvSpPr>
          <p:spPr bwMode="auto">
            <a:xfrm>
              <a:off x="-72396" y="2095759"/>
              <a:ext cx="1482096" cy="307777"/>
            </a:xfrm>
            <a:prstGeom prst="rect">
              <a:avLst/>
            </a:prstGeom>
            <a:noFill/>
            <a:ln w="12700">
              <a:noFill/>
              <a:miter lim="800000"/>
              <a:headEnd/>
              <a:tailEnd/>
            </a:ln>
          </p:spPr>
          <p:txBody>
            <a:bodyPr wrap="none">
              <a:prstTxWarp prst="textNoShape">
                <a:avLst/>
              </a:prstTxWarp>
              <a:spAutoFit/>
            </a:bodyPr>
            <a:lstStyle/>
            <a:p>
              <a:r>
                <a:rPr lang="en-US" altLang="ja-JP" sz="1400" dirty="0" err="1"/>
                <a:t>en.wikipedia.org</a:t>
              </a:r>
              <a:endParaRPr lang="en-US" altLang="ja-JP" sz="1400" dirty="0"/>
            </a:p>
          </p:txBody>
        </p:sp>
        <p:sp>
          <p:nvSpPr>
            <p:cNvPr id="10" name="Text Box 7">
              <a:extLst>
                <a:ext uri="{FF2B5EF4-FFF2-40B4-BE49-F238E27FC236}">
                  <a16:creationId xmlns:a16="http://schemas.microsoft.com/office/drawing/2014/main" id="{1205A66C-3EE1-9C87-1F16-1E75DEC7B67E}"/>
                </a:ext>
              </a:extLst>
            </p:cNvPr>
            <p:cNvSpPr txBox="1">
              <a:spLocks noChangeArrowheads="1"/>
            </p:cNvSpPr>
            <p:nvPr/>
          </p:nvSpPr>
          <p:spPr bwMode="auto">
            <a:xfrm>
              <a:off x="530225" y="2473325"/>
              <a:ext cx="1673225" cy="336550"/>
            </a:xfrm>
            <a:prstGeom prst="rect">
              <a:avLst/>
            </a:prstGeom>
            <a:noFill/>
            <a:ln w="12700">
              <a:noFill/>
              <a:miter lim="800000"/>
              <a:headEnd/>
              <a:tailEnd/>
            </a:ln>
          </p:spPr>
          <p:txBody>
            <a:bodyPr wrap="none">
              <a:prstTxWarp prst="textNoShape">
                <a:avLst/>
              </a:prstTxWarp>
              <a:spAutoFit/>
            </a:bodyPr>
            <a:lstStyle/>
            <a:p>
              <a:r>
                <a:rPr lang="en-US" altLang="ja-JP" sz="1600"/>
                <a:t>Erasmus Darwin</a:t>
              </a:r>
            </a:p>
          </p:txBody>
        </p:sp>
        <p:sp>
          <p:nvSpPr>
            <p:cNvPr id="11" name="Text Box 8">
              <a:extLst>
                <a:ext uri="{FF2B5EF4-FFF2-40B4-BE49-F238E27FC236}">
                  <a16:creationId xmlns:a16="http://schemas.microsoft.com/office/drawing/2014/main" id="{72C68249-21E9-789C-8187-3C4923005C32}"/>
                </a:ext>
              </a:extLst>
            </p:cNvPr>
            <p:cNvSpPr txBox="1">
              <a:spLocks noChangeArrowheads="1"/>
            </p:cNvSpPr>
            <p:nvPr/>
          </p:nvSpPr>
          <p:spPr bwMode="auto">
            <a:xfrm>
              <a:off x="1012825" y="3506788"/>
              <a:ext cx="793750" cy="336550"/>
            </a:xfrm>
            <a:prstGeom prst="rect">
              <a:avLst/>
            </a:prstGeom>
            <a:noFill/>
            <a:ln w="12700">
              <a:noFill/>
              <a:miter lim="800000"/>
              <a:headEnd/>
              <a:tailEnd/>
            </a:ln>
          </p:spPr>
          <p:txBody>
            <a:bodyPr wrap="none">
              <a:prstTxWarp prst="textNoShape">
                <a:avLst/>
              </a:prstTxWarp>
              <a:spAutoFit/>
            </a:bodyPr>
            <a:lstStyle/>
            <a:p>
              <a:r>
                <a:rPr lang="en-US" altLang="ja-JP" sz="1600"/>
                <a:t>Robert</a:t>
              </a:r>
            </a:p>
          </p:txBody>
        </p:sp>
        <p:sp>
          <p:nvSpPr>
            <p:cNvPr id="12" name="Text Box 9">
              <a:extLst>
                <a:ext uri="{FF2B5EF4-FFF2-40B4-BE49-F238E27FC236}">
                  <a16:creationId xmlns:a16="http://schemas.microsoft.com/office/drawing/2014/main" id="{AE4C22F1-2F0F-74D9-C85B-8D34C05E82AF}"/>
                </a:ext>
              </a:extLst>
            </p:cNvPr>
            <p:cNvSpPr txBox="1">
              <a:spLocks noChangeArrowheads="1"/>
            </p:cNvSpPr>
            <p:nvPr/>
          </p:nvSpPr>
          <p:spPr bwMode="auto">
            <a:xfrm>
              <a:off x="2371725" y="3506788"/>
              <a:ext cx="1096963" cy="336550"/>
            </a:xfrm>
            <a:prstGeom prst="rect">
              <a:avLst/>
            </a:prstGeom>
            <a:noFill/>
            <a:ln w="12700">
              <a:noFill/>
              <a:miter lim="800000"/>
              <a:headEnd/>
              <a:tailEnd/>
            </a:ln>
          </p:spPr>
          <p:txBody>
            <a:bodyPr wrap="none">
              <a:prstTxWarp prst="textNoShape">
                <a:avLst/>
              </a:prstTxWarp>
              <a:spAutoFit/>
            </a:bodyPr>
            <a:lstStyle/>
            <a:p>
              <a:r>
                <a:rPr lang="en-US" altLang="ja-JP" sz="1600"/>
                <a:t>Susannah</a:t>
              </a:r>
            </a:p>
          </p:txBody>
        </p:sp>
        <p:sp>
          <p:nvSpPr>
            <p:cNvPr id="13" name="Text Box 10">
              <a:extLst>
                <a:ext uri="{FF2B5EF4-FFF2-40B4-BE49-F238E27FC236}">
                  <a16:creationId xmlns:a16="http://schemas.microsoft.com/office/drawing/2014/main" id="{A59632CE-F073-C755-F858-7C231FC5B1E5}"/>
                </a:ext>
              </a:extLst>
            </p:cNvPr>
            <p:cNvSpPr txBox="1">
              <a:spLocks noChangeArrowheads="1"/>
            </p:cNvSpPr>
            <p:nvPr/>
          </p:nvSpPr>
          <p:spPr bwMode="auto">
            <a:xfrm>
              <a:off x="3057525" y="2452688"/>
              <a:ext cx="1841500" cy="336550"/>
            </a:xfrm>
            <a:prstGeom prst="rect">
              <a:avLst/>
            </a:prstGeom>
            <a:noFill/>
            <a:ln w="12700">
              <a:noFill/>
              <a:miter lim="800000"/>
              <a:headEnd/>
              <a:tailEnd/>
            </a:ln>
          </p:spPr>
          <p:txBody>
            <a:bodyPr wrap="none">
              <a:prstTxWarp prst="textNoShape">
                <a:avLst/>
              </a:prstTxWarp>
              <a:spAutoFit/>
            </a:bodyPr>
            <a:lstStyle/>
            <a:p>
              <a:r>
                <a:rPr lang="en-US" altLang="ja-JP" sz="1600" dirty="0"/>
                <a:t>Josiah Wedgwood</a:t>
              </a:r>
            </a:p>
          </p:txBody>
        </p:sp>
        <p:sp>
          <p:nvSpPr>
            <p:cNvPr id="14" name="Text Box 11">
              <a:extLst>
                <a:ext uri="{FF2B5EF4-FFF2-40B4-BE49-F238E27FC236}">
                  <a16:creationId xmlns:a16="http://schemas.microsoft.com/office/drawing/2014/main" id="{F31BE583-AA62-EDAE-AA50-859DEB02B983}"/>
                </a:ext>
              </a:extLst>
            </p:cNvPr>
            <p:cNvSpPr txBox="1">
              <a:spLocks noChangeArrowheads="1"/>
            </p:cNvSpPr>
            <p:nvPr/>
          </p:nvSpPr>
          <p:spPr bwMode="auto">
            <a:xfrm>
              <a:off x="3679825" y="5246688"/>
              <a:ext cx="771525" cy="336550"/>
            </a:xfrm>
            <a:prstGeom prst="rect">
              <a:avLst/>
            </a:prstGeom>
            <a:noFill/>
            <a:ln w="12700">
              <a:noFill/>
              <a:miter lim="800000"/>
              <a:headEnd/>
              <a:tailEnd/>
            </a:ln>
          </p:spPr>
          <p:txBody>
            <a:bodyPr wrap="none">
              <a:prstTxWarp prst="textNoShape">
                <a:avLst/>
              </a:prstTxWarp>
              <a:spAutoFit/>
            </a:bodyPr>
            <a:lstStyle/>
            <a:p>
              <a:r>
                <a:rPr lang="en-US" altLang="ja-JP" sz="1600"/>
                <a:t>Emma</a:t>
              </a:r>
            </a:p>
          </p:txBody>
        </p:sp>
        <p:sp>
          <p:nvSpPr>
            <p:cNvPr id="15" name="Text Box 12">
              <a:extLst>
                <a:ext uri="{FF2B5EF4-FFF2-40B4-BE49-F238E27FC236}">
                  <a16:creationId xmlns:a16="http://schemas.microsoft.com/office/drawing/2014/main" id="{5D2A0A32-FAAF-97D6-21CF-4EFCEB7E5E69}"/>
                </a:ext>
              </a:extLst>
            </p:cNvPr>
            <p:cNvSpPr txBox="1">
              <a:spLocks noChangeArrowheads="1"/>
            </p:cNvSpPr>
            <p:nvPr/>
          </p:nvSpPr>
          <p:spPr bwMode="auto">
            <a:xfrm>
              <a:off x="2216943" y="6012127"/>
              <a:ext cx="2090738" cy="336550"/>
            </a:xfrm>
            <a:prstGeom prst="rect">
              <a:avLst/>
            </a:prstGeom>
            <a:noFill/>
            <a:ln w="12700">
              <a:noFill/>
              <a:miter lim="800000"/>
              <a:headEnd/>
              <a:tailEnd/>
            </a:ln>
          </p:spPr>
          <p:txBody>
            <a:bodyPr wrap="none">
              <a:prstTxWarp prst="textNoShape">
                <a:avLst/>
              </a:prstTxWarp>
              <a:spAutoFit/>
            </a:bodyPr>
            <a:lstStyle/>
            <a:p>
              <a:r>
                <a:rPr lang="en-US" altLang="ja-JP" sz="1600" dirty="0"/>
                <a:t>Annie (tuberculosis?)</a:t>
              </a:r>
            </a:p>
          </p:txBody>
        </p:sp>
        <p:sp>
          <p:nvSpPr>
            <p:cNvPr id="16" name="Text Box 13">
              <a:extLst>
                <a:ext uri="{FF2B5EF4-FFF2-40B4-BE49-F238E27FC236}">
                  <a16:creationId xmlns:a16="http://schemas.microsoft.com/office/drawing/2014/main" id="{68510F47-3D5B-8048-6B4F-BC6FB8CA35E3}"/>
                </a:ext>
              </a:extLst>
            </p:cNvPr>
            <p:cNvSpPr txBox="1">
              <a:spLocks noChangeArrowheads="1"/>
            </p:cNvSpPr>
            <p:nvPr/>
          </p:nvSpPr>
          <p:spPr bwMode="auto">
            <a:xfrm>
              <a:off x="1800225" y="5221288"/>
              <a:ext cx="882650" cy="336550"/>
            </a:xfrm>
            <a:prstGeom prst="rect">
              <a:avLst/>
            </a:prstGeom>
            <a:noFill/>
            <a:ln w="12700">
              <a:noFill/>
              <a:miter lim="800000"/>
              <a:headEnd/>
              <a:tailEnd/>
            </a:ln>
          </p:spPr>
          <p:txBody>
            <a:bodyPr wrap="none">
              <a:prstTxWarp prst="textNoShape">
                <a:avLst/>
              </a:prstTxWarp>
              <a:spAutoFit/>
            </a:bodyPr>
            <a:lstStyle/>
            <a:p>
              <a:r>
                <a:rPr lang="en-US" altLang="ja-JP" sz="1600"/>
                <a:t>Charles</a:t>
              </a:r>
            </a:p>
          </p:txBody>
        </p:sp>
        <p:sp>
          <p:nvSpPr>
            <p:cNvPr id="17" name="Text Box 14">
              <a:extLst>
                <a:ext uri="{FF2B5EF4-FFF2-40B4-BE49-F238E27FC236}">
                  <a16:creationId xmlns:a16="http://schemas.microsoft.com/office/drawing/2014/main" id="{E3DD1126-25CD-2EA9-7496-A64F7C46693D}"/>
                </a:ext>
              </a:extLst>
            </p:cNvPr>
            <p:cNvSpPr txBox="1">
              <a:spLocks noChangeArrowheads="1"/>
            </p:cNvSpPr>
            <p:nvPr/>
          </p:nvSpPr>
          <p:spPr bwMode="auto">
            <a:xfrm>
              <a:off x="3868738" y="3506788"/>
              <a:ext cx="941387" cy="336550"/>
            </a:xfrm>
            <a:prstGeom prst="rect">
              <a:avLst/>
            </a:prstGeom>
            <a:noFill/>
            <a:ln w="12700">
              <a:noFill/>
              <a:miter lim="800000"/>
              <a:headEnd/>
              <a:tailEnd/>
            </a:ln>
          </p:spPr>
          <p:txBody>
            <a:bodyPr wrap="none">
              <a:prstTxWarp prst="textNoShape">
                <a:avLst/>
              </a:prstTxWarp>
              <a:spAutoFit/>
            </a:bodyPr>
            <a:lstStyle/>
            <a:p>
              <a:r>
                <a:rPr lang="en-US" altLang="ja-JP" sz="1600"/>
                <a:t>Josiah II</a:t>
              </a:r>
            </a:p>
          </p:txBody>
        </p:sp>
        <p:sp>
          <p:nvSpPr>
            <p:cNvPr id="18" name="Line 15">
              <a:extLst>
                <a:ext uri="{FF2B5EF4-FFF2-40B4-BE49-F238E27FC236}">
                  <a16:creationId xmlns:a16="http://schemas.microsoft.com/office/drawing/2014/main" id="{08C911BF-1480-FE62-C4BC-CA42D1D91717}"/>
                </a:ext>
              </a:extLst>
            </p:cNvPr>
            <p:cNvSpPr>
              <a:spLocks noChangeShapeType="1"/>
            </p:cNvSpPr>
            <p:nvPr/>
          </p:nvSpPr>
          <p:spPr bwMode="auto">
            <a:xfrm>
              <a:off x="1422400" y="2819400"/>
              <a:ext cx="0" cy="7112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9" name="Line 16">
              <a:extLst>
                <a:ext uri="{FF2B5EF4-FFF2-40B4-BE49-F238E27FC236}">
                  <a16:creationId xmlns:a16="http://schemas.microsoft.com/office/drawing/2014/main" id="{E6C0DFF3-43C7-95D5-5AA8-6B89C375E3B2}"/>
                </a:ext>
              </a:extLst>
            </p:cNvPr>
            <p:cNvSpPr>
              <a:spLocks noChangeShapeType="1"/>
            </p:cNvSpPr>
            <p:nvPr/>
          </p:nvSpPr>
          <p:spPr bwMode="auto">
            <a:xfrm>
              <a:off x="1803400" y="3670300"/>
              <a:ext cx="6096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0" name="Line 17">
              <a:extLst>
                <a:ext uri="{FF2B5EF4-FFF2-40B4-BE49-F238E27FC236}">
                  <a16:creationId xmlns:a16="http://schemas.microsoft.com/office/drawing/2014/main" id="{F81EAD4F-C3CE-0C26-67BF-713D89BBE620}"/>
                </a:ext>
              </a:extLst>
            </p:cNvPr>
            <p:cNvSpPr>
              <a:spLocks noChangeShapeType="1"/>
            </p:cNvSpPr>
            <p:nvPr/>
          </p:nvSpPr>
          <p:spPr bwMode="auto">
            <a:xfrm>
              <a:off x="2755900" y="4610100"/>
              <a:ext cx="10414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1" name="Line 18">
              <a:extLst>
                <a:ext uri="{FF2B5EF4-FFF2-40B4-BE49-F238E27FC236}">
                  <a16:creationId xmlns:a16="http://schemas.microsoft.com/office/drawing/2014/main" id="{9C6F15C1-3460-CBBF-B2D5-A4913B040175}"/>
                </a:ext>
              </a:extLst>
            </p:cNvPr>
            <p:cNvSpPr>
              <a:spLocks noChangeShapeType="1"/>
            </p:cNvSpPr>
            <p:nvPr/>
          </p:nvSpPr>
          <p:spPr bwMode="auto">
            <a:xfrm>
              <a:off x="3289300" y="4597400"/>
              <a:ext cx="0" cy="4064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2" name="Line 19">
              <a:extLst>
                <a:ext uri="{FF2B5EF4-FFF2-40B4-BE49-F238E27FC236}">
                  <a16:creationId xmlns:a16="http://schemas.microsoft.com/office/drawing/2014/main" id="{4535D554-DEC8-0045-AE36-D3AC6E9C9A60}"/>
                </a:ext>
              </a:extLst>
            </p:cNvPr>
            <p:cNvSpPr>
              <a:spLocks noChangeShapeType="1"/>
            </p:cNvSpPr>
            <p:nvPr/>
          </p:nvSpPr>
          <p:spPr bwMode="auto">
            <a:xfrm>
              <a:off x="2159000" y="3652838"/>
              <a:ext cx="0" cy="5588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3" name="Line 20">
              <a:extLst>
                <a:ext uri="{FF2B5EF4-FFF2-40B4-BE49-F238E27FC236}">
                  <a16:creationId xmlns:a16="http://schemas.microsoft.com/office/drawing/2014/main" id="{7229DCD5-B8DC-6C67-77EF-9857CAD22307}"/>
                </a:ext>
              </a:extLst>
            </p:cNvPr>
            <p:cNvSpPr>
              <a:spLocks noChangeShapeType="1"/>
            </p:cNvSpPr>
            <p:nvPr/>
          </p:nvSpPr>
          <p:spPr bwMode="auto">
            <a:xfrm>
              <a:off x="4241800" y="3754438"/>
              <a:ext cx="0" cy="4572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4" name="Line 21">
              <a:extLst>
                <a:ext uri="{FF2B5EF4-FFF2-40B4-BE49-F238E27FC236}">
                  <a16:creationId xmlns:a16="http://schemas.microsoft.com/office/drawing/2014/main" id="{82CA5FD3-918C-29CE-E4B9-D43CBB1561E2}"/>
                </a:ext>
              </a:extLst>
            </p:cNvPr>
            <p:cNvSpPr>
              <a:spLocks noChangeShapeType="1"/>
            </p:cNvSpPr>
            <p:nvPr/>
          </p:nvSpPr>
          <p:spPr bwMode="auto">
            <a:xfrm>
              <a:off x="3162300" y="3081338"/>
              <a:ext cx="0" cy="4572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5" name="Line 22">
              <a:extLst>
                <a:ext uri="{FF2B5EF4-FFF2-40B4-BE49-F238E27FC236}">
                  <a16:creationId xmlns:a16="http://schemas.microsoft.com/office/drawing/2014/main" id="{AD760283-E6A2-DA75-63C7-63821AEB25E3}"/>
                </a:ext>
              </a:extLst>
            </p:cNvPr>
            <p:cNvSpPr>
              <a:spLocks noChangeShapeType="1"/>
            </p:cNvSpPr>
            <p:nvPr/>
          </p:nvSpPr>
          <p:spPr bwMode="auto">
            <a:xfrm>
              <a:off x="4254500" y="3094038"/>
              <a:ext cx="0" cy="4572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6" name="Line 23">
              <a:extLst>
                <a:ext uri="{FF2B5EF4-FFF2-40B4-BE49-F238E27FC236}">
                  <a16:creationId xmlns:a16="http://schemas.microsoft.com/office/drawing/2014/main" id="{03F44103-3172-5825-D8D7-164B50AF6649}"/>
                </a:ext>
              </a:extLst>
            </p:cNvPr>
            <p:cNvSpPr>
              <a:spLocks noChangeShapeType="1"/>
            </p:cNvSpPr>
            <p:nvPr/>
          </p:nvSpPr>
          <p:spPr bwMode="auto">
            <a:xfrm>
              <a:off x="3695700" y="2725738"/>
              <a:ext cx="0" cy="3556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7" name="Line 24">
              <a:extLst>
                <a:ext uri="{FF2B5EF4-FFF2-40B4-BE49-F238E27FC236}">
                  <a16:creationId xmlns:a16="http://schemas.microsoft.com/office/drawing/2014/main" id="{3058271D-97B9-54BE-FBC9-ADF2F3851683}"/>
                </a:ext>
              </a:extLst>
            </p:cNvPr>
            <p:cNvSpPr>
              <a:spLocks noChangeShapeType="1"/>
            </p:cNvSpPr>
            <p:nvPr/>
          </p:nvSpPr>
          <p:spPr bwMode="auto">
            <a:xfrm>
              <a:off x="3175000" y="3098800"/>
              <a:ext cx="10795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pic>
        <p:nvPicPr>
          <p:cNvPr id="28" name="Picture 3">
            <a:extLst>
              <a:ext uri="{FF2B5EF4-FFF2-40B4-BE49-F238E27FC236}">
                <a16:creationId xmlns:a16="http://schemas.microsoft.com/office/drawing/2014/main" id="{12EED64B-1AB5-6149-855B-B7B09087FD26}"/>
              </a:ext>
            </a:extLst>
          </p:cNvPr>
          <p:cNvPicPr>
            <a:picLocks noChangeAspect="1" noChangeArrowheads="1"/>
          </p:cNvPicPr>
          <p:nvPr/>
        </p:nvPicPr>
        <p:blipFill>
          <a:blip r:embed="rId6"/>
          <a:srcRect/>
          <a:stretch>
            <a:fillRect/>
          </a:stretch>
        </p:blipFill>
        <p:spPr bwMode="auto">
          <a:xfrm>
            <a:off x="5625535" y="1241002"/>
            <a:ext cx="966329" cy="1287462"/>
          </a:xfrm>
          <a:prstGeom prst="rect">
            <a:avLst/>
          </a:prstGeom>
          <a:noFill/>
          <a:ln w="9525">
            <a:noFill/>
            <a:miter lim="800000"/>
            <a:headEnd/>
            <a:tailEnd/>
          </a:ln>
        </p:spPr>
      </p:pic>
      <p:sp>
        <p:nvSpPr>
          <p:cNvPr id="29" name="TextBox 29">
            <a:extLst>
              <a:ext uri="{FF2B5EF4-FFF2-40B4-BE49-F238E27FC236}">
                <a16:creationId xmlns:a16="http://schemas.microsoft.com/office/drawing/2014/main" id="{3E718F33-A812-1E99-DD6D-E225F7FEB833}"/>
              </a:ext>
            </a:extLst>
          </p:cNvPr>
          <p:cNvSpPr txBox="1">
            <a:spLocks noChangeArrowheads="1"/>
          </p:cNvSpPr>
          <p:nvPr/>
        </p:nvSpPr>
        <p:spPr bwMode="auto">
          <a:xfrm>
            <a:off x="5395450" y="2570638"/>
            <a:ext cx="2137700" cy="707886"/>
          </a:xfrm>
          <a:prstGeom prst="rect">
            <a:avLst/>
          </a:prstGeom>
          <a:noFill/>
          <a:ln w="9525">
            <a:noFill/>
            <a:miter lim="800000"/>
            <a:headEnd/>
            <a:tailEnd/>
          </a:ln>
        </p:spPr>
        <p:txBody>
          <a:bodyPr wrap="none">
            <a:prstTxWarp prst="textNoShape">
              <a:avLst/>
            </a:prstTxWarp>
            <a:spAutoFit/>
          </a:bodyPr>
          <a:lstStyle/>
          <a:p>
            <a:r>
              <a:rPr lang="en-US" sz="2000" dirty="0"/>
              <a:t>Plants as models</a:t>
            </a:r>
          </a:p>
          <a:p>
            <a:r>
              <a:rPr lang="en-US" sz="2000" dirty="0"/>
              <a:t>(Darwin 1876)</a:t>
            </a:r>
          </a:p>
        </p:txBody>
      </p:sp>
    </p:spTree>
    <p:extLst>
      <p:ext uri="{BB962C8B-B14F-4D97-AF65-F5344CB8AC3E}">
        <p14:creationId xmlns:p14="http://schemas.microsoft.com/office/powerpoint/2010/main" val="3679760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4C28-CCB3-DA43-B4A0-421AA6BCC06A}"/>
              </a:ext>
            </a:extLst>
          </p:cNvPr>
          <p:cNvSpPr>
            <a:spLocks noGrp="1"/>
          </p:cNvSpPr>
          <p:nvPr>
            <p:ph type="title"/>
          </p:nvPr>
        </p:nvSpPr>
        <p:spPr>
          <a:xfrm>
            <a:off x="1031684" y="222776"/>
            <a:ext cx="8041919" cy="598385"/>
          </a:xfrm>
        </p:spPr>
        <p:txBody>
          <a:bodyPr>
            <a:normAutofit fontScale="90000"/>
          </a:bodyPr>
          <a:lstStyle/>
          <a:p>
            <a:r>
              <a:rPr lang="en-US" dirty="0">
                <a:solidFill>
                  <a:srgbClr val="74AE32"/>
                </a:solidFill>
              </a:rPr>
              <a:t>Reduced sperm/pollen number </a:t>
            </a:r>
            <a:br>
              <a:rPr lang="en-US" dirty="0">
                <a:solidFill>
                  <a:srgbClr val="74AE32"/>
                </a:solidFill>
              </a:rPr>
            </a:br>
            <a:r>
              <a:rPr lang="en-US" dirty="0">
                <a:solidFill>
                  <a:srgbClr val="74AE32"/>
                </a:solidFill>
              </a:rPr>
              <a:t>Maladaptation or adaptation?</a:t>
            </a:r>
            <a:endParaRPr lang="en-JP" dirty="0">
              <a:solidFill>
                <a:srgbClr val="74AE32"/>
              </a:solidFill>
            </a:endParaRPr>
          </a:p>
        </p:txBody>
      </p:sp>
      <p:sp>
        <p:nvSpPr>
          <p:cNvPr id="4" name="Rectangle 110">
            <a:extLst>
              <a:ext uri="{FF2B5EF4-FFF2-40B4-BE49-F238E27FC236}">
                <a16:creationId xmlns:a16="http://schemas.microsoft.com/office/drawing/2014/main" id="{73651497-CC18-3941-8E68-7F771A7CDF95}"/>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400" b="1" dirty="0">
                <a:latin typeface="+mn-ea"/>
              </a:rPr>
              <a:t>Isolating relevant genes to test signature of selection</a:t>
            </a:r>
          </a:p>
        </p:txBody>
      </p:sp>
      <p:sp>
        <p:nvSpPr>
          <p:cNvPr id="36" name="TextBox 35">
            <a:extLst>
              <a:ext uri="{FF2B5EF4-FFF2-40B4-BE49-F238E27FC236}">
                <a16:creationId xmlns:a16="http://schemas.microsoft.com/office/drawing/2014/main" id="{D4A571A7-7CEA-6D27-BF3D-A7628430F3F9}"/>
              </a:ext>
            </a:extLst>
          </p:cNvPr>
          <p:cNvSpPr txBox="1"/>
          <p:nvPr/>
        </p:nvSpPr>
        <p:spPr>
          <a:xfrm>
            <a:off x="61023" y="1490233"/>
            <a:ext cx="3019160" cy="369332"/>
          </a:xfrm>
          <a:prstGeom prst="rect">
            <a:avLst/>
          </a:prstGeom>
          <a:noFill/>
        </p:spPr>
        <p:txBody>
          <a:bodyPr wrap="none" rtlCol="0">
            <a:spAutoFit/>
          </a:bodyPr>
          <a:lstStyle/>
          <a:p>
            <a:r>
              <a:rPr lang="en-CH" dirty="0"/>
              <a:t>Selfing: inbreeding depression</a:t>
            </a:r>
          </a:p>
        </p:txBody>
      </p:sp>
      <p:pic>
        <p:nvPicPr>
          <p:cNvPr id="37" name="Picture 36">
            <a:extLst>
              <a:ext uri="{FF2B5EF4-FFF2-40B4-BE49-F238E27FC236}">
                <a16:creationId xmlns:a16="http://schemas.microsoft.com/office/drawing/2014/main" id="{0EAAFD40-2A8D-CFD6-18A2-9E18D88E239C}"/>
              </a:ext>
            </a:extLst>
          </p:cNvPr>
          <p:cNvPicPr>
            <a:picLocks noChangeAspect="1"/>
          </p:cNvPicPr>
          <p:nvPr/>
        </p:nvPicPr>
        <p:blipFill>
          <a:blip r:embed="rId4"/>
          <a:stretch>
            <a:fillRect/>
          </a:stretch>
        </p:blipFill>
        <p:spPr>
          <a:xfrm>
            <a:off x="3371803" y="1044089"/>
            <a:ext cx="1379892" cy="1034919"/>
          </a:xfrm>
          <a:prstGeom prst="rect">
            <a:avLst/>
          </a:prstGeom>
        </p:spPr>
      </p:pic>
      <p:sp>
        <p:nvSpPr>
          <p:cNvPr id="38" name="TextBox 37">
            <a:extLst>
              <a:ext uri="{FF2B5EF4-FFF2-40B4-BE49-F238E27FC236}">
                <a16:creationId xmlns:a16="http://schemas.microsoft.com/office/drawing/2014/main" id="{15CA5DDD-E79B-B498-052F-4FB20C49FDE3}"/>
              </a:ext>
            </a:extLst>
          </p:cNvPr>
          <p:cNvSpPr txBox="1"/>
          <p:nvPr/>
        </p:nvSpPr>
        <p:spPr>
          <a:xfrm>
            <a:off x="3051938" y="2017842"/>
            <a:ext cx="2574359" cy="461665"/>
          </a:xfrm>
          <a:prstGeom prst="rect">
            <a:avLst/>
          </a:prstGeom>
          <a:noFill/>
        </p:spPr>
        <p:txBody>
          <a:bodyPr wrap="none" rtlCol="0">
            <a:spAutoFit/>
          </a:bodyPr>
          <a:lstStyle/>
          <a:p>
            <a:r>
              <a:rPr lang="en-US" sz="1200" dirty="0"/>
              <a:t>http://biobunch.blogspot.jp/2013/09/</a:t>
            </a:r>
          </a:p>
          <a:p>
            <a:r>
              <a:rPr lang="en-US" sz="1200" dirty="0"/>
              <a:t>lets-talk-sexual-</a:t>
            </a:r>
            <a:r>
              <a:rPr lang="en-US" sz="1200" dirty="0" err="1"/>
              <a:t>selection.html</a:t>
            </a:r>
            <a:endParaRPr lang="en-US" sz="1200" dirty="0"/>
          </a:p>
        </p:txBody>
      </p:sp>
      <p:sp>
        <p:nvSpPr>
          <p:cNvPr id="39" name="テキスト ボックス 15">
            <a:extLst>
              <a:ext uri="{FF2B5EF4-FFF2-40B4-BE49-F238E27FC236}">
                <a16:creationId xmlns:a16="http://schemas.microsoft.com/office/drawing/2014/main" id="{79420A74-DEF6-D28F-CC9E-C2574935B635}"/>
              </a:ext>
            </a:extLst>
          </p:cNvPr>
          <p:cNvSpPr txBox="1"/>
          <p:nvPr/>
        </p:nvSpPr>
        <p:spPr>
          <a:xfrm>
            <a:off x="41716" y="1042457"/>
            <a:ext cx="3230873" cy="400110"/>
          </a:xfrm>
          <a:prstGeom prst="rect">
            <a:avLst/>
          </a:prstGeom>
          <a:solidFill>
            <a:srgbClr val="70AD47"/>
          </a:solidFill>
        </p:spPr>
        <p:txBody>
          <a:bodyPr wrap="square">
            <a:spAutoFit/>
          </a:bodyPr>
          <a:lstStyle/>
          <a:p>
            <a:r>
              <a:rPr lang="en-CH" sz="2000" dirty="0">
                <a:solidFill>
                  <a:schemeClr val="bg1"/>
                </a:solidFill>
              </a:rPr>
              <a:t>Maladaptation? Deleterious? </a:t>
            </a:r>
          </a:p>
        </p:txBody>
      </p:sp>
      <p:grpSp>
        <p:nvGrpSpPr>
          <p:cNvPr id="5" name="Group 4">
            <a:extLst>
              <a:ext uri="{FF2B5EF4-FFF2-40B4-BE49-F238E27FC236}">
                <a16:creationId xmlns:a16="http://schemas.microsoft.com/office/drawing/2014/main" id="{BFBED81B-4924-2D55-2012-6DAC4D6C34DD}"/>
              </a:ext>
            </a:extLst>
          </p:cNvPr>
          <p:cNvGrpSpPr/>
          <p:nvPr/>
        </p:nvGrpSpPr>
        <p:grpSpPr>
          <a:xfrm>
            <a:off x="41715" y="2437642"/>
            <a:ext cx="8543963" cy="3201669"/>
            <a:chOff x="41715" y="2437642"/>
            <a:chExt cx="8543963" cy="3201669"/>
          </a:xfrm>
        </p:grpSpPr>
        <p:sp>
          <p:nvSpPr>
            <p:cNvPr id="40" name="テキスト ボックス 15">
              <a:extLst>
                <a:ext uri="{FF2B5EF4-FFF2-40B4-BE49-F238E27FC236}">
                  <a16:creationId xmlns:a16="http://schemas.microsoft.com/office/drawing/2014/main" id="{8A41533B-2976-FDB0-8FF4-E9FDBA9912EA}"/>
                </a:ext>
              </a:extLst>
            </p:cNvPr>
            <p:cNvSpPr txBox="1"/>
            <p:nvPr/>
          </p:nvSpPr>
          <p:spPr>
            <a:xfrm>
              <a:off x="41716" y="2437642"/>
              <a:ext cx="8543962" cy="707886"/>
            </a:xfrm>
            <a:prstGeom prst="rect">
              <a:avLst/>
            </a:prstGeom>
            <a:solidFill>
              <a:srgbClr val="70AD47"/>
            </a:solidFill>
          </p:spPr>
          <p:txBody>
            <a:bodyPr wrap="square">
              <a:spAutoFit/>
            </a:bodyPr>
            <a:lstStyle/>
            <a:p>
              <a:r>
                <a:rPr lang="en-CH" sz="2000" dirty="0">
                  <a:solidFill>
                    <a:schemeClr val="bg1"/>
                  </a:solidFill>
                </a:rPr>
                <a:t>Advantage of selfing syndrome?  - resource allocation</a:t>
              </a:r>
            </a:p>
            <a:p>
              <a:r>
                <a:rPr lang="en-US" sz="2000" dirty="0">
                  <a:solidFill>
                    <a:schemeClr val="bg1"/>
                  </a:solidFill>
                </a:rPr>
                <a:t>E</a:t>
              </a:r>
              <a:r>
                <a:rPr lang="en-CH" sz="2000" dirty="0">
                  <a:solidFill>
                    <a:schemeClr val="bg1"/>
                  </a:solidFill>
                </a:rPr>
                <a:t>volution in Action: human domestication in ~8,000 years of bread wheat</a:t>
              </a:r>
            </a:p>
          </p:txBody>
        </p:sp>
        <p:pic>
          <p:nvPicPr>
            <p:cNvPr id="16" name="Picture 2">
              <a:extLst>
                <a:ext uri="{FF2B5EF4-FFF2-40B4-BE49-F238E27FC236}">
                  <a16:creationId xmlns:a16="http://schemas.microsoft.com/office/drawing/2014/main" id="{B14266D5-39B7-22B4-CF3B-0FBA0C8000F3}"/>
                </a:ext>
              </a:extLst>
            </p:cNvPr>
            <p:cNvPicPr>
              <a:picLocks noChangeAspect="1"/>
            </p:cNvPicPr>
            <p:nvPr/>
          </p:nvPicPr>
          <p:blipFill>
            <a:blip r:embed="rId5"/>
            <a:stretch>
              <a:fillRect/>
            </a:stretch>
          </p:blipFill>
          <p:spPr>
            <a:xfrm rot="5400000">
              <a:off x="-365943" y="3590141"/>
              <a:ext cx="2456828" cy="1641511"/>
            </a:xfrm>
            <a:prstGeom prst="rect">
              <a:avLst/>
            </a:prstGeom>
          </p:spPr>
        </p:pic>
      </p:grpSp>
      <p:pic>
        <p:nvPicPr>
          <p:cNvPr id="18" name="Picture 17" descr="A person standing in front of a tree&#10;&#10;Description automatically generated">
            <a:extLst>
              <a:ext uri="{FF2B5EF4-FFF2-40B4-BE49-F238E27FC236}">
                <a16:creationId xmlns:a16="http://schemas.microsoft.com/office/drawing/2014/main" id="{C16ED3D4-771D-A492-BF1A-E628B4DD582F}"/>
              </a:ext>
            </a:extLst>
          </p:cNvPr>
          <p:cNvPicPr>
            <a:picLocks noChangeAspect="1"/>
          </p:cNvPicPr>
          <p:nvPr/>
        </p:nvPicPr>
        <p:blipFill rotWithShape="1">
          <a:blip r:embed="rId6">
            <a:extLst>
              <a:ext uri="{28A0092B-C50C-407E-A947-70E740481C1C}">
                <a14:useLocalDpi xmlns:a14="http://schemas.microsoft.com/office/drawing/2010/main" val="0"/>
              </a:ext>
            </a:extLst>
          </a:blip>
          <a:srcRect l="42437" t="13925" b="13772"/>
          <a:stretch/>
        </p:blipFill>
        <p:spPr>
          <a:xfrm rot="16200000">
            <a:off x="5776815" y="3768111"/>
            <a:ext cx="988143" cy="828091"/>
          </a:xfrm>
          <a:prstGeom prst="rect">
            <a:avLst/>
          </a:prstGeom>
        </p:spPr>
      </p:pic>
      <p:sp>
        <p:nvSpPr>
          <p:cNvPr id="19" name="TextBox 18">
            <a:extLst>
              <a:ext uri="{FF2B5EF4-FFF2-40B4-BE49-F238E27FC236}">
                <a16:creationId xmlns:a16="http://schemas.microsoft.com/office/drawing/2014/main" id="{19339909-458C-3B72-E0EB-FF478C1BC243}"/>
              </a:ext>
            </a:extLst>
          </p:cNvPr>
          <p:cNvSpPr txBox="1"/>
          <p:nvPr/>
        </p:nvSpPr>
        <p:spPr>
          <a:xfrm>
            <a:off x="5626297" y="5085292"/>
            <a:ext cx="3127844" cy="523220"/>
          </a:xfrm>
          <a:prstGeom prst="rect">
            <a:avLst/>
          </a:prstGeom>
          <a:noFill/>
        </p:spPr>
        <p:txBody>
          <a:bodyPr wrap="none" rtlCol="0">
            <a:spAutoFit/>
          </a:bodyPr>
          <a:lstStyle/>
          <a:p>
            <a:r>
              <a:rPr lang="en-CH" sz="1400" dirty="0"/>
              <a:t>Naoto-Benjamin Hamaya</a:t>
            </a:r>
          </a:p>
          <a:p>
            <a:r>
              <a:rPr lang="en-CH" sz="1400" dirty="0"/>
              <a:t>PhD student of URPP Evolution in Action</a:t>
            </a:r>
          </a:p>
        </p:txBody>
      </p:sp>
      <p:pic>
        <p:nvPicPr>
          <p:cNvPr id="7" name="Picture 6">
            <a:extLst>
              <a:ext uri="{FF2B5EF4-FFF2-40B4-BE49-F238E27FC236}">
                <a16:creationId xmlns:a16="http://schemas.microsoft.com/office/drawing/2014/main" id="{DB47F2B0-D2F9-755F-EC71-3898EBDD680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142791" y="3504162"/>
            <a:ext cx="2341812" cy="1445713"/>
          </a:xfrm>
          <a:prstGeom prst="rect">
            <a:avLst/>
          </a:prstGeom>
        </p:spPr>
      </p:pic>
      <p:sp>
        <p:nvSpPr>
          <p:cNvPr id="8" name="TextBox 7">
            <a:extLst>
              <a:ext uri="{FF2B5EF4-FFF2-40B4-BE49-F238E27FC236}">
                <a16:creationId xmlns:a16="http://schemas.microsoft.com/office/drawing/2014/main" id="{35C04417-291D-D887-1170-08DE31DDC078}"/>
              </a:ext>
            </a:extLst>
          </p:cNvPr>
          <p:cNvSpPr txBox="1"/>
          <p:nvPr/>
        </p:nvSpPr>
        <p:spPr>
          <a:xfrm>
            <a:off x="2456762" y="4965248"/>
            <a:ext cx="2859757" cy="307777"/>
          </a:xfrm>
          <a:prstGeom prst="rect">
            <a:avLst/>
          </a:prstGeom>
          <a:noFill/>
        </p:spPr>
        <p:txBody>
          <a:bodyPr wrap="none" rtlCol="0">
            <a:spAutoFit/>
          </a:bodyPr>
          <a:lstStyle/>
          <a:p>
            <a:r>
              <a:rPr lang="en-CH" sz="1400" dirty="0"/>
              <a:t>Pollen and pollen Tube Biology, 2020</a:t>
            </a:r>
          </a:p>
        </p:txBody>
      </p:sp>
    </p:spTree>
    <p:custDataLst>
      <p:tags r:id="rId1"/>
    </p:custDataLst>
    <p:extLst>
      <p:ext uri="{BB962C8B-B14F-4D97-AF65-F5344CB8AC3E}">
        <p14:creationId xmlns:p14="http://schemas.microsoft.com/office/powerpoint/2010/main" val="2848186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図 4" descr="abracadabra_pid1_P_norm_median_145_none_with_replicates_hist.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7888" y="1163638"/>
            <a:ext cx="3867150" cy="309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2" name="テキスト ボックス 7"/>
          <p:cNvSpPr txBox="1">
            <a:spLocks noChangeArrowheads="1"/>
          </p:cNvSpPr>
          <p:nvPr/>
        </p:nvSpPr>
        <p:spPr bwMode="auto">
          <a:xfrm>
            <a:off x="6915150" y="3875088"/>
            <a:ext cx="26936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400" dirty="0">
                <a:solidFill>
                  <a:srgbClr val="404040"/>
                </a:solidFill>
                <a:latin typeface="+mn-lt"/>
                <a:ea typeface="メイリオ"/>
                <a:cs typeface="メイリオ"/>
              </a:rPr>
              <a:t>Log10 (Pollen number)</a:t>
            </a:r>
            <a:endParaRPr lang="ja-JP" altLang="en-US" sz="1400" dirty="0">
              <a:solidFill>
                <a:srgbClr val="404040"/>
              </a:solidFill>
              <a:latin typeface="+mn-lt"/>
              <a:ea typeface="メイリオ"/>
              <a:cs typeface="メイリオ"/>
            </a:endParaRPr>
          </a:p>
        </p:txBody>
      </p:sp>
      <p:cxnSp>
        <p:nvCxnSpPr>
          <p:cNvPr id="10" name="直線コネクタ 9"/>
          <p:cNvCxnSpPr/>
          <p:nvPr/>
        </p:nvCxnSpPr>
        <p:spPr>
          <a:xfrm>
            <a:off x="4660232" y="3913346"/>
            <a:ext cx="233596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654" name="テキスト ボックス 7"/>
          <p:cNvSpPr txBox="1">
            <a:spLocks noChangeArrowheads="1"/>
          </p:cNvSpPr>
          <p:nvPr/>
        </p:nvSpPr>
        <p:spPr bwMode="auto">
          <a:xfrm>
            <a:off x="4625975" y="3836988"/>
            <a:ext cx="565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400">
                <a:latin typeface="+mn-lt"/>
                <a:ea typeface="メイリオ"/>
                <a:cs typeface="メイリオ"/>
              </a:rPr>
              <a:t>4.0</a:t>
            </a:r>
            <a:endParaRPr lang="ja-JP" altLang="en-US" sz="1400">
              <a:latin typeface="+mn-lt"/>
              <a:ea typeface="メイリオ"/>
              <a:cs typeface="メイリオ"/>
            </a:endParaRPr>
          </a:p>
        </p:txBody>
      </p:sp>
      <p:sp>
        <p:nvSpPr>
          <p:cNvPr id="27655" name="テキスト ボックス 8"/>
          <p:cNvSpPr txBox="1">
            <a:spLocks noChangeArrowheads="1"/>
          </p:cNvSpPr>
          <p:nvPr/>
        </p:nvSpPr>
        <p:spPr bwMode="auto">
          <a:xfrm>
            <a:off x="5164138" y="3841750"/>
            <a:ext cx="5667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400" dirty="0">
                <a:latin typeface="+mn-lt"/>
                <a:ea typeface="メイリオ"/>
                <a:cs typeface="メイリオ"/>
              </a:rPr>
              <a:t>4.1</a:t>
            </a:r>
            <a:endParaRPr lang="ja-JP" altLang="en-US" sz="1400" dirty="0">
              <a:latin typeface="+mn-lt"/>
              <a:ea typeface="メイリオ"/>
              <a:cs typeface="メイリオ"/>
            </a:endParaRPr>
          </a:p>
        </p:txBody>
      </p:sp>
      <p:sp>
        <p:nvSpPr>
          <p:cNvPr id="27656" name="テキスト ボックス 9"/>
          <p:cNvSpPr txBox="1">
            <a:spLocks noChangeArrowheads="1"/>
          </p:cNvSpPr>
          <p:nvPr/>
        </p:nvSpPr>
        <p:spPr bwMode="auto">
          <a:xfrm>
            <a:off x="5751513" y="3833813"/>
            <a:ext cx="565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400">
                <a:latin typeface="+mn-lt"/>
                <a:ea typeface="メイリオ"/>
                <a:cs typeface="メイリオ"/>
              </a:rPr>
              <a:t>4.2</a:t>
            </a:r>
            <a:endParaRPr lang="ja-JP" altLang="en-US" sz="1400">
              <a:latin typeface="+mn-lt"/>
              <a:ea typeface="メイリオ"/>
              <a:cs typeface="メイリオ"/>
            </a:endParaRPr>
          </a:p>
        </p:txBody>
      </p:sp>
      <p:sp>
        <p:nvSpPr>
          <p:cNvPr id="27657" name="テキスト ボックス 10"/>
          <p:cNvSpPr txBox="1">
            <a:spLocks noChangeArrowheads="1"/>
          </p:cNvSpPr>
          <p:nvPr/>
        </p:nvSpPr>
        <p:spPr bwMode="auto">
          <a:xfrm>
            <a:off x="6373813" y="3841750"/>
            <a:ext cx="565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400">
                <a:latin typeface="+mn-lt"/>
                <a:ea typeface="メイリオ"/>
                <a:cs typeface="メイリオ"/>
              </a:rPr>
              <a:t>4.3</a:t>
            </a:r>
            <a:endParaRPr lang="ja-JP" altLang="en-US" sz="1400">
              <a:latin typeface="+mn-lt"/>
              <a:ea typeface="メイリオ"/>
              <a:cs typeface="メイリオ"/>
            </a:endParaRPr>
          </a:p>
        </p:txBody>
      </p:sp>
      <p:cxnSp>
        <p:nvCxnSpPr>
          <p:cNvPr id="15" name="直線コネクタ 14"/>
          <p:cNvCxnSpPr/>
          <p:nvPr/>
        </p:nvCxnSpPr>
        <p:spPr>
          <a:xfrm>
            <a:off x="5410200" y="3562350"/>
            <a:ext cx="1447800" cy="0"/>
          </a:xfrm>
          <a:prstGeom prst="line">
            <a:avLst/>
          </a:prstGeom>
          <a:ln>
            <a:solidFill>
              <a:schemeClr val="accent6">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659" name="テキスト ボックス 15"/>
          <p:cNvSpPr txBox="1">
            <a:spLocks noChangeArrowheads="1"/>
          </p:cNvSpPr>
          <p:nvPr/>
        </p:nvSpPr>
        <p:spPr bwMode="auto">
          <a:xfrm>
            <a:off x="4646613" y="2511425"/>
            <a:ext cx="349475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pPr algn="ctr"/>
            <a:r>
              <a:rPr lang="en-US" altLang="ja-JP" sz="1800" i="1" dirty="0">
                <a:solidFill>
                  <a:srgbClr val="404040"/>
                </a:solidFill>
                <a:latin typeface="+mn-lt"/>
                <a:ea typeface="メイリオ"/>
                <a:cs typeface="メイリオ"/>
              </a:rPr>
              <a:t>A. </a:t>
            </a:r>
            <a:r>
              <a:rPr lang="en-US" altLang="ja-JP" sz="1800" i="1" dirty="0" err="1">
                <a:solidFill>
                  <a:srgbClr val="404040"/>
                </a:solidFill>
                <a:latin typeface="+mn-lt"/>
                <a:ea typeface="メイリオ"/>
                <a:cs typeface="メイリオ"/>
              </a:rPr>
              <a:t>lyrata</a:t>
            </a:r>
            <a:r>
              <a:rPr lang="en-US" altLang="ja-JP" sz="1800" i="1" dirty="0">
                <a:solidFill>
                  <a:srgbClr val="404040"/>
                </a:solidFill>
                <a:latin typeface="+mn-lt"/>
                <a:ea typeface="メイリオ"/>
                <a:cs typeface="メイリオ"/>
              </a:rPr>
              <a:t> </a:t>
            </a:r>
          </a:p>
          <a:p>
            <a:pPr algn="ctr"/>
            <a:r>
              <a:rPr lang="en-US" altLang="ja-JP" sz="1800" dirty="0">
                <a:solidFill>
                  <a:srgbClr val="404040"/>
                </a:solidFill>
                <a:latin typeface="+mn-lt"/>
                <a:ea typeface="メイリオ"/>
                <a:cs typeface="メイリオ"/>
              </a:rPr>
              <a:t>12,000-20,000</a:t>
            </a:r>
          </a:p>
          <a:p>
            <a:pPr algn="ctr"/>
            <a:r>
              <a:rPr lang="en-US" altLang="ja-JP" sz="1800" dirty="0">
                <a:solidFill>
                  <a:srgbClr val="404040"/>
                </a:solidFill>
                <a:latin typeface="+mn-lt"/>
                <a:ea typeface="メイリオ"/>
                <a:cs typeface="メイリオ"/>
              </a:rPr>
              <a:t>(</a:t>
            </a:r>
            <a:r>
              <a:rPr lang="en-US" altLang="ja-JP" sz="1800" dirty="0" err="1">
                <a:solidFill>
                  <a:srgbClr val="404040"/>
                </a:solidFill>
                <a:latin typeface="+mn-lt"/>
                <a:ea typeface="メイリオ"/>
                <a:cs typeface="メイリオ"/>
              </a:rPr>
              <a:t>Willi</a:t>
            </a:r>
            <a:r>
              <a:rPr lang="en-US" altLang="ja-JP" sz="1800" dirty="0">
                <a:solidFill>
                  <a:srgbClr val="404040"/>
                </a:solidFill>
                <a:latin typeface="+mn-lt"/>
                <a:ea typeface="メイリオ"/>
                <a:cs typeface="メイリオ"/>
              </a:rPr>
              <a:t>, 2012)</a:t>
            </a:r>
            <a:endParaRPr lang="ja-JP" altLang="en-US" sz="1800" dirty="0">
              <a:solidFill>
                <a:srgbClr val="404040"/>
              </a:solidFill>
              <a:latin typeface="+mn-lt"/>
              <a:ea typeface="メイリオ"/>
              <a:cs typeface="メイリオ"/>
            </a:endParaRPr>
          </a:p>
        </p:txBody>
      </p:sp>
      <p:cxnSp>
        <p:nvCxnSpPr>
          <p:cNvPr id="17" name="直線コネクタ 16"/>
          <p:cNvCxnSpPr/>
          <p:nvPr/>
        </p:nvCxnSpPr>
        <p:spPr>
          <a:xfrm>
            <a:off x="1624013" y="1173163"/>
            <a:ext cx="2636837" cy="0"/>
          </a:xfrm>
          <a:prstGeom prst="line">
            <a:avLst/>
          </a:prstGeom>
          <a:ln>
            <a:solidFill>
              <a:schemeClr val="accent6">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27664" name="Picture 14" descr="20130710_lyr.lif - 20130710_lyr_PD625-01_003.jpg"/>
          <p:cNvPicPr>
            <a:picLocks noChangeAspect="1"/>
          </p:cNvPicPr>
          <p:nvPr/>
        </p:nvPicPr>
        <p:blipFill rotWithShape="1">
          <a:blip r:embed="rId6" cstate="print">
            <a:extLst>
              <a:ext uri="{28A0092B-C50C-407E-A947-70E740481C1C}">
                <a14:useLocalDpi xmlns:a14="http://schemas.microsoft.com/office/drawing/2010/main"/>
              </a:ext>
            </a:extLst>
          </a:blip>
          <a:srcRect r="54017" b="53073"/>
          <a:stretch/>
        </p:blipFill>
        <p:spPr bwMode="auto">
          <a:xfrm>
            <a:off x="6623979" y="4551615"/>
            <a:ext cx="1300822" cy="985586"/>
          </a:xfrm>
          <a:prstGeom prst="rect">
            <a:avLst/>
          </a:prstGeom>
          <a:solidFill>
            <a:schemeClr val="bg1"/>
          </a:solidFill>
          <a:ln w="9525">
            <a:solidFill>
              <a:srgbClr val="000000"/>
            </a:solidFill>
            <a:miter lim="800000"/>
            <a:headEnd/>
            <a:tailEnd/>
          </a:ln>
        </p:spPr>
      </p:pic>
      <p:cxnSp>
        <p:nvCxnSpPr>
          <p:cNvPr id="26" name="直線矢印コネクタ 25"/>
          <p:cNvCxnSpPr>
            <a:cxnSpLocks/>
          </p:cNvCxnSpPr>
          <p:nvPr/>
        </p:nvCxnSpPr>
        <p:spPr>
          <a:xfrm>
            <a:off x="1624013" y="3851275"/>
            <a:ext cx="30956" cy="2470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6" name="テキスト ボックス 26"/>
          <p:cNvSpPr txBox="1">
            <a:spLocks noChangeArrowheads="1"/>
          </p:cNvSpPr>
          <p:nvPr/>
        </p:nvSpPr>
        <p:spPr bwMode="auto">
          <a:xfrm>
            <a:off x="1163233" y="3981276"/>
            <a:ext cx="171955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600" i="1" dirty="0">
                <a:latin typeface="+mn-lt"/>
                <a:ea typeface="メイリオ"/>
                <a:cs typeface="メイリオ"/>
              </a:rPr>
              <a:t>A. thaliana</a:t>
            </a:r>
            <a:r>
              <a:rPr lang="en-US" altLang="ja-JP" sz="1600" dirty="0">
                <a:latin typeface="+mn-lt"/>
                <a:ea typeface="メイリオ"/>
                <a:cs typeface="メイリオ"/>
              </a:rPr>
              <a:t> Mz-0</a:t>
            </a:r>
            <a:endParaRPr lang="ja-JP" altLang="en-US" sz="1600" i="1" dirty="0">
              <a:latin typeface="+mn-lt"/>
              <a:ea typeface="メイリオ"/>
              <a:cs typeface="メイリオ"/>
            </a:endParaRPr>
          </a:p>
        </p:txBody>
      </p:sp>
      <p:cxnSp>
        <p:nvCxnSpPr>
          <p:cNvPr id="28" name="直線矢印コネクタ 27"/>
          <p:cNvCxnSpPr>
            <a:cxnSpLocks/>
          </p:cNvCxnSpPr>
          <p:nvPr/>
        </p:nvCxnSpPr>
        <p:spPr>
          <a:xfrm flipH="1">
            <a:off x="4214145" y="3833813"/>
            <a:ext cx="46705" cy="2354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668" name="テキスト ボックス 28"/>
          <p:cNvSpPr txBox="1">
            <a:spLocks noChangeArrowheads="1"/>
          </p:cNvSpPr>
          <p:nvPr/>
        </p:nvSpPr>
        <p:spPr bwMode="auto">
          <a:xfrm>
            <a:off x="3083392" y="3995737"/>
            <a:ext cx="176534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600" i="1" dirty="0">
                <a:latin typeface="+mn-lt"/>
                <a:ea typeface="メイリオ"/>
                <a:cs typeface="メイリオ"/>
              </a:rPr>
              <a:t>A. thaliana </a:t>
            </a:r>
            <a:r>
              <a:rPr lang="en-US" altLang="ja-JP" sz="1600" dirty="0">
                <a:latin typeface="+mn-lt"/>
                <a:ea typeface="メイリオ"/>
                <a:cs typeface="メイリオ"/>
              </a:rPr>
              <a:t>Bor-4</a:t>
            </a:r>
            <a:endParaRPr lang="ja-JP" altLang="en-US" sz="1600" i="1" dirty="0">
              <a:latin typeface="+mn-lt"/>
              <a:ea typeface="メイリオ"/>
              <a:cs typeface="メイリオ"/>
            </a:endParaRPr>
          </a:p>
        </p:txBody>
      </p:sp>
      <p:sp>
        <p:nvSpPr>
          <p:cNvPr id="27669" name="テキスト ボックス 31"/>
          <p:cNvSpPr txBox="1">
            <a:spLocks noChangeArrowheads="1"/>
          </p:cNvSpPr>
          <p:nvPr/>
        </p:nvSpPr>
        <p:spPr bwMode="auto">
          <a:xfrm>
            <a:off x="6483696" y="4205510"/>
            <a:ext cx="163213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ヒラギノ角ゴ Pro W3" charset="0"/>
                <a:ea typeface="ヒラギノ角ゴ Pro W3" charset="0"/>
                <a:cs typeface="ヒラギノ角ゴ Pro W3" charset="0"/>
              </a:defRPr>
            </a:lvl1pPr>
            <a:lvl2pPr marL="742950" indent="-285750">
              <a:defRPr kumimoji="1" sz="2400">
                <a:solidFill>
                  <a:schemeClr val="tx1"/>
                </a:solidFill>
                <a:latin typeface="ヒラギノ角ゴ Pro W3" charset="0"/>
                <a:ea typeface="ヒラギノ角ゴ Pro W3" charset="0"/>
                <a:cs typeface="ヒラギノ角ゴ Pro W3" charset="0"/>
              </a:defRPr>
            </a:lvl2pPr>
            <a:lvl3pPr marL="1143000" indent="-228600">
              <a:defRPr kumimoji="1" sz="2400">
                <a:solidFill>
                  <a:schemeClr val="tx1"/>
                </a:solidFill>
                <a:latin typeface="ヒラギノ角ゴ Pro W3" charset="0"/>
                <a:ea typeface="ヒラギノ角ゴ Pro W3" charset="0"/>
                <a:cs typeface="ヒラギノ角ゴ Pro W3" charset="0"/>
              </a:defRPr>
            </a:lvl3pPr>
            <a:lvl4pPr marL="1600200" indent="-228600">
              <a:defRPr kumimoji="1" sz="2400">
                <a:solidFill>
                  <a:schemeClr val="tx1"/>
                </a:solidFill>
                <a:latin typeface="ヒラギノ角ゴ Pro W3" charset="0"/>
                <a:ea typeface="ヒラギノ角ゴ Pro W3" charset="0"/>
                <a:cs typeface="ヒラギノ角ゴ Pro W3" charset="0"/>
              </a:defRPr>
            </a:lvl4pPr>
            <a:lvl5pPr marL="2057400" indent="-228600">
              <a:defRPr kumimoji="1" sz="2400">
                <a:solidFill>
                  <a:schemeClr val="tx1"/>
                </a:solidFill>
                <a:latin typeface="ヒラギノ角ゴ Pro W3" charset="0"/>
                <a:ea typeface="ヒラギノ角ゴ Pro W3" charset="0"/>
                <a:cs typeface="ヒラギノ角ゴ Pro W3" charset="0"/>
              </a:defRPr>
            </a:lvl5pPr>
            <a:lvl6pPr marL="25146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6pPr>
            <a:lvl7pPr marL="29718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7pPr>
            <a:lvl8pPr marL="34290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8pPr>
            <a:lvl9pPr marL="3886200" indent="-228600" fontAlgn="base">
              <a:spcBef>
                <a:spcPct val="0"/>
              </a:spcBef>
              <a:spcAft>
                <a:spcPct val="0"/>
              </a:spcAft>
              <a:defRPr kumimoji="1" sz="2400">
                <a:solidFill>
                  <a:schemeClr val="tx1"/>
                </a:solidFill>
                <a:latin typeface="ヒラギノ角ゴ Pro W3" charset="0"/>
                <a:ea typeface="ヒラギノ角ゴ Pro W3" charset="0"/>
                <a:cs typeface="ヒラギノ角ゴ Pro W3" charset="0"/>
              </a:defRPr>
            </a:lvl9pPr>
          </a:lstStyle>
          <a:p>
            <a:r>
              <a:rPr lang="en-US" altLang="ja-JP" sz="1600" i="1" dirty="0" err="1">
                <a:latin typeface="+mn-lt"/>
                <a:ea typeface="メイリオ"/>
                <a:cs typeface="メイリオ"/>
              </a:rPr>
              <a:t>A.lyrata</a:t>
            </a:r>
            <a:r>
              <a:rPr lang="en-US" altLang="ja-JP" sz="1600" dirty="0">
                <a:latin typeface="+mn-lt"/>
                <a:ea typeface="メイリオ"/>
                <a:cs typeface="メイリオ"/>
              </a:rPr>
              <a:t> (MN47)</a:t>
            </a:r>
            <a:endParaRPr lang="ja-JP" altLang="en-US" sz="1600" dirty="0">
              <a:latin typeface="+mn-lt"/>
              <a:ea typeface="メイリオ"/>
              <a:cs typeface="メイリオ"/>
            </a:endParaRPr>
          </a:p>
        </p:txBody>
      </p:sp>
      <p:cxnSp>
        <p:nvCxnSpPr>
          <p:cNvPr id="34" name="直線矢印コネクタ 33"/>
          <p:cNvCxnSpPr/>
          <p:nvPr/>
        </p:nvCxnSpPr>
        <p:spPr>
          <a:xfrm>
            <a:off x="6483696" y="3648075"/>
            <a:ext cx="455267" cy="534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Slid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3182" y="4290345"/>
            <a:ext cx="1236408" cy="927100"/>
          </a:xfrm>
          <a:prstGeom prst="rect">
            <a:avLst/>
          </a:prstGeom>
          <a:ln>
            <a:solidFill>
              <a:schemeClr val="tx1"/>
            </a:solidFill>
          </a:ln>
        </p:spPr>
      </p:pic>
      <p:pic>
        <p:nvPicPr>
          <p:cNvPr id="25" name="Picture 24" descr="Slide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1101" y="4273315"/>
            <a:ext cx="1236408" cy="927100"/>
          </a:xfrm>
          <a:prstGeom prst="rect">
            <a:avLst/>
          </a:prstGeom>
          <a:ln>
            <a:solidFill>
              <a:srgbClr val="000000"/>
            </a:solidFill>
          </a:ln>
        </p:spPr>
      </p:pic>
      <p:pic>
        <p:nvPicPr>
          <p:cNvPr id="27" name="図 10" descr="Slide4.jpg"/>
          <p:cNvPicPr>
            <a:picLocks noChangeAspect="1"/>
          </p:cNvPicPr>
          <p:nvPr/>
        </p:nvPicPr>
        <p:blipFill rotWithShape="1">
          <a:blip r:embed="rId9">
            <a:extLst>
              <a:ext uri="{28A0092B-C50C-407E-A947-70E740481C1C}">
                <a14:useLocalDpi xmlns:a14="http://schemas.microsoft.com/office/drawing/2010/main" val="0"/>
              </a:ext>
            </a:extLst>
          </a:blip>
          <a:srcRect l="7134" t="17847" r="7057" b="16041"/>
          <a:stretch/>
        </p:blipFill>
        <p:spPr>
          <a:xfrm>
            <a:off x="1287122" y="5200415"/>
            <a:ext cx="1430083" cy="826160"/>
          </a:xfrm>
          <a:prstGeom prst="rect">
            <a:avLst/>
          </a:prstGeom>
        </p:spPr>
      </p:pic>
      <p:pic>
        <p:nvPicPr>
          <p:cNvPr id="29" name="Picture 28" descr="20130708_Bor4.lif_20130708_Bor4_x40_040_ch00_trimed.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53948" y="5094447"/>
            <a:ext cx="1507646" cy="932128"/>
          </a:xfrm>
          <a:prstGeom prst="rect">
            <a:avLst/>
          </a:prstGeom>
        </p:spPr>
      </p:pic>
      <p:sp>
        <p:nvSpPr>
          <p:cNvPr id="32" name="Title 1">
            <a:extLst>
              <a:ext uri="{FF2B5EF4-FFF2-40B4-BE49-F238E27FC236}">
                <a16:creationId xmlns:a16="http://schemas.microsoft.com/office/drawing/2014/main" id="{456716F0-E046-D742-BA0C-7938AC0C8C43}"/>
              </a:ext>
            </a:extLst>
          </p:cNvPr>
          <p:cNvSpPr txBox="1">
            <a:spLocks/>
          </p:cNvSpPr>
          <p:nvPr/>
        </p:nvSpPr>
        <p:spPr>
          <a:xfrm>
            <a:off x="921751" y="326179"/>
            <a:ext cx="8257825" cy="5783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b="1" kern="1200">
                <a:solidFill>
                  <a:srgbClr val="00B050"/>
                </a:solidFill>
                <a:latin typeface="+mn-ea"/>
                <a:ea typeface="+mn-ea"/>
                <a:cs typeface="+mj-cs"/>
              </a:defRPr>
            </a:lvl1pPr>
          </a:lstStyle>
          <a:p>
            <a:pPr algn="l"/>
            <a:r>
              <a:rPr lang="en-US" altLang="ja-JP" sz="2800" dirty="0">
                <a:solidFill>
                  <a:srgbClr val="74AE32"/>
                </a:solidFill>
              </a:rPr>
              <a:t>Pollen number variation within </a:t>
            </a:r>
            <a:r>
              <a:rPr lang="en-US" altLang="ja-JP" sz="2800" i="1" dirty="0">
                <a:solidFill>
                  <a:srgbClr val="74AE32"/>
                </a:solidFill>
              </a:rPr>
              <a:t>A. thaliana</a:t>
            </a:r>
            <a:endParaRPr lang="en-JP" sz="2800" i="1" dirty="0"/>
          </a:p>
        </p:txBody>
      </p:sp>
      <p:sp>
        <p:nvSpPr>
          <p:cNvPr id="36" name="Rectangle 110">
            <a:extLst>
              <a:ext uri="{FF2B5EF4-FFF2-40B4-BE49-F238E27FC236}">
                <a16:creationId xmlns:a16="http://schemas.microsoft.com/office/drawing/2014/main" id="{8E677AE6-6B95-A74F-B937-45B45773FBA5}"/>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400" b="1" dirty="0">
                <a:latin typeface="+mn-ea"/>
              </a:rPr>
              <a:t>2,000-8,000 per flower</a:t>
            </a:r>
          </a:p>
        </p:txBody>
      </p:sp>
      <p:sp>
        <p:nvSpPr>
          <p:cNvPr id="8" name="TextBox 7">
            <a:extLst>
              <a:ext uri="{FF2B5EF4-FFF2-40B4-BE49-F238E27FC236}">
                <a16:creationId xmlns:a16="http://schemas.microsoft.com/office/drawing/2014/main" id="{33277FC6-BB75-BF4C-90EA-7EC5D1EA351F}"/>
              </a:ext>
            </a:extLst>
          </p:cNvPr>
          <p:cNvSpPr txBox="1"/>
          <p:nvPr/>
        </p:nvSpPr>
        <p:spPr>
          <a:xfrm>
            <a:off x="3068637" y="1761825"/>
            <a:ext cx="1576072" cy="369332"/>
          </a:xfrm>
          <a:prstGeom prst="rect">
            <a:avLst/>
          </a:prstGeom>
          <a:noFill/>
        </p:spPr>
        <p:txBody>
          <a:bodyPr wrap="none" rtlCol="0">
            <a:spAutoFit/>
          </a:bodyPr>
          <a:lstStyle/>
          <a:p>
            <a:r>
              <a:rPr lang="en-JP"/>
              <a:t>157</a:t>
            </a:r>
            <a:r>
              <a:rPr lang="en-US" dirty="0"/>
              <a:t> accessions</a:t>
            </a:r>
            <a:endParaRPr lang="en-JP" dirty="0"/>
          </a:p>
        </p:txBody>
      </p:sp>
      <p:sp>
        <p:nvSpPr>
          <p:cNvPr id="31" name="TextBox 30">
            <a:extLst>
              <a:ext uri="{FF2B5EF4-FFF2-40B4-BE49-F238E27FC236}">
                <a16:creationId xmlns:a16="http://schemas.microsoft.com/office/drawing/2014/main" id="{AEA04D97-E6DD-E2B6-446D-9389FA748F5A}"/>
              </a:ext>
            </a:extLst>
          </p:cNvPr>
          <p:cNvSpPr txBox="1"/>
          <p:nvPr/>
        </p:nvSpPr>
        <p:spPr>
          <a:xfrm>
            <a:off x="6115506" y="5554745"/>
            <a:ext cx="3043269" cy="523220"/>
          </a:xfrm>
          <a:prstGeom prst="rect">
            <a:avLst/>
          </a:prstGeom>
          <a:noFill/>
        </p:spPr>
        <p:txBody>
          <a:bodyPr wrap="none" rtlCol="0">
            <a:spAutoFit/>
          </a:bodyPr>
          <a:lstStyle/>
          <a:p>
            <a:r>
              <a:rPr lang="en-US" sz="1400" dirty="0"/>
              <a:t>Tsuchimatsu, </a:t>
            </a:r>
            <a:r>
              <a:rPr lang="en-US" sz="1400" dirty="0" err="1"/>
              <a:t>Kakui</a:t>
            </a:r>
            <a:r>
              <a:rPr lang="en-US" sz="1400" dirty="0"/>
              <a:t> et al. </a:t>
            </a:r>
          </a:p>
          <a:p>
            <a:r>
              <a:rPr lang="en-US" sz="1400" i="1" dirty="0"/>
              <a:t>Nature Communications </a:t>
            </a:r>
            <a:r>
              <a:rPr lang="en-US" sz="1400" dirty="0"/>
              <a:t>11:2885</a:t>
            </a:r>
            <a:r>
              <a:rPr lang="en-US" sz="1400" i="1" dirty="0"/>
              <a:t>, </a:t>
            </a:r>
            <a:r>
              <a:rPr lang="en-US" sz="1400" dirty="0"/>
              <a:t>2020</a:t>
            </a:r>
          </a:p>
        </p:txBody>
      </p:sp>
      <p:pic>
        <p:nvPicPr>
          <p:cNvPr id="4" name="Audio 3">
            <a:extLst>
              <a:ext uri="{FF2B5EF4-FFF2-40B4-BE49-F238E27FC236}">
                <a16:creationId xmlns:a16="http://schemas.microsoft.com/office/drawing/2014/main" id="{EB1DDD5F-4450-2216-2E1B-E1FA19DFB2C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79052509"/>
      </p:ext>
    </p:extLst>
  </p:cSld>
  <p:clrMapOvr>
    <a:masterClrMapping/>
  </p:clrMapOvr>
  <mc:AlternateContent xmlns:mc="http://schemas.openxmlformats.org/markup-compatibility/2006" xmlns:p14="http://schemas.microsoft.com/office/powerpoint/2010/main">
    <mc:Choice Requires="p14">
      <p:transition spd="slow" p14:dur="2000" advTm="149"/>
    </mc:Choice>
    <mc:Fallback xmlns="">
      <p:transition spd="slow" advTm="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5AD61F-D4DB-4F9B-96D9-6C5E58469A59}"/>
              </a:ext>
            </a:extLst>
          </p:cNvPr>
          <p:cNvSpPr txBox="1">
            <a:spLocks/>
          </p:cNvSpPr>
          <p:nvPr/>
        </p:nvSpPr>
        <p:spPr>
          <a:xfrm>
            <a:off x="1036971" y="73520"/>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2800" b="1" spc="-150" dirty="0">
                <a:solidFill>
                  <a:schemeClr val="accent6"/>
                </a:solidFill>
                <a:latin typeface="+mn-ea"/>
                <a:ea typeface="+mn-ea"/>
              </a:rPr>
              <a:t>Teaching Biology, Faculty of Science, Univ. Zurich</a:t>
            </a:r>
            <a:endParaRPr lang="en-JP" sz="28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High number of PhD students</a:t>
            </a:r>
          </a:p>
        </p:txBody>
      </p:sp>
      <p:graphicFrame>
        <p:nvGraphicFramePr>
          <p:cNvPr id="3" name="Table 2">
            <a:extLst>
              <a:ext uri="{FF2B5EF4-FFF2-40B4-BE49-F238E27FC236}">
                <a16:creationId xmlns:a16="http://schemas.microsoft.com/office/drawing/2014/main" id="{1A020965-8711-D608-4911-7531C45F9EF2}"/>
              </a:ext>
            </a:extLst>
          </p:cNvPr>
          <p:cNvGraphicFramePr>
            <a:graphicFrameLocks noGrp="1"/>
          </p:cNvGraphicFramePr>
          <p:nvPr>
            <p:extLst>
              <p:ext uri="{D42A27DB-BD31-4B8C-83A1-F6EECF244321}">
                <p14:modId xmlns:p14="http://schemas.microsoft.com/office/powerpoint/2010/main" val="3735974284"/>
              </p:ext>
            </p:extLst>
          </p:nvPr>
        </p:nvGraphicFramePr>
        <p:xfrm>
          <a:off x="1524000" y="1397000"/>
          <a:ext cx="6096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078315209"/>
                    </a:ext>
                  </a:extLst>
                </a:gridCol>
                <a:gridCol w="2032000">
                  <a:extLst>
                    <a:ext uri="{9D8B030D-6E8A-4147-A177-3AD203B41FA5}">
                      <a16:colId xmlns:a16="http://schemas.microsoft.com/office/drawing/2014/main" val="3705973182"/>
                    </a:ext>
                  </a:extLst>
                </a:gridCol>
                <a:gridCol w="2032000">
                  <a:extLst>
                    <a:ext uri="{9D8B030D-6E8A-4147-A177-3AD203B41FA5}">
                      <a16:colId xmlns:a16="http://schemas.microsoft.com/office/drawing/2014/main" val="1338078386"/>
                    </a:ext>
                  </a:extLst>
                </a:gridCol>
              </a:tblGrid>
              <a:tr h="370840">
                <a:tc>
                  <a:txBody>
                    <a:bodyPr/>
                    <a:lstStyle/>
                    <a:p>
                      <a:r>
                        <a:rPr lang="en-CH" dirty="0"/>
                        <a:t>Bachelor</a:t>
                      </a:r>
                    </a:p>
                  </a:txBody>
                  <a:tcPr/>
                </a:tc>
                <a:tc>
                  <a:txBody>
                    <a:bodyPr/>
                    <a:lstStyle/>
                    <a:p>
                      <a:r>
                        <a:rPr lang="en-CH" dirty="0"/>
                        <a:t>Master</a:t>
                      </a:r>
                    </a:p>
                  </a:txBody>
                  <a:tcPr/>
                </a:tc>
                <a:tc>
                  <a:txBody>
                    <a:bodyPr/>
                    <a:lstStyle/>
                    <a:p>
                      <a:r>
                        <a:rPr lang="en-CH" dirty="0"/>
                        <a:t>PhD</a:t>
                      </a:r>
                    </a:p>
                  </a:txBody>
                  <a:tcPr/>
                </a:tc>
                <a:extLst>
                  <a:ext uri="{0D108BD9-81ED-4DB2-BD59-A6C34878D82A}">
                    <a16:rowId xmlns:a16="http://schemas.microsoft.com/office/drawing/2014/main" val="3671645080"/>
                  </a:ext>
                </a:extLst>
              </a:tr>
              <a:tr h="370840">
                <a:tc>
                  <a:txBody>
                    <a:bodyPr/>
                    <a:lstStyle/>
                    <a:p>
                      <a:r>
                        <a:rPr lang="en-CH" dirty="0"/>
                        <a:t>3-4 years</a:t>
                      </a:r>
                    </a:p>
                  </a:txBody>
                  <a:tcPr/>
                </a:tc>
                <a:tc>
                  <a:txBody>
                    <a:bodyPr/>
                    <a:lstStyle/>
                    <a:p>
                      <a:r>
                        <a:rPr lang="en-CH" dirty="0"/>
                        <a:t>1.5-2 years</a:t>
                      </a:r>
                    </a:p>
                  </a:txBody>
                  <a:tcPr/>
                </a:tc>
                <a:tc>
                  <a:txBody>
                    <a:bodyPr/>
                    <a:lstStyle/>
                    <a:p>
                      <a:r>
                        <a:rPr lang="en-CH" dirty="0"/>
                        <a:t>4+ years</a:t>
                      </a:r>
                    </a:p>
                  </a:txBody>
                  <a:tcPr/>
                </a:tc>
                <a:extLst>
                  <a:ext uri="{0D108BD9-81ED-4DB2-BD59-A6C34878D82A}">
                    <a16:rowId xmlns:a16="http://schemas.microsoft.com/office/drawing/2014/main" val="4246365242"/>
                  </a:ext>
                </a:extLst>
              </a:tr>
            </a:tbl>
          </a:graphicData>
        </a:graphic>
      </p:graphicFrame>
      <p:sp>
        <p:nvSpPr>
          <p:cNvPr id="9" name="TextBox 8">
            <a:extLst>
              <a:ext uri="{FF2B5EF4-FFF2-40B4-BE49-F238E27FC236}">
                <a16:creationId xmlns:a16="http://schemas.microsoft.com/office/drawing/2014/main" id="{095C99C8-DD75-EEE2-8BDC-11D8DEF86965}"/>
              </a:ext>
            </a:extLst>
          </p:cNvPr>
          <p:cNvSpPr txBox="1"/>
          <p:nvPr/>
        </p:nvSpPr>
        <p:spPr>
          <a:xfrm>
            <a:off x="4801352" y="5613959"/>
            <a:ext cx="4186531" cy="369332"/>
          </a:xfrm>
          <a:prstGeom prst="rect">
            <a:avLst/>
          </a:prstGeom>
          <a:noFill/>
        </p:spPr>
        <p:txBody>
          <a:bodyPr wrap="none" rtlCol="0">
            <a:spAutoFit/>
          </a:bodyPr>
          <a:lstStyle/>
          <a:p>
            <a:r>
              <a:rPr lang="en-CH" dirty="0"/>
              <a:t>Annual Report, Division Biology 2022-2023</a:t>
            </a:r>
          </a:p>
        </p:txBody>
      </p:sp>
      <p:graphicFrame>
        <p:nvGraphicFramePr>
          <p:cNvPr id="2" name="Chart 1">
            <a:extLst>
              <a:ext uri="{FF2B5EF4-FFF2-40B4-BE49-F238E27FC236}">
                <a16:creationId xmlns:a16="http://schemas.microsoft.com/office/drawing/2014/main" id="{67EEB721-6F2A-6112-8E2F-1BE9B062F2BD}"/>
              </a:ext>
            </a:extLst>
          </p:cNvPr>
          <p:cNvGraphicFramePr>
            <a:graphicFrameLocks/>
          </p:cNvGraphicFramePr>
          <p:nvPr>
            <p:extLst>
              <p:ext uri="{D42A27DB-BD31-4B8C-83A1-F6EECF244321}">
                <p14:modId xmlns:p14="http://schemas.microsoft.com/office/powerpoint/2010/main" val="3164348633"/>
              </p:ext>
            </p:extLst>
          </p:nvPr>
        </p:nvGraphicFramePr>
        <p:xfrm>
          <a:off x="2006600" y="230416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3318839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dirty="0">
                <a:solidFill>
                  <a:schemeClr val="accent6"/>
                </a:solidFill>
                <a:latin typeface="+mn-ea"/>
                <a:ea typeface="+mn-ea"/>
              </a:rPr>
              <a:t>Genome-wide association studies</a:t>
            </a:r>
            <a:endParaRPr lang="en-JP" sz="3200" b="1">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584775"/>
          </a:xfrm>
          <a:prstGeom prst="rect">
            <a:avLst/>
          </a:prstGeom>
          <a:noFill/>
        </p:spPr>
        <p:txBody>
          <a:bodyPr wrap="square" rtlCol="0">
            <a:spAutoFit/>
          </a:bodyPr>
          <a:lstStyle/>
          <a:p>
            <a:pPr algn="ctr"/>
            <a:r>
              <a:rPr kumimoji="1" lang="en-US" sz="3200" b="1" i="1" spc="-150" dirty="0">
                <a:solidFill>
                  <a:schemeClr val="bg1"/>
                </a:solidFill>
                <a:latin typeface="+mn-ea"/>
                <a:cs typeface="+mj-cs"/>
              </a:rPr>
              <a:t>RDP1</a:t>
            </a:r>
            <a:r>
              <a:rPr kumimoji="1" lang="en-US" sz="3200" b="1" spc="-150" dirty="0">
                <a:solidFill>
                  <a:schemeClr val="bg1"/>
                </a:solidFill>
                <a:latin typeface="+mn-ea"/>
                <a:cs typeface="+mj-cs"/>
              </a:rPr>
              <a:t> gene was isolated</a:t>
            </a:r>
            <a:endParaRPr kumimoji="1" lang="en-JP" sz="3200" b="1" spc="-150">
              <a:solidFill>
                <a:schemeClr val="bg1"/>
              </a:solidFill>
              <a:latin typeface="+mn-ea"/>
              <a:cs typeface="+mj-cs"/>
            </a:endParaRPr>
          </a:p>
        </p:txBody>
      </p:sp>
      <p:sp>
        <p:nvSpPr>
          <p:cNvPr id="4" name="Text Box 4">
            <a:extLst>
              <a:ext uri="{FF2B5EF4-FFF2-40B4-BE49-F238E27FC236}">
                <a16:creationId xmlns:a16="http://schemas.microsoft.com/office/drawing/2014/main" id="{17074353-B152-3269-7036-B4F3F28E13E7}"/>
              </a:ext>
            </a:extLst>
          </p:cNvPr>
          <p:cNvSpPr txBox="1">
            <a:spLocks noChangeArrowheads="1"/>
          </p:cNvSpPr>
          <p:nvPr/>
        </p:nvSpPr>
        <p:spPr bwMode="auto">
          <a:xfrm>
            <a:off x="3747264" y="983052"/>
            <a:ext cx="30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2000" dirty="0">
                <a:latin typeface="Osaka" panose="020B0600000000000000" pitchFamily="34" charset="-128"/>
              </a:rPr>
              <a:t>ACCACACC</a:t>
            </a:r>
          </a:p>
        </p:txBody>
      </p:sp>
      <p:sp>
        <p:nvSpPr>
          <p:cNvPr id="9" name="Text Box 6">
            <a:extLst>
              <a:ext uri="{FF2B5EF4-FFF2-40B4-BE49-F238E27FC236}">
                <a16:creationId xmlns:a16="http://schemas.microsoft.com/office/drawing/2014/main" id="{36244791-9A0E-2C29-1871-934809289275}"/>
              </a:ext>
            </a:extLst>
          </p:cNvPr>
          <p:cNvSpPr txBox="1">
            <a:spLocks noChangeArrowheads="1"/>
          </p:cNvSpPr>
          <p:nvPr/>
        </p:nvSpPr>
        <p:spPr bwMode="auto">
          <a:xfrm>
            <a:off x="1794639" y="3271660"/>
            <a:ext cx="1555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dirty="0">
                <a:latin typeface="Osaka" panose="020B0600000000000000" pitchFamily="34" charset="-128"/>
              </a:rPr>
              <a:t>Phenotype (pollen number)</a:t>
            </a:r>
          </a:p>
        </p:txBody>
      </p:sp>
      <p:sp>
        <p:nvSpPr>
          <p:cNvPr id="10" name="Text Box 15">
            <a:extLst>
              <a:ext uri="{FF2B5EF4-FFF2-40B4-BE49-F238E27FC236}">
                <a16:creationId xmlns:a16="http://schemas.microsoft.com/office/drawing/2014/main" id="{57A67A08-2F4B-B926-F93A-D4B0B6700A62}"/>
              </a:ext>
            </a:extLst>
          </p:cNvPr>
          <p:cNvSpPr txBox="1">
            <a:spLocks noChangeArrowheads="1"/>
          </p:cNvSpPr>
          <p:nvPr/>
        </p:nvSpPr>
        <p:spPr bwMode="auto">
          <a:xfrm>
            <a:off x="3760767" y="348271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a:latin typeface="Osaka" panose="020B0600000000000000" pitchFamily="34" charset="-128"/>
              </a:rPr>
              <a:t>SNP1</a:t>
            </a:r>
          </a:p>
        </p:txBody>
      </p:sp>
      <p:sp>
        <p:nvSpPr>
          <p:cNvPr id="11" name="Text Box 16">
            <a:extLst>
              <a:ext uri="{FF2B5EF4-FFF2-40B4-BE49-F238E27FC236}">
                <a16:creationId xmlns:a16="http://schemas.microsoft.com/office/drawing/2014/main" id="{87AA110B-A952-C9C2-CFE2-E6E9124F31A0}"/>
              </a:ext>
            </a:extLst>
          </p:cNvPr>
          <p:cNvSpPr txBox="1">
            <a:spLocks noChangeArrowheads="1"/>
          </p:cNvSpPr>
          <p:nvPr/>
        </p:nvSpPr>
        <p:spPr bwMode="auto">
          <a:xfrm>
            <a:off x="4509264" y="983052"/>
            <a:ext cx="30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2000">
                <a:latin typeface="Osaka" panose="020B0600000000000000" pitchFamily="34" charset="-128"/>
              </a:rPr>
              <a:t>TATAATTT</a:t>
            </a:r>
          </a:p>
        </p:txBody>
      </p:sp>
      <p:sp>
        <p:nvSpPr>
          <p:cNvPr id="12" name="Text Box 17">
            <a:extLst>
              <a:ext uri="{FF2B5EF4-FFF2-40B4-BE49-F238E27FC236}">
                <a16:creationId xmlns:a16="http://schemas.microsoft.com/office/drawing/2014/main" id="{6E362ABD-5531-9053-FA3B-4F5B5B21172C}"/>
              </a:ext>
            </a:extLst>
          </p:cNvPr>
          <p:cNvSpPr txBox="1">
            <a:spLocks noChangeArrowheads="1"/>
          </p:cNvSpPr>
          <p:nvPr/>
        </p:nvSpPr>
        <p:spPr bwMode="auto">
          <a:xfrm>
            <a:off x="5195064" y="983052"/>
            <a:ext cx="30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2000">
                <a:latin typeface="Osaka" panose="020B0600000000000000" pitchFamily="34" charset="-128"/>
              </a:rPr>
              <a:t>GGGTGGTT</a:t>
            </a:r>
          </a:p>
        </p:txBody>
      </p:sp>
      <p:sp>
        <p:nvSpPr>
          <p:cNvPr id="13" name="Text Box 18">
            <a:extLst>
              <a:ext uri="{FF2B5EF4-FFF2-40B4-BE49-F238E27FC236}">
                <a16:creationId xmlns:a16="http://schemas.microsoft.com/office/drawing/2014/main" id="{6298C067-401B-909A-471A-91FA752736FE}"/>
              </a:ext>
            </a:extLst>
          </p:cNvPr>
          <p:cNvSpPr txBox="1">
            <a:spLocks noChangeArrowheads="1"/>
          </p:cNvSpPr>
          <p:nvPr/>
        </p:nvSpPr>
        <p:spPr bwMode="auto">
          <a:xfrm>
            <a:off x="5944364" y="986227"/>
            <a:ext cx="30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2000">
                <a:latin typeface="Osaka" panose="020B0600000000000000" pitchFamily="34" charset="-128"/>
              </a:rPr>
              <a:t>AAAATTTT</a:t>
            </a:r>
          </a:p>
        </p:txBody>
      </p:sp>
      <p:sp>
        <p:nvSpPr>
          <p:cNvPr id="14" name="Text Box 19">
            <a:extLst>
              <a:ext uri="{FF2B5EF4-FFF2-40B4-BE49-F238E27FC236}">
                <a16:creationId xmlns:a16="http://schemas.microsoft.com/office/drawing/2014/main" id="{3538C270-BAB9-27E3-405D-650C5A98EDCD}"/>
              </a:ext>
            </a:extLst>
          </p:cNvPr>
          <p:cNvSpPr txBox="1">
            <a:spLocks noChangeArrowheads="1"/>
          </p:cNvSpPr>
          <p:nvPr/>
        </p:nvSpPr>
        <p:spPr bwMode="auto">
          <a:xfrm>
            <a:off x="6795264" y="983052"/>
            <a:ext cx="304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2000">
                <a:latin typeface="Osaka" panose="020B0600000000000000" pitchFamily="34" charset="-128"/>
              </a:rPr>
              <a:t>GGGCGGCG</a:t>
            </a:r>
          </a:p>
        </p:txBody>
      </p:sp>
      <p:sp>
        <p:nvSpPr>
          <p:cNvPr id="15" name="Line 20">
            <a:extLst>
              <a:ext uri="{FF2B5EF4-FFF2-40B4-BE49-F238E27FC236}">
                <a16:creationId xmlns:a16="http://schemas.microsoft.com/office/drawing/2014/main" id="{0CD0446E-8F24-F378-DB8F-F57BC3CA834A}"/>
              </a:ext>
            </a:extLst>
          </p:cNvPr>
          <p:cNvSpPr>
            <a:spLocks noChangeShapeType="1"/>
          </p:cNvSpPr>
          <p:nvPr/>
        </p:nvSpPr>
        <p:spPr bwMode="auto">
          <a:xfrm>
            <a:off x="3556764" y="1029470"/>
            <a:ext cx="0" cy="2453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Text Box 21">
            <a:extLst>
              <a:ext uri="{FF2B5EF4-FFF2-40B4-BE49-F238E27FC236}">
                <a16:creationId xmlns:a16="http://schemas.microsoft.com/office/drawing/2014/main" id="{0E7A9739-0928-812E-E8FB-C47BB4FED32B}"/>
              </a:ext>
            </a:extLst>
          </p:cNvPr>
          <p:cNvSpPr txBox="1">
            <a:spLocks noChangeArrowheads="1"/>
          </p:cNvSpPr>
          <p:nvPr/>
        </p:nvSpPr>
        <p:spPr bwMode="auto">
          <a:xfrm>
            <a:off x="4370367" y="348271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a:latin typeface="Osaka" panose="020B0600000000000000" pitchFamily="34" charset="-128"/>
              </a:rPr>
              <a:t>SNP2</a:t>
            </a:r>
          </a:p>
        </p:txBody>
      </p:sp>
      <p:sp>
        <p:nvSpPr>
          <p:cNvPr id="17" name="Text Box 22">
            <a:extLst>
              <a:ext uri="{FF2B5EF4-FFF2-40B4-BE49-F238E27FC236}">
                <a16:creationId xmlns:a16="http://schemas.microsoft.com/office/drawing/2014/main" id="{A063C723-625E-8D84-73D9-57CE8644E212}"/>
              </a:ext>
            </a:extLst>
          </p:cNvPr>
          <p:cNvSpPr txBox="1">
            <a:spLocks noChangeArrowheads="1"/>
          </p:cNvSpPr>
          <p:nvPr/>
        </p:nvSpPr>
        <p:spPr bwMode="auto">
          <a:xfrm>
            <a:off x="5132367" y="348271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a:latin typeface="Osaka" panose="020B0600000000000000" pitchFamily="34" charset="-128"/>
              </a:rPr>
              <a:t>SNP3</a:t>
            </a:r>
          </a:p>
        </p:txBody>
      </p:sp>
      <p:sp>
        <p:nvSpPr>
          <p:cNvPr id="18" name="Text Box 23">
            <a:extLst>
              <a:ext uri="{FF2B5EF4-FFF2-40B4-BE49-F238E27FC236}">
                <a16:creationId xmlns:a16="http://schemas.microsoft.com/office/drawing/2014/main" id="{F25EFD01-E947-3539-FD53-E62FD5BE77A2}"/>
              </a:ext>
            </a:extLst>
          </p:cNvPr>
          <p:cNvSpPr txBox="1">
            <a:spLocks noChangeArrowheads="1"/>
          </p:cNvSpPr>
          <p:nvPr/>
        </p:nvSpPr>
        <p:spPr bwMode="auto">
          <a:xfrm>
            <a:off x="5805467" y="348588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a:latin typeface="Osaka" panose="020B0600000000000000" pitchFamily="34" charset="-128"/>
              </a:rPr>
              <a:t>SNP4</a:t>
            </a:r>
          </a:p>
        </p:txBody>
      </p:sp>
      <p:sp>
        <p:nvSpPr>
          <p:cNvPr id="19" name="Rectangle 25">
            <a:extLst>
              <a:ext uri="{FF2B5EF4-FFF2-40B4-BE49-F238E27FC236}">
                <a16:creationId xmlns:a16="http://schemas.microsoft.com/office/drawing/2014/main" id="{29DD7AFE-811A-BF4E-009C-A19D993A3C28}"/>
              </a:ext>
            </a:extLst>
          </p:cNvPr>
          <p:cNvSpPr>
            <a:spLocks noChangeArrowheads="1"/>
          </p:cNvSpPr>
          <p:nvPr/>
        </p:nvSpPr>
        <p:spPr bwMode="auto">
          <a:xfrm>
            <a:off x="5774040" y="1013603"/>
            <a:ext cx="664860" cy="2440531"/>
          </a:xfrm>
          <a:prstGeom prst="rect">
            <a:avLst/>
          </a:prstGeom>
          <a:noFill/>
          <a:ln w="38100">
            <a:solidFill>
              <a:srgbClr val="E35E7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0"/>
              </a:spcBef>
              <a:buFontTx/>
              <a:buNone/>
            </a:pPr>
            <a:endParaRPr lang="ja-JP" altLang="en-US" sz="2400">
              <a:latin typeface="Calibri" panose="020F0502020204030204" pitchFamily="34" charset="0"/>
              <a:ea typeface="ＭＳ Ｐゴシック" panose="020B0600070205080204" pitchFamily="34" charset="-128"/>
            </a:endParaRPr>
          </a:p>
        </p:txBody>
      </p:sp>
      <p:sp>
        <p:nvSpPr>
          <p:cNvPr id="42" name="Text Box 23">
            <a:extLst>
              <a:ext uri="{FF2B5EF4-FFF2-40B4-BE49-F238E27FC236}">
                <a16:creationId xmlns:a16="http://schemas.microsoft.com/office/drawing/2014/main" id="{D20D9DD7-3F1C-51C3-AFEB-C8A130E0DA79}"/>
              </a:ext>
            </a:extLst>
          </p:cNvPr>
          <p:cNvSpPr txBox="1">
            <a:spLocks noChangeArrowheads="1"/>
          </p:cNvSpPr>
          <p:nvPr/>
        </p:nvSpPr>
        <p:spPr bwMode="auto">
          <a:xfrm>
            <a:off x="6580167" y="348271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a:latin typeface="Osaka" panose="020B0600000000000000" pitchFamily="34" charset="-128"/>
              </a:rPr>
              <a:t>SNP5 …</a:t>
            </a:r>
          </a:p>
        </p:txBody>
      </p:sp>
      <p:sp>
        <p:nvSpPr>
          <p:cNvPr id="53" name="テキスト ボックス 66">
            <a:extLst>
              <a:ext uri="{FF2B5EF4-FFF2-40B4-BE49-F238E27FC236}">
                <a16:creationId xmlns:a16="http://schemas.microsoft.com/office/drawing/2014/main" id="{35921AC1-2686-C972-021B-E6DBE376BE71}"/>
              </a:ext>
            </a:extLst>
          </p:cNvPr>
          <p:cNvSpPr txBox="1">
            <a:spLocks noChangeArrowheads="1"/>
          </p:cNvSpPr>
          <p:nvPr/>
        </p:nvSpPr>
        <p:spPr bwMode="auto">
          <a:xfrm rot="-5400000">
            <a:off x="756414" y="1696907"/>
            <a:ext cx="2289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0"/>
              </a:spcBef>
              <a:buFontTx/>
              <a:buNone/>
            </a:pPr>
            <a:r>
              <a:rPr lang="en-US" altLang="ja-JP" sz="1600" dirty="0">
                <a:latin typeface="Calibri" panose="020F0502020204030204" pitchFamily="34" charset="0"/>
              </a:rPr>
              <a:t>Individuals collected from wild populations</a:t>
            </a:r>
            <a:endParaRPr lang="ja-JP" altLang="en-US" sz="1600">
              <a:latin typeface="Calibri" panose="020F0502020204030204" pitchFamily="34" charset="0"/>
              <a:ea typeface="ＭＳ Ｐゴシック" panose="020B0600070205080204" pitchFamily="34" charset="-128"/>
            </a:endParaRPr>
          </a:p>
        </p:txBody>
      </p:sp>
      <p:sp>
        <p:nvSpPr>
          <p:cNvPr id="54" name="左中かっこ 67">
            <a:extLst>
              <a:ext uri="{FF2B5EF4-FFF2-40B4-BE49-F238E27FC236}">
                <a16:creationId xmlns:a16="http://schemas.microsoft.com/office/drawing/2014/main" id="{2BBDF68D-859F-14A1-3D71-0F32EA628040}"/>
              </a:ext>
            </a:extLst>
          </p:cNvPr>
          <p:cNvSpPr/>
          <p:nvPr/>
        </p:nvSpPr>
        <p:spPr>
          <a:xfrm>
            <a:off x="2282002" y="1022017"/>
            <a:ext cx="485774" cy="2289174"/>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lvl1pPr>
              <a:defRPr kumimoji="1" sz="2400">
                <a:solidFill>
                  <a:schemeClr val="tx1"/>
                </a:solidFill>
                <a:latin typeface="Arial" panose="020B0604020202020204" pitchFamily="34" charset="0"/>
                <a:ea typeface="Osaka" panose="020B0600000000000000" pitchFamily="34" charset="-128"/>
              </a:defRPr>
            </a:lvl1pPr>
            <a:lvl2pPr marL="742950" indent="-285750">
              <a:defRPr kumimoji="1" sz="2400">
                <a:solidFill>
                  <a:schemeClr val="tx1"/>
                </a:solidFill>
                <a:latin typeface="Arial" panose="020B0604020202020204" pitchFamily="34" charset="0"/>
                <a:ea typeface="Osaka" panose="020B0600000000000000" pitchFamily="34" charset="-128"/>
              </a:defRPr>
            </a:lvl2pPr>
            <a:lvl3pPr marL="1143000" indent="-228600">
              <a:defRPr kumimoji="1" sz="2400">
                <a:solidFill>
                  <a:schemeClr val="tx1"/>
                </a:solidFill>
                <a:latin typeface="Arial" panose="020B0604020202020204" pitchFamily="34" charset="0"/>
                <a:ea typeface="Osaka" panose="020B0600000000000000" pitchFamily="34" charset="-128"/>
              </a:defRPr>
            </a:lvl3pPr>
            <a:lvl4pPr marL="1600200" indent="-228600">
              <a:defRPr kumimoji="1" sz="2400">
                <a:solidFill>
                  <a:schemeClr val="tx1"/>
                </a:solidFill>
                <a:latin typeface="Arial" panose="020B0604020202020204" pitchFamily="34" charset="0"/>
                <a:ea typeface="Osaka" panose="020B0600000000000000" pitchFamily="34" charset="-128"/>
              </a:defRPr>
            </a:lvl4pPr>
            <a:lvl5pPr marL="2057400" indent="-228600">
              <a:defRPr kumimoji="1" sz="24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Osaka" panose="020B0600000000000000" pitchFamily="34" charset="-128"/>
              </a:defRPr>
            </a:lvl9pPr>
          </a:lstStyle>
          <a:p>
            <a:pPr algn="ctr" eaLnBrk="1" hangingPunct="1"/>
            <a:endParaRPr lang="ja-JP" altLang="en-US">
              <a:ea typeface="ＭＳ Ｐゴシック" panose="020B0600070205080204" pitchFamily="34" charset="-128"/>
            </a:endParaRPr>
          </a:p>
        </p:txBody>
      </p:sp>
      <p:sp>
        <p:nvSpPr>
          <p:cNvPr id="55" name="Text Box 23">
            <a:extLst>
              <a:ext uri="{FF2B5EF4-FFF2-40B4-BE49-F238E27FC236}">
                <a16:creationId xmlns:a16="http://schemas.microsoft.com/office/drawing/2014/main" id="{0141BB12-974B-FD50-F7BB-07356E2A4783}"/>
              </a:ext>
            </a:extLst>
          </p:cNvPr>
          <p:cNvSpPr txBox="1">
            <a:spLocks noChangeArrowheads="1"/>
          </p:cNvSpPr>
          <p:nvPr/>
        </p:nvSpPr>
        <p:spPr bwMode="auto">
          <a:xfrm>
            <a:off x="7550129" y="345413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kumimoji="1"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kumimoji="1"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kumimoji="1"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Osaka" panose="020B0600000000000000" pitchFamily="34" charset="-128"/>
              </a:defRPr>
            </a:lvl9pPr>
          </a:lstStyle>
          <a:p>
            <a:pPr eaLnBrk="1" hangingPunct="1">
              <a:spcBef>
                <a:spcPct val="50000"/>
              </a:spcBef>
              <a:buFontTx/>
              <a:buNone/>
            </a:pPr>
            <a:r>
              <a:rPr lang="en-US" altLang="ja-JP" sz="1400" dirty="0">
                <a:latin typeface="Osaka" panose="020B0600000000000000" pitchFamily="34" charset="-128"/>
              </a:rPr>
              <a:t>SNP 250,000</a:t>
            </a:r>
          </a:p>
        </p:txBody>
      </p:sp>
      <p:pic>
        <p:nvPicPr>
          <p:cNvPr id="56" name="Picture 55">
            <a:extLst>
              <a:ext uri="{FF2B5EF4-FFF2-40B4-BE49-F238E27FC236}">
                <a16:creationId xmlns:a16="http://schemas.microsoft.com/office/drawing/2014/main" id="{24A27C99-8E97-7066-EF67-41A334417AA4}"/>
              </a:ext>
            </a:extLst>
          </p:cNvPr>
          <p:cNvPicPr>
            <a:picLocks noChangeAspect="1"/>
          </p:cNvPicPr>
          <p:nvPr/>
        </p:nvPicPr>
        <p:blipFill rotWithShape="1">
          <a:blip r:embed="rId3"/>
          <a:srcRect t="25387" r="6061" b="56421"/>
          <a:stretch/>
        </p:blipFill>
        <p:spPr>
          <a:xfrm>
            <a:off x="1962914" y="3980049"/>
            <a:ext cx="6405498" cy="1954507"/>
          </a:xfrm>
          <a:prstGeom prst="rect">
            <a:avLst/>
          </a:prstGeom>
        </p:spPr>
      </p:pic>
      <p:pic>
        <p:nvPicPr>
          <p:cNvPr id="60" name="図 10" descr="Slide4.jpg">
            <a:extLst>
              <a:ext uri="{FF2B5EF4-FFF2-40B4-BE49-F238E27FC236}">
                <a16:creationId xmlns:a16="http://schemas.microsoft.com/office/drawing/2014/main" id="{06969820-072B-CF80-D331-3DCC6C1D2E67}"/>
              </a:ext>
            </a:extLst>
          </p:cNvPr>
          <p:cNvPicPr>
            <a:picLocks noChangeAspect="1"/>
          </p:cNvPicPr>
          <p:nvPr/>
        </p:nvPicPr>
        <p:blipFill rotWithShape="1">
          <a:blip r:embed="rId4">
            <a:extLst>
              <a:ext uri="{28A0092B-C50C-407E-A947-70E740481C1C}">
                <a14:useLocalDpi xmlns:a14="http://schemas.microsoft.com/office/drawing/2010/main" val="0"/>
              </a:ext>
            </a:extLst>
          </a:blip>
          <a:srcRect l="52508" t="49284" r="24631" b="21885"/>
          <a:stretch/>
        </p:blipFill>
        <p:spPr>
          <a:xfrm>
            <a:off x="2982873" y="1091119"/>
            <a:ext cx="217488" cy="205668"/>
          </a:xfrm>
          <a:prstGeom prst="rect">
            <a:avLst/>
          </a:prstGeom>
        </p:spPr>
      </p:pic>
      <p:pic>
        <p:nvPicPr>
          <p:cNvPr id="61" name="Picture 60" descr="20130708_Bor4.lif_20130708_Bor4_x40_040_ch00_trimed.png">
            <a:extLst>
              <a:ext uri="{FF2B5EF4-FFF2-40B4-BE49-F238E27FC236}">
                <a16:creationId xmlns:a16="http://schemas.microsoft.com/office/drawing/2014/main" id="{95FB8EFA-6264-649B-2ECD-5A626EBFFB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8006" t="45843" r="21623" b="12894"/>
          <a:stretch/>
        </p:blipFill>
        <p:spPr>
          <a:xfrm>
            <a:off x="2877291" y="2260324"/>
            <a:ext cx="339725" cy="285366"/>
          </a:xfrm>
          <a:prstGeom prst="rect">
            <a:avLst/>
          </a:prstGeom>
        </p:spPr>
      </p:pic>
      <p:pic>
        <p:nvPicPr>
          <p:cNvPr id="62" name="図 10" descr="Slide4.jpg">
            <a:extLst>
              <a:ext uri="{FF2B5EF4-FFF2-40B4-BE49-F238E27FC236}">
                <a16:creationId xmlns:a16="http://schemas.microsoft.com/office/drawing/2014/main" id="{05DB7746-E1AD-82BB-39B1-413A1B487696}"/>
              </a:ext>
            </a:extLst>
          </p:cNvPr>
          <p:cNvPicPr>
            <a:picLocks noChangeAspect="1"/>
          </p:cNvPicPr>
          <p:nvPr/>
        </p:nvPicPr>
        <p:blipFill rotWithShape="1">
          <a:blip r:embed="rId4">
            <a:extLst>
              <a:ext uri="{28A0092B-C50C-407E-A947-70E740481C1C}">
                <a14:useLocalDpi xmlns:a14="http://schemas.microsoft.com/office/drawing/2010/main" val="0"/>
              </a:ext>
            </a:extLst>
          </a:blip>
          <a:srcRect l="52508" t="49284" r="24631" b="21885"/>
          <a:stretch/>
        </p:blipFill>
        <p:spPr>
          <a:xfrm>
            <a:off x="2922716" y="1328153"/>
            <a:ext cx="282680" cy="267317"/>
          </a:xfrm>
          <a:prstGeom prst="rect">
            <a:avLst/>
          </a:prstGeom>
        </p:spPr>
      </p:pic>
      <p:pic>
        <p:nvPicPr>
          <p:cNvPr id="63" name="図 10" descr="Slide4.jpg">
            <a:extLst>
              <a:ext uri="{FF2B5EF4-FFF2-40B4-BE49-F238E27FC236}">
                <a16:creationId xmlns:a16="http://schemas.microsoft.com/office/drawing/2014/main" id="{05765A32-CC41-82A0-CEE7-0E4CAE3AE5E5}"/>
              </a:ext>
            </a:extLst>
          </p:cNvPr>
          <p:cNvPicPr>
            <a:picLocks noChangeAspect="1"/>
          </p:cNvPicPr>
          <p:nvPr/>
        </p:nvPicPr>
        <p:blipFill rotWithShape="1">
          <a:blip r:embed="rId4">
            <a:extLst>
              <a:ext uri="{28A0092B-C50C-407E-A947-70E740481C1C}">
                <a14:useLocalDpi xmlns:a14="http://schemas.microsoft.com/office/drawing/2010/main" val="0"/>
              </a:ext>
            </a:extLst>
          </a:blip>
          <a:srcRect l="52508" t="49284" r="24631" b="21885"/>
          <a:stretch/>
        </p:blipFill>
        <p:spPr>
          <a:xfrm>
            <a:off x="2942997" y="1673254"/>
            <a:ext cx="282680" cy="267317"/>
          </a:xfrm>
          <a:prstGeom prst="rect">
            <a:avLst/>
          </a:prstGeom>
        </p:spPr>
      </p:pic>
      <p:pic>
        <p:nvPicPr>
          <p:cNvPr id="64" name="図 10" descr="Slide4.jpg">
            <a:extLst>
              <a:ext uri="{FF2B5EF4-FFF2-40B4-BE49-F238E27FC236}">
                <a16:creationId xmlns:a16="http://schemas.microsoft.com/office/drawing/2014/main" id="{039B0104-0CD8-CBDA-9626-A12F6035E6B2}"/>
              </a:ext>
            </a:extLst>
          </p:cNvPr>
          <p:cNvPicPr>
            <a:picLocks noChangeAspect="1"/>
          </p:cNvPicPr>
          <p:nvPr/>
        </p:nvPicPr>
        <p:blipFill rotWithShape="1">
          <a:blip r:embed="rId4">
            <a:extLst>
              <a:ext uri="{28A0092B-C50C-407E-A947-70E740481C1C}">
                <a14:useLocalDpi xmlns:a14="http://schemas.microsoft.com/office/drawing/2010/main" val="0"/>
              </a:ext>
            </a:extLst>
          </a:blip>
          <a:srcRect l="52508" t="49284" r="24631" b="21885"/>
          <a:stretch/>
        </p:blipFill>
        <p:spPr>
          <a:xfrm>
            <a:off x="2933460" y="1977002"/>
            <a:ext cx="282680" cy="267317"/>
          </a:xfrm>
          <a:prstGeom prst="rect">
            <a:avLst/>
          </a:prstGeom>
        </p:spPr>
      </p:pic>
      <p:pic>
        <p:nvPicPr>
          <p:cNvPr id="65" name="Picture 64" descr="20130708_Bor4.lif_20130708_Bor4_x40_040_ch00_trimed.png">
            <a:extLst>
              <a:ext uri="{FF2B5EF4-FFF2-40B4-BE49-F238E27FC236}">
                <a16:creationId xmlns:a16="http://schemas.microsoft.com/office/drawing/2014/main" id="{6BDB1D4D-20FB-EE93-D9DC-70838D07817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8006" t="45843" r="21623" b="12894"/>
          <a:stretch/>
        </p:blipFill>
        <p:spPr>
          <a:xfrm>
            <a:off x="2894777" y="2560429"/>
            <a:ext cx="339725" cy="285366"/>
          </a:xfrm>
          <a:prstGeom prst="rect">
            <a:avLst/>
          </a:prstGeom>
        </p:spPr>
      </p:pic>
      <p:pic>
        <p:nvPicPr>
          <p:cNvPr id="66" name="Picture 65" descr="20130708_Bor4.lif_20130708_Bor4_x40_040_ch00_trimed.png">
            <a:extLst>
              <a:ext uri="{FF2B5EF4-FFF2-40B4-BE49-F238E27FC236}">
                <a16:creationId xmlns:a16="http://schemas.microsoft.com/office/drawing/2014/main" id="{1D05D58A-8150-C0C3-3AF7-7EE5CA7193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8006" t="45843" r="21623" b="12894"/>
          <a:stretch/>
        </p:blipFill>
        <p:spPr>
          <a:xfrm>
            <a:off x="2912263" y="2860534"/>
            <a:ext cx="339725" cy="285366"/>
          </a:xfrm>
          <a:prstGeom prst="rect">
            <a:avLst/>
          </a:prstGeom>
        </p:spPr>
      </p:pic>
      <p:pic>
        <p:nvPicPr>
          <p:cNvPr id="67" name="Picture 66" descr="20130708_Bor4.lif_20130708_Bor4_x40_040_ch00_trimed.png">
            <a:extLst>
              <a:ext uri="{FF2B5EF4-FFF2-40B4-BE49-F238E27FC236}">
                <a16:creationId xmlns:a16="http://schemas.microsoft.com/office/drawing/2014/main" id="{99E09187-28C4-AD4B-D97E-1B3CD3A0A2C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8006" t="45843" r="21623" b="12894"/>
          <a:stretch/>
        </p:blipFill>
        <p:spPr>
          <a:xfrm>
            <a:off x="2820711" y="3160639"/>
            <a:ext cx="448764" cy="376958"/>
          </a:xfrm>
          <a:prstGeom prst="rect">
            <a:avLst/>
          </a:prstGeom>
        </p:spPr>
      </p:pic>
      <p:sp>
        <p:nvSpPr>
          <p:cNvPr id="68" name="Rectangle 25">
            <a:extLst>
              <a:ext uri="{FF2B5EF4-FFF2-40B4-BE49-F238E27FC236}">
                <a16:creationId xmlns:a16="http://schemas.microsoft.com/office/drawing/2014/main" id="{86C06585-B972-C2F3-1EEC-9142AC769A22}"/>
              </a:ext>
            </a:extLst>
          </p:cNvPr>
          <p:cNvSpPr>
            <a:spLocks noChangeArrowheads="1"/>
          </p:cNvSpPr>
          <p:nvPr/>
        </p:nvSpPr>
        <p:spPr bwMode="auto">
          <a:xfrm>
            <a:off x="2702789" y="3885378"/>
            <a:ext cx="344364" cy="1725874"/>
          </a:xfrm>
          <a:prstGeom prst="rect">
            <a:avLst/>
          </a:prstGeom>
          <a:noFill/>
          <a:ln w="38100">
            <a:solidFill>
              <a:srgbClr val="E35E71"/>
            </a:solidFill>
            <a:miter lim="800000"/>
            <a:headEnd/>
            <a:tailEnd/>
          </a:ln>
        </p:spPr>
        <p:txBody>
          <a:bodyPr wrap="none" anchor="ctr">
            <a:prstTxWarp prst="textNoShape">
              <a:avLst/>
            </a:prstTxWarp>
          </a:bodyPr>
          <a:lstStyle/>
          <a:p>
            <a:endParaRPr lang="ja-JP" altLang="en-US">
              <a:latin typeface="Calibri" charset="0"/>
            </a:endParaRPr>
          </a:p>
        </p:txBody>
      </p:sp>
      <p:sp>
        <p:nvSpPr>
          <p:cNvPr id="69" name="TextBox 68">
            <a:extLst>
              <a:ext uri="{FF2B5EF4-FFF2-40B4-BE49-F238E27FC236}">
                <a16:creationId xmlns:a16="http://schemas.microsoft.com/office/drawing/2014/main" id="{649AD554-6357-A322-F994-5AD6532BA10B}"/>
              </a:ext>
            </a:extLst>
          </p:cNvPr>
          <p:cNvSpPr txBox="1"/>
          <p:nvPr/>
        </p:nvSpPr>
        <p:spPr>
          <a:xfrm>
            <a:off x="159574" y="1756676"/>
            <a:ext cx="1188146" cy="646331"/>
          </a:xfrm>
          <a:prstGeom prst="rect">
            <a:avLst/>
          </a:prstGeom>
          <a:noFill/>
        </p:spPr>
        <p:txBody>
          <a:bodyPr wrap="none" rtlCol="0">
            <a:spAutoFit/>
          </a:bodyPr>
          <a:lstStyle/>
          <a:p>
            <a:r>
              <a:rPr lang="en-CH" dirty="0"/>
              <a:t>157</a:t>
            </a:r>
          </a:p>
          <a:p>
            <a:r>
              <a:rPr lang="en-CH" dirty="0"/>
              <a:t>individuals</a:t>
            </a:r>
          </a:p>
        </p:txBody>
      </p:sp>
    </p:spTree>
    <p:extLst>
      <p:ext uri="{BB962C8B-B14F-4D97-AF65-F5344CB8AC3E}">
        <p14:creationId xmlns:p14="http://schemas.microsoft.com/office/powerpoint/2010/main" val="1037546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86" y="44105"/>
            <a:ext cx="7264314" cy="1053340"/>
          </a:xfrm>
        </p:spPr>
        <p:txBody>
          <a:bodyPr/>
          <a:lstStyle/>
          <a:p>
            <a:r>
              <a:rPr lang="en-US" sz="3200" dirty="0">
                <a:solidFill>
                  <a:srgbClr val="74AE32"/>
                </a:solidFill>
              </a:rPr>
              <a:t>The variants conferring reduced pollen number was advantageous</a:t>
            </a:r>
          </a:p>
        </p:txBody>
      </p:sp>
      <p:sp>
        <p:nvSpPr>
          <p:cNvPr id="47" name="正方形/長方形 7"/>
          <p:cNvSpPr/>
          <p:nvPr/>
        </p:nvSpPr>
        <p:spPr>
          <a:xfrm>
            <a:off x="1446892" y="2192196"/>
            <a:ext cx="636416" cy="2732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6" name="Picture 55">
            <a:extLst>
              <a:ext uri="{FF2B5EF4-FFF2-40B4-BE49-F238E27FC236}">
                <a16:creationId xmlns:a16="http://schemas.microsoft.com/office/drawing/2014/main" id="{7C82DC8A-3FA8-484F-A4F9-3C81094E7B41}"/>
              </a:ext>
            </a:extLst>
          </p:cNvPr>
          <p:cNvPicPr>
            <a:picLocks noChangeAspect="1"/>
          </p:cNvPicPr>
          <p:nvPr/>
        </p:nvPicPr>
        <p:blipFill rotWithShape="1">
          <a:blip r:embed="rId3"/>
          <a:srcRect t="75518" r="59619" b="2925"/>
          <a:stretch/>
        </p:blipFill>
        <p:spPr>
          <a:xfrm>
            <a:off x="4567314" y="1856320"/>
            <a:ext cx="3455279" cy="2906066"/>
          </a:xfrm>
          <a:prstGeom prst="rect">
            <a:avLst/>
          </a:prstGeom>
        </p:spPr>
      </p:pic>
      <p:pic>
        <p:nvPicPr>
          <p:cNvPr id="12" name="Picture 2" descr="08_F14a">
            <a:extLst>
              <a:ext uri="{FF2B5EF4-FFF2-40B4-BE49-F238E27FC236}">
                <a16:creationId xmlns:a16="http://schemas.microsoft.com/office/drawing/2014/main" id="{D0358358-7B03-104F-A40C-5770695AAC68}"/>
              </a:ext>
            </a:extLst>
          </p:cNvPr>
          <p:cNvPicPr>
            <a:picLocks noChangeAspect="1" noChangeArrowheads="1"/>
          </p:cNvPicPr>
          <p:nvPr/>
        </p:nvPicPr>
        <p:blipFill>
          <a:blip r:embed="rId4"/>
          <a:srcRect/>
          <a:stretch>
            <a:fillRect/>
          </a:stretch>
        </p:blipFill>
        <p:spPr bwMode="auto">
          <a:xfrm>
            <a:off x="374290" y="1185421"/>
            <a:ext cx="3422584" cy="2559963"/>
          </a:xfrm>
          <a:prstGeom prst="rect">
            <a:avLst/>
          </a:prstGeom>
          <a:noFill/>
          <a:ln w="9525">
            <a:noFill/>
            <a:miter lim="800000"/>
            <a:headEnd/>
            <a:tailEnd/>
          </a:ln>
        </p:spPr>
      </p:pic>
      <p:sp>
        <p:nvSpPr>
          <p:cNvPr id="4" name="TextBox 3">
            <a:extLst>
              <a:ext uri="{FF2B5EF4-FFF2-40B4-BE49-F238E27FC236}">
                <a16:creationId xmlns:a16="http://schemas.microsoft.com/office/drawing/2014/main" id="{889041A7-22CB-1E43-856B-972D7DC2FEA6}"/>
              </a:ext>
            </a:extLst>
          </p:cNvPr>
          <p:cNvSpPr txBox="1"/>
          <p:nvPr/>
        </p:nvSpPr>
        <p:spPr>
          <a:xfrm>
            <a:off x="456280" y="3831376"/>
            <a:ext cx="2617640" cy="369332"/>
          </a:xfrm>
          <a:prstGeom prst="rect">
            <a:avLst/>
          </a:prstGeom>
          <a:noFill/>
        </p:spPr>
        <p:txBody>
          <a:bodyPr wrap="none" rtlCol="0">
            <a:spAutoFit/>
          </a:bodyPr>
          <a:lstStyle/>
          <a:p>
            <a:r>
              <a:rPr lang="en-US" dirty="0"/>
              <a:t>Human malaria resistance</a:t>
            </a:r>
            <a:endParaRPr lang="en-JP" dirty="0"/>
          </a:p>
        </p:txBody>
      </p:sp>
      <p:sp>
        <p:nvSpPr>
          <p:cNvPr id="13" name="Rectangle 110">
            <a:extLst>
              <a:ext uri="{FF2B5EF4-FFF2-40B4-BE49-F238E27FC236}">
                <a16:creationId xmlns:a16="http://schemas.microsoft.com/office/drawing/2014/main" id="{05D43C1E-357D-0145-AA78-6C5DA8DA31A3}"/>
              </a:ext>
            </a:extLst>
          </p:cNvPr>
          <p:cNvSpPr/>
          <p:nvPr/>
        </p:nvSpPr>
        <p:spPr>
          <a:xfrm>
            <a:off x="-44947" y="6206930"/>
            <a:ext cx="9224523" cy="523219"/>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914400">
              <a:lnSpc>
                <a:spcPct val="90000"/>
              </a:lnSpc>
              <a:spcBef>
                <a:spcPct val="0"/>
              </a:spcBef>
            </a:pPr>
            <a:r>
              <a:rPr lang="en-US" altLang="ja-JP" sz="2800" b="1" dirty="0">
                <a:latin typeface="+mn-ea"/>
              </a:rPr>
              <a:t>Supported the advantage of selfing syndrome</a:t>
            </a:r>
          </a:p>
        </p:txBody>
      </p:sp>
      <p:sp>
        <p:nvSpPr>
          <p:cNvPr id="5" name="TextBox 4">
            <a:extLst>
              <a:ext uri="{FF2B5EF4-FFF2-40B4-BE49-F238E27FC236}">
                <a16:creationId xmlns:a16="http://schemas.microsoft.com/office/drawing/2014/main" id="{43B2F3C1-F274-B278-F4F2-6F0312F5EAE0}"/>
              </a:ext>
            </a:extLst>
          </p:cNvPr>
          <p:cNvSpPr txBox="1"/>
          <p:nvPr/>
        </p:nvSpPr>
        <p:spPr>
          <a:xfrm>
            <a:off x="5016015" y="1486988"/>
            <a:ext cx="3453574" cy="369332"/>
          </a:xfrm>
          <a:prstGeom prst="rect">
            <a:avLst/>
          </a:prstGeom>
          <a:noFill/>
        </p:spPr>
        <p:txBody>
          <a:bodyPr wrap="none" rtlCol="0">
            <a:spAutoFit/>
          </a:bodyPr>
          <a:lstStyle/>
          <a:p>
            <a:r>
              <a:rPr lang="en-CH" dirty="0"/>
              <a:t>Pollen-reducing haplotype of </a:t>
            </a:r>
            <a:r>
              <a:rPr lang="en-CH" i="1" dirty="0"/>
              <a:t>RDP1</a:t>
            </a:r>
          </a:p>
        </p:txBody>
      </p:sp>
      <p:sp>
        <p:nvSpPr>
          <p:cNvPr id="3" name="TextBox 2">
            <a:extLst>
              <a:ext uri="{FF2B5EF4-FFF2-40B4-BE49-F238E27FC236}">
                <a16:creationId xmlns:a16="http://schemas.microsoft.com/office/drawing/2014/main" id="{94F8EE93-D7AA-6930-88CF-1867B5DA67A1}"/>
              </a:ext>
            </a:extLst>
          </p:cNvPr>
          <p:cNvSpPr txBox="1"/>
          <p:nvPr/>
        </p:nvSpPr>
        <p:spPr>
          <a:xfrm>
            <a:off x="6115506" y="5554745"/>
            <a:ext cx="3043269" cy="523220"/>
          </a:xfrm>
          <a:prstGeom prst="rect">
            <a:avLst/>
          </a:prstGeom>
          <a:noFill/>
        </p:spPr>
        <p:txBody>
          <a:bodyPr wrap="none" rtlCol="0">
            <a:spAutoFit/>
          </a:bodyPr>
          <a:lstStyle/>
          <a:p>
            <a:r>
              <a:rPr lang="en-US" sz="1400" dirty="0"/>
              <a:t>Tsuchimatsu, </a:t>
            </a:r>
            <a:r>
              <a:rPr lang="en-US" sz="1400" dirty="0" err="1"/>
              <a:t>Kakui</a:t>
            </a:r>
            <a:r>
              <a:rPr lang="en-US" sz="1400" dirty="0"/>
              <a:t> et al. </a:t>
            </a:r>
          </a:p>
          <a:p>
            <a:r>
              <a:rPr lang="en-US" sz="1400" i="1" dirty="0"/>
              <a:t>Nature Communications </a:t>
            </a:r>
            <a:r>
              <a:rPr lang="en-US" sz="1400" dirty="0"/>
              <a:t>11:2885</a:t>
            </a:r>
            <a:r>
              <a:rPr lang="en-US" sz="1400" i="1" dirty="0"/>
              <a:t>, </a:t>
            </a:r>
            <a:r>
              <a:rPr lang="en-US" sz="1400" dirty="0"/>
              <a:t>2020</a:t>
            </a:r>
          </a:p>
        </p:txBody>
      </p:sp>
    </p:spTree>
    <p:extLst>
      <p:ext uri="{BB962C8B-B14F-4D97-AF65-F5344CB8AC3E}">
        <p14:creationId xmlns:p14="http://schemas.microsoft.com/office/powerpoint/2010/main" val="638467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EDAA-00B7-C14C-AFF5-FD295206192B}"/>
              </a:ext>
            </a:extLst>
          </p:cNvPr>
          <p:cNvSpPr>
            <a:spLocks noGrp="1"/>
          </p:cNvSpPr>
          <p:nvPr>
            <p:ph type="title"/>
          </p:nvPr>
        </p:nvSpPr>
        <p:spPr>
          <a:xfrm>
            <a:off x="1065002" y="275023"/>
            <a:ext cx="8375787" cy="579600"/>
          </a:xfrm>
        </p:spPr>
        <p:txBody>
          <a:bodyPr>
            <a:normAutofit/>
          </a:bodyPr>
          <a:lstStyle/>
          <a:p>
            <a:r>
              <a:rPr lang="en-US" sz="2800" spc="-149">
                <a:solidFill>
                  <a:srgbClr val="74AE32"/>
                </a:solidFill>
              </a:rPr>
              <a:t>PRIMA: rapid and cheap detection of 1-bp mutations</a:t>
            </a:r>
            <a:endParaRPr lang="en-JP" sz="2800"/>
          </a:p>
        </p:txBody>
      </p:sp>
      <p:sp>
        <p:nvSpPr>
          <p:cNvPr id="6" name="Rectangle 110">
            <a:extLst>
              <a:ext uri="{FF2B5EF4-FFF2-40B4-BE49-F238E27FC236}">
                <a16:creationId xmlns:a16="http://schemas.microsoft.com/office/drawing/2014/main" id="{48974AAE-6F2B-B54D-A584-76B116FA0DED}"/>
              </a:ext>
            </a:extLst>
          </p:cNvPr>
          <p:cNvSpPr/>
          <p:nvPr/>
        </p:nvSpPr>
        <p:spPr>
          <a:xfrm>
            <a:off x="243320" y="6274332"/>
            <a:ext cx="8573404" cy="360000"/>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78">
              <a:lnSpc>
                <a:spcPct val="90000"/>
              </a:lnSpc>
              <a:spcBef>
                <a:spcPct val="0"/>
              </a:spcBef>
            </a:pPr>
            <a:r>
              <a:rPr lang="en-US" altLang="ja-JP" sz="2800" b="1" spc="-149" dirty="0">
                <a:solidFill>
                  <a:schemeClr val="bg1"/>
                </a:solidFill>
                <a:latin typeface="+mn-ea"/>
              </a:rPr>
              <a:t>1-bp indels and substitutions</a:t>
            </a:r>
          </a:p>
          <a:p>
            <a:pPr algn="ctr" defTabSz="844078">
              <a:lnSpc>
                <a:spcPct val="90000"/>
              </a:lnSpc>
              <a:spcBef>
                <a:spcPct val="0"/>
              </a:spcBef>
            </a:pPr>
            <a:r>
              <a:rPr lang="en-US" altLang="ja-JP" sz="2800" b="1" spc="-149" dirty="0">
                <a:solidFill>
                  <a:schemeClr val="bg1"/>
                </a:solidFill>
                <a:latin typeface="+mn-ea"/>
              </a:rPr>
              <a:t>for natural variation and the CRISPR genome editing</a:t>
            </a:r>
          </a:p>
        </p:txBody>
      </p:sp>
      <p:sp>
        <p:nvSpPr>
          <p:cNvPr id="5" name="TextBox 4">
            <a:extLst>
              <a:ext uri="{FF2B5EF4-FFF2-40B4-BE49-F238E27FC236}">
                <a16:creationId xmlns:a16="http://schemas.microsoft.com/office/drawing/2014/main" id="{089E66FF-4649-BE4D-AB2C-C8680D50F047}"/>
              </a:ext>
            </a:extLst>
          </p:cNvPr>
          <p:cNvSpPr txBox="1"/>
          <p:nvPr/>
        </p:nvSpPr>
        <p:spPr>
          <a:xfrm>
            <a:off x="0" y="937321"/>
            <a:ext cx="5870646" cy="584775"/>
          </a:xfrm>
          <a:prstGeom prst="rect">
            <a:avLst/>
          </a:prstGeom>
          <a:noFill/>
        </p:spPr>
        <p:txBody>
          <a:bodyPr wrap="none" rtlCol="0">
            <a:spAutoFit/>
          </a:bodyPr>
          <a:lstStyle/>
          <a:p>
            <a:r>
              <a:rPr lang="en-CH" sz="1600"/>
              <a:t>PCT/EP2020/072434, licence agreements in Europe, USA and Japan, </a:t>
            </a:r>
          </a:p>
          <a:p>
            <a:r>
              <a:rPr lang="en-CH" sz="1600"/>
              <a:t>Kakui, Yamazaki, Shimizu. </a:t>
            </a:r>
            <a:r>
              <a:rPr lang="en-CH" sz="1600" i="1"/>
              <a:t>Sci. Rep. </a:t>
            </a:r>
            <a:r>
              <a:rPr lang="en-CH" sz="1600"/>
              <a:t>11:20741, 2021</a:t>
            </a:r>
          </a:p>
        </p:txBody>
      </p:sp>
      <p:pic>
        <p:nvPicPr>
          <p:cNvPr id="18" name="Picture 17">
            <a:extLst>
              <a:ext uri="{FF2B5EF4-FFF2-40B4-BE49-F238E27FC236}">
                <a16:creationId xmlns:a16="http://schemas.microsoft.com/office/drawing/2014/main" id="{B4D58D63-7BCE-0D44-BA43-ADD8A678BF2C}"/>
              </a:ext>
            </a:extLst>
          </p:cNvPr>
          <p:cNvPicPr>
            <a:picLocks noChangeAspect="1"/>
          </p:cNvPicPr>
          <p:nvPr/>
        </p:nvPicPr>
        <p:blipFill rotWithShape="1">
          <a:blip r:embed="rId3"/>
          <a:srcRect r="63777" b="74457"/>
          <a:stretch/>
        </p:blipFill>
        <p:spPr>
          <a:xfrm>
            <a:off x="87238" y="1772489"/>
            <a:ext cx="1539543" cy="360001"/>
          </a:xfrm>
          <a:prstGeom prst="rect">
            <a:avLst/>
          </a:prstGeom>
        </p:spPr>
      </p:pic>
      <p:pic>
        <p:nvPicPr>
          <p:cNvPr id="19" name="Picture 18">
            <a:extLst>
              <a:ext uri="{FF2B5EF4-FFF2-40B4-BE49-F238E27FC236}">
                <a16:creationId xmlns:a16="http://schemas.microsoft.com/office/drawing/2014/main" id="{283E831F-D86F-EB4C-BA0A-A642F5CB1233}"/>
              </a:ext>
            </a:extLst>
          </p:cNvPr>
          <p:cNvPicPr>
            <a:picLocks noChangeAspect="1"/>
          </p:cNvPicPr>
          <p:nvPr/>
        </p:nvPicPr>
        <p:blipFill rotWithShape="1">
          <a:blip r:embed="rId4"/>
          <a:srcRect l="35648" t="82340" r="53172" b="6907"/>
          <a:stretch/>
        </p:blipFill>
        <p:spPr>
          <a:xfrm>
            <a:off x="243320" y="2402392"/>
            <a:ext cx="1161879" cy="1275969"/>
          </a:xfrm>
          <a:prstGeom prst="rect">
            <a:avLst/>
          </a:prstGeom>
        </p:spPr>
      </p:pic>
      <p:sp>
        <p:nvSpPr>
          <p:cNvPr id="3" name="TextBox 2">
            <a:extLst>
              <a:ext uri="{FF2B5EF4-FFF2-40B4-BE49-F238E27FC236}">
                <a16:creationId xmlns:a16="http://schemas.microsoft.com/office/drawing/2014/main" id="{26B8D073-FAEB-F541-88D8-8E7EDE913F91}"/>
              </a:ext>
            </a:extLst>
          </p:cNvPr>
          <p:cNvSpPr txBox="1"/>
          <p:nvPr/>
        </p:nvSpPr>
        <p:spPr>
          <a:xfrm>
            <a:off x="0" y="2132490"/>
            <a:ext cx="3016852" cy="369332"/>
          </a:xfrm>
          <a:prstGeom prst="rect">
            <a:avLst/>
          </a:prstGeom>
          <a:noFill/>
        </p:spPr>
        <p:txBody>
          <a:bodyPr wrap="none" rtlCol="0">
            <a:spAutoFit/>
          </a:bodyPr>
          <a:lstStyle/>
          <a:p>
            <a:r>
              <a:rPr lang="en-CH"/>
              <a:t>Electrophoresis using MultiNA</a:t>
            </a:r>
          </a:p>
        </p:txBody>
      </p:sp>
      <p:grpSp>
        <p:nvGrpSpPr>
          <p:cNvPr id="45" name="Group 44">
            <a:extLst>
              <a:ext uri="{FF2B5EF4-FFF2-40B4-BE49-F238E27FC236}">
                <a16:creationId xmlns:a16="http://schemas.microsoft.com/office/drawing/2014/main" id="{58E77A2A-AE10-354E-9336-E7726BAB20CB}"/>
              </a:ext>
            </a:extLst>
          </p:cNvPr>
          <p:cNvGrpSpPr/>
          <p:nvPr/>
        </p:nvGrpSpPr>
        <p:grpSpPr>
          <a:xfrm>
            <a:off x="3525885" y="4218150"/>
            <a:ext cx="5230671" cy="1779925"/>
            <a:chOff x="3212657" y="4229660"/>
            <a:chExt cx="5230671" cy="1779925"/>
          </a:xfrm>
        </p:grpSpPr>
        <p:pic>
          <p:nvPicPr>
            <p:cNvPr id="4" name="Picture 3">
              <a:extLst>
                <a:ext uri="{FF2B5EF4-FFF2-40B4-BE49-F238E27FC236}">
                  <a16:creationId xmlns:a16="http://schemas.microsoft.com/office/drawing/2014/main" id="{615AED94-85F9-7D4D-93D7-C7CB7F04BBBF}"/>
                </a:ext>
              </a:extLst>
            </p:cNvPr>
            <p:cNvPicPr>
              <a:picLocks noChangeAspect="1"/>
            </p:cNvPicPr>
            <p:nvPr/>
          </p:nvPicPr>
          <p:blipFill>
            <a:blip r:embed="rId5"/>
            <a:stretch>
              <a:fillRect/>
            </a:stretch>
          </p:blipFill>
          <p:spPr>
            <a:xfrm>
              <a:off x="6655586" y="4243883"/>
              <a:ext cx="1787742" cy="980375"/>
            </a:xfrm>
            <a:prstGeom prst="rect">
              <a:avLst/>
            </a:prstGeom>
          </p:spPr>
        </p:pic>
        <p:pic>
          <p:nvPicPr>
            <p:cNvPr id="21" name="Picture 20" descr="Diagram&#10;&#10;Description automatically generated">
              <a:extLst>
                <a:ext uri="{FF2B5EF4-FFF2-40B4-BE49-F238E27FC236}">
                  <a16:creationId xmlns:a16="http://schemas.microsoft.com/office/drawing/2014/main" id="{50B438C6-E634-FE44-AD46-9767839D809A}"/>
                </a:ext>
              </a:extLst>
            </p:cNvPr>
            <p:cNvPicPr>
              <a:picLocks noChangeAspect="1"/>
            </p:cNvPicPr>
            <p:nvPr/>
          </p:nvPicPr>
          <p:blipFill rotWithShape="1">
            <a:blip r:embed="rId6">
              <a:extLst>
                <a:ext uri="{28A0092B-C50C-407E-A947-70E740481C1C}">
                  <a14:useLocalDpi xmlns:a14="http://schemas.microsoft.com/office/drawing/2010/main" val="0"/>
                </a:ext>
              </a:extLst>
            </a:blip>
            <a:srcRect b="18361"/>
            <a:stretch/>
          </p:blipFill>
          <p:spPr>
            <a:xfrm>
              <a:off x="3212657" y="4229660"/>
              <a:ext cx="3016852" cy="1779925"/>
            </a:xfrm>
            <a:prstGeom prst="rect">
              <a:avLst/>
            </a:prstGeom>
          </p:spPr>
        </p:pic>
        <p:sp>
          <p:nvSpPr>
            <p:cNvPr id="28" name="TextBox 27">
              <a:extLst>
                <a:ext uri="{FF2B5EF4-FFF2-40B4-BE49-F238E27FC236}">
                  <a16:creationId xmlns:a16="http://schemas.microsoft.com/office/drawing/2014/main" id="{7EF95395-F84B-054B-90DF-64C7BEA19493}"/>
                </a:ext>
              </a:extLst>
            </p:cNvPr>
            <p:cNvSpPr txBox="1"/>
            <p:nvPr/>
          </p:nvSpPr>
          <p:spPr>
            <a:xfrm>
              <a:off x="5974104" y="5218968"/>
              <a:ext cx="1103187" cy="276999"/>
            </a:xfrm>
            <a:prstGeom prst="rect">
              <a:avLst/>
            </a:prstGeom>
            <a:noFill/>
          </p:spPr>
          <p:txBody>
            <a:bodyPr wrap="none" rtlCol="0">
              <a:spAutoFit/>
            </a:bodyPr>
            <a:lstStyle/>
            <a:p>
              <a:r>
                <a:rPr lang="en-CH" sz="1200"/>
                <a:t>Chinese Spring</a:t>
              </a:r>
            </a:p>
          </p:txBody>
        </p:sp>
        <p:sp>
          <p:nvSpPr>
            <p:cNvPr id="29" name="TextBox 28">
              <a:extLst>
                <a:ext uri="{FF2B5EF4-FFF2-40B4-BE49-F238E27FC236}">
                  <a16:creationId xmlns:a16="http://schemas.microsoft.com/office/drawing/2014/main" id="{03C5268E-8B00-1A42-86A0-2CEC42EE1921}"/>
                </a:ext>
              </a:extLst>
            </p:cNvPr>
            <p:cNvSpPr txBox="1"/>
            <p:nvPr/>
          </p:nvSpPr>
          <p:spPr>
            <a:xfrm>
              <a:off x="5974104" y="5392659"/>
              <a:ext cx="1103187" cy="276999"/>
            </a:xfrm>
            <a:prstGeom prst="rect">
              <a:avLst/>
            </a:prstGeom>
            <a:noFill/>
          </p:spPr>
          <p:txBody>
            <a:bodyPr wrap="none" rtlCol="0">
              <a:spAutoFit/>
            </a:bodyPr>
            <a:lstStyle/>
            <a:p>
              <a:r>
                <a:rPr lang="en-CH" sz="1200"/>
                <a:t>Chinese Spring</a:t>
              </a:r>
            </a:p>
          </p:txBody>
        </p:sp>
        <p:sp>
          <p:nvSpPr>
            <p:cNvPr id="30" name="TextBox 29">
              <a:extLst>
                <a:ext uri="{FF2B5EF4-FFF2-40B4-BE49-F238E27FC236}">
                  <a16:creationId xmlns:a16="http://schemas.microsoft.com/office/drawing/2014/main" id="{BDD38D20-953D-B743-BEBB-D9BE9EB04DD6}"/>
                </a:ext>
              </a:extLst>
            </p:cNvPr>
            <p:cNvSpPr txBox="1"/>
            <p:nvPr/>
          </p:nvSpPr>
          <p:spPr>
            <a:xfrm>
              <a:off x="5974104" y="5525980"/>
              <a:ext cx="726481" cy="276999"/>
            </a:xfrm>
            <a:prstGeom prst="rect">
              <a:avLst/>
            </a:prstGeom>
            <a:noFill/>
          </p:spPr>
          <p:txBody>
            <a:bodyPr wrap="none" rtlCol="0">
              <a:spAutoFit/>
            </a:bodyPr>
            <a:lstStyle/>
            <a:p>
              <a:r>
                <a:rPr lang="en-CH" sz="1200"/>
                <a:t>Norin 61</a:t>
              </a:r>
            </a:p>
          </p:txBody>
        </p:sp>
        <p:sp>
          <p:nvSpPr>
            <p:cNvPr id="31" name="TextBox 30">
              <a:extLst>
                <a:ext uri="{FF2B5EF4-FFF2-40B4-BE49-F238E27FC236}">
                  <a16:creationId xmlns:a16="http://schemas.microsoft.com/office/drawing/2014/main" id="{C5E16D0D-F4DC-A248-91F5-5CF229181DE4}"/>
                </a:ext>
              </a:extLst>
            </p:cNvPr>
            <p:cNvSpPr txBox="1"/>
            <p:nvPr/>
          </p:nvSpPr>
          <p:spPr>
            <a:xfrm>
              <a:off x="5974104" y="5689038"/>
              <a:ext cx="726481" cy="276999"/>
            </a:xfrm>
            <a:prstGeom prst="rect">
              <a:avLst/>
            </a:prstGeom>
            <a:noFill/>
          </p:spPr>
          <p:txBody>
            <a:bodyPr wrap="none" rtlCol="0">
              <a:spAutoFit/>
            </a:bodyPr>
            <a:lstStyle/>
            <a:p>
              <a:r>
                <a:rPr lang="en-CH" sz="1200"/>
                <a:t>Norin 61</a:t>
              </a:r>
            </a:p>
          </p:txBody>
        </p:sp>
      </p:grpSp>
      <p:grpSp>
        <p:nvGrpSpPr>
          <p:cNvPr id="50" name="Group 49">
            <a:extLst>
              <a:ext uri="{FF2B5EF4-FFF2-40B4-BE49-F238E27FC236}">
                <a16:creationId xmlns:a16="http://schemas.microsoft.com/office/drawing/2014/main" id="{A2F74354-4CEE-8B4E-8B07-F06FDAC57D8E}"/>
              </a:ext>
            </a:extLst>
          </p:cNvPr>
          <p:cNvGrpSpPr/>
          <p:nvPr/>
        </p:nvGrpSpPr>
        <p:grpSpPr>
          <a:xfrm>
            <a:off x="39049" y="4040202"/>
            <a:ext cx="3175464" cy="1892544"/>
            <a:chOff x="-483161" y="3905806"/>
            <a:chExt cx="3175464" cy="1892544"/>
          </a:xfrm>
        </p:grpSpPr>
        <p:grpSp>
          <p:nvGrpSpPr>
            <p:cNvPr id="44" name="Group 43">
              <a:extLst>
                <a:ext uri="{FF2B5EF4-FFF2-40B4-BE49-F238E27FC236}">
                  <a16:creationId xmlns:a16="http://schemas.microsoft.com/office/drawing/2014/main" id="{38057318-30DC-3945-BC37-AD0272081DE5}"/>
                </a:ext>
              </a:extLst>
            </p:cNvPr>
            <p:cNvGrpSpPr/>
            <p:nvPr/>
          </p:nvGrpSpPr>
          <p:grpSpPr>
            <a:xfrm>
              <a:off x="-440600" y="3905806"/>
              <a:ext cx="3132903" cy="1892544"/>
              <a:chOff x="-440600" y="3905806"/>
              <a:chExt cx="3132903" cy="1892544"/>
            </a:xfrm>
          </p:grpSpPr>
          <p:cxnSp>
            <p:nvCxnSpPr>
              <p:cNvPr id="11" name="Straight Connector 10">
                <a:extLst>
                  <a:ext uri="{FF2B5EF4-FFF2-40B4-BE49-F238E27FC236}">
                    <a16:creationId xmlns:a16="http://schemas.microsoft.com/office/drawing/2014/main" id="{8CE0D2B5-318F-0542-81C6-1E0EA81D3580}"/>
                  </a:ext>
                </a:extLst>
              </p:cNvPr>
              <p:cNvCxnSpPr>
                <a:cxnSpLocks/>
              </p:cNvCxnSpPr>
              <p:nvPr/>
            </p:nvCxnSpPr>
            <p:spPr>
              <a:xfrm>
                <a:off x="456104" y="5349925"/>
                <a:ext cx="947527"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22383A-28CB-134B-9388-505DE5B1080F}"/>
                  </a:ext>
                </a:extLst>
              </p:cNvPr>
              <p:cNvCxnSpPr>
                <a:cxnSpLocks/>
              </p:cNvCxnSpPr>
              <p:nvPr/>
            </p:nvCxnSpPr>
            <p:spPr>
              <a:xfrm>
                <a:off x="1721210" y="5355367"/>
                <a:ext cx="971093"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01CE3F9-C88C-6D46-AFD9-11BB49A4AA4F}"/>
                  </a:ext>
                </a:extLst>
              </p:cNvPr>
              <p:cNvSpPr txBox="1"/>
              <p:nvPr/>
            </p:nvSpPr>
            <p:spPr>
              <a:xfrm>
                <a:off x="703346" y="5429018"/>
                <a:ext cx="732893" cy="369332"/>
              </a:xfrm>
              <a:prstGeom prst="rect">
                <a:avLst/>
              </a:prstGeom>
              <a:noFill/>
            </p:spPr>
            <p:txBody>
              <a:bodyPr wrap="none" rtlCol="0">
                <a:spAutoFit/>
              </a:bodyPr>
              <a:lstStyle/>
              <a:p>
                <a:r>
                  <a:rPr lang="en-CH"/>
                  <a:t>20-bp</a:t>
                </a:r>
              </a:p>
            </p:txBody>
          </p:sp>
          <p:sp>
            <p:nvSpPr>
              <p:cNvPr id="35" name="TextBox 34">
                <a:extLst>
                  <a:ext uri="{FF2B5EF4-FFF2-40B4-BE49-F238E27FC236}">
                    <a16:creationId xmlns:a16="http://schemas.microsoft.com/office/drawing/2014/main" id="{1685EA75-5034-CF4E-9143-AC10A765720D}"/>
                  </a:ext>
                </a:extLst>
              </p:cNvPr>
              <p:cNvSpPr txBox="1"/>
              <p:nvPr/>
            </p:nvSpPr>
            <p:spPr>
              <a:xfrm>
                <a:off x="1673740" y="5429018"/>
                <a:ext cx="732893" cy="369332"/>
              </a:xfrm>
              <a:prstGeom prst="rect">
                <a:avLst/>
              </a:prstGeom>
              <a:noFill/>
            </p:spPr>
            <p:txBody>
              <a:bodyPr wrap="none" rtlCol="0">
                <a:spAutoFit/>
              </a:bodyPr>
              <a:lstStyle/>
              <a:p>
                <a:r>
                  <a:rPr lang="en-CH"/>
                  <a:t>20-bp</a:t>
                </a:r>
              </a:p>
            </p:txBody>
          </p:sp>
          <p:sp>
            <p:nvSpPr>
              <p:cNvPr id="36" name="TextBox 35">
                <a:extLst>
                  <a:ext uri="{FF2B5EF4-FFF2-40B4-BE49-F238E27FC236}">
                    <a16:creationId xmlns:a16="http://schemas.microsoft.com/office/drawing/2014/main" id="{91B75262-20D4-BB4D-87FE-0749A65441F2}"/>
                  </a:ext>
                </a:extLst>
              </p:cNvPr>
              <p:cNvSpPr txBox="1"/>
              <p:nvPr/>
            </p:nvSpPr>
            <p:spPr>
              <a:xfrm>
                <a:off x="813548" y="4738785"/>
                <a:ext cx="1446614" cy="369332"/>
              </a:xfrm>
              <a:prstGeom prst="rect">
                <a:avLst/>
              </a:prstGeom>
              <a:noFill/>
            </p:spPr>
            <p:txBody>
              <a:bodyPr wrap="none" rtlCol="0">
                <a:spAutoFit/>
              </a:bodyPr>
              <a:lstStyle/>
              <a:p>
                <a:r>
                  <a:rPr lang="en-CH"/>
                  <a:t>5-bp deletion</a:t>
                </a:r>
              </a:p>
            </p:txBody>
          </p:sp>
          <p:cxnSp>
            <p:nvCxnSpPr>
              <p:cNvPr id="37" name="Straight Connector 36">
                <a:extLst>
                  <a:ext uri="{FF2B5EF4-FFF2-40B4-BE49-F238E27FC236}">
                    <a16:creationId xmlns:a16="http://schemas.microsoft.com/office/drawing/2014/main" id="{D01A6D48-1EDE-F64B-A9C2-30995EA28E2F}"/>
                  </a:ext>
                </a:extLst>
              </p:cNvPr>
              <p:cNvCxnSpPr>
                <a:cxnSpLocks/>
                <a:endCxn id="36" idx="2"/>
              </p:cNvCxnSpPr>
              <p:nvPr/>
            </p:nvCxnSpPr>
            <p:spPr>
              <a:xfrm flipV="1">
                <a:off x="1402232" y="5108117"/>
                <a:ext cx="134623" cy="24180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4720C7-1780-1E44-989F-1E9B010BBDBB}"/>
                  </a:ext>
                </a:extLst>
              </p:cNvPr>
              <p:cNvCxnSpPr>
                <a:cxnSpLocks/>
              </p:cNvCxnSpPr>
              <p:nvPr/>
            </p:nvCxnSpPr>
            <p:spPr>
              <a:xfrm flipH="1" flipV="1">
                <a:off x="1570293" y="5123142"/>
                <a:ext cx="184124" cy="24180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9843E2DC-57CE-EE49-A1A6-2A85BAD38C92}"/>
                  </a:ext>
                </a:extLst>
              </p:cNvPr>
              <p:cNvSpPr/>
              <p:nvPr/>
            </p:nvSpPr>
            <p:spPr>
              <a:xfrm>
                <a:off x="-440600" y="3905806"/>
                <a:ext cx="2595218" cy="339117"/>
              </a:xfrm>
              <a:prstGeom prst="roundRect">
                <a:avLst/>
              </a:prstGeom>
              <a:solidFill>
                <a:srgbClr val="74A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40-bp single-strand DNA</a:t>
                </a:r>
                <a:endParaRPr lang="en-JP" b="1">
                  <a:solidFill>
                    <a:schemeClr val="bg1"/>
                  </a:solidFill>
                </a:endParaRPr>
              </a:p>
            </p:txBody>
          </p:sp>
          <p:pic>
            <p:nvPicPr>
              <p:cNvPr id="43" name="Picture 42">
                <a:extLst>
                  <a:ext uri="{FF2B5EF4-FFF2-40B4-BE49-F238E27FC236}">
                    <a16:creationId xmlns:a16="http://schemas.microsoft.com/office/drawing/2014/main" id="{29D101A4-79B6-1A46-8C51-CEE731E05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1531" t="37469" r="11090" b="50236"/>
              <a:stretch/>
            </p:blipFill>
            <p:spPr>
              <a:xfrm>
                <a:off x="563526" y="4342850"/>
                <a:ext cx="1643231" cy="369325"/>
              </a:xfrm>
              <a:prstGeom prst="rect">
                <a:avLst/>
              </a:prstGeom>
            </p:spPr>
          </p:pic>
        </p:grpSp>
        <p:sp>
          <p:nvSpPr>
            <p:cNvPr id="48" name="TextBox 47">
              <a:extLst>
                <a:ext uri="{FF2B5EF4-FFF2-40B4-BE49-F238E27FC236}">
                  <a16:creationId xmlns:a16="http://schemas.microsoft.com/office/drawing/2014/main" id="{E87C1EC1-F46E-5C4D-B64C-3E65CE99D21B}"/>
                </a:ext>
              </a:extLst>
            </p:cNvPr>
            <p:cNvSpPr txBox="1"/>
            <p:nvPr/>
          </p:nvSpPr>
          <p:spPr>
            <a:xfrm>
              <a:off x="-464356" y="4279118"/>
              <a:ext cx="1103187" cy="276999"/>
            </a:xfrm>
            <a:prstGeom prst="rect">
              <a:avLst/>
            </a:prstGeom>
            <a:noFill/>
          </p:spPr>
          <p:txBody>
            <a:bodyPr wrap="none" rtlCol="0">
              <a:spAutoFit/>
            </a:bodyPr>
            <a:lstStyle/>
            <a:p>
              <a:r>
                <a:rPr lang="en-CH" sz="1200"/>
                <a:t>Chinese Spring</a:t>
              </a:r>
            </a:p>
          </p:txBody>
        </p:sp>
        <p:sp>
          <p:nvSpPr>
            <p:cNvPr id="49" name="TextBox 48">
              <a:extLst>
                <a:ext uri="{FF2B5EF4-FFF2-40B4-BE49-F238E27FC236}">
                  <a16:creationId xmlns:a16="http://schemas.microsoft.com/office/drawing/2014/main" id="{130370A1-A989-C442-ABFD-9C205B8CCB29}"/>
                </a:ext>
              </a:extLst>
            </p:cNvPr>
            <p:cNvSpPr txBox="1"/>
            <p:nvPr/>
          </p:nvSpPr>
          <p:spPr>
            <a:xfrm>
              <a:off x="-483161" y="4495647"/>
              <a:ext cx="726481" cy="276999"/>
            </a:xfrm>
            <a:prstGeom prst="rect">
              <a:avLst/>
            </a:prstGeom>
            <a:noFill/>
          </p:spPr>
          <p:txBody>
            <a:bodyPr wrap="none" rtlCol="0">
              <a:spAutoFit/>
            </a:bodyPr>
            <a:lstStyle/>
            <a:p>
              <a:r>
                <a:rPr lang="en-CH" sz="1200"/>
                <a:t>Norin 61</a:t>
              </a:r>
            </a:p>
          </p:txBody>
        </p:sp>
      </p:grpSp>
      <p:pic>
        <p:nvPicPr>
          <p:cNvPr id="8" name="Picture 7" descr="A person smiling for the camera&#10;&#10;Description automatically generated with medium confidence">
            <a:extLst>
              <a:ext uri="{FF2B5EF4-FFF2-40B4-BE49-F238E27FC236}">
                <a16:creationId xmlns:a16="http://schemas.microsoft.com/office/drawing/2014/main" id="{98A5D9EF-56D4-E987-0691-BBA34DF54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178" y="1020820"/>
            <a:ext cx="1077546" cy="1405331"/>
          </a:xfrm>
          <a:prstGeom prst="rect">
            <a:avLst/>
          </a:prstGeom>
        </p:spPr>
      </p:pic>
      <p:sp>
        <p:nvSpPr>
          <p:cNvPr id="9" name="TextBox 8">
            <a:extLst>
              <a:ext uri="{FF2B5EF4-FFF2-40B4-BE49-F238E27FC236}">
                <a16:creationId xmlns:a16="http://schemas.microsoft.com/office/drawing/2014/main" id="{B6A1B6CB-02EE-0807-357C-1119EC36B36A}"/>
              </a:ext>
            </a:extLst>
          </p:cNvPr>
          <p:cNvSpPr txBox="1"/>
          <p:nvPr/>
        </p:nvSpPr>
        <p:spPr>
          <a:xfrm>
            <a:off x="7514492" y="2438442"/>
            <a:ext cx="1223925" cy="738664"/>
          </a:xfrm>
          <a:prstGeom prst="rect">
            <a:avLst/>
          </a:prstGeom>
          <a:noFill/>
        </p:spPr>
        <p:txBody>
          <a:bodyPr wrap="none" rtlCol="0">
            <a:spAutoFit/>
          </a:bodyPr>
          <a:lstStyle/>
          <a:p>
            <a:r>
              <a:rPr lang="en-CH" sz="1400" dirty="0"/>
              <a:t>Hiroyuki Kakui</a:t>
            </a:r>
          </a:p>
          <a:p>
            <a:r>
              <a:rPr lang="en-CH" sz="1400" dirty="0"/>
              <a:t>Assistant Prof.</a:t>
            </a:r>
          </a:p>
          <a:p>
            <a:r>
              <a:rPr lang="en-CH" sz="1400" dirty="0"/>
              <a:t>Univ. Tokyo</a:t>
            </a:r>
          </a:p>
        </p:txBody>
      </p:sp>
      <p:pic>
        <p:nvPicPr>
          <p:cNvPr id="7" name="Picture 6" descr="A person in a red turtleneck&#10;&#10;Description automatically generated">
            <a:extLst>
              <a:ext uri="{FF2B5EF4-FFF2-40B4-BE49-F238E27FC236}">
                <a16:creationId xmlns:a16="http://schemas.microsoft.com/office/drawing/2014/main" id="{16833E5F-ED43-F728-D77C-E964C47BE9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4314" y="1048290"/>
            <a:ext cx="912515" cy="1368773"/>
          </a:xfrm>
          <a:prstGeom prst="rect">
            <a:avLst/>
          </a:prstGeom>
        </p:spPr>
      </p:pic>
      <p:sp>
        <p:nvSpPr>
          <p:cNvPr id="10" name="TextBox 9">
            <a:extLst>
              <a:ext uri="{FF2B5EF4-FFF2-40B4-BE49-F238E27FC236}">
                <a16:creationId xmlns:a16="http://schemas.microsoft.com/office/drawing/2014/main" id="{6E26FA7F-FB2B-FAD6-DF34-41534AA2273A}"/>
              </a:ext>
            </a:extLst>
          </p:cNvPr>
          <p:cNvSpPr txBox="1"/>
          <p:nvPr/>
        </p:nvSpPr>
        <p:spPr>
          <a:xfrm>
            <a:off x="6096160" y="2426151"/>
            <a:ext cx="1417504" cy="307777"/>
          </a:xfrm>
          <a:prstGeom prst="rect">
            <a:avLst/>
          </a:prstGeom>
          <a:noFill/>
        </p:spPr>
        <p:txBody>
          <a:bodyPr wrap="none" rtlCol="0">
            <a:spAutoFit/>
          </a:bodyPr>
          <a:lstStyle/>
          <a:p>
            <a:r>
              <a:rPr lang="en-CH" sz="1400" dirty="0"/>
              <a:t>Misako Yamazaki</a:t>
            </a:r>
          </a:p>
        </p:txBody>
      </p:sp>
    </p:spTree>
    <p:custDataLst>
      <p:tags r:id="rId1"/>
    </p:custDataLst>
    <p:extLst>
      <p:ext uri="{BB962C8B-B14F-4D97-AF65-F5344CB8AC3E}">
        <p14:creationId xmlns:p14="http://schemas.microsoft.com/office/powerpoint/2010/main" val="6634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4C28-CCB3-DA43-B4A0-421AA6BCC06A}"/>
              </a:ext>
            </a:extLst>
          </p:cNvPr>
          <p:cNvSpPr>
            <a:spLocks noGrp="1"/>
          </p:cNvSpPr>
          <p:nvPr>
            <p:ph type="title"/>
          </p:nvPr>
        </p:nvSpPr>
        <p:spPr>
          <a:xfrm>
            <a:off x="1031684" y="297511"/>
            <a:ext cx="8147892" cy="598385"/>
          </a:xfrm>
        </p:spPr>
        <p:txBody>
          <a:bodyPr>
            <a:noAutofit/>
          </a:bodyPr>
          <a:lstStyle/>
          <a:p>
            <a:r>
              <a:rPr lang="en-CH" sz="2400" dirty="0">
                <a:solidFill>
                  <a:srgbClr val="74AE32"/>
                </a:solidFill>
              </a:rPr>
              <a:t>Summary of example 2: pollen number and selfing</a:t>
            </a:r>
            <a:endParaRPr lang="en-JP" sz="2400" dirty="0">
              <a:solidFill>
                <a:srgbClr val="74AE32"/>
              </a:solidFill>
            </a:endParaRPr>
          </a:p>
        </p:txBody>
      </p:sp>
      <p:sp>
        <p:nvSpPr>
          <p:cNvPr id="5" name="テキスト ボックス 15">
            <a:extLst>
              <a:ext uri="{FF2B5EF4-FFF2-40B4-BE49-F238E27FC236}">
                <a16:creationId xmlns:a16="http://schemas.microsoft.com/office/drawing/2014/main" id="{AF96E2F1-05A9-5645-8664-5367B0ADC65A}"/>
              </a:ext>
            </a:extLst>
          </p:cNvPr>
          <p:cNvSpPr txBox="1"/>
          <p:nvPr/>
        </p:nvSpPr>
        <p:spPr>
          <a:xfrm>
            <a:off x="493368" y="1636557"/>
            <a:ext cx="8147891" cy="2677656"/>
          </a:xfrm>
          <a:prstGeom prst="rect">
            <a:avLst/>
          </a:prstGeom>
          <a:solidFill>
            <a:srgbClr val="70AD47"/>
          </a:solidFill>
        </p:spPr>
        <p:txBody>
          <a:bodyPr wrap="square">
            <a:spAutoFit/>
          </a:bodyPr>
          <a:lstStyle/>
          <a:p>
            <a:pPr algn="ctr"/>
            <a:r>
              <a:rPr lang="en-US" altLang="ja-JP" sz="2400" b="1" dirty="0">
                <a:solidFill>
                  <a:schemeClr val="bg1"/>
                </a:solidFill>
              </a:rPr>
              <a:t>Gamete number: </a:t>
            </a:r>
          </a:p>
          <a:p>
            <a:pPr algn="ctr"/>
            <a:r>
              <a:rPr lang="en-US" altLang="ja-JP" sz="2400" b="1" dirty="0">
                <a:solidFill>
                  <a:schemeClr val="bg1"/>
                </a:solidFill>
              </a:rPr>
              <a:t>important for evolutionary biology, medicine and agriculture</a:t>
            </a:r>
          </a:p>
          <a:p>
            <a:pPr algn="ctr"/>
            <a:endParaRPr lang="en-US" altLang="ja-JP" sz="2400" b="1" dirty="0">
              <a:solidFill>
                <a:schemeClr val="bg1"/>
              </a:solidFill>
            </a:endParaRPr>
          </a:p>
          <a:p>
            <a:pPr algn="ctr"/>
            <a:r>
              <a:rPr lang="en-US" altLang="ja-JP" sz="2400" b="1" dirty="0">
                <a:solidFill>
                  <a:schemeClr val="bg1"/>
                </a:solidFill>
              </a:rPr>
              <a:t>Reduction of sperm/pollen can be advantageous</a:t>
            </a:r>
          </a:p>
          <a:p>
            <a:pPr algn="ctr"/>
            <a:endParaRPr lang="en-US" altLang="ja-JP" sz="2400" b="1" dirty="0">
              <a:solidFill>
                <a:schemeClr val="bg1"/>
              </a:solidFill>
            </a:endParaRPr>
          </a:p>
          <a:p>
            <a:pPr algn="ctr"/>
            <a:r>
              <a:rPr lang="en-US" altLang="ja-JP" sz="2400" b="1" dirty="0">
                <a:solidFill>
                  <a:schemeClr val="bg1"/>
                </a:solidFill>
              </a:rPr>
              <a:t>Evolutionary questions since Darwin can now be answered </a:t>
            </a:r>
          </a:p>
          <a:p>
            <a:pPr algn="ctr"/>
            <a:r>
              <a:rPr lang="en-US" altLang="ja-JP" sz="2400" b="1" dirty="0">
                <a:solidFill>
                  <a:schemeClr val="bg1"/>
                </a:solidFill>
              </a:rPr>
              <a:t>by large-scale genomic data and genome-editing</a:t>
            </a:r>
          </a:p>
        </p:txBody>
      </p:sp>
    </p:spTree>
    <p:extLst>
      <p:ext uri="{BB962C8B-B14F-4D97-AF65-F5344CB8AC3E}">
        <p14:creationId xmlns:p14="http://schemas.microsoft.com/office/powerpoint/2010/main" val="176289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285785" y="1928132"/>
            <a:ext cx="4915826" cy="699034"/>
          </a:xfrm>
          <a:prstGeom prst="rect">
            <a:avLst/>
          </a:prstGeom>
          <a:noFill/>
        </p:spPr>
        <p:txBody>
          <a:bodyPr wrap="square" lIns="82675" tIns="41337" rIns="82675" bIns="41337" rtlCol="0">
            <a:spAutoFit/>
          </a:bodyPr>
          <a:lstStyle/>
          <a:p>
            <a:pPr>
              <a:tabLst>
                <a:tab pos="80378" algn="l"/>
              </a:tabLst>
              <a:defRPr/>
            </a:pPr>
            <a:r>
              <a:rPr lang="de-DE" sz="2000" dirty="0"/>
              <a:t>Inputs </a:t>
            </a:r>
            <a:r>
              <a:rPr lang="de-DE" sz="2000" dirty="0" err="1"/>
              <a:t>from</a:t>
            </a:r>
            <a:r>
              <a:rPr lang="de-DE" sz="2000" dirty="0"/>
              <a:t> Carmen Richard and Katja Durkin, UZH Global Affairs</a:t>
            </a:r>
          </a:p>
        </p:txBody>
      </p:sp>
      <p:sp>
        <p:nvSpPr>
          <p:cNvPr id="8" name="Rectangle 2"/>
          <p:cNvSpPr>
            <a:spLocks noGrp="1" noChangeArrowheads="1"/>
          </p:cNvSpPr>
          <p:nvPr>
            <p:ph type="ctrTitle"/>
          </p:nvPr>
        </p:nvSpPr>
        <p:spPr>
          <a:xfrm>
            <a:off x="520495" y="-212894"/>
            <a:ext cx="7935661" cy="1005996"/>
          </a:xfrm>
        </p:spPr>
        <p:txBody>
          <a:bodyPr/>
          <a:lstStyle/>
          <a:p>
            <a:r>
              <a:rPr lang="de-CH" sz="2401" dirty="0"/>
              <a:t>Funding </a:t>
            </a:r>
            <a:r>
              <a:rPr lang="de-CH" sz="2401" dirty="0" err="1"/>
              <a:t>Opportunities</a:t>
            </a:r>
            <a:r>
              <a:rPr lang="de-CH" sz="2401" dirty="0"/>
              <a:t> </a:t>
            </a:r>
            <a:r>
              <a:rPr lang="de-CH" sz="2401" dirty="0" err="1"/>
              <a:t>Switzerland</a:t>
            </a:r>
            <a:r>
              <a:rPr lang="de-CH" sz="2401" dirty="0"/>
              <a:t> – Japan </a:t>
            </a:r>
          </a:p>
        </p:txBody>
      </p:sp>
      <p:sp>
        <p:nvSpPr>
          <p:cNvPr id="5" name="Textfeld 4"/>
          <p:cNvSpPr txBox="1"/>
          <p:nvPr/>
        </p:nvSpPr>
        <p:spPr>
          <a:xfrm>
            <a:off x="1202271" y="1502486"/>
            <a:ext cx="167029" cy="291231"/>
          </a:xfrm>
          <a:prstGeom prst="rect">
            <a:avLst/>
          </a:prstGeom>
          <a:noFill/>
        </p:spPr>
        <p:txBody>
          <a:bodyPr wrap="none" lIns="82675" tIns="41337" rIns="82675" bIns="41337" rtlCol="0">
            <a:spAutoFit/>
          </a:bodyPr>
          <a:lstStyle/>
          <a:p>
            <a:endParaRPr lang="de-DE" sz="1350"/>
          </a:p>
        </p:txBody>
      </p:sp>
      <p:sp>
        <p:nvSpPr>
          <p:cNvPr id="2" name="Textfeld 1"/>
          <p:cNvSpPr txBox="1"/>
          <p:nvPr/>
        </p:nvSpPr>
        <p:spPr>
          <a:xfrm>
            <a:off x="6454337" y="2439789"/>
            <a:ext cx="184731" cy="300082"/>
          </a:xfrm>
          <a:prstGeom prst="rect">
            <a:avLst/>
          </a:prstGeom>
          <a:noFill/>
        </p:spPr>
        <p:txBody>
          <a:bodyPr wrap="none" rtlCol="0">
            <a:spAutoFit/>
          </a:bodyPr>
          <a:lstStyle/>
          <a:p>
            <a:endParaRPr lang="de-DE" sz="1350"/>
          </a:p>
        </p:txBody>
      </p:sp>
      <p:sp>
        <p:nvSpPr>
          <p:cNvPr id="12" name="Textfeld 11"/>
          <p:cNvSpPr txBox="1"/>
          <p:nvPr/>
        </p:nvSpPr>
        <p:spPr>
          <a:xfrm>
            <a:off x="1673665" y="1547138"/>
            <a:ext cx="184731" cy="300082"/>
          </a:xfrm>
          <a:prstGeom prst="rect">
            <a:avLst/>
          </a:prstGeom>
          <a:noFill/>
        </p:spPr>
        <p:txBody>
          <a:bodyPr wrap="none" rtlCol="0">
            <a:spAutoFit/>
          </a:bodyPr>
          <a:lstStyle/>
          <a:p>
            <a:endParaRPr lang="de-DE" sz="1350"/>
          </a:p>
        </p:txBody>
      </p:sp>
      <p:sp>
        <p:nvSpPr>
          <p:cNvPr id="13" name="Textfeld 12"/>
          <p:cNvSpPr txBox="1"/>
          <p:nvPr/>
        </p:nvSpPr>
        <p:spPr>
          <a:xfrm>
            <a:off x="772461" y="1512805"/>
            <a:ext cx="184731" cy="300082"/>
          </a:xfrm>
          <a:prstGeom prst="rect">
            <a:avLst/>
          </a:prstGeom>
          <a:noFill/>
        </p:spPr>
        <p:txBody>
          <a:bodyPr wrap="none" rtlCol="0">
            <a:spAutoFit/>
          </a:bodyPr>
          <a:lstStyle/>
          <a:p>
            <a:endParaRPr lang="de-DE" sz="1350"/>
          </a:p>
        </p:txBody>
      </p:sp>
      <p:pic>
        <p:nvPicPr>
          <p:cNvPr id="1025" name="Picture 1" descr="Carmen Richard">
            <a:extLst>
              <a:ext uri="{FF2B5EF4-FFF2-40B4-BE49-F238E27FC236}">
                <a16:creationId xmlns:a16="http://schemas.microsoft.com/office/drawing/2014/main" id="{F11DEFEA-9E08-D7D9-AB23-612F6BD78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738" y="3098565"/>
            <a:ext cx="1506583" cy="20087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tja Durkin">
            <a:extLst>
              <a:ext uri="{FF2B5EF4-FFF2-40B4-BE49-F238E27FC236}">
                <a16:creationId xmlns:a16="http://schemas.microsoft.com/office/drawing/2014/main" id="{EB7F436C-49F2-069F-B66B-633F248F3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262" y="3098564"/>
            <a:ext cx="1506583" cy="200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87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6AB640-F5CD-4FE1-FCE9-82F4F237A82E}"/>
              </a:ext>
            </a:extLst>
          </p:cNvPr>
          <p:cNvSpPr>
            <a:spLocks noGrp="1"/>
          </p:cNvSpPr>
          <p:nvPr>
            <p:ph type="title"/>
          </p:nvPr>
        </p:nvSpPr>
        <p:spPr>
          <a:xfrm>
            <a:off x="1161526" y="470951"/>
            <a:ext cx="8048990" cy="390809"/>
          </a:xfrm>
        </p:spPr>
        <p:txBody>
          <a:bodyPr wrap="square" anchor="t">
            <a:noAutofit/>
          </a:bodyPr>
          <a:lstStyle/>
          <a:p>
            <a:pPr>
              <a:lnSpc>
                <a:spcPct val="90000"/>
              </a:lnSpc>
            </a:pPr>
            <a:r>
              <a:rPr lang="de-DE" sz="1800" dirty="0"/>
              <a:t>Researcher Exchange </a:t>
            </a:r>
            <a:r>
              <a:rPr lang="de-DE" sz="1800" dirty="0" err="1"/>
              <a:t>Program</a:t>
            </a:r>
            <a:r>
              <a:rPr lang="de-DE" sz="1800" dirty="0"/>
              <a:t> (JSPS / </a:t>
            </a:r>
            <a:r>
              <a:rPr lang="de-DE" sz="1800" dirty="0" err="1"/>
              <a:t>Leading</a:t>
            </a:r>
            <a:r>
              <a:rPr lang="de-DE" sz="1800" dirty="0"/>
              <a:t> House Asia ETH </a:t>
            </a:r>
            <a:r>
              <a:rPr lang="de-DE" sz="1800" dirty="0" err="1"/>
              <a:t>Zurich</a:t>
            </a:r>
            <a:r>
              <a:rPr lang="de-DE" sz="1800" dirty="0"/>
              <a:t>) </a:t>
            </a:r>
            <a:br>
              <a:rPr lang="de-DE" sz="2101" dirty="0"/>
            </a:br>
            <a:endParaRPr lang="de-DE" sz="2101" dirty="0"/>
          </a:p>
        </p:txBody>
      </p:sp>
      <p:sp>
        <p:nvSpPr>
          <p:cNvPr id="3" name="Inhaltsplatzhalter 2">
            <a:extLst>
              <a:ext uri="{FF2B5EF4-FFF2-40B4-BE49-F238E27FC236}">
                <a16:creationId xmlns:a16="http://schemas.microsoft.com/office/drawing/2014/main" id="{0EB56827-2874-81B5-8977-E1F48044A1FB}"/>
              </a:ext>
            </a:extLst>
          </p:cNvPr>
          <p:cNvSpPr>
            <a:spLocks noGrp="1"/>
          </p:cNvSpPr>
          <p:nvPr>
            <p:ph sz="half" idx="1"/>
          </p:nvPr>
        </p:nvSpPr>
        <p:spPr>
          <a:xfrm>
            <a:off x="655545" y="1265700"/>
            <a:ext cx="7832910" cy="3273379"/>
          </a:xfrm>
        </p:spPr>
        <p:txBody>
          <a:bodyPr wrap="square" anchor="t">
            <a:normAutofit/>
          </a:bodyPr>
          <a:lstStyle/>
          <a:p>
            <a:pPr>
              <a:lnSpc>
                <a:spcPct val="110000"/>
              </a:lnSpc>
            </a:pPr>
            <a:r>
              <a:rPr lang="en-US" sz="1575" dirty="0"/>
              <a:t>Bilateral program launched by the Leading House of Asia (ETH Zurich) and the Japan Society for the Promotion of Science (JSPS) for the exchange of early-career researchers. </a:t>
            </a:r>
          </a:p>
          <a:p>
            <a:pPr>
              <a:lnSpc>
                <a:spcPct val="110000"/>
              </a:lnSpc>
            </a:pPr>
            <a:r>
              <a:rPr lang="en-US" sz="1575" dirty="0"/>
              <a:t>The call on the Japanese side by JSPS has already been opened for 2024: </a:t>
            </a:r>
          </a:p>
          <a:p>
            <a:pPr marL="257244" indent="-257244">
              <a:lnSpc>
                <a:spcPct val="110000"/>
              </a:lnSpc>
              <a:buFont typeface="Wingdings" pitchFamily="2" charset="2"/>
              <a:buChar char="à"/>
            </a:pPr>
            <a:r>
              <a:rPr lang="en-US" sz="1575" dirty="0">
                <a:sym typeface="Wingdings" pitchFamily="2" charset="2"/>
                <a:hlinkClick r:id="rId3"/>
              </a:rPr>
              <a:t>Link to the Call 2024 on the website of JSPS</a:t>
            </a:r>
            <a:endParaRPr lang="en-US" sz="1575" dirty="0">
              <a:sym typeface="Wingdings" pitchFamily="2" charset="2"/>
            </a:endParaRPr>
          </a:p>
          <a:p>
            <a:pPr>
              <a:lnSpc>
                <a:spcPct val="110000"/>
              </a:lnSpc>
            </a:pPr>
            <a:endParaRPr lang="en-US" sz="1575" dirty="0">
              <a:sym typeface="Wingdings" pitchFamily="2" charset="2"/>
            </a:endParaRPr>
          </a:p>
          <a:p>
            <a:pPr>
              <a:lnSpc>
                <a:spcPct val="110000"/>
              </a:lnSpc>
            </a:pPr>
            <a:r>
              <a:rPr lang="en-US" sz="1575" dirty="0"/>
              <a:t>The call on the Swiss side by the </a:t>
            </a:r>
            <a:r>
              <a:rPr lang="en-US" sz="1575" dirty="0">
                <a:hlinkClick r:id="rId4"/>
              </a:rPr>
              <a:t>Leading House Asia at ETH Zurich </a:t>
            </a:r>
            <a:r>
              <a:rPr lang="en-US" sz="1575" dirty="0"/>
              <a:t>will open in early 2024. Please subscribe to the </a:t>
            </a:r>
            <a:r>
              <a:rPr lang="en-US" sz="1575" dirty="0">
                <a:hlinkClick r:id="rId5"/>
              </a:rPr>
              <a:t>Leading House Asia’s distribution list</a:t>
            </a:r>
            <a:r>
              <a:rPr lang="en-US" sz="1575" dirty="0"/>
              <a:t> to receive the call when it’s announced.</a:t>
            </a:r>
          </a:p>
        </p:txBody>
      </p:sp>
    </p:spTree>
    <p:extLst>
      <p:ext uri="{BB962C8B-B14F-4D97-AF65-F5344CB8AC3E}">
        <p14:creationId xmlns:p14="http://schemas.microsoft.com/office/powerpoint/2010/main" val="1460556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B1D38-5613-1DEE-945F-AF7F5C591A97}"/>
              </a:ext>
            </a:extLst>
          </p:cNvPr>
          <p:cNvSpPr>
            <a:spLocks noGrp="1"/>
          </p:cNvSpPr>
          <p:nvPr>
            <p:ph type="title"/>
          </p:nvPr>
        </p:nvSpPr>
        <p:spPr/>
        <p:txBody>
          <a:bodyPr/>
          <a:lstStyle/>
          <a:p>
            <a:r>
              <a:rPr lang="en-US" sz="2401" dirty="0"/>
              <a:t>Swiss Government Excellence Scholarship</a:t>
            </a:r>
            <a:endParaRPr lang="de-DE" dirty="0"/>
          </a:p>
        </p:txBody>
      </p:sp>
      <p:sp>
        <p:nvSpPr>
          <p:cNvPr id="3" name="Inhaltsplatzhalter 2">
            <a:extLst>
              <a:ext uri="{FF2B5EF4-FFF2-40B4-BE49-F238E27FC236}">
                <a16:creationId xmlns:a16="http://schemas.microsoft.com/office/drawing/2014/main" id="{4E9C4A6A-2CF8-E89C-C432-4C4F5C1FCF5A}"/>
              </a:ext>
            </a:extLst>
          </p:cNvPr>
          <p:cNvSpPr>
            <a:spLocks noGrp="1"/>
          </p:cNvSpPr>
          <p:nvPr>
            <p:ph idx="1"/>
          </p:nvPr>
        </p:nvSpPr>
        <p:spPr>
          <a:xfrm>
            <a:off x="648231" y="1422947"/>
            <a:ext cx="8047514" cy="3295224"/>
          </a:xfrm>
        </p:spPr>
        <p:txBody>
          <a:bodyPr>
            <a:noAutofit/>
          </a:bodyPr>
          <a:lstStyle/>
          <a:p>
            <a:pPr marL="257244" indent="-257244"/>
            <a:r>
              <a:rPr lang="en-US" sz="1600" dirty="0"/>
              <a:t>Scholarship to promote international exchange and research cooperation between Switzerland and over 180 other countries, </a:t>
            </a:r>
            <a:r>
              <a:rPr lang="en-US" sz="1600" b="1" dirty="0"/>
              <a:t>including Japan.</a:t>
            </a:r>
          </a:p>
          <a:p>
            <a:pPr marL="257244" indent="-257244"/>
            <a:r>
              <a:rPr lang="en-US" sz="1600" b="1" dirty="0"/>
              <a:t>Open to: </a:t>
            </a:r>
            <a:r>
              <a:rPr lang="en-US" sz="1600" dirty="0"/>
              <a:t>young researchers from outside of Switzerland, including Japan, who have completed a master’s degree or PhD</a:t>
            </a:r>
          </a:p>
          <a:p>
            <a:pPr marL="257244" indent="-257244"/>
            <a:r>
              <a:rPr lang="en-US" sz="1600" b="1" dirty="0"/>
              <a:t>Costs covered</a:t>
            </a:r>
            <a:r>
              <a:rPr lang="en-US" sz="1600" dirty="0"/>
              <a:t>: living costs; no financial support for field work or for conferences</a:t>
            </a:r>
          </a:p>
          <a:p>
            <a:pPr marL="257244" indent="-257244"/>
            <a:r>
              <a:rPr lang="en-US" sz="1600" b="1" dirty="0"/>
              <a:t>Duration: </a:t>
            </a:r>
          </a:p>
          <a:p>
            <a:pPr marL="570144" lvl="1" indent="-257244"/>
            <a:r>
              <a:rPr lang="en-US" sz="1600" dirty="0"/>
              <a:t>PhD scholarship: 12 months, prolongable up to 36 months</a:t>
            </a:r>
          </a:p>
          <a:p>
            <a:pPr marL="570144" lvl="1" indent="-257244"/>
            <a:r>
              <a:rPr lang="en-US" sz="1600" dirty="0"/>
              <a:t>Research fellowships: 12 months</a:t>
            </a:r>
          </a:p>
          <a:p>
            <a:pPr marL="570144" lvl="1" indent="-257244"/>
            <a:r>
              <a:rPr lang="en-US" sz="1600" dirty="0"/>
              <a:t>Postdoctoral scholarship: 12 months</a:t>
            </a:r>
          </a:p>
          <a:p>
            <a:pPr marL="257244" indent="-257244"/>
            <a:r>
              <a:rPr lang="en-US" sz="1600" b="1" dirty="0"/>
              <a:t>Grant sum</a:t>
            </a:r>
            <a:r>
              <a:rPr lang="en-US" sz="1600" dirty="0"/>
              <a:t>: PhD and research fellowships: CHF 1,920 per month / Postdoc: CHF 3,500 per month</a:t>
            </a:r>
          </a:p>
          <a:p>
            <a:pPr marL="257244" indent="-257244"/>
            <a:r>
              <a:rPr lang="en-US" sz="1600" b="1" dirty="0"/>
              <a:t>Submission deadline: </a:t>
            </a:r>
            <a:r>
              <a:rPr lang="en-US" sz="1600" dirty="0"/>
              <a:t>24 November 2023 (for academic year 2024/25)</a:t>
            </a:r>
            <a:endParaRPr lang="de-CH" sz="1600" dirty="0"/>
          </a:p>
          <a:p>
            <a:pPr>
              <a:lnSpc>
                <a:spcPct val="90000"/>
              </a:lnSpc>
            </a:pPr>
            <a:endParaRPr lang="de-CH" sz="1600" dirty="0"/>
          </a:p>
          <a:p>
            <a:pPr>
              <a:lnSpc>
                <a:spcPct val="90000"/>
              </a:lnSpc>
            </a:pPr>
            <a:r>
              <a:rPr lang="de-CH" sz="1600" dirty="0">
                <a:sym typeface="Wingdings" pitchFamily="2" charset="2"/>
              </a:rPr>
              <a:t> </a:t>
            </a:r>
            <a:r>
              <a:rPr lang="de-CH" sz="1600" dirty="0">
                <a:sym typeface="Wingdings" pitchFamily="2" charset="2"/>
                <a:hlinkClick r:id="rId3"/>
              </a:rPr>
              <a:t>Link to the scholarship</a:t>
            </a:r>
            <a:endParaRPr lang="en-US" sz="1600" dirty="0"/>
          </a:p>
        </p:txBody>
      </p:sp>
      <p:sp>
        <p:nvSpPr>
          <p:cNvPr id="5" name="Foliennummernplatzhalter 4">
            <a:extLst>
              <a:ext uri="{FF2B5EF4-FFF2-40B4-BE49-F238E27FC236}">
                <a16:creationId xmlns:a16="http://schemas.microsoft.com/office/drawing/2014/main" id="{6F0C8D56-1D47-CD7D-2FED-94A00C4D32B7}"/>
              </a:ext>
            </a:extLst>
          </p:cNvPr>
          <p:cNvSpPr>
            <a:spLocks noGrp="1"/>
          </p:cNvSpPr>
          <p:nvPr>
            <p:ph type="sldNum" sz="quarter" idx="12"/>
          </p:nvPr>
        </p:nvSpPr>
        <p:spPr/>
        <p:txBody>
          <a:bodyPr/>
          <a:lstStyle/>
          <a:p>
            <a:r>
              <a:rPr lang="en-US"/>
              <a:t>Page </a:t>
            </a:r>
            <a:fld id="{BB95A13D-3634-4646-9980-A4B3AE5FADF3}" type="slidenum">
              <a:rPr lang="en-US" smtClean="0"/>
              <a:pPr/>
              <a:t>35</a:t>
            </a:fld>
            <a:endParaRPr lang="en-US"/>
          </a:p>
        </p:txBody>
      </p:sp>
    </p:spTree>
    <p:extLst>
      <p:ext uri="{BB962C8B-B14F-4D97-AF65-F5344CB8AC3E}">
        <p14:creationId xmlns:p14="http://schemas.microsoft.com/office/powerpoint/2010/main" val="4283584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B1D38-5613-1DEE-945F-AF7F5C591A97}"/>
              </a:ext>
            </a:extLst>
          </p:cNvPr>
          <p:cNvSpPr>
            <a:spLocks noGrp="1"/>
          </p:cNvSpPr>
          <p:nvPr>
            <p:ph type="title"/>
          </p:nvPr>
        </p:nvSpPr>
        <p:spPr>
          <a:xfrm>
            <a:off x="1171690" y="401283"/>
            <a:ext cx="7343775" cy="390809"/>
          </a:xfrm>
        </p:spPr>
        <p:txBody>
          <a:bodyPr wrap="square" anchor="t">
            <a:normAutofit fontScale="90000"/>
          </a:bodyPr>
          <a:lstStyle/>
          <a:p>
            <a:r>
              <a:rPr lang="de-DE" dirty="0"/>
              <a:t>SNSF: Scientific </a:t>
            </a:r>
            <a:r>
              <a:rPr lang="de-DE" dirty="0" err="1"/>
              <a:t>Exchanges</a:t>
            </a:r>
            <a:endParaRPr lang="de-DE" dirty="0"/>
          </a:p>
        </p:txBody>
      </p:sp>
      <p:pic>
        <p:nvPicPr>
          <p:cNvPr id="7" name="Grafik 6">
            <a:extLst>
              <a:ext uri="{FF2B5EF4-FFF2-40B4-BE49-F238E27FC236}">
                <a16:creationId xmlns:a16="http://schemas.microsoft.com/office/drawing/2014/main" id="{F74AB2CA-13C6-E983-5480-469DED59AC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120" y="2694564"/>
            <a:ext cx="2804690" cy="2355038"/>
          </a:xfrm>
          <a:prstGeom prst="rect">
            <a:avLst/>
          </a:prstGeom>
          <a:noFill/>
        </p:spPr>
      </p:pic>
      <p:sp>
        <p:nvSpPr>
          <p:cNvPr id="3" name="Inhaltsplatzhalter 2">
            <a:extLst>
              <a:ext uri="{FF2B5EF4-FFF2-40B4-BE49-F238E27FC236}">
                <a16:creationId xmlns:a16="http://schemas.microsoft.com/office/drawing/2014/main" id="{4E9C4A6A-2CF8-E89C-C432-4C4F5C1FCF5A}"/>
              </a:ext>
            </a:extLst>
          </p:cNvPr>
          <p:cNvSpPr>
            <a:spLocks noGrp="1"/>
          </p:cNvSpPr>
          <p:nvPr>
            <p:ph sz="half" idx="2"/>
          </p:nvPr>
        </p:nvSpPr>
        <p:spPr>
          <a:xfrm>
            <a:off x="3815719" y="2478484"/>
            <a:ext cx="4699746" cy="3165339"/>
          </a:xfrm>
        </p:spPr>
        <p:txBody>
          <a:bodyPr wrap="square" anchor="t">
            <a:normAutofit fontScale="92500"/>
          </a:bodyPr>
          <a:lstStyle/>
          <a:p>
            <a:pPr marL="257244" indent="-257244"/>
            <a:r>
              <a:rPr lang="en-US" sz="1200" dirty="0"/>
              <a:t>For scientific conferences/workshops in Switzerland as well as research visits in Switzerland (incoming) or in another country (outgoing)</a:t>
            </a:r>
          </a:p>
          <a:p>
            <a:pPr marL="257244" indent="-257244"/>
            <a:r>
              <a:rPr lang="en-US" sz="1200" b="1" dirty="0"/>
              <a:t>Open to</a:t>
            </a:r>
            <a:r>
              <a:rPr lang="en-US" sz="1200" dirty="0"/>
              <a:t>: researchers employed in Switzerland. Research visits: applicants must hold a doctorate (or 3 years of research work as main source of income)</a:t>
            </a:r>
            <a:br>
              <a:rPr lang="en-US" sz="1200" dirty="0"/>
            </a:br>
            <a:r>
              <a:rPr lang="en-US" sz="1200" dirty="0"/>
              <a:t>Scientific events: may also be submitted by doctoral students</a:t>
            </a:r>
          </a:p>
          <a:p>
            <a:pPr marL="257244" indent="-257244"/>
            <a:r>
              <a:rPr lang="en-US" sz="1200" b="1" dirty="0"/>
              <a:t>Costs covered: </a:t>
            </a:r>
            <a:r>
              <a:rPr lang="en-US" sz="1200" dirty="0"/>
              <a:t>Travel expenses (in case of scientific events also equipment for event)</a:t>
            </a:r>
          </a:p>
          <a:p>
            <a:pPr marL="257244" indent="-257244"/>
            <a:r>
              <a:rPr lang="en-US" sz="1200" b="1" dirty="0"/>
              <a:t>Duration: </a:t>
            </a:r>
            <a:r>
              <a:rPr lang="en-US" sz="1200" dirty="0"/>
              <a:t>1 to 6 months (research visits); max. of 5 days (scientific events)</a:t>
            </a:r>
          </a:p>
          <a:p>
            <a:pPr marL="257244" indent="-257244"/>
            <a:r>
              <a:rPr lang="en-US" sz="1200" b="1" dirty="0"/>
              <a:t>Grant sum</a:t>
            </a:r>
            <a:r>
              <a:rPr lang="en-US" sz="1200" dirty="0"/>
              <a:t>: research stays: max. CHF 25,000</a:t>
            </a:r>
            <a:br>
              <a:rPr lang="en-US" sz="1200" dirty="0"/>
            </a:br>
            <a:r>
              <a:rPr lang="en-US" sz="1200" dirty="0"/>
              <a:t>scientific events: max. CHF 2,500 per half-day </a:t>
            </a:r>
          </a:p>
          <a:p>
            <a:pPr marL="257244" indent="-257244"/>
            <a:r>
              <a:rPr lang="en-US" sz="1200" b="1" dirty="0"/>
              <a:t>Submission deadline: </a:t>
            </a:r>
            <a:r>
              <a:rPr lang="en-US" sz="1200" dirty="0"/>
              <a:t>Anytime; at least 4 months in advance</a:t>
            </a:r>
          </a:p>
          <a:p>
            <a:pPr>
              <a:lnSpc>
                <a:spcPct val="90000"/>
              </a:lnSpc>
            </a:pPr>
            <a:endParaRPr lang="en-US" sz="1200" dirty="0"/>
          </a:p>
          <a:p>
            <a:pPr>
              <a:lnSpc>
                <a:spcPct val="90000"/>
              </a:lnSpc>
            </a:pPr>
            <a:r>
              <a:rPr lang="en-US" sz="1200" dirty="0">
                <a:sym typeface="Wingdings" pitchFamily="2" charset="2"/>
              </a:rPr>
              <a:t> </a:t>
            </a:r>
            <a:r>
              <a:rPr lang="en-US" sz="1200" dirty="0">
                <a:sym typeface="Wingdings" pitchFamily="2" charset="2"/>
                <a:hlinkClick r:id="rId4"/>
              </a:rPr>
              <a:t>Link to the funding scheme</a:t>
            </a:r>
            <a:endParaRPr lang="en-US" sz="1200" dirty="0"/>
          </a:p>
          <a:p>
            <a:pPr>
              <a:lnSpc>
                <a:spcPct val="90000"/>
              </a:lnSpc>
            </a:pPr>
            <a:endParaRPr lang="de-DE" sz="1425" dirty="0"/>
          </a:p>
          <a:p>
            <a:pPr>
              <a:lnSpc>
                <a:spcPct val="90000"/>
              </a:lnSpc>
            </a:pPr>
            <a:endParaRPr lang="de-DE" sz="1425" dirty="0"/>
          </a:p>
        </p:txBody>
      </p:sp>
    </p:spTree>
    <p:extLst>
      <p:ext uri="{BB962C8B-B14F-4D97-AF65-F5344CB8AC3E}">
        <p14:creationId xmlns:p14="http://schemas.microsoft.com/office/powerpoint/2010/main" val="3136099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B1D38-5613-1DEE-945F-AF7F5C591A97}"/>
              </a:ext>
            </a:extLst>
          </p:cNvPr>
          <p:cNvSpPr>
            <a:spLocks noGrp="1"/>
          </p:cNvSpPr>
          <p:nvPr>
            <p:ph type="title"/>
          </p:nvPr>
        </p:nvSpPr>
        <p:spPr>
          <a:xfrm>
            <a:off x="1117670" y="340323"/>
            <a:ext cx="7343775" cy="390809"/>
          </a:xfrm>
        </p:spPr>
        <p:txBody>
          <a:bodyPr wrap="square" anchor="t">
            <a:normAutofit fontScale="90000"/>
          </a:bodyPr>
          <a:lstStyle/>
          <a:p>
            <a:r>
              <a:rPr lang="de-DE" dirty="0"/>
              <a:t>SNSF: Postdoc Mobility (Fellowship)</a:t>
            </a:r>
          </a:p>
        </p:txBody>
      </p:sp>
      <p:sp>
        <p:nvSpPr>
          <p:cNvPr id="3" name="Inhaltsplatzhalter 2">
            <a:extLst>
              <a:ext uri="{FF2B5EF4-FFF2-40B4-BE49-F238E27FC236}">
                <a16:creationId xmlns:a16="http://schemas.microsoft.com/office/drawing/2014/main" id="{4E9C4A6A-2CF8-E89C-C432-4C4F5C1FCF5A}"/>
              </a:ext>
            </a:extLst>
          </p:cNvPr>
          <p:cNvSpPr>
            <a:spLocks noGrp="1"/>
          </p:cNvSpPr>
          <p:nvPr>
            <p:ph sz="half" idx="2"/>
          </p:nvPr>
        </p:nvSpPr>
        <p:spPr>
          <a:xfrm>
            <a:off x="4247880" y="2478484"/>
            <a:ext cx="4213565" cy="3019221"/>
          </a:xfrm>
        </p:spPr>
        <p:txBody>
          <a:bodyPr wrap="square" anchor="t">
            <a:normAutofit/>
          </a:bodyPr>
          <a:lstStyle/>
          <a:p>
            <a:pPr marL="257244" indent="-257244"/>
            <a:r>
              <a:rPr lang="en-US" sz="1350" b="1" dirty="0"/>
              <a:t>Open to: </a:t>
            </a:r>
            <a:r>
              <a:rPr lang="en-US" sz="1350" dirty="0"/>
              <a:t>applicants from Swiss research institutions with a completed doctorate up to 3 years after doctoral exam</a:t>
            </a:r>
          </a:p>
          <a:p>
            <a:pPr marL="257244" indent="-257244"/>
            <a:r>
              <a:rPr lang="en-US" sz="1350" b="1" dirty="0"/>
              <a:t>Costs covered: </a:t>
            </a:r>
            <a:r>
              <a:rPr lang="en-US" sz="1350" dirty="0"/>
              <a:t>subsistence costs, travel expenses, contribution to research and conference costs</a:t>
            </a:r>
          </a:p>
          <a:p>
            <a:pPr marL="257244" indent="-257244"/>
            <a:r>
              <a:rPr lang="en-US" sz="1350" b="1" dirty="0"/>
              <a:t>Duration: </a:t>
            </a:r>
            <a:r>
              <a:rPr lang="en-US" sz="1350" dirty="0"/>
              <a:t>24 months (fellowship); 3 to 12 months (return phase)</a:t>
            </a:r>
          </a:p>
          <a:p>
            <a:pPr marL="257244" indent="-257244"/>
            <a:r>
              <a:rPr lang="en-US" sz="1350" b="1" dirty="0"/>
              <a:t>Annual rate for fellowship in Japan: </a:t>
            </a:r>
            <a:r>
              <a:rPr lang="en-US" sz="1350" dirty="0"/>
              <a:t>CHF 54,000</a:t>
            </a:r>
          </a:p>
          <a:p>
            <a:pPr marL="257244" indent="-257244"/>
            <a:r>
              <a:rPr lang="en-US" sz="1350" b="1" dirty="0"/>
              <a:t>Submission deadline: </a:t>
            </a:r>
            <a:r>
              <a:rPr lang="en-US" sz="1350" dirty="0"/>
              <a:t>1</a:t>
            </a:r>
            <a:r>
              <a:rPr lang="en-US" sz="1350" b="1" dirty="0"/>
              <a:t> </a:t>
            </a:r>
            <a:r>
              <a:rPr lang="en-US" sz="1350" dirty="0"/>
              <a:t>February and 2 August </a:t>
            </a:r>
          </a:p>
          <a:p>
            <a:pPr>
              <a:lnSpc>
                <a:spcPct val="90000"/>
              </a:lnSpc>
            </a:pPr>
            <a:endParaRPr lang="en-US" sz="1425" dirty="0"/>
          </a:p>
          <a:p>
            <a:pPr>
              <a:lnSpc>
                <a:spcPct val="90000"/>
              </a:lnSpc>
            </a:pPr>
            <a:r>
              <a:rPr lang="en-US" sz="1425" dirty="0">
                <a:sym typeface="Wingdings" pitchFamily="2" charset="2"/>
              </a:rPr>
              <a:t> </a:t>
            </a:r>
            <a:r>
              <a:rPr lang="en-US" sz="1350" dirty="0">
                <a:sym typeface="Wingdings" pitchFamily="2" charset="2"/>
                <a:hlinkClick r:id="rId3"/>
              </a:rPr>
              <a:t>Link to the funding scheme</a:t>
            </a:r>
            <a:endParaRPr lang="en-US" sz="1425" dirty="0"/>
          </a:p>
        </p:txBody>
      </p:sp>
      <p:pic>
        <p:nvPicPr>
          <p:cNvPr id="8" name="Grafik 7" descr="Ein Bild, das drinnen, Person, computer, Computer enthält.&#10;&#10;Automatisch generierte Beschreibung">
            <a:extLst>
              <a:ext uri="{FF2B5EF4-FFF2-40B4-BE49-F238E27FC236}">
                <a16:creationId xmlns:a16="http://schemas.microsoft.com/office/drawing/2014/main" id="{F06ED1C6-C13E-D339-2D2E-DCD5AB8C70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113" y="2402620"/>
            <a:ext cx="3086782" cy="2592963"/>
          </a:xfrm>
          <a:prstGeom prst="rect">
            <a:avLst/>
          </a:prstGeom>
        </p:spPr>
      </p:pic>
    </p:spTree>
    <p:extLst>
      <p:ext uri="{BB962C8B-B14F-4D97-AF65-F5344CB8AC3E}">
        <p14:creationId xmlns:p14="http://schemas.microsoft.com/office/powerpoint/2010/main" val="3106154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0E8D9-220B-456B-0DF9-2F8C526F0B33}"/>
              </a:ext>
            </a:extLst>
          </p:cNvPr>
          <p:cNvSpPr>
            <a:spLocks noGrp="1"/>
          </p:cNvSpPr>
          <p:nvPr>
            <p:ph type="title"/>
          </p:nvPr>
        </p:nvSpPr>
        <p:spPr/>
        <p:txBody>
          <a:bodyPr wrap="square" anchor="t">
            <a:normAutofit fontScale="90000"/>
          </a:bodyPr>
          <a:lstStyle/>
          <a:p>
            <a:r>
              <a:rPr lang="de-DE" dirty="0"/>
              <a:t>UZH Graduate Campus Travel Grants</a:t>
            </a:r>
          </a:p>
        </p:txBody>
      </p:sp>
      <p:sp>
        <p:nvSpPr>
          <p:cNvPr id="3" name="Inhaltsplatzhalter 2">
            <a:extLst>
              <a:ext uri="{FF2B5EF4-FFF2-40B4-BE49-F238E27FC236}">
                <a16:creationId xmlns:a16="http://schemas.microsoft.com/office/drawing/2014/main" id="{018E4E4C-923D-F561-E142-93F54F044C77}"/>
              </a:ext>
            </a:extLst>
          </p:cNvPr>
          <p:cNvSpPr>
            <a:spLocks noGrp="1"/>
          </p:cNvSpPr>
          <p:nvPr>
            <p:ph sz="half" idx="1"/>
          </p:nvPr>
        </p:nvSpPr>
        <p:spPr>
          <a:xfrm>
            <a:off x="574515" y="2478484"/>
            <a:ext cx="4105525" cy="3019221"/>
          </a:xfrm>
        </p:spPr>
        <p:txBody>
          <a:bodyPr wrap="square" anchor="t">
            <a:normAutofit fontScale="92500"/>
          </a:bodyPr>
          <a:lstStyle/>
          <a:p>
            <a:pPr marL="257244" indent="-257244">
              <a:lnSpc>
                <a:spcPct val="120000"/>
              </a:lnSpc>
            </a:pPr>
            <a:r>
              <a:rPr lang="en-US" sz="1425" b="1" dirty="0"/>
              <a:t>Open to: </a:t>
            </a:r>
            <a:r>
              <a:rPr lang="en-US" sz="1425" dirty="0"/>
              <a:t>UZH postdocs and doctoral students</a:t>
            </a:r>
          </a:p>
          <a:p>
            <a:pPr marL="257244" indent="-257244">
              <a:lnSpc>
                <a:spcPct val="120000"/>
              </a:lnSpc>
            </a:pPr>
            <a:r>
              <a:rPr lang="en-US" sz="1425" b="1" dirty="0"/>
              <a:t>Supported activities include</a:t>
            </a:r>
            <a:r>
              <a:rPr lang="en-US" sz="1425" dirty="0"/>
              <a:t>: field study / data collection; research stay; summer and winter schools; research exchange with industry; academic meetings</a:t>
            </a:r>
          </a:p>
          <a:p>
            <a:pPr marL="257244" indent="-257244">
              <a:lnSpc>
                <a:spcPct val="120000"/>
              </a:lnSpc>
            </a:pPr>
            <a:r>
              <a:rPr lang="en-US" sz="1425" b="1" dirty="0"/>
              <a:t>Duration: </a:t>
            </a:r>
            <a:r>
              <a:rPr lang="en-US" sz="1425" dirty="0"/>
              <a:t>1 – 180 days</a:t>
            </a:r>
          </a:p>
          <a:p>
            <a:pPr marL="257244" indent="-257244">
              <a:lnSpc>
                <a:spcPct val="120000"/>
              </a:lnSpc>
            </a:pPr>
            <a:r>
              <a:rPr lang="en-US" sz="1425" b="1" dirty="0"/>
              <a:t>Grant sum: </a:t>
            </a:r>
            <a:r>
              <a:rPr lang="en-US" sz="1425" dirty="0"/>
              <a:t>CHF 115 – 4,900</a:t>
            </a:r>
          </a:p>
          <a:p>
            <a:pPr marL="257244" indent="-257244">
              <a:lnSpc>
                <a:spcPct val="120000"/>
              </a:lnSpc>
            </a:pPr>
            <a:r>
              <a:rPr lang="en-US" sz="1425" b="1" dirty="0"/>
              <a:t>Submission deadlines: </a:t>
            </a:r>
            <a:r>
              <a:rPr lang="en-US" sz="1425" dirty="0"/>
              <a:t>15 November 2023 and 15 April 2024</a:t>
            </a:r>
          </a:p>
          <a:p>
            <a:pPr>
              <a:lnSpc>
                <a:spcPct val="120000"/>
              </a:lnSpc>
            </a:pPr>
            <a:r>
              <a:rPr lang="en-US" sz="1425" dirty="0">
                <a:sym typeface="Wingdings" pitchFamily="2" charset="2"/>
              </a:rPr>
              <a:t> </a:t>
            </a:r>
            <a:r>
              <a:rPr lang="en-US" sz="1425" dirty="0">
                <a:sym typeface="Wingdings" pitchFamily="2" charset="2"/>
                <a:hlinkClick r:id="rId3"/>
              </a:rPr>
              <a:t>Link to the funding instrument</a:t>
            </a:r>
            <a:endParaRPr lang="en-US" sz="1425" dirty="0"/>
          </a:p>
        </p:txBody>
      </p:sp>
      <p:pic>
        <p:nvPicPr>
          <p:cNvPr id="7" name="Grafik 6" descr="Ein Bild, das Person, drinnen enthält.&#10;&#10;Automatisch generierte Beschreibung">
            <a:extLst>
              <a:ext uri="{FF2B5EF4-FFF2-40B4-BE49-F238E27FC236}">
                <a16:creationId xmlns:a16="http://schemas.microsoft.com/office/drawing/2014/main" id="{6E15C2A9-3506-A413-1260-CF98FB72D7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88080" y="2478484"/>
            <a:ext cx="3455808" cy="2901767"/>
          </a:xfrm>
          <a:prstGeom prst="rect">
            <a:avLst/>
          </a:prstGeom>
          <a:noFill/>
        </p:spPr>
      </p:pic>
    </p:spTree>
    <p:extLst>
      <p:ext uri="{BB962C8B-B14F-4D97-AF65-F5344CB8AC3E}">
        <p14:creationId xmlns:p14="http://schemas.microsoft.com/office/powerpoint/2010/main" val="25199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5AD61F-D4DB-4F9B-96D9-6C5E58469A59}"/>
              </a:ext>
            </a:extLst>
          </p:cNvPr>
          <p:cNvSpPr txBox="1">
            <a:spLocks/>
          </p:cNvSpPr>
          <p:nvPr/>
        </p:nvSpPr>
        <p:spPr>
          <a:xfrm>
            <a:off x="1102285" y="86583"/>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Bachelor: major differences from Japan</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More and more lectures in English</a:t>
            </a:r>
          </a:p>
        </p:txBody>
      </p:sp>
      <p:sp>
        <p:nvSpPr>
          <p:cNvPr id="2" name="テキスト ボックス 14">
            <a:extLst>
              <a:ext uri="{FF2B5EF4-FFF2-40B4-BE49-F238E27FC236}">
                <a16:creationId xmlns:a16="http://schemas.microsoft.com/office/drawing/2014/main" id="{63B67DC6-0FED-5E55-E2A7-227D6B28653D}"/>
              </a:ext>
            </a:extLst>
          </p:cNvPr>
          <p:cNvSpPr txBox="1"/>
          <p:nvPr/>
        </p:nvSpPr>
        <p:spPr>
          <a:xfrm>
            <a:off x="79786" y="4048082"/>
            <a:ext cx="8984427" cy="1298377"/>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Bachelor</a:t>
            </a:r>
          </a:p>
          <a:p>
            <a:r>
              <a:rPr lang="en-US" sz="2000" b="1" dirty="0">
                <a:solidFill>
                  <a:schemeClr val="bg1"/>
                </a:solidFill>
                <a:latin typeface="+mn-ea"/>
              </a:rPr>
              <a:t>- no entrance exam after “Matura” of Gymnasium (6-year high school)</a:t>
            </a:r>
          </a:p>
          <a:p>
            <a:r>
              <a:rPr lang="en-US" sz="2000" b="1" dirty="0">
                <a:solidFill>
                  <a:schemeClr val="bg1"/>
                </a:solidFill>
                <a:latin typeface="+mn-ea"/>
              </a:rPr>
              <a:t>- approximately half dropout in 2 years</a:t>
            </a:r>
          </a:p>
        </p:txBody>
      </p:sp>
      <p:graphicFrame>
        <p:nvGraphicFramePr>
          <p:cNvPr id="3" name="Chart 2">
            <a:extLst>
              <a:ext uri="{FF2B5EF4-FFF2-40B4-BE49-F238E27FC236}">
                <a16:creationId xmlns:a16="http://schemas.microsoft.com/office/drawing/2014/main" id="{EE224B2C-F7E8-DB20-F1B8-607F0D1A0FB0}"/>
              </a:ext>
            </a:extLst>
          </p:cNvPr>
          <p:cNvGraphicFramePr>
            <a:graphicFrameLocks/>
          </p:cNvGraphicFramePr>
          <p:nvPr>
            <p:extLst>
              <p:ext uri="{D42A27DB-BD31-4B8C-83A1-F6EECF244321}">
                <p14:modId xmlns:p14="http://schemas.microsoft.com/office/powerpoint/2010/main" val="2737558757"/>
              </p:ext>
            </p:extLst>
          </p:nvPr>
        </p:nvGraphicFramePr>
        <p:xfrm>
          <a:off x="159574" y="114151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B5D7383-0DFB-1A62-7781-3129E3278ADC}"/>
              </a:ext>
            </a:extLst>
          </p:cNvPr>
          <p:cNvSpPr txBox="1"/>
          <p:nvPr/>
        </p:nvSpPr>
        <p:spPr>
          <a:xfrm>
            <a:off x="4310989" y="2782669"/>
            <a:ext cx="4753224" cy="646331"/>
          </a:xfrm>
          <a:prstGeom prst="rect">
            <a:avLst/>
          </a:prstGeom>
          <a:noFill/>
        </p:spPr>
        <p:txBody>
          <a:bodyPr wrap="none" rtlCol="0">
            <a:spAutoFit/>
          </a:bodyPr>
          <a:lstStyle/>
          <a:p>
            <a:r>
              <a:rPr lang="en-US" dirty="0"/>
              <a:t>New in 2023:</a:t>
            </a:r>
          </a:p>
          <a:p>
            <a:r>
              <a:rPr lang="en-US" dirty="0"/>
              <a:t>B</a:t>
            </a:r>
            <a:r>
              <a:rPr lang="en-CH" dirty="0"/>
              <a:t>iological and environmental sciences and policy</a:t>
            </a:r>
          </a:p>
        </p:txBody>
      </p:sp>
      <p:pic>
        <p:nvPicPr>
          <p:cNvPr id="11" name="Picture 10" descr="A close-up of a variety of animals&#10;&#10;Description automatically generated">
            <a:extLst>
              <a:ext uri="{FF2B5EF4-FFF2-40B4-BE49-F238E27FC236}">
                <a16:creationId xmlns:a16="http://schemas.microsoft.com/office/drawing/2014/main" id="{52E26690-5E11-2035-4B5D-E69A23AE9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360" y="1429990"/>
            <a:ext cx="4499811" cy="1399941"/>
          </a:xfrm>
          <a:prstGeom prst="rect">
            <a:avLst/>
          </a:prstGeom>
        </p:spPr>
      </p:pic>
      <p:sp>
        <p:nvSpPr>
          <p:cNvPr id="13" name="TextBox 12">
            <a:extLst>
              <a:ext uri="{FF2B5EF4-FFF2-40B4-BE49-F238E27FC236}">
                <a16:creationId xmlns:a16="http://schemas.microsoft.com/office/drawing/2014/main" id="{B16A9E8B-C5DC-B802-FDFE-CDD7B864D0D1}"/>
              </a:ext>
            </a:extLst>
          </p:cNvPr>
          <p:cNvSpPr txBox="1"/>
          <p:nvPr/>
        </p:nvSpPr>
        <p:spPr>
          <a:xfrm>
            <a:off x="4944979" y="5734091"/>
            <a:ext cx="4673064" cy="369332"/>
          </a:xfrm>
          <a:prstGeom prst="rect">
            <a:avLst/>
          </a:prstGeom>
          <a:noFill/>
        </p:spPr>
        <p:txBody>
          <a:bodyPr wrap="square">
            <a:spAutoFit/>
          </a:bodyPr>
          <a:lstStyle/>
          <a:p>
            <a:r>
              <a:rPr lang="en-CH" dirty="0"/>
              <a:t>https://www.biodiversitaet.uzh.ch/en.html</a:t>
            </a:r>
          </a:p>
        </p:txBody>
      </p:sp>
      <p:sp>
        <p:nvSpPr>
          <p:cNvPr id="14" name="TextBox 13">
            <a:extLst>
              <a:ext uri="{FF2B5EF4-FFF2-40B4-BE49-F238E27FC236}">
                <a16:creationId xmlns:a16="http://schemas.microsoft.com/office/drawing/2014/main" id="{F079A473-53C7-FA52-C4CB-0FABBBC9A5C8}"/>
              </a:ext>
            </a:extLst>
          </p:cNvPr>
          <p:cNvSpPr txBox="1"/>
          <p:nvPr/>
        </p:nvSpPr>
        <p:spPr>
          <a:xfrm>
            <a:off x="4944979" y="5468072"/>
            <a:ext cx="4186531" cy="369332"/>
          </a:xfrm>
          <a:prstGeom prst="rect">
            <a:avLst/>
          </a:prstGeom>
          <a:noFill/>
        </p:spPr>
        <p:txBody>
          <a:bodyPr wrap="none" rtlCol="0">
            <a:spAutoFit/>
          </a:bodyPr>
          <a:lstStyle/>
          <a:p>
            <a:r>
              <a:rPr lang="en-CH" dirty="0"/>
              <a:t>Annual Report, Division Biology 2022-2023</a:t>
            </a:r>
          </a:p>
        </p:txBody>
      </p:sp>
    </p:spTree>
    <p:custDataLst>
      <p:tags r:id="rId1"/>
    </p:custDataLst>
    <p:extLst>
      <p:ext uri="{BB962C8B-B14F-4D97-AF65-F5344CB8AC3E}">
        <p14:creationId xmlns:p14="http://schemas.microsoft.com/office/powerpoint/2010/main" val="3366919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B1D38-5613-1DEE-945F-AF7F5C591A97}"/>
              </a:ext>
            </a:extLst>
          </p:cNvPr>
          <p:cNvSpPr>
            <a:spLocks noGrp="1"/>
          </p:cNvSpPr>
          <p:nvPr>
            <p:ph type="title"/>
          </p:nvPr>
        </p:nvSpPr>
        <p:spPr>
          <a:xfrm>
            <a:off x="1031684" y="210425"/>
            <a:ext cx="7785040" cy="598385"/>
          </a:xfrm>
        </p:spPr>
        <p:txBody>
          <a:bodyPr>
            <a:normAutofit fontScale="90000"/>
          </a:bodyPr>
          <a:lstStyle/>
          <a:p>
            <a:r>
              <a:rPr lang="de-DE" dirty="0"/>
              <a:t>UZH Global </a:t>
            </a:r>
            <a:r>
              <a:rPr lang="en-US" dirty="0"/>
              <a:t>Strategy</a:t>
            </a:r>
            <a:r>
              <a:rPr lang="de-DE" dirty="0"/>
              <a:t> and Partnerships Funding Scheme</a:t>
            </a:r>
          </a:p>
        </p:txBody>
      </p:sp>
      <p:sp>
        <p:nvSpPr>
          <p:cNvPr id="3" name="Inhaltsplatzhalter 2">
            <a:extLst>
              <a:ext uri="{FF2B5EF4-FFF2-40B4-BE49-F238E27FC236}">
                <a16:creationId xmlns:a16="http://schemas.microsoft.com/office/drawing/2014/main" id="{4E9C4A6A-2CF8-E89C-C432-4C4F5C1FCF5A}"/>
              </a:ext>
            </a:extLst>
          </p:cNvPr>
          <p:cNvSpPr>
            <a:spLocks noGrp="1"/>
          </p:cNvSpPr>
          <p:nvPr>
            <p:ph idx="1"/>
          </p:nvPr>
        </p:nvSpPr>
        <p:spPr>
          <a:xfrm>
            <a:off x="657856" y="2402619"/>
            <a:ext cx="8047514" cy="3295224"/>
          </a:xfrm>
        </p:spPr>
        <p:txBody>
          <a:bodyPr>
            <a:normAutofit lnSpcReduction="10000"/>
          </a:bodyPr>
          <a:lstStyle/>
          <a:p>
            <a:r>
              <a:rPr lang="en-US" sz="1350" dirty="0"/>
              <a:t>Launched by Global Affairs at the University of Zurich. The funding scheme is open to collaboration initiatives with specific partner universities of UZH</a:t>
            </a:r>
            <a:endParaRPr lang="en-US" sz="1350" b="1" dirty="0"/>
          </a:p>
          <a:p>
            <a:pPr marL="257244" indent="-257244"/>
            <a:r>
              <a:rPr lang="en-US" sz="1350" b="1" dirty="0"/>
              <a:t>Open to: </a:t>
            </a:r>
            <a:r>
              <a:rPr lang="en-US" sz="1350" dirty="0"/>
              <a:t>academic and professional staff with UZH employment</a:t>
            </a:r>
          </a:p>
          <a:p>
            <a:pPr marL="257244" indent="-257244"/>
            <a:r>
              <a:rPr lang="en-US" sz="1350" dirty="0"/>
              <a:t>3 Levels of Funding: </a:t>
            </a:r>
          </a:p>
          <a:p>
            <a:pPr marL="570144" lvl="1" indent="-257244">
              <a:buFont typeface="Courier New" panose="02070309020205020404" pitchFamily="49" charset="0"/>
              <a:buChar char="o"/>
            </a:pPr>
            <a:r>
              <a:rPr lang="en-US" sz="1350" b="1" dirty="0"/>
              <a:t>Level 1 – Travel Fund</a:t>
            </a:r>
            <a:r>
              <a:rPr lang="en-US" sz="1350" dirty="0"/>
              <a:t>: to establish new contacts; only available for UZH outgoing staff; rolling call. Grant sum: max. CHF 1,200 (for travel and accommodation costs)</a:t>
            </a:r>
          </a:p>
          <a:p>
            <a:pPr marL="570144" lvl="1" indent="-257244">
              <a:buFont typeface="Courier New" panose="02070309020205020404" pitchFamily="49" charset="0"/>
              <a:buChar char="o"/>
            </a:pPr>
            <a:r>
              <a:rPr lang="en-US" sz="1350" b="1" dirty="0"/>
              <a:t>Level 2 – Seed Fund: </a:t>
            </a:r>
            <a:r>
              <a:rPr lang="en-US" sz="1350" dirty="0"/>
              <a:t>for exploring specific collaboration such as joint workshops, events, specific smaller projects. Grant sum: max. CHF 5,000. Co-funding by partner university is encouraged.</a:t>
            </a:r>
          </a:p>
          <a:p>
            <a:pPr marL="566889" lvl="1" indent="-254862">
              <a:buFont typeface="Courier New" panose="02070309020205020404" pitchFamily="49" charset="0"/>
              <a:buChar char="o"/>
            </a:pPr>
            <a:r>
              <a:rPr lang="en-US" sz="1350" b="1" dirty="0"/>
              <a:t>Level 3 – Project Fund</a:t>
            </a:r>
            <a:r>
              <a:rPr lang="en-US" sz="1350" dirty="0"/>
              <a:t>: for deepening existing collaborations with potential high impact/visibility. Grant sum: max. CHF 60,000. Co-funding by partner university is required.</a:t>
            </a:r>
          </a:p>
          <a:p>
            <a:pPr marL="257244" lvl="1" indent="-257244"/>
            <a:r>
              <a:rPr lang="en-US" sz="1350" b="1" dirty="0"/>
              <a:t>Next Calls: </a:t>
            </a:r>
          </a:p>
          <a:p>
            <a:pPr marL="590239" lvl="2" indent="-257244"/>
            <a:r>
              <a:rPr lang="en-US" sz="1350" dirty="0"/>
              <a:t>late November 2023 – late February 2024 (1</a:t>
            </a:r>
            <a:r>
              <a:rPr lang="en-US" sz="1350" baseline="30000" dirty="0"/>
              <a:t>st</a:t>
            </a:r>
            <a:r>
              <a:rPr lang="en-US" sz="1350" dirty="0"/>
              <a:t> call 2024)</a:t>
            </a:r>
          </a:p>
          <a:p>
            <a:pPr marL="590239" lvl="2" indent="-257244"/>
            <a:r>
              <a:rPr lang="en-US" sz="1350" dirty="0"/>
              <a:t>early June – late August 2024 (2</a:t>
            </a:r>
            <a:r>
              <a:rPr lang="en-US" sz="1350" baseline="30000" dirty="0"/>
              <a:t>nd</a:t>
            </a:r>
            <a:r>
              <a:rPr lang="en-US" sz="1350" dirty="0"/>
              <a:t> call 2024)</a:t>
            </a:r>
          </a:p>
          <a:p>
            <a:pPr marL="0" lvl="1" indent="0">
              <a:buNone/>
            </a:pPr>
            <a:r>
              <a:rPr lang="en-US" sz="1350" dirty="0">
                <a:sym typeface="Wingdings" pitchFamily="2" charset="2"/>
              </a:rPr>
              <a:t> </a:t>
            </a:r>
            <a:r>
              <a:rPr lang="en-US" sz="1350" dirty="0">
                <a:sym typeface="Wingdings" pitchFamily="2" charset="2"/>
                <a:hlinkClick r:id="rId3"/>
              </a:rPr>
              <a:t>Link to the funding scheme </a:t>
            </a:r>
            <a:endParaRPr lang="en-US" sz="1350" dirty="0"/>
          </a:p>
        </p:txBody>
      </p:sp>
    </p:spTree>
    <p:extLst>
      <p:ext uri="{BB962C8B-B14F-4D97-AF65-F5344CB8AC3E}">
        <p14:creationId xmlns:p14="http://schemas.microsoft.com/office/powerpoint/2010/main" val="2851785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393D-B169-4F4A-E6D0-BA03E9145203}"/>
              </a:ext>
            </a:extLst>
          </p:cNvPr>
          <p:cNvSpPr>
            <a:spLocks noGrp="1"/>
          </p:cNvSpPr>
          <p:nvPr>
            <p:ph type="title"/>
          </p:nvPr>
        </p:nvSpPr>
        <p:spPr>
          <a:xfrm>
            <a:off x="1031684" y="236549"/>
            <a:ext cx="7785040" cy="598385"/>
          </a:xfrm>
        </p:spPr>
        <p:txBody>
          <a:bodyPr>
            <a:normAutofit fontScale="90000"/>
          </a:bodyPr>
          <a:lstStyle/>
          <a:p>
            <a:r>
              <a:rPr lang="en-CH" dirty="0"/>
              <a:t>Workshop tomorrow:</a:t>
            </a:r>
            <a:br>
              <a:rPr lang="en-CH" dirty="0"/>
            </a:br>
            <a:r>
              <a:rPr lang="en-CH" dirty="0"/>
              <a:t>UZH Global Strategy and Partnerships </a:t>
            </a:r>
          </a:p>
        </p:txBody>
      </p:sp>
      <p:sp>
        <p:nvSpPr>
          <p:cNvPr id="5" name="TextBox 4">
            <a:extLst>
              <a:ext uri="{FF2B5EF4-FFF2-40B4-BE49-F238E27FC236}">
                <a16:creationId xmlns:a16="http://schemas.microsoft.com/office/drawing/2014/main" id="{94F56B06-8AD6-F862-DFFF-FCDC548EC68F}"/>
              </a:ext>
            </a:extLst>
          </p:cNvPr>
          <p:cNvSpPr txBox="1"/>
          <p:nvPr/>
        </p:nvSpPr>
        <p:spPr>
          <a:xfrm>
            <a:off x="1899019" y="1509689"/>
            <a:ext cx="4585446" cy="3693319"/>
          </a:xfrm>
          <a:prstGeom prst="rect">
            <a:avLst/>
          </a:prstGeom>
          <a:noFill/>
        </p:spPr>
        <p:txBody>
          <a:bodyPr wrap="square">
            <a:spAutoFit/>
          </a:bodyPr>
          <a:lstStyle/>
          <a:p>
            <a:pPr algn="ctr"/>
            <a:r>
              <a:rPr lang="en-CH" dirty="0"/>
              <a:t>Workshop on Plant biology</a:t>
            </a:r>
          </a:p>
          <a:p>
            <a:pPr algn="ctr"/>
            <a:r>
              <a:rPr lang="en-CH" dirty="0"/>
              <a:t>using remote sensing, modelling, genetics and genomics to apply our knowledge for the better future.</a:t>
            </a:r>
          </a:p>
          <a:p>
            <a:pPr algn="ctr"/>
            <a:r>
              <a:rPr lang="en-CH" dirty="0"/>
              <a:t>Wed. 18th October, 09:00-15:00 </a:t>
            </a:r>
          </a:p>
          <a:p>
            <a:pPr algn="ctr"/>
            <a:r>
              <a:rPr lang="en-CH" dirty="0"/>
              <a:t>Irchel Campus, Y10-G-03/04 or online*</a:t>
            </a:r>
          </a:p>
          <a:p>
            <a:pPr algn="ctr"/>
            <a:endParaRPr lang="en-CH" dirty="0"/>
          </a:p>
          <a:p>
            <a:pPr algn="ctr"/>
            <a:endParaRPr lang="en-CH" dirty="0"/>
          </a:p>
          <a:p>
            <a:pPr algn="ctr"/>
            <a:endParaRPr lang="en-CH" dirty="0"/>
          </a:p>
          <a:p>
            <a:pPr algn="ctr"/>
            <a:endParaRPr lang="en-CH" dirty="0"/>
          </a:p>
          <a:p>
            <a:pPr algn="ctr"/>
            <a:r>
              <a:rPr lang="en-CH" dirty="0"/>
              <a:t>9:05 Hirosyoshi Iwata, Univ. Tokyo</a:t>
            </a:r>
          </a:p>
          <a:p>
            <a:pPr algn="ctr"/>
            <a:r>
              <a:rPr lang="en-CH" dirty="0"/>
              <a:t>13:45 Andreas Hund, ETH</a:t>
            </a:r>
          </a:p>
          <a:p>
            <a:pPr algn="ctr"/>
            <a:r>
              <a:rPr lang="en-US" dirty="0"/>
              <a:t>A</a:t>
            </a:r>
            <a:r>
              <a:rPr lang="en-CH" dirty="0"/>
              <a:t>nd many young scientists</a:t>
            </a:r>
          </a:p>
        </p:txBody>
      </p:sp>
      <p:pic>
        <p:nvPicPr>
          <p:cNvPr id="7" name="Picture 6" descr="A person in a red turtleneck&#10;&#10;Description automatically generated">
            <a:extLst>
              <a:ext uri="{FF2B5EF4-FFF2-40B4-BE49-F238E27FC236}">
                <a16:creationId xmlns:a16="http://schemas.microsoft.com/office/drawing/2014/main" id="{38B2E417-AF96-B0A3-4427-0E78EAFB8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257" y="1243148"/>
            <a:ext cx="1589314" cy="2383971"/>
          </a:xfrm>
          <a:prstGeom prst="rect">
            <a:avLst/>
          </a:prstGeom>
        </p:spPr>
      </p:pic>
      <p:sp>
        <p:nvSpPr>
          <p:cNvPr id="9" name="TextBox 8">
            <a:extLst>
              <a:ext uri="{FF2B5EF4-FFF2-40B4-BE49-F238E27FC236}">
                <a16:creationId xmlns:a16="http://schemas.microsoft.com/office/drawing/2014/main" id="{A9161AFB-4153-7816-9DBC-8DC4EE873310}"/>
              </a:ext>
            </a:extLst>
          </p:cNvPr>
          <p:cNvSpPr txBox="1"/>
          <p:nvPr/>
        </p:nvSpPr>
        <p:spPr>
          <a:xfrm>
            <a:off x="7119257" y="3583414"/>
            <a:ext cx="1764137" cy="646331"/>
          </a:xfrm>
          <a:prstGeom prst="rect">
            <a:avLst/>
          </a:prstGeom>
          <a:noFill/>
        </p:spPr>
        <p:txBody>
          <a:bodyPr wrap="none" rtlCol="0">
            <a:spAutoFit/>
          </a:bodyPr>
          <a:lstStyle/>
          <a:p>
            <a:r>
              <a:rPr lang="en-CH" dirty="0"/>
              <a:t>Main organizer</a:t>
            </a:r>
          </a:p>
          <a:p>
            <a:r>
              <a:rPr lang="en-CH" dirty="0"/>
              <a:t>Misako Yamazaki</a:t>
            </a:r>
          </a:p>
        </p:txBody>
      </p:sp>
    </p:spTree>
    <p:extLst>
      <p:ext uri="{BB962C8B-B14F-4D97-AF65-F5344CB8AC3E}">
        <p14:creationId xmlns:p14="http://schemas.microsoft.com/office/powerpoint/2010/main" val="170796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B1D38-5613-1DEE-945F-AF7F5C591A97}"/>
              </a:ext>
            </a:extLst>
          </p:cNvPr>
          <p:cNvSpPr>
            <a:spLocks noGrp="1"/>
          </p:cNvSpPr>
          <p:nvPr>
            <p:ph type="title"/>
          </p:nvPr>
        </p:nvSpPr>
        <p:spPr>
          <a:xfrm>
            <a:off x="1049102" y="219134"/>
            <a:ext cx="7785040" cy="598385"/>
          </a:xfrm>
        </p:spPr>
        <p:txBody>
          <a:bodyPr>
            <a:normAutofit fontScale="90000"/>
          </a:bodyPr>
          <a:lstStyle/>
          <a:p>
            <a:r>
              <a:rPr lang="de-DE" dirty="0"/>
              <a:t>UZH </a:t>
            </a:r>
            <a:r>
              <a:rPr lang="de-CH" dirty="0"/>
              <a:t>Teaching Fund (ULF) – global_innovation </a:t>
            </a:r>
            <a:endParaRPr lang="de-DE" dirty="0"/>
          </a:p>
        </p:txBody>
      </p:sp>
      <p:sp>
        <p:nvSpPr>
          <p:cNvPr id="3" name="Inhaltsplatzhalter 2">
            <a:extLst>
              <a:ext uri="{FF2B5EF4-FFF2-40B4-BE49-F238E27FC236}">
                <a16:creationId xmlns:a16="http://schemas.microsoft.com/office/drawing/2014/main" id="{4E9C4A6A-2CF8-E89C-C432-4C4F5C1FCF5A}"/>
              </a:ext>
            </a:extLst>
          </p:cNvPr>
          <p:cNvSpPr>
            <a:spLocks noGrp="1"/>
          </p:cNvSpPr>
          <p:nvPr>
            <p:ph idx="1"/>
          </p:nvPr>
        </p:nvSpPr>
        <p:spPr>
          <a:xfrm>
            <a:off x="657856" y="2402619"/>
            <a:ext cx="8047514" cy="3295224"/>
          </a:xfrm>
        </p:spPr>
        <p:txBody>
          <a:bodyPr>
            <a:normAutofit/>
          </a:bodyPr>
          <a:lstStyle/>
          <a:p>
            <a:r>
              <a:rPr lang="en-US" sz="1350" dirty="0"/>
              <a:t>Launched by Educational Innovation at the University of Zurich. The funding line aims at supporting courses, modules, and structural collaboration in teaching with international partners of UZH that promote either </a:t>
            </a:r>
            <a:r>
              <a:rPr lang="en-US" sz="1350" dirty="0" err="1"/>
              <a:t>internationalization@Home</a:t>
            </a:r>
            <a:r>
              <a:rPr lang="en-US" sz="1350" dirty="0"/>
              <a:t> or (virtual) mobility experiences for UZH students. </a:t>
            </a:r>
          </a:p>
          <a:p>
            <a:endParaRPr lang="en-US" sz="1350" b="1" dirty="0"/>
          </a:p>
          <a:p>
            <a:pPr marL="257244" indent="-257244"/>
            <a:r>
              <a:rPr lang="en-US" sz="1350" b="1" dirty="0"/>
              <a:t>Open to: </a:t>
            </a:r>
            <a:r>
              <a:rPr lang="en-US" sz="1350" dirty="0"/>
              <a:t>all teaching staff employed at UZH</a:t>
            </a:r>
          </a:p>
          <a:p>
            <a:pPr marL="257244" indent="-257244"/>
            <a:r>
              <a:rPr lang="en-US" sz="1350" b="1" dirty="0"/>
              <a:t>Grant sum: </a:t>
            </a:r>
            <a:r>
              <a:rPr lang="en-US" sz="1350" dirty="0"/>
              <a:t>max. CHF 40,000</a:t>
            </a:r>
            <a:endParaRPr lang="en-US" sz="1350" b="1" dirty="0"/>
          </a:p>
          <a:p>
            <a:pPr marL="257244" lvl="1" indent="-257244"/>
            <a:r>
              <a:rPr lang="en-US" sz="1350" b="1" dirty="0"/>
              <a:t>Submission deadline: </a:t>
            </a:r>
            <a:r>
              <a:rPr lang="en-US" sz="1350" dirty="0"/>
              <a:t>27 October 2023 (call deadlines for 2024 tba)</a:t>
            </a:r>
          </a:p>
          <a:p>
            <a:pPr marL="0" lvl="1" indent="0">
              <a:buNone/>
            </a:pPr>
            <a:endParaRPr lang="en-US" sz="1350" b="1" dirty="0"/>
          </a:p>
          <a:p>
            <a:pPr marL="0" lvl="1" indent="0">
              <a:buNone/>
            </a:pPr>
            <a:r>
              <a:rPr lang="en-US" sz="1350" dirty="0">
                <a:sym typeface="Wingdings" pitchFamily="2" charset="2"/>
              </a:rPr>
              <a:t> </a:t>
            </a:r>
            <a:r>
              <a:rPr lang="en-US" sz="1350" dirty="0">
                <a:sym typeface="Wingdings" pitchFamily="2" charset="2"/>
                <a:hlinkClick r:id="rId3"/>
              </a:rPr>
              <a:t>Link to the funding scheme </a:t>
            </a:r>
            <a:endParaRPr lang="en-US" sz="1350" dirty="0"/>
          </a:p>
        </p:txBody>
      </p:sp>
    </p:spTree>
    <p:extLst>
      <p:ext uri="{BB962C8B-B14F-4D97-AF65-F5344CB8AC3E}">
        <p14:creationId xmlns:p14="http://schemas.microsoft.com/office/powerpoint/2010/main" val="360374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B046B-26AC-0E82-2AA8-6AA389A2DB09}"/>
              </a:ext>
            </a:extLst>
          </p:cNvPr>
          <p:cNvSpPr>
            <a:spLocks noGrp="1"/>
          </p:cNvSpPr>
          <p:nvPr>
            <p:ph type="title"/>
          </p:nvPr>
        </p:nvSpPr>
        <p:spPr>
          <a:xfrm>
            <a:off x="1022975" y="245259"/>
            <a:ext cx="7785040" cy="598385"/>
          </a:xfrm>
        </p:spPr>
        <p:txBody>
          <a:bodyPr>
            <a:normAutofit fontScale="90000"/>
          </a:bodyPr>
          <a:lstStyle/>
          <a:p>
            <a:r>
              <a:rPr lang="de-DE" dirty="0"/>
              <a:t>Other Funding </a:t>
            </a:r>
            <a:r>
              <a:rPr lang="de-DE" dirty="0" err="1"/>
              <a:t>Opportunities</a:t>
            </a:r>
            <a:r>
              <a:rPr lang="de-DE" dirty="0"/>
              <a:t> (Lead </a:t>
            </a:r>
            <a:r>
              <a:rPr lang="de-DE" dirty="0" err="1"/>
              <a:t>Switzerland-based</a:t>
            </a:r>
            <a:r>
              <a:rPr lang="de-DE" dirty="0"/>
              <a:t> </a:t>
            </a:r>
            <a:r>
              <a:rPr lang="de-DE" dirty="0" err="1"/>
              <a:t>applicants</a:t>
            </a:r>
            <a:r>
              <a:rPr lang="de-DE" dirty="0"/>
              <a:t>)</a:t>
            </a:r>
          </a:p>
        </p:txBody>
      </p:sp>
      <p:sp>
        <p:nvSpPr>
          <p:cNvPr id="3" name="Inhaltsplatzhalter 2">
            <a:extLst>
              <a:ext uri="{FF2B5EF4-FFF2-40B4-BE49-F238E27FC236}">
                <a16:creationId xmlns:a16="http://schemas.microsoft.com/office/drawing/2014/main" id="{38C76566-931E-9F94-4CA3-BC5688FD5F97}"/>
              </a:ext>
            </a:extLst>
          </p:cNvPr>
          <p:cNvSpPr>
            <a:spLocks noGrp="1"/>
          </p:cNvSpPr>
          <p:nvPr>
            <p:ph sz="half" idx="1"/>
          </p:nvPr>
        </p:nvSpPr>
        <p:spPr>
          <a:xfrm>
            <a:off x="722538" y="2672719"/>
            <a:ext cx="7126210" cy="3019221"/>
          </a:xfrm>
        </p:spPr>
        <p:txBody>
          <a:bodyPr/>
          <a:lstStyle/>
          <a:p>
            <a:endParaRPr lang="de-DE" sz="1800" dirty="0"/>
          </a:p>
          <a:p>
            <a:r>
              <a:rPr lang="de-DE" sz="1800" dirty="0"/>
              <a:t>The </a:t>
            </a:r>
            <a:r>
              <a:rPr lang="de-DE" sz="1800" dirty="0" err="1"/>
              <a:t>platform</a:t>
            </a:r>
            <a:r>
              <a:rPr lang="de-DE" sz="1800" dirty="0"/>
              <a:t> </a:t>
            </a:r>
            <a:r>
              <a:rPr lang="de-DE" sz="1800" dirty="0">
                <a:hlinkClick r:id="rId3"/>
              </a:rPr>
              <a:t>https://research.swiss/</a:t>
            </a:r>
            <a:r>
              <a:rPr lang="de-DE" sz="1800" dirty="0"/>
              <a:t> </a:t>
            </a:r>
            <a:r>
              <a:rPr lang="de-DE" sz="1800" dirty="0" err="1"/>
              <a:t>offers</a:t>
            </a:r>
            <a:r>
              <a:rPr lang="de-DE" sz="1800" dirty="0"/>
              <a:t> an </a:t>
            </a:r>
            <a:r>
              <a:rPr lang="de-DE" sz="1800" dirty="0" err="1"/>
              <a:t>overview</a:t>
            </a:r>
            <a:r>
              <a:rPr lang="de-DE" sz="1800" dirty="0"/>
              <a:t> </a:t>
            </a:r>
            <a:r>
              <a:rPr lang="de-DE" sz="1800" dirty="0" err="1"/>
              <a:t>of</a:t>
            </a:r>
            <a:r>
              <a:rPr lang="de-DE" sz="1800" dirty="0"/>
              <a:t> </a:t>
            </a:r>
            <a:r>
              <a:rPr lang="de-DE" sz="1800" dirty="0" err="1"/>
              <a:t>funding</a:t>
            </a:r>
            <a:r>
              <a:rPr lang="de-DE" sz="1800" dirty="0"/>
              <a:t> </a:t>
            </a:r>
            <a:r>
              <a:rPr lang="de-DE" sz="1800" dirty="0" err="1"/>
              <a:t>opportunities</a:t>
            </a:r>
            <a:r>
              <a:rPr lang="de-DE" sz="1800" dirty="0"/>
              <a:t> </a:t>
            </a:r>
            <a:r>
              <a:rPr lang="de-DE" sz="1800" dirty="0" err="1"/>
              <a:t>for</a:t>
            </a:r>
            <a:r>
              <a:rPr lang="de-DE" sz="1800" dirty="0"/>
              <a:t> </a:t>
            </a:r>
            <a:r>
              <a:rPr lang="de-DE" sz="1800" dirty="0" err="1"/>
              <a:t>Switzerland-based</a:t>
            </a:r>
            <a:r>
              <a:rPr lang="de-DE" sz="1800" dirty="0"/>
              <a:t> </a:t>
            </a:r>
            <a:r>
              <a:rPr lang="de-DE" sz="1800" dirty="0" err="1"/>
              <a:t>applicants</a:t>
            </a:r>
            <a:endParaRPr lang="de-DE" sz="1800" dirty="0"/>
          </a:p>
        </p:txBody>
      </p:sp>
    </p:spTree>
    <p:extLst>
      <p:ext uri="{BB962C8B-B14F-4D97-AF65-F5344CB8AC3E}">
        <p14:creationId xmlns:p14="http://schemas.microsoft.com/office/powerpoint/2010/main" val="3425771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EDAA-00B7-C14C-AFF5-FD295206192B}"/>
              </a:ext>
            </a:extLst>
          </p:cNvPr>
          <p:cNvSpPr>
            <a:spLocks noGrp="1"/>
          </p:cNvSpPr>
          <p:nvPr>
            <p:ph type="title"/>
          </p:nvPr>
        </p:nvSpPr>
        <p:spPr>
          <a:xfrm>
            <a:off x="1031685" y="257033"/>
            <a:ext cx="8112316" cy="603985"/>
          </a:xfrm>
        </p:spPr>
        <p:txBody>
          <a:bodyPr>
            <a:normAutofit fontScale="90000"/>
          </a:bodyPr>
          <a:lstStyle/>
          <a:p>
            <a:r>
              <a:rPr lang="en-US" sz="3200" spc="-149" dirty="0">
                <a:solidFill>
                  <a:srgbClr val="74AE32"/>
                </a:solidFill>
              </a:rPr>
              <a:t>Acknowledgment:</a:t>
            </a:r>
            <a:br>
              <a:rPr lang="en-US" sz="3200" spc="-149" dirty="0">
                <a:solidFill>
                  <a:srgbClr val="74AE32"/>
                </a:solidFill>
              </a:rPr>
            </a:br>
            <a:r>
              <a:rPr lang="en-US" sz="3200" spc="-149" dirty="0">
                <a:solidFill>
                  <a:srgbClr val="74AE32"/>
                </a:solidFill>
              </a:rPr>
              <a:t>Some former lab members back to Japan</a:t>
            </a:r>
            <a:endParaRPr lang="en-JP" sz="3200" dirty="0"/>
          </a:p>
        </p:txBody>
      </p:sp>
      <p:sp>
        <p:nvSpPr>
          <p:cNvPr id="6" name="Rectangle 110">
            <a:extLst>
              <a:ext uri="{FF2B5EF4-FFF2-40B4-BE49-F238E27FC236}">
                <a16:creationId xmlns:a16="http://schemas.microsoft.com/office/drawing/2014/main" id="{48974AAE-6F2B-B54D-A584-76B116FA0DED}"/>
              </a:ext>
            </a:extLst>
          </p:cNvPr>
          <p:cNvSpPr/>
          <p:nvPr/>
        </p:nvSpPr>
        <p:spPr>
          <a:xfrm>
            <a:off x="225521" y="6225491"/>
            <a:ext cx="8573404" cy="360000"/>
          </a:xfrm>
          <a:prstGeom prst="roundRect">
            <a:avLst>
              <a:gd name="adj" fmla="val 50000"/>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vert="horz" lIns="0" tIns="0" rIns="0" bIns="0" rtlCol="0" anchor="ctr">
            <a:noAutofit/>
          </a:bodyPr>
          <a:lstStyle/>
          <a:p>
            <a:pPr algn="ctr" defTabSz="844058">
              <a:lnSpc>
                <a:spcPct val="90000"/>
              </a:lnSpc>
              <a:spcBef>
                <a:spcPct val="0"/>
              </a:spcBef>
            </a:pPr>
            <a:r>
              <a:rPr lang="en-US" altLang="ja-JP" sz="2400" b="1" dirty="0">
                <a:latin typeface="+mn-ea"/>
              </a:rPr>
              <a:t>Further collaboration between Switzerland and Japan</a:t>
            </a:r>
          </a:p>
        </p:txBody>
      </p:sp>
      <p:pic>
        <p:nvPicPr>
          <p:cNvPr id="4" name="図 61" descr="マップ&#10;&#10;自動的に生成された説明">
            <a:extLst>
              <a:ext uri="{FF2B5EF4-FFF2-40B4-BE49-F238E27FC236}">
                <a16:creationId xmlns:a16="http://schemas.microsoft.com/office/drawing/2014/main" id="{886BA03E-4B85-382E-38DB-5986AF3662CE}"/>
              </a:ext>
            </a:extLst>
          </p:cNvPr>
          <p:cNvPicPr>
            <a:picLocks noChangeAspect="1"/>
          </p:cNvPicPr>
          <p:nvPr/>
        </p:nvPicPr>
        <p:blipFill rotWithShape="1">
          <a:blip r:embed="rId3">
            <a:alphaModFix amt="72000"/>
          </a:blip>
          <a:srcRect l="24322" t="3433" r="10423" b="28333"/>
          <a:stretch/>
        </p:blipFill>
        <p:spPr>
          <a:xfrm>
            <a:off x="2319649" y="915473"/>
            <a:ext cx="3736455" cy="4686081"/>
          </a:xfrm>
          <a:prstGeom prst="rect">
            <a:avLst/>
          </a:prstGeom>
        </p:spPr>
      </p:pic>
      <p:pic>
        <p:nvPicPr>
          <p:cNvPr id="22" name="Picture 21" descr="A person wearing glasses&#10;&#10;Description automatically generated with low confidence">
            <a:extLst>
              <a:ext uri="{FF2B5EF4-FFF2-40B4-BE49-F238E27FC236}">
                <a16:creationId xmlns:a16="http://schemas.microsoft.com/office/drawing/2014/main" id="{D2FC98CB-210D-1862-553D-ED8AA9804193}"/>
              </a:ext>
            </a:extLst>
          </p:cNvPr>
          <p:cNvPicPr>
            <a:picLocks noChangeAspect="1"/>
          </p:cNvPicPr>
          <p:nvPr/>
        </p:nvPicPr>
        <p:blipFill rotWithShape="1">
          <a:blip r:embed="rId4">
            <a:extLst>
              <a:ext uri="{28A0092B-C50C-407E-A947-70E740481C1C}">
                <a14:useLocalDpi xmlns:a14="http://schemas.microsoft.com/office/drawing/2010/main" val="0"/>
              </a:ext>
            </a:extLst>
          </a:blip>
          <a:srcRect l="18766" t="17947" r="18226" b="26462"/>
          <a:stretch/>
        </p:blipFill>
        <p:spPr>
          <a:xfrm>
            <a:off x="4183685" y="3714117"/>
            <a:ext cx="540180" cy="714324"/>
          </a:xfrm>
          <a:prstGeom prst="rect">
            <a:avLst/>
          </a:prstGeom>
        </p:spPr>
      </p:pic>
      <p:pic>
        <p:nvPicPr>
          <p:cNvPr id="24" name="Picture 23" descr="A picture containing tree, person, outdoor, laying&#10;&#10;Description automatically generated">
            <a:extLst>
              <a:ext uri="{FF2B5EF4-FFF2-40B4-BE49-F238E27FC236}">
                <a16:creationId xmlns:a16="http://schemas.microsoft.com/office/drawing/2014/main" id="{BAC0046C-91C3-140F-F236-B956B565E9DE}"/>
              </a:ext>
            </a:extLst>
          </p:cNvPr>
          <p:cNvPicPr>
            <a:picLocks noChangeAspect="1"/>
          </p:cNvPicPr>
          <p:nvPr/>
        </p:nvPicPr>
        <p:blipFill rotWithShape="1">
          <a:blip r:embed="rId5">
            <a:extLst>
              <a:ext uri="{28A0092B-C50C-407E-A947-70E740481C1C}">
                <a14:useLocalDpi xmlns:a14="http://schemas.microsoft.com/office/drawing/2010/main" val="0"/>
              </a:ext>
            </a:extLst>
          </a:blip>
          <a:srcRect l="27994" t="21738" r="11834" b="13655"/>
          <a:stretch/>
        </p:blipFill>
        <p:spPr>
          <a:xfrm rot="16200000">
            <a:off x="3748063" y="2938388"/>
            <a:ext cx="831952" cy="595499"/>
          </a:xfrm>
          <a:prstGeom prst="rect">
            <a:avLst/>
          </a:prstGeom>
        </p:spPr>
      </p:pic>
      <p:pic>
        <p:nvPicPr>
          <p:cNvPr id="26" name="Picture 25" descr="A person smiling for the camera&#10;&#10;Description automatically generated with medium confidence">
            <a:extLst>
              <a:ext uri="{FF2B5EF4-FFF2-40B4-BE49-F238E27FC236}">
                <a16:creationId xmlns:a16="http://schemas.microsoft.com/office/drawing/2014/main" id="{8D88CB79-8EE2-139C-343D-DAA521F68B79}"/>
              </a:ext>
            </a:extLst>
          </p:cNvPr>
          <p:cNvPicPr>
            <a:picLocks noChangeAspect="1"/>
          </p:cNvPicPr>
          <p:nvPr/>
        </p:nvPicPr>
        <p:blipFill rotWithShape="1">
          <a:blip r:embed="rId6">
            <a:extLst>
              <a:ext uri="{28A0092B-C50C-407E-A947-70E740481C1C}">
                <a14:useLocalDpi xmlns:a14="http://schemas.microsoft.com/office/drawing/2010/main" val="0"/>
              </a:ext>
            </a:extLst>
          </a:blip>
          <a:srcRect l="13897" t="3602" r="20905" b="33666"/>
          <a:stretch/>
        </p:blipFill>
        <p:spPr>
          <a:xfrm>
            <a:off x="3353027" y="3691206"/>
            <a:ext cx="558976" cy="665881"/>
          </a:xfrm>
          <a:prstGeom prst="rect">
            <a:avLst/>
          </a:prstGeom>
        </p:spPr>
      </p:pic>
      <p:pic>
        <p:nvPicPr>
          <p:cNvPr id="27" name="Picture 12">
            <a:extLst>
              <a:ext uri="{FF2B5EF4-FFF2-40B4-BE49-F238E27FC236}">
                <a16:creationId xmlns:a16="http://schemas.microsoft.com/office/drawing/2014/main" id="{30F8C890-B7CB-C5FF-CF15-1C46B207C59C}"/>
              </a:ext>
            </a:extLst>
          </p:cNvPr>
          <p:cNvPicPr>
            <a:picLocks noChangeAspect="1" noChangeArrowheads="1"/>
          </p:cNvPicPr>
          <p:nvPr/>
        </p:nvPicPr>
        <p:blipFill rotWithShape="1">
          <a:blip r:embed="rId7">
            <a:lum bright="26000" contrast="6000"/>
          </a:blip>
          <a:srcRect l="58705" b="61739"/>
          <a:stretch/>
        </p:blipFill>
        <p:spPr bwMode="auto">
          <a:xfrm rot="16200000">
            <a:off x="6759773" y="2947875"/>
            <a:ext cx="765687" cy="531101"/>
          </a:xfrm>
          <a:prstGeom prst="rect">
            <a:avLst/>
          </a:prstGeom>
          <a:noFill/>
          <a:ln w="9525">
            <a:noFill/>
            <a:miter lim="800000"/>
            <a:headEnd/>
            <a:tailEnd/>
          </a:ln>
        </p:spPr>
      </p:pic>
      <p:pic>
        <p:nvPicPr>
          <p:cNvPr id="37" name="Picture 36" descr="A picture containing person, indoor&#10;&#10;Description automatically generated">
            <a:extLst>
              <a:ext uri="{FF2B5EF4-FFF2-40B4-BE49-F238E27FC236}">
                <a16:creationId xmlns:a16="http://schemas.microsoft.com/office/drawing/2014/main" id="{84D03B62-EA4E-4A73-A51E-1BEF79BED88B}"/>
              </a:ext>
            </a:extLst>
          </p:cNvPr>
          <p:cNvPicPr>
            <a:picLocks noChangeAspect="1"/>
          </p:cNvPicPr>
          <p:nvPr/>
        </p:nvPicPr>
        <p:blipFill rotWithShape="1">
          <a:blip r:embed="rId8">
            <a:extLst>
              <a:ext uri="{28A0092B-C50C-407E-A947-70E740481C1C}">
                <a14:useLocalDpi xmlns:a14="http://schemas.microsoft.com/office/drawing/2010/main" val="0"/>
              </a:ext>
            </a:extLst>
          </a:blip>
          <a:srcRect l="14263" b="45408"/>
          <a:stretch/>
        </p:blipFill>
        <p:spPr>
          <a:xfrm>
            <a:off x="5084954" y="2841581"/>
            <a:ext cx="765435" cy="774343"/>
          </a:xfrm>
          <a:prstGeom prst="rect">
            <a:avLst/>
          </a:prstGeom>
        </p:spPr>
      </p:pic>
      <p:pic>
        <p:nvPicPr>
          <p:cNvPr id="41" name="Picture 40" descr="A person smiling for the camera&#10;&#10;Description automatically generated with low confidence">
            <a:extLst>
              <a:ext uri="{FF2B5EF4-FFF2-40B4-BE49-F238E27FC236}">
                <a16:creationId xmlns:a16="http://schemas.microsoft.com/office/drawing/2014/main" id="{B94A34E7-5420-3F02-68D0-FD3357CAE25A}"/>
              </a:ext>
            </a:extLst>
          </p:cNvPr>
          <p:cNvPicPr>
            <a:picLocks noChangeAspect="1"/>
          </p:cNvPicPr>
          <p:nvPr/>
        </p:nvPicPr>
        <p:blipFill rotWithShape="1">
          <a:blip r:embed="rId9">
            <a:extLst>
              <a:ext uri="{28A0092B-C50C-407E-A947-70E740481C1C}">
                <a14:useLocalDpi xmlns:a14="http://schemas.microsoft.com/office/drawing/2010/main" val="0"/>
              </a:ext>
            </a:extLst>
          </a:blip>
          <a:srcRect l="21820" r="19750" b="25656"/>
          <a:stretch/>
        </p:blipFill>
        <p:spPr>
          <a:xfrm>
            <a:off x="2616627" y="4484197"/>
            <a:ext cx="612295" cy="794627"/>
          </a:xfrm>
          <a:prstGeom prst="rect">
            <a:avLst/>
          </a:prstGeom>
        </p:spPr>
      </p:pic>
      <p:pic>
        <p:nvPicPr>
          <p:cNvPr id="43" name="Picture 42" descr="A person smiling for the camera&#10;&#10;Description automatically generated with medium confidence">
            <a:extLst>
              <a:ext uri="{FF2B5EF4-FFF2-40B4-BE49-F238E27FC236}">
                <a16:creationId xmlns:a16="http://schemas.microsoft.com/office/drawing/2014/main" id="{BF13602A-DA7C-3AF4-D6DE-8B5A877AF0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0898" y="3774529"/>
            <a:ext cx="578011" cy="753839"/>
          </a:xfrm>
          <a:prstGeom prst="rect">
            <a:avLst/>
          </a:prstGeom>
        </p:spPr>
      </p:pic>
      <p:sp>
        <p:nvSpPr>
          <p:cNvPr id="45" name="TextBox 44">
            <a:extLst>
              <a:ext uri="{FF2B5EF4-FFF2-40B4-BE49-F238E27FC236}">
                <a16:creationId xmlns:a16="http://schemas.microsoft.com/office/drawing/2014/main" id="{0031D981-3891-C747-9976-844BB088347B}"/>
              </a:ext>
            </a:extLst>
          </p:cNvPr>
          <p:cNvSpPr txBox="1"/>
          <p:nvPr/>
        </p:nvSpPr>
        <p:spPr>
          <a:xfrm>
            <a:off x="2496165" y="5264380"/>
            <a:ext cx="2047499"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Yuji </a:t>
            </a:r>
            <a:r>
              <a:rPr lang="en-US" altLang="ja-JP" sz="1100" dirty="0" err="1">
                <a:ea typeface="Osaka" pitchFamily="1" charset="-128"/>
                <a:cs typeface="Osaka" pitchFamily="1" charset="-128"/>
              </a:rPr>
              <a:t>Tokumoto</a:t>
            </a:r>
            <a:endParaRPr lang="en-US" altLang="ja-JP" sz="1100" dirty="0">
              <a:ea typeface="Osaka" pitchFamily="1" charset="-128"/>
              <a:cs typeface="Osaka" pitchFamily="1" charset="-128"/>
            </a:endParaRPr>
          </a:p>
          <a:p>
            <a:pPr>
              <a:lnSpc>
                <a:spcPct val="90000"/>
              </a:lnSpc>
            </a:pPr>
            <a:r>
              <a:rPr lang="en-US" altLang="ja-JP" sz="1100" dirty="0">
                <a:ea typeface="Osaka" pitchFamily="1" charset="-128"/>
                <a:cs typeface="Osaka" pitchFamily="1" charset="-128"/>
              </a:rPr>
              <a:t>Univ Miyazaki, Fac. </a:t>
            </a:r>
            <a:r>
              <a:rPr lang="en-US" altLang="ja-JP" sz="1100" dirty="0" err="1">
                <a:ea typeface="Osaka" pitchFamily="1" charset="-128"/>
                <a:cs typeface="Osaka" pitchFamily="1" charset="-128"/>
              </a:rPr>
              <a:t>Agr</a:t>
            </a:r>
            <a:r>
              <a:rPr lang="en-US" altLang="ja-JP" sz="1100" dirty="0">
                <a:ea typeface="Osaka" pitchFamily="1" charset="-128"/>
                <a:cs typeface="Osaka" pitchFamily="1" charset="-128"/>
              </a:rPr>
              <a:t>.</a:t>
            </a:r>
          </a:p>
          <a:p>
            <a:pPr>
              <a:lnSpc>
                <a:spcPct val="90000"/>
              </a:lnSpc>
            </a:pPr>
            <a:r>
              <a:rPr lang="en-US" altLang="ja-JP" sz="1100" dirty="0">
                <a:ea typeface="Osaka" pitchFamily="1" charset="-128"/>
                <a:cs typeface="Osaka" pitchFamily="1" charset="-128"/>
              </a:rPr>
              <a:t>Tenure-track</a:t>
            </a:r>
          </a:p>
        </p:txBody>
      </p:sp>
      <p:sp>
        <p:nvSpPr>
          <p:cNvPr id="46" name="TextBox 45">
            <a:extLst>
              <a:ext uri="{FF2B5EF4-FFF2-40B4-BE49-F238E27FC236}">
                <a16:creationId xmlns:a16="http://schemas.microsoft.com/office/drawing/2014/main" id="{6379AC50-1639-29F9-59A5-A78AA927C448}"/>
              </a:ext>
            </a:extLst>
          </p:cNvPr>
          <p:cNvSpPr txBox="1"/>
          <p:nvPr/>
        </p:nvSpPr>
        <p:spPr>
          <a:xfrm>
            <a:off x="3519914" y="4387967"/>
            <a:ext cx="1529683"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Hiromi </a:t>
            </a:r>
            <a:r>
              <a:rPr lang="en-US" altLang="ja-JP" sz="1100" dirty="0" err="1">
                <a:ea typeface="Osaka" pitchFamily="1" charset="-128"/>
                <a:cs typeface="Osaka" pitchFamily="1" charset="-128"/>
              </a:rPr>
              <a:t>Matsumae</a:t>
            </a:r>
            <a:endParaRPr lang="en-US" altLang="ja-JP" sz="1100" dirty="0">
              <a:ea typeface="Osaka" pitchFamily="1" charset="-128"/>
              <a:cs typeface="Osaka" pitchFamily="1" charset="-128"/>
            </a:endParaRPr>
          </a:p>
          <a:p>
            <a:pPr>
              <a:lnSpc>
                <a:spcPct val="90000"/>
              </a:lnSpc>
            </a:pPr>
            <a:r>
              <a:rPr lang="en-US" altLang="ja-JP" sz="1100" dirty="0">
                <a:ea typeface="Osaka" pitchFamily="1" charset="-128"/>
                <a:cs typeface="Osaka" pitchFamily="1" charset="-128"/>
              </a:rPr>
              <a:t>Tokai Univ. Fac. Med.</a:t>
            </a:r>
          </a:p>
          <a:p>
            <a:pPr>
              <a:lnSpc>
                <a:spcPct val="90000"/>
              </a:lnSpc>
            </a:pPr>
            <a:r>
              <a:rPr lang="en-US" altLang="ja-JP" sz="1100" dirty="0">
                <a:ea typeface="Osaka" pitchFamily="1" charset="-128"/>
                <a:cs typeface="Osaka" pitchFamily="1" charset="-128"/>
              </a:rPr>
              <a:t>Tenure-track</a:t>
            </a:r>
          </a:p>
        </p:txBody>
      </p:sp>
      <p:sp>
        <p:nvSpPr>
          <p:cNvPr id="47" name="TextBox 46">
            <a:extLst>
              <a:ext uri="{FF2B5EF4-FFF2-40B4-BE49-F238E27FC236}">
                <a16:creationId xmlns:a16="http://schemas.microsoft.com/office/drawing/2014/main" id="{0864FA09-CAE2-EF11-F1C7-227C8B04E073}"/>
              </a:ext>
            </a:extLst>
          </p:cNvPr>
          <p:cNvSpPr txBox="1"/>
          <p:nvPr/>
        </p:nvSpPr>
        <p:spPr>
          <a:xfrm>
            <a:off x="4830140" y="4523001"/>
            <a:ext cx="1442361" cy="854080"/>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Takashi </a:t>
            </a:r>
          </a:p>
          <a:p>
            <a:pPr>
              <a:lnSpc>
                <a:spcPct val="90000"/>
              </a:lnSpc>
            </a:pPr>
            <a:r>
              <a:rPr lang="en-US" altLang="ja-JP" sz="1100" dirty="0">
                <a:ea typeface="Osaka" pitchFamily="1" charset="-128"/>
                <a:cs typeface="Osaka" pitchFamily="1" charset="-128"/>
              </a:rPr>
              <a:t>Tsuchimatsu</a:t>
            </a:r>
          </a:p>
          <a:p>
            <a:pPr>
              <a:lnSpc>
                <a:spcPct val="90000"/>
              </a:lnSpc>
            </a:pPr>
            <a:r>
              <a:rPr lang="en-US" altLang="ja-JP" sz="1100" dirty="0">
                <a:ea typeface="Osaka" pitchFamily="1" charset="-128"/>
                <a:cs typeface="Osaka" pitchFamily="1" charset="-128"/>
              </a:rPr>
              <a:t>U. Tokyo, </a:t>
            </a:r>
          </a:p>
          <a:p>
            <a:pPr>
              <a:lnSpc>
                <a:spcPct val="90000"/>
              </a:lnSpc>
            </a:pPr>
            <a:r>
              <a:rPr lang="en-US" altLang="ja-JP" sz="1100" dirty="0">
                <a:ea typeface="Osaka" pitchFamily="1" charset="-128"/>
                <a:cs typeface="Osaka" pitchFamily="1" charset="-128"/>
              </a:rPr>
              <a:t>Grad. Sci.</a:t>
            </a:r>
          </a:p>
          <a:p>
            <a:pPr>
              <a:lnSpc>
                <a:spcPct val="90000"/>
              </a:lnSpc>
            </a:pPr>
            <a:r>
              <a:rPr lang="en-US" altLang="ja-JP" sz="1100" dirty="0">
                <a:ea typeface="Osaka" pitchFamily="1" charset="-128"/>
                <a:cs typeface="Osaka" pitchFamily="1" charset="-128"/>
              </a:rPr>
              <a:t>Professor</a:t>
            </a:r>
          </a:p>
        </p:txBody>
      </p:sp>
      <p:sp>
        <p:nvSpPr>
          <p:cNvPr id="48" name="TextBox 47">
            <a:extLst>
              <a:ext uri="{FF2B5EF4-FFF2-40B4-BE49-F238E27FC236}">
                <a16:creationId xmlns:a16="http://schemas.microsoft.com/office/drawing/2014/main" id="{6A4697D2-8C1D-0B70-B521-00040DC677A7}"/>
              </a:ext>
            </a:extLst>
          </p:cNvPr>
          <p:cNvSpPr txBox="1"/>
          <p:nvPr/>
        </p:nvSpPr>
        <p:spPr>
          <a:xfrm>
            <a:off x="5632254" y="4572597"/>
            <a:ext cx="1825072" cy="70173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Hiroyuki </a:t>
            </a:r>
            <a:r>
              <a:rPr lang="en-US" altLang="ja-JP" sz="1100" dirty="0" err="1">
                <a:ea typeface="Osaka" pitchFamily="1" charset="-128"/>
                <a:cs typeface="Osaka" pitchFamily="1" charset="-128"/>
              </a:rPr>
              <a:t>Kakui</a:t>
            </a:r>
            <a:endParaRPr lang="en-US" altLang="ja-JP" sz="1100" dirty="0">
              <a:ea typeface="Osaka" pitchFamily="1" charset="-128"/>
              <a:cs typeface="Osaka" pitchFamily="1" charset="-128"/>
            </a:endParaRPr>
          </a:p>
          <a:p>
            <a:pPr>
              <a:lnSpc>
                <a:spcPct val="90000"/>
              </a:lnSpc>
            </a:pPr>
            <a:r>
              <a:rPr lang="en-US" altLang="ja-JP" sz="1100" dirty="0">
                <a:ea typeface="Osaka" pitchFamily="1" charset="-128"/>
                <a:cs typeface="Osaka" pitchFamily="1" charset="-128"/>
              </a:rPr>
              <a:t>U. Tokyo</a:t>
            </a:r>
          </a:p>
          <a:p>
            <a:pPr>
              <a:lnSpc>
                <a:spcPct val="90000"/>
              </a:lnSpc>
            </a:pPr>
            <a:r>
              <a:rPr lang="en-US" altLang="ja-JP" sz="1100" dirty="0">
                <a:ea typeface="Osaka" pitchFamily="1" charset="-128"/>
                <a:cs typeface="Osaka" pitchFamily="1" charset="-128"/>
              </a:rPr>
              <a:t>Grad. </a:t>
            </a:r>
            <a:r>
              <a:rPr lang="en-US" altLang="ja-JP" sz="1100" dirty="0" err="1">
                <a:ea typeface="Osaka" pitchFamily="1" charset="-128"/>
                <a:cs typeface="Osaka" pitchFamily="1" charset="-128"/>
              </a:rPr>
              <a:t>Agr</a:t>
            </a:r>
            <a:r>
              <a:rPr lang="en-US" altLang="ja-JP" sz="1100" dirty="0">
                <a:ea typeface="Osaka" pitchFamily="1" charset="-128"/>
                <a:cs typeface="Osaka" pitchFamily="1" charset="-128"/>
              </a:rPr>
              <a:t>.</a:t>
            </a:r>
          </a:p>
          <a:p>
            <a:pPr>
              <a:lnSpc>
                <a:spcPct val="90000"/>
              </a:lnSpc>
            </a:pPr>
            <a:r>
              <a:rPr lang="en-US" altLang="ja-JP" sz="1100" dirty="0">
                <a:ea typeface="Osaka" pitchFamily="1" charset="-128"/>
                <a:cs typeface="Osaka" pitchFamily="1" charset="-128"/>
              </a:rPr>
              <a:t>Assistant Prof</a:t>
            </a:r>
          </a:p>
        </p:txBody>
      </p:sp>
      <p:sp>
        <p:nvSpPr>
          <p:cNvPr id="49" name="TextBox 48">
            <a:extLst>
              <a:ext uri="{FF2B5EF4-FFF2-40B4-BE49-F238E27FC236}">
                <a16:creationId xmlns:a16="http://schemas.microsoft.com/office/drawing/2014/main" id="{DEFBB204-A331-A6E4-FCDA-95E8497C3E6A}"/>
              </a:ext>
            </a:extLst>
          </p:cNvPr>
          <p:cNvSpPr txBox="1"/>
          <p:nvPr/>
        </p:nvSpPr>
        <p:spPr>
          <a:xfrm>
            <a:off x="2890085" y="2761253"/>
            <a:ext cx="1234724" cy="549381"/>
          </a:xfrm>
          <a:prstGeom prst="rect">
            <a:avLst/>
          </a:prstGeom>
          <a:noFill/>
        </p:spPr>
        <p:txBody>
          <a:bodyPr wrap="square">
            <a:spAutoFit/>
          </a:bodyPr>
          <a:lstStyle/>
          <a:p>
            <a:pPr>
              <a:lnSpc>
                <a:spcPct val="90000"/>
              </a:lnSpc>
            </a:pPr>
            <a:r>
              <a:rPr lang="en-US" altLang="ja-JP" sz="1100" dirty="0" err="1">
                <a:ea typeface="Osaka" pitchFamily="1" charset="-128"/>
                <a:cs typeface="Osaka" pitchFamily="1" charset="-128"/>
              </a:rPr>
              <a:t>Moeko</a:t>
            </a:r>
            <a:r>
              <a:rPr lang="en-US" altLang="ja-JP" sz="1100" dirty="0">
                <a:ea typeface="Osaka" pitchFamily="1" charset="-128"/>
                <a:cs typeface="Osaka" pitchFamily="1" charset="-128"/>
              </a:rPr>
              <a:t> Okada</a:t>
            </a:r>
          </a:p>
          <a:p>
            <a:pPr>
              <a:lnSpc>
                <a:spcPct val="90000"/>
              </a:lnSpc>
            </a:pPr>
            <a:r>
              <a:rPr lang="en-US" altLang="ja-JP" sz="1100" dirty="0">
                <a:ea typeface="Osaka" pitchFamily="1" charset="-128"/>
                <a:cs typeface="Osaka" pitchFamily="1" charset="-128"/>
              </a:rPr>
              <a:t>Univ. Niigata</a:t>
            </a:r>
          </a:p>
          <a:p>
            <a:pPr>
              <a:lnSpc>
                <a:spcPct val="90000"/>
              </a:lnSpc>
            </a:pPr>
            <a:r>
              <a:rPr lang="en-US" altLang="ja-JP" sz="1100" dirty="0">
                <a:ea typeface="Osaka" pitchFamily="1" charset="-128"/>
                <a:cs typeface="Osaka" pitchFamily="1" charset="-128"/>
              </a:rPr>
              <a:t>Tenure-track</a:t>
            </a:r>
          </a:p>
        </p:txBody>
      </p:sp>
      <p:sp>
        <p:nvSpPr>
          <p:cNvPr id="50" name="TextBox 49">
            <a:extLst>
              <a:ext uri="{FF2B5EF4-FFF2-40B4-BE49-F238E27FC236}">
                <a16:creationId xmlns:a16="http://schemas.microsoft.com/office/drawing/2014/main" id="{0474F55F-E925-24CE-128D-0311BFF3F428}"/>
              </a:ext>
            </a:extLst>
          </p:cNvPr>
          <p:cNvSpPr txBox="1"/>
          <p:nvPr/>
        </p:nvSpPr>
        <p:spPr>
          <a:xfrm>
            <a:off x="6761760" y="2319582"/>
            <a:ext cx="1736199"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Masaki Kobayashi</a:t>
            </a:r>
          </a:p>
          <a:p>
            <a:pPr>
              <a:lnSpc>
                <a:spcPct val="90000"/>
              </a:lnSpc>
            </a:pPr>
            <a:r>
              <a:rPr lang="en-US" altLang="ja-JP" sz="1100" dirty="0">
                <a:ea typeface="Osaka" pitchFamily="1" charset="-128"/>
                <a:cs typeface="Osaka" pitchFamily="1" charset="-128"/>
              </a:rPr>
              <a:t>Japan Int’l Res Cent </a:t>
            </a:r>
            <a:r>
              <a:rPr lang="en-US" altLang="ja-JP" sz="1100" dirty="0" err="1">
                <a:ea typeface="Osaka" pitchFamily="1" charset="-128"/>
                <a:cs typeface="Osaka" pitchFamily="1" charset="-128"/>
              </a:rPr>
              <a:t>Agr</a:t>
            </a:r>
            <a:r>
              <a:rPr lang="en-US" altLang="ja-JP" sz="1100" dirty="0">
                <a:ea typeface="Osaka" pitchFamily="1" charset="-128"/>
                <a:cs typeface="Osaka" pitchFamily="1" charset="-128"/>
              </a:rPr>
              <a:t>. Sci.</a:t>
            </a:r>
          </a:p>
          <a:p>
            <a:pPr>
              <a:lnSpc>
                <a:spcPct val="90000"/>
              </a:lnSpc>
            </a:pPr>
            <a:r>
              <a:rPr lang="en-US" altLang="ja-JP" sz="1100" dirty="0">
                <a:ea typeface="Osaka" pitchFamily="1" charset="-128"/>
                <a:cs typeface="Osaka" pitchFamily="1" charset="-128"/>
              </a:rPr>
              <a:t>Permanent</a:t>
            </a:r>
          </a:p>
        </p:txBody>
      </p:sp>
      <p:sp>
        <p:nvSpPr>
          <p:cNvPr id="51" name="TextBox 50">
            <a:extLst>
              <a:ext uri="{FF2B5EF4-FFF2-40B4-BE49-F238E27FC236}">
                <a16:creationId xmlns:a16="http://schemas.microsoft.com/office/drawing/2014/main" id="{DCEC4768-E5D7-3C77-F04B-580ED245A18E}"/>
              </a:ext>
            </a:extLst>
          </p:cNvPr>
          <p:cNvSpPr txBox="1"/>
          <p:nvPr/>
        </p:nvSpPr>
        <p:spPr>
          <a:xfrm>
            <a:off x="4449107" y="2319582"/>
            <a:ext cx="1522319"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Yayoi Takeuchi</a:t>
            </a:r>
          </a:p>
          <a:p>
            <a:pPr>
              <a:lnSpc>
                <a:spcPct val="90000"/>
              </a:lnSpc>
            </a:pPr>
            <a:r>
              <a:rPr lang="en-US" altLang="ja-JP" sz="1100" dirty="0" err="1">
                <a:ea typeface="Osaka" pitchFamily="1" charset="-128"/>
                <a:cs typeface="Osaka" pitchFamily="1" charset="-128"/>
              </a:rPr>
              <a:t>Nat’l</a:t>
            </a:r>
            <a:r>
              <a:rPr lang="en-US" altLang="ja-JP" sz="1100" dirty="0">
                <a:ea typeface="Osaka" pitchFamily="1" charset="-128"/>
                <a:cs typeface="Osaka" pitchFamily="1" charset="-128"/>
              </a:rPr>
              <a:t> Inst Env. Studies</a:t>
            </a:r>
          </a:p>
          <a:p>
            <a:pPr>
              <a:lnSpc>
                <a:spcPct val="90000"/>
              </a:lnSpc>
            </a:pPr>
            <a:r>
              <a:rPr lang="en-US" altLang="ja-JP" sz="1100" dirty="0">
                <a:ea typeface="Osaka" pitchFamily="1" charset="-128"/>
                <a:cs typeface="Osaka" pitchFamily="1" charset="-128"/>
              </a:rPr>
              <a:t>Permanent</a:t>
            </a:r>
          </a:p>
        </p:txBody>
      </p:sp>
      <p:sp>
        <p:nvSpPr>
          <p:cNvPr id="52" name="TextBox 51">
            <a:extLst>
              <a:ext uri="{FF2B5EF4-FFF2-40B4-BE49-F238E27FC236}">
                <a16:creationId xmlns:a16="http://schemas.microsoft.com/office/drawing/2014/main" id="{4D48A1E9-F989-3A0B-9EAA-7324F201F5BD}"/>
              </a:ext>
            </a:extLst>
          </p:cNvPr>
          <p:cNvSpPr txBox="1"/>
          <p:nvPr/>
        </p:nvSpPr>
        <p:spPr>
          <a:xfrm>
            <a:off x="5783243" y="2319582"/>
            <a:ext cx="1234724"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Ayako Izuno</a:t>
            </a:r>
          </a:p>
          <a:p>
            <a:pPr>
              <a:lnSpc>
                <a:spcPct val="90000"/>
              </a:lnSpc>
            </a:pPr>
            <a:r>
              <a:rPr lang="en-US" altLang="ja-JP" sz="1100" dirty="0">
                <a:ea typeface="Osaka" pitchFamily="1" charset="-128"/>
                <a:cs typeface="Osaka" pitchFamily="1" charset="-128"/>
              </a:rPr>
              <a:t>Forestry (FFPRI)</a:t>
            </a:r>
          </a:p>
          <a:p>
            <a:pPr>
              <a:lnSpc>
                <a:spcPct val="90000"/>
              </a:lnSpc>
            </a:pPr>
            <a:r>
              <a:rPr lang="en-US" altLang="ja-JP" sz="1100" dirty="0">
                <a:ea typeface="Osaka" pitchFamily="1" charset="-128"/>
                <a:cs typeface="Osaka" pitchFamily="1" charset="-128"/>
              </a:rPr>
              <a:t>Permanent</a:t>
            </a:r>
          </a:p>
        </p:txBody>
      </p:sp>
      <p:sp>
        <p:nvSpPr>
          <p:cNvPr id="53" name="TextBox 52">
            <a:extLst>
              <a:ext uri="{FF2B5EF4-FFF2-40B4-BE49-F238E27FC236}">
                <a16:creationId xmlns:a16="http://schemas.microsoft.com/office/drawing/2014/main" id="{7187BD93-FB6E-B7D1-FDEB-3FA19E200E62}"/>
              </a:ext>
            </a:extLst>
          </p:cNvPr>
          <p:cNvSpPr txBox="1"/>
          <p:nvPr/>
        </p:nvSpPr>
        <p:spPr>
          <a:xfrm>
            <a:off x="1952512" y="3668546"/>
            <a:ext cx="1674567" cy="549381"/>
          </a:xfrm>
          <a:prstGeom prst="rect">
            <a:avLst/>
          </a:prstGeom>
          <a:noFill/>
        </p:spPr>
        <p:txBody>
          <a:bodyPr wrap="square">
            <a:spAutoFit/>
          </a:bodyPr>
          <a:lstStyle/>
          <a:p>
            <a:pPr>
              <a:lnSpc>
                <a:spcPct val="90000"/>
              </a:lnSpc>
            </a:pPr>
            <a:r>
              <a:rPr lang="en-US" altLang="ja-JP" sz="1100" dirty="0">
                <a:ea typeface="Osaka" pitchFamily="1" charset="-128"/>
                <a:cs typeface="Osaka" pitchFamily="1" charset="-128"/>
              </a:rPr>
              <a:t>Eri Yamasaki</a:t>
            </a:r>
          </a:p>
          <a:p>
            <a:pPr>
              <a:lnSpc>
                <a:spcPct val="90000"/>
              </a:lnSpc>
            </a:pPr>
            <a:r>
              <a:rPr lang="en-US" altLang="ja-JP" sz="1100" dirty="0" err="1">
                <a:ea typeface="Osaka" pitchFamily="1" charset="-128"/>
                <a:cs typeface="Osaka" pitchFamily="1" charset="-128"/>
              </a:rPr>
              <a:t>Inamori</a:t>
            </a:r>
            <a:r>
              <a:rPr lang="en-US" altLang="ja-JP" sz="1100" dirty="0">
                <a:ea typeface="Osaka" pitchFamily="1" charset="-128"/>
                <a:cs typeface="Osaka" pitchFamily="1" charset="-128"/>
              </a:rPr>
              <a:t> Foundation</a:t>
            </a:r>
          </a:p>
          <a:p>
            <a:pPr>
              <a:lnSpc>
                <a:spcPct val="90000"/>
              </a:lnSpc>
            </a:pPr>
            <a:r>
              <a:rPr lang="en-US" altLang="ja-JP" sz="1100" dirty="0">
                <a:ea typeface="Osaka" pitchFamily="1" charset="-128"/>
                <a:cs typeface="Osaka" pitchFamily="1" charset="-128"/>
              </a:rPr>
              <a:t>Science Communication</a:t>
            </a:r>
          </a:p>
        </p:txBody>
      </p:sp>
      <p:pic>
        <p:nvPicPr>
          <p:cNvPr id="5" name="Picture 4">
            <a:extLst>
              <a:ext uri="{FF2B5EF4-FFF2-40B4-BE49-F238E27FC236}">
                <a16:creationId xmlns:a16="http://schemas.microsoft.com/office/drawing/2014/main" id="{16086D6C-98FE-FC69-D4FC-5784FED90E6A}"/>
              </a:ext>
            </a:extLst>
          </p:cNvPr>
          <p:cNvPicPr>
            <a:picLocks noChangeAspect="1"/>
          </p:cNvPicPr>
          <p:nvPr/>
        </p:nvPicPr>
        <p:blipFill rotWithShape="1">
          <a:blip r:embed="rId11">
            <a:extLst>
              <a:ext uri="{28A0092B-C50C-407E-A947-70E740481C1C}">
                <a14:useLocalDpi xmlns:a14="http://schemas.microsoft.com/office/drawing/2010/main" val="0"/>
              </a:ext>
            </a:extLst>
          </a:blip>
          <a:srcRect b="31914"/>
          <a:stretch/>
        </p:blipFill>
        <p:spPr>
          <a:xfrm>
            <a:off x="5941198" y="2834062"/>
            <a:ext cx="730152" cy="746583"/>
          </a:xfrm>
          <a:prstGeom prst="rect">
            <a:avLst/>
          </a:prstGeom>
        </p:spPr>
      </p:pic>
      <p:sp>
        <p:nvSpPr>
          <p:cNvPr id="7" name="テキスト ボックス 24">
            <a:extLst>
              <a:ext uri="{FF2B5EF4-FFF2-40B4-BE49-F238E27FC236}">
                <a16:creationId xmlns:a16="http://schemas.microsoft.com/office/drawing/2014/main" id="{E3D76642-056E-502E-EE49-7CF3F1FA8877}"/>
              </a:ext>
            </a:extLst>
          </p:cNvPr>
          <p:cNvSpPr txBox="1"/>
          <p:nvPr/>
        </p:nvSpPr>
        <p:spPr>
          <a:xfrm>
            <a:off x="33255" y="4934245"/>
            <a:ext cx="2561852" cy="250693"/>
          </a:xfrm>
          <a:prstGeom prst="roundRect">
            <a:avLst>
              <a:gd name="adj" fmla="val 0"/>
            </a:avLst>
          </a:prstGeom>
          <a:solidFill>
            <a:srgbClr val="785021"/>
          </a:solidFill>
        </p:spPr>
        <p:txBody>
          <a:bodyPr wrap="none" lIns="0" tIns="0" rIns="0" bIns="0" anchor="ctr" anchorCtr="1">
            <a:noAutofit/>
          </a:bodyPr>
          <a:lstStyle>
            <a:defPPr>
              <a:defRPr lang="en-US"/>
            </a:defPPr>
            <a:lvl1pPr>
              <a:defRPr kumimoji="1" sz="1600" b="1">
                <a:solidFill>
                  <a:schemeClr val="bg1"/>
                </a:solidFill>
              </a:defRPr>
            </a:lvl1pPr>
          </a:lstStyle>
          <a:p>
            <a:r>
              <a:rPr lang="en-US" altLang="ja-JP" sz="1000" b="1" dirty="0">
                <a:latin typeface="+mn-ea"/>
              </a:rPr>
              <a:t>Former Members from total 15 countries</a:t>
            </a:r>
          </a:p>
        </p:txBody>
      </p:sp>
      <p:sp>
        <p:nvSpPr>
          <p:cNvPr id="10" name="Text Box 21">
            <a:extLst>
              <a:ext uri="{FF2B5EF4-FFF2-40B4-BE49-F238E27FC236}">
                <a16:creationId xmlns:a16="http://schemas.microsoft.com/office/drawing/2014/main" id="{AC0EDC07-EE92-1968-F516-A7B3B14FF439}"/>
              </a:ext>
            </a:extLst>
          </p:cNvPr>
          <p:cNvSpPr txBox="1">
            <a:spLocks noChangeArrowheads="1"/>
          </p:cNvSpPr>
          <p:nvPr/>
        </p:nvSpPr>
        <p:spPr bwMode="auto">
          <a:xfrm>
            <a:off x="-879" y="2787527"/>
            <a:ext cx="1394934" cy="2211375"/>
          </a:xfrm>
          <a:prstGeom prst="rect">
            <a:avLst/>
          </a:prstGeom>
          <a:noFill/>
          <a:ln w="9525">
            <a:noFill/>
            <a:miter lim="800000"/>
            <a:headEnd/>
            <a:tailEnd/>
          </a:ln>
        </p:spPr>
        <p:txBody>
          <a:bodyPr wrap="none">
            <a:prstTxWarp prst="textNoShape">
              <a:avLst/>
            </a:prstTxWarp>
            <a:spAutoFit/>
          </a:bodyPr>
          <a:lstStyle/>
          <a:p>
            <a:pPr>
              <a:lnSpc>
                <a:spcPct val="90000"/>
              </a:lnSpc>
            </a:pPr>
            <a:r>
              <a:rPr lang="en-US" altLang="ja-JP" sz="900" dirty="0">
                <a:ea typeface="Osaka" pitchFamily="1" charset="-128"/>
                <a:cs typeface="Osaka" pitchFamily="1" charset="-128"/>
              </a:rPr>
              <a:t>Dr. Reiko Akiyama</a:t>
            </a:r>
          </a:p>
          <a:p>
            <a:pPr>
              <a:lnSpc>
                <a:spcPct val="90000"/>
              </a:lnSpc>
            </a:pPr>
            <a:r>
              <a:rPr lang="en-US" altLang="ja-JP" sz="900" dirty="0">
                <a:ea typeface="Osaka" pitchFamily="1" charset="-128"/>
                <a:cs typeface="Osaka" pitchFamily="1" charset="-128"/>
              </a:rPr>
              <a:t>Dr. Cheng </a:t>
            </a:r>
            <a:r>
              <a:rPr lang="en-US" altLang="ja-JP" sz="900" dirty="0" err="1">
                <a:ea typeface="Osaka" pitchFamily="1" charset="-128"/>
                <a:cs typeface="Osaka" pitchFamily="1" charset="-128"/>
              </a:rPr>
              <a:t>Choon</a:t>
            </a:r>
            <a:r>
              <a:rPr lang="en-US" altLang="ja-JP" sz="900" dirty="0">
                <a:ea typeface="Osaka" pitchFamily="1" charset="-128"/>
                <a:cs typeface="Osaka" pitchFamily="1" charset="-128"/>
              </a:rPr>
              <a:t> Ang</a:t>
            </a:r>
          </a:p>
          <a:p>
            <a:pPr>
              <a:lnSpc>
                <a:spcPct val="90000"/>
              </a:lnSpc>
            </a:pPr>
            <a:r>
              <a:rPr lang="en-US" altLang="ja-JP" sz="900" dirty="0">
                <a:ea typeface="Osaka" pitchFamily="1" charset="-128"/>
                <a:cs typeface="Osaka" pitchFamily="1" charset="-128"/>
              </a:rPr>
              <a:t>Dr. Chiara Barbieri</a:t>
            </a:r>
          </a:p>
          <a:p>
            <a:pPr>
              <a:lnSpc>
                <a:spcPct val="90000"/>
              </a:lnSpc>
            </a:pPr>
            <a:r>
              <a:rPr lang="en-US" altLang="ja-JP" sz="900" dirty="0">
                <a:ea typeface="Osaka" pitchFamily="1" charset="-128"/>
                <a:cs typeface="Osaka" pitchFamily="1" charset="-128"/>
              </a:rPr>
              <a:t>Dr. Masaomi Hatakeyama</a:t>
            </a:r>
          </a:p>
          <a:p>
            <a:pPr>
              <a:lnSpc>
                <a:spcPct val="90000"/>
              </a:lnSpc>
            </a:pPr>
            <a:r>
              <a:rPr lang="en-US" altLang="ja-JP" sz="900" dirty="0">
                <a:ea typeface="Osaka" pitchFamily="1" charset="-128"/>
                <a:cs typeface="Osaka" pitchFamily="1" charset="-128"/>
              </a:rPr>
              <a:t>Dr. Rie Inatsugi</a:t>
            </a:r>
          </a:p>
          <a:p>
            <a:pPr>
              <a:lnSpc>
                <a:spcPct val="90000"/>
              </a:lnSpc>
            </a:pPr>
            <a:r>
              <a:rPr lang="en-US" altLang="ja-JP" sz="900" dirty="0">
                <a:ea typeface="Osaka" pitchFamily="1" charset="-128"/>
                <a:cs typeface="Osaka" pitchFamily="1" charset="-128"/>
              </a:rPr>
              <a:t>Dr. Stefan Milosavljevic</a:t>
            </a:r>
          </a:p>
          <a:p>
            <a:pPr>
              <a:lnSpc>
                <a:spcPct val="90000"/>
              </a:lnSpc>
            </a:pPr>
            <a:r>
              <a:rPr lang="en-US" altLang="ja-JP" sz="900" dirty="0">
                <a:ea typeface="Osaka" pitchFamily="1" charset="-128"/>
                <a:cs typeface="Osaka" pitchFamily="1" charset="-128"/>
              </a:rPr>
              <a:t>Dr. Ingrid Olivares</a:t>
            </a:r>
          </a:p>
          <a:p>
            <a:pPr>
              <a:lnSpc>
                <a:spcPct val="90000"/>
              </a:lnSpc>
            </a:pPr>
            <a:r>
              <a:rPr lang="en-US" altLang="ja-JP" sz="900" dirty="0">
                <a:ea typeface="Osaka" pitchFamily="1" charset="-128"/>
                <a:cs typeface="Osaka" pitchFamily="1" charset="-128"/>
              </a:rPr>
              <a:t>Dr. Yasuhiro Sato</a:t>
            </a:r>
          </a:p>
          <a:p>
            <a:pPr>
              <a:lnSpc>
                <a:spcPct val="90000"/>
              </a:lnSpc>
            </a:pPr>
            <a:r>
              <a:rPr lang="en-US" altLang="ja-JP" sz="900" dirty="0">
                <a:ea typeface="Osaka" pitchFamily="1" charset="-128"/>
                <a:cs typeface="Osaka" pitchFamily="1" charset="-128"/>
              </a:rPr>
              <a:t>Dr. Taro Takahashi</a:t>
            </a:r>
          </a:p>
          <a:p>
            <a:pPr>
              <a:lnSpc>
                <a:spcPct val="90000"/>
              </a:lnSpc>
            </a:pPr>
            <a:r>
              <a:rPr lang="en-US" altLang="ja-JP" sz="900" dirty="0">
                <a:ea typeface="Osaka" pitchFamily="1" charset="-128"/>
                <a:cs typeface="Osaka" pitchFamily="1" charset="-128"/>
              </a:rPr>
              <a:t>Dr. Misako Yamazaki</a:t>
            </a:r>
          </a:p>
          <a:p>
            <a:pPr>
              <a:lnSpc>
                <a:spcPct val="90000"/>
              </a:lnSpc>
            </a:pPr>
            <a:r>
              <a:rPr lang="en-US" altLang="ja-JP" sz="900" dirty="0">
                <a:ea typeface="Osaka" pitchFamily="1" charset="-128"/>
                <a:cs typeface="Osaka" pitchFamily="1" charset="-128"/>
              </a:rPr>
              <a:t>Aki </a:t>
            </a:r>
            <a:r>
              <a:rPr lang="en-US" altLang="ja-JP" sz="900" dirty="0" err="1">
                <a:ea typeface="Osaka" pitchFamily="1" charset="-128"/>
                <a:cs typeface="Osaka" pitchFamily="1" charset="-128"/>
              </a:rPr>
              <a:t>Morishima</a:t>
            </a:r>
            <a:endParaRPr lang="en-US" altLang="ja-JP" sz="900" dirty="0">
              <a:ea typeface="Osaka" pitchFamily="1" charset="-128"/>
              <a:cs typeface="Osaka" pitchFamily="1" charset="-128"/>
            </a:endParaRPr>
          </a:p>
          <a:p>
            <a:pPr>
              <a:lnSpc>
                <a:spcPct val="90000"/>
              </a:lnSpc>
            </a:pPr>
            <a:r>
              <a:rPr lang="en-US" altLang="ja-JP" sz="900" dirty="0">
                <a:ea typeface="Osaka" pitchFamily="1" charset="-128"/>
                <a:cs typeface="Osaka" pitchFamily="1" charset="-128"/>
              </a:rPr>
              <a:t>Epifania Arango-</a:t>
            </a:r>
            <a:r>
              <a:rPr lang="en-US" altLang="ja-JP" sz="900" dirty="0" err="1">
                <a:ea typeface="Osaka" pitchFamily="1" charset="-128"/>
                <a:cs typeface="Osaka" pitchFamily="1" charset="-128"/>
              </a:rPr>
              <a:t>Isaza</a:t>
            </a:r>
            <a:endParaRPr lang="en-US" altLang="ja-JP" sz="900" dirty="0">
              <a:ea typeface="Osaka" pitchFamily="1" charset="-128"/>
              <a:cs typeface="Osaka" pitchFamily="1" charset="-128"/>
            </a:endParaRPr>
          </a:p>
          <a:p>
            <a:pPr>
              <a:lnSpc>
                <a:spcPct val="90000"/>
              </a:lnSpc>
            </a:pPr>
            <a:r>
              <a:rPr lang="en-US" altLang="ja-JP" sz="900" dirty="0" err="1">
                <a:ea typeface="Osaka" pitchFamily="1" charset="-128"/>
                <a:cs typeface="Osaka" pitchFamily="1" charset="-128"/>
              </a:rPr>
              <a:t>Kazuki</a:t>
            </a:r>
            <a:r>
              <a:rPr lang="en-US" altLang="ja-JP" sz="900" dirty="0">
                <a:ea typeface="Osaka" pitchFamily="1" charset="-128"/>
                <a:cs typeface="Osaka" pitchFamily="1" charset="-128"/>
              </a:rPr>
              <a:t> Fukushima</a:t>
            </a:r>
          </a:p>
          <a:p>
            <a:pPr>
              <a:lnSpc>
                <a:spcPct val="90000"/>
              </a:lnSpc>
            </a:pPr>
            <a:r>
              <a:rPr lang="en-US" altLang="ja-JP" sz="900" dirty="0">
                <a:ea typeface="Osaka" pitchFamily="1" charset="-128"/>
                <a:cs typeface="Osaka" pitchFamily="1" charset="-128"/>
              </a:rPr>
              <a:t>Katharina Jung</a:t>
            </a:r>
          </a:p>
          <a:p>
            <a:pPr>
              <a:lnSpc>
                <a:spcPct val="90000"/>
              </a:lnSpc>
            </a:pPr>
            <a:r>
              <a:rPr lang="en-US" altLang="ja-JP" sz="900" dirty="0">
                <a:ea typeface="Osaka" pitchFamily="1" charset="-128"/>
                <a:cs typeface="Osaka" pitchFamily="1" charset="-128"/>
              </a:rPr>
              <a:t>Naoto Benjamin-</a:t>
            </a:r>
            <a:r>
              <a:rPr lang="en-US" altLang="ja-JP" sz="900" dirty="0" err="1">
                <a:ea typeface="Osaka" pitchFamily="1" charset="-128"/>
                <a:cs typeface="Osaka" pitchFamily="1" charset="-128"/>
              </a:rPr>
              <a:t>Hamaya</a:t>
            </a:r>
            <a:endParaRPr lang="en-US" altLang="ja-JP" sz="900" dirty="0">
              <a:ea typeface="Osaka" pitchFamily="1" charset="-128"/>
              <a:cs typeface="Osaka" pitchFamily="1" charset="-128"/>
            </a:endParaRPr>
          </a:p>
          <a:p>
            <a:pPr>
              <a:lnSpc>
                <a:spcPct val="90000"/>
              </a:lnSpc>
            </a:pPr>
            <a:r>
              <a:rPr lang="en-US" altLang="ja-JP" sz="900" dirty="0">
                <a:ea typeface="Osaka" pitchFamily="1" charset="-128"/>
                <a:cs typeface="Osaka" pitchFamily="1" charset="-128"/>
              </a:rPr>
              <a:t>Kenji  Yip Tong</a:t>
            </a:r>
          </a:p>
          <a:p>
            <a:pPr>
              <a:lnSpc>
                <a:spcPct val="90000"/>
              </a:lnSpc>
            </a:pPr>
            <a:r>
              <a:rPr lang="en-US" altLang="ja-JP" sz="900" dirty="0">
                <a:ea typeface="Osaka" pitchFamily="1" charset="-128"/>
                <a:cs typeface="Osaka" pitchFamily="1" charset="-128"/>
              </a:rPr>
              <a:t>Lukas Rohr</a:t>
            </a:r>
          </a:p>
        </p:txBody>
      </p:sp>
      <p:pic>
        <p:nvPicPr>
          <p:cNvPr id="11" name="Picture 18" descr="logo-100-blue.png">
            <a:extLst>
              <a:ext uri="{FF2B5EF4-FFF2-40B4-BE49-F238E27FC236}">
                <a16:creationId xmlns:a16="http://schemas.microsoft.com/office/drawing/2014/main" id="{0A548F13-05EE-C08F-45D5-EA32A6E8272E}"/>
              </a:ext>
            </a:extLst>
          </p:cNvPr>
          <p:cNvPicPr>
            <a:picLocks noChangeAspect="1"/>
          </p:cNvPicPr>
          <p:nvPr/>
        </p:nvPicPr>
        <p:blipFill>
          <a:blip r:embed="rId12"/>
          <a:srcRect/>
          <a:stretch>
            <a:fillRect/>
          </a:stretch>
        </p:blipFill>
        <p:spPr bwMode="auto">
          <a:xfrm>
            <a:off x="1943947" y="5384825"/>
            <a:ext cx="599418" cy="599418"/>
          </a:xfrm>
          <a:prstGeom prst="rect">
            <a:avLst/>
          </a:prstGeom>
          <a:noFill/>
          <a:ln w="9525">
            <a:noFill/>
            <a:miter lim="800000"/>
            <a:headEnd/>
            <a:tailEnd/>
          </a:ln>
        </p:spPr>
      </p:pic>
      <p:pic>
        <p:nvPicPr>
          <p:cNvPr id="12" name="Picture 26" descr="lg_snf.gif">
            <a:extLst>
              <a:ext uri="{FF2B5EF4-FFF2-40B4-BE49-F238E27FC236}">
                <a16:creationId xmlns:a16="http://schemas.microsoft.com/office/drawing/2014/main" id="{74FEC92D-C17F-8CAE-7776-8B7857598484}"/>
              </a:ext>
            </a:extLst>
          </p:cNvPr>
          <p:cNvPicPr>
            <a:picLocks noChangeAspect="1"/>
          </p:cNvPicPr>
          <p:nvPr/>
        </p:nvPicPr>
        <p:blipFill>
          <a:blip r:embed="rId13"/>
          <a:srcRect/>
          <a:stretch>
            <a:fillRect/>
          </a:stretch>
        </p:blipFill>
        <p:spPr bwMode="auto">
          <a:xfrm>
            <a:off x="115761" y="5216667"/>
            <a:ext cx="1490663" cy="231775"/>
          </a:xfrm>
          <a:prstGeom prst="rect">
            <a:avLst/>
          </a:prstGeom>
          <a:noFill/>
          <a:ln w="9525">
            <a:noFill/>
            <a:miter lim="800000"/>
            <a:headEnd/>
            <a:tailEnd/>
          </a:ln>
        </p:spPr>
      </p:pic>
      <p:pic>
        <p:nvPicPr>
          <p:cNvPr id="13" name="Picture 12">
            <a:extLst>
              <a:ext uri="{FF2B5EF4-FFF2-40B4-BE49-F238E27FC236}">
                <a16:creationId xmlns:a16="http://schemas.microsoft.com/office/drawing/2014/main" id="{C2781DAC-99E8-B3E6-D658-57E0374CF923}"/>
              </a:ext>
            </a:extLst>
          </p:cNvPr>
          <p:cNvPicPr>
            <a:picLocks noChangeAspect="1"/>
          </p:cNvPicPr>
          <p:nvPr/>
        </p:nvPicPr>
        <p:blipFill>
          <a:blip r:embed="rId14"/>
          <a:stretch>
            <a:fillRect/>
          </a:stretch>
        </p:blipFill>
        <p:spPr>
          <a:xfrm>
            <a:off x="109455" y="5358197"/>
            <a:ext cx="2013465" cy="652675"/>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940B36E7-DCE2-DFDB-7B39-0C64122E6D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21" y="998968"/>
            <a:ext cx="2976152" cy="1674086"/>
          </a:xfrm>
          <a:prstGeom prst="rect">
            <a:avLst/>
          </a:prstGeom>
        </p:spPr>
      </p:pic>
      <p:sp>
        <p:nvSpPr>
          <p:cNvPr id="16" name="TextBox 15">
            <a:extLst>
              <a:ext uri="{FF2B5EF4-FFF2-40B4-BE49-F238E27FC236}">
                <a16:creationId xmlns:a16="http://schemas.microsoft.com/office/drawing/2014/main" id="{16572288-4D48-F8D6-5ECB-BC89AC0A0A6C}"/>
              </a:ext>
            </a:extLst>
          </p:cNvPr>
          <p:cNvSpPr txBox="1"/>
          <p:nvPr/>
        </p:nvSpPr>
        <p:spPr>
          <a:xfrm>
            <a:off x="150643" y="2581241"/>
            <a:ext cx="2762872" cy="369332"/>
          </a:xfrm>
          <a:prstGeom prst="rect">
            <a:avLst/>
          </a:prstGeom>
          <a:noFill/>
        </p:spPr>
        <p:txBody>
          <a:bodyPr wrap="none" rtlCol="0">
            <a:spAutoFit/>
          </a:bodyPr>
          <a:lstStyle/>
          <a:p>
            <a:r>
              <a:rPr lang="en-US" dirty="0"/>
              <a:t>L</a:t>
            </a:r>
            <a:r>
              <a:rPr lang="en-CH" dirty="0"/>
              <a:t>ab excursion Lichtenshtein</a:t>
            </a:r>
          </a:p>
        </p:txBody>
      </p:sp>
      <p:pic>
        <p:nvPicPr>
          <p:cNvPr id="17" name="Picture 16">
            <a:extLst>
              <a:ext uri="{FF2B5EF4-FFF2-40B4-BE49-F238E27FC236}">
                <a16:creationId xmlns:a16="http://schemas.microsoft.com/office/drawing/2014/main" id="{44B1CAF8-FA62-215A-B0D4-CE7E94DCB3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65153" y="3781867"/>
            <a:ext cx="753840" cy="753840"/>
          </a:xfrm>
          <a:prstGeom prst="rect">
            <a:avLst/>
          </a:prstGeom>
        </p:spPr>
      </p:pic>
      <p:grpSp>
        <p:nvGrpSpPr>
          <p:cNvPr id="18" name="Group 17">
            <a:extLst>
              <a:ext uri="{FF2B5EF4-FFF2-40B4-BE49-F238E27FC236}">
                <a16:creationId xmlns:a16="http://schemas.microsoft.com/office/drawing/2014/main" id="{EAA986C2-1918-9331-2705-5E21F0F9D26D}"/>
              </a:ext>
            </a:extLst>
          </p:cNvPr>
          <p:cNvGrpSpPr/>
          <p:nvPr/>
        </p:nvGrpSpPr>
        <p:grpSpPr>
          <a:xfrm>
            <a:off x="5054268" y="3634561"/>
            <a:ext cx="4003524" cy="2473623"/>
            <a:chOff x="5098623" y="3745071"/>
            <a:chExt cx="4003524" cy="2473623"/>
          </a:xfrm>
        </p:grpSpPr>
        <p:pic>
          <p:nvPicPr>
            <p:cNvPr id="20" name="Picture 19">
              <a:extLst>
                <a:ext uri="{FF2B5EF4-FFF2-40B4-BE49-F238E27FC236}">
                  <a16:creationId xmlns:a16="http://schemas.microsoft.com/office/drawing/2014/main" id="{9DF72B79-E627-1756-85B7-C80C5344073E}"/>
                </a:ext>
              </a:extLst>
            </p:cNvPr>
            <p:cNvPicPr>
              <a:picLocks noChangeAspect="1"/>
            </p:cNvPicPr>
            <p:nvPr/>
          </p:nvPicPr>
          <p:blipFill rotWithShape="1">
            <a:blip r:embed="rId17">
              <a:extLst>
                <a:ext uri="{28A0092B-C50C-407E-A947-70E740481C1C}">
                  <a14:useLocalDpi xmlns:a14="http://schemas.microsoft.com/office/drawing/2010/main" val="0"/>
                </a:ext>
              </a:extLst>
            </a:blip>
            <a:srcRect l="35347" b="7241"/>
            <a:stretch/>
          </p:blipFill>
          <p:spPr>
            <a:xfrm>
              <a:off x="6861434" y="3745071"/>
              <a:ext cx="2240713" cy="2353021"/>
            </a:xfrm>
            <a:prstGeom prst="rect">
              <a:avLst/>
            </a:prstGeom>
          </p:spPr>
        </p:pic>
        <p:sp>
          <p:nvSpPr>
            <p:cNvPr id="21" name="TextBox 20">
              <a:extLst>
                <a:ext uri="{FF2B5EF4-FFF2-40B4-BE49-F238E27FC236}">
                  <a16:creationId xmlns:a16="http://schemas.microsoft.com/office/drawing/2014/main" id="{5264F8E7-E623-F281-7739-15A136F315D6}"/>
                </a:ext>
              </a:extLst>
            </p:cNvPr>
            <p:cNvSpPr txBox="1"/>
            <p:nvPr/>
          </p:nvSpPr>
          <p:spPr>
            <a:xfrm>
              <a:off x="5098623" y="5572363"/>
              <a:ext cx="1874809" cy="646331"/>
            </a:xfrm>
            <a:prstGeom prst="rect">
              <a:avLst/>
            </a:prstGeom>
            <a:noFill/>
          </p:spPr>
          <p:txBody>
            <a:bodyPr wrap="none" rtlCol="0">
              <a:spAutoFit/>
            </a:bodyPr>
            <a:lstStyle/>
            <a:p>
              <a:r>
                <a:rPr lang="en-CH" dirty="0"/>
                <a:t>Nikkei Newspaper</a:t>
              </a:r>
            </a:p>
            <a:p>
              <a:r>
                <a:rPr lang="en-CH" dirty="0"/>
                <a:t>16 May 2023</a:t>
              </a:r>
            </a:p>
          </p:txBody>
        </p:sp>
      </p:grpSp>
    </p:spTree>
    <p:extLst>
      <p:ext uri="{BB962C8B-B14F-4D97-AF65-F5344CB8AC3E}">
        <p14:creationId xmlns:p14="http://schemas.microsoft.com/office/powerpoint/2010/main" val="46423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5AD61F-D4DB-4F9B-96D9-6C5E58469A59}"/>
              </a:ext>
            </a:extLst>
          </p:cNvPr>
          <p:cNvSpPr txBox="1">
            <a:spLocks/>
          </p:cNvSpPr>
          <p:nvPr/>
        </p:nvSpPr>
        <p:spPr>
          <a:xfrm>
            <a:off x="1004313" y="112709"/>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Master in Biology: teaching in English</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1.5-2 years</a:t>
            </a:r>
          </a:p>
        </p:txBody>
      </p:sp>
      <p:sp>
        <p:nvSpPr>
          <p:cNvPr id="3" name="TextBox 2">
            <a:extLst>
              <a:ext uri="{FF2B5EF4-FFF2-40B4-BE49-F238E27FC236}">
                <a16:creationId xmlns:a16="http://schemas.microsoft.com/office/drawing/2014/main" id="{212BBD98-4554-987D-E8F7-8F848FA4D87B}"/>
              </a:ext>
            </a:extLst>
          </p:cNvPr>
          <p:cNvSpPr txBox="1"/>
          <p:nvPr/>
        </p:nvSpPr>
        <p:spPr>
          <a:xfrm>
            <a:off x="4801352" y="5613959"/>
            <a:ext cx="4186531" cy="369332"/>
          </a:xfrm>
          <a:prstGeom prst="rect">
            <a:avLst/>
          </a:prstGeom>
          <a:noFill/>
        </p:spPr>
        <p:txBody>
          <a:bodyPr wrap="none" rtlCol="0">
            <a:spAutoFit/>
          </a:bodyPr>
          <a:lstStyle/>
          <a:p>
            <a:r>
              <a:rPr lang="en-CH" dirty="0"/>
              <a:t>Annual Report, Division Biology 2022-2023</a:t>
            </a:r>
          </a:p>
        </p:txBody>
      </p:sp>
      <p:pic>
        <p:nvPicPr>
          <p:cNvPr id="4" name="Picture 3">
            <a:extLst>
              <a:ext uri="{FF2B5EF4-FFF2-40B4-BE49-F238E27FC236}">
                <a16:creationId xmlns:a16="http://schemas.microsoft.com/office/drawing/2014/main" id="{54150B04-BE64-AE64-92EB-BF44936EF393}"/>
              </a:ext>
            </a:extLst>
          </p:cNvPr>
          <p:cNvPicPr>
            <a:picLocks noChangeAspect="1"/>
          </p:cNvPicPr>
          <p:nvPr/>
        </p:nvPicPr>
        <p:blipFill>
          <a:blip r:embed="rId3"/>
          <a:stretch>
            <a:fillRect/>
          </a:stretch>
        </p:blipFill>
        <p:spPr>
          <a:xfrm>
            <a:off x="1460500" y="1581150"/>
            <a:ext cx="6223000" cy="3695700"/>
          </a:xfrm>
          <a:prstGeom prst="rect">
            <a:avLst/>
          </a:prstGeom>
        </p:spPr>
      </p:pic>
      <p:sp>
        <p:nvSpPr>
          <p:cNvPr id="5" name="TextBox 4">
            <a:extLst>
              <a:ext uri="{FF2B5EF4-FFF2-40B4-BE49-F238E27FC236}">
                <a16:creationId xmlns:a16="http://schemas.microsoft.com/office/drawing/2014/main" id="{06CA74A3-BD38-19CC-86EB-757955BA468B}"/>
              </a:ext>
            </a:extLst>
          </p:cNvPr>
          <p:cNvSpPr txBox="1"/>
          <p:nvPr/>
        </p:nvSpPr>
        <p:spPr>
          <a:xfrm>
            <a:off x="1149531" y="1234440"/>
            <a:ext cx="3217740" cy="369332"/>
          </a:xfrm>
          <a:prstGeom prst="rect">
            <a:avLst/>
          </a:prstGeom>
          <a:noFill/>
        </p:spPr>
        <p:txBody>
          <a:bodyPr wrap="none" rtlCol="0">
            <a:spAutoFit/>
          </a:bodyPr>
          <a:lstStyle/>
          <a:p>
            <a:r>
              <a:rPr lang="en-CH" dirty="0"/>
              <a:t>79 MSc degrees finished in 2022</a:t>
            </a:r>
          </a:p>
        </p:txBody>
      </p:sp>
      <p:sp>
        <p:nvSpPr>
          <p:cNvPr id="2" name="TextBox 1">
            <a:extLst>
              <a:ext uri="{FF2B5EF4-FFF2-40B4-BE49-F238E27FC236}">
                <a16:creationId xmlns:a16="http://schemas.microsoft.com/office/drawing/2014/main" id="{E75C9088-8C33-9802-387D-345872F2D3CA}"/>
              </a:ext>
            </a:extLst>
          </p:cNvPr>
          <p:cNvSpPr txBox="1"/>
          <p:nvPr/>
        </p:nvSpPr>
        <p:spPr>
          <a:xfrm>
            <a:off x="1149531" y="927921"/>
            <a:ext cx="2962991" cy="369332"/>
          </a:xfrm>
          <a:prstGeom prst="rect">
            <a:avLst/>
          </a:prstGeom>
          <a:noFill/>
        </p:spPr>
        <p:txBody>
          <a:bodyPr wrap="none" rtlCol="0">
            <a:spAutoFit/>
          </a:bodyPr>
          <a:lstStyle/>
          <a:p>
            <a:r>
              <a:rPr lang="en-CH" dirty="0"/>
              <a:t>Courses, thesis (6-12 months)</a:t>
            </a:r>
          </a:p>
        </p:txBody>
      </p:sp>
    </p:spTree>
    <p:custDataLst>
      <p:tags r:id="rId1"/>
    </p:custDataLst>
    <p:extLst>
      <p:ext uri="{BB962C8B-B14F-4D97-AF65-F5344CB8AC3E}">
        <p14:creationId xmlns:p14="http://schemas.microsoft.com/office/powerpoint/2010/main" val="31434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1BE5DE-A11A-06DB-930D-5E373DB20C7A}"/>
              </a:ext>
            </a:extLst>
          </p:cNvPr>
          <p:cNvPicPr>
            <a:picLocks noChangeAspect="1"/>
          </p:cNvPicPr>
          <p:nvPr/>
        </p:nvPicPr>
        <p:blipFill>
          <a:blip r:embed="rId3"/>
          <a:stretch>
            <a:fillRect/>
          </a:stretch>
        </p:blipFill>
        <p:spPr>
          <a:xfrm>
            <a:off x="1466850" y="1581150"/>
            <a:ext cx="6210300" cy="3695700"/>
          </a:xfrm>
          <a:prstGeom prst="rect">
            <a:avLst/>
          </a:prstGeom>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1004313" y="112709"/>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PhD in Biology</a:t>
            </a:r>
            <a:endParaRPr lang="en-JP" sz="3200" b="1" spc="-150">
              <a:solidFill>
                <a:schemeClr val="accent6"/>
              </a:solidFill>
              <a:latin typeface="+mn-ea"/>
              <a:ea typeface="+mn-ea"/>
            </a:endParaRPr>
          </a:p>
        </p:txBody>
      </p:sp>
      <p:sp>
        <p:nvSpPr>
          <p:cNvPr id="7" name="TextBox 3">
            <a:extLst>
              <a:ext uri="{FF2B5EF4-FFF2-40B4-BE49-F238E27FC236}">
                <a16:creationId xmlns:a16="http://schemas.microsoft.com/office/drawing/2014/main" id="{B2EC66F9-F931-47F6-B596-F75BE94E34A4}"/>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Evolutionary Biology as an example</a:t>
            </a:r>
          </a:p>
        </p:txBody>
      </p:sp>
      <p:sp>
        <p:nvSpPr>
          <p:cNvPr id="4" name="TextBox 3">
            <a:extLst>
              <a:ext uri="{FF2B5EF4-FFF2-40B4-BE49-F238E27FC236}">
                <a16:creationId xmlns:a16="http://schemas.microsoft.com/office/drawing/2014/main" id="{49B1C6F8-0EDB-45A9-6852-345F78B4E218}"/>
              </a:ext>
            </a:extLst>
          </p:cNvPr>
          <p:cNvSpPr txBox="1"/>
          <p:nvPr/>
        </p:nvSpPr>
        <p:spPr>
          <a:xfrm>
            <a:off x="4801352" y="5613959"/>
            <a:ext cx="4186531" cy="369332"/>
          </a:xfrm>
          <a:prstGeom prst="rect">
            <a:avLst/>
          </a:prstGeom>
          <a:noFill/>
        </p:spPr>
        <p:txBody>
          <a:bodyPr wrap="none" rtlCol="0">
            <a:spAutoFit/>
          </a:bodyPr>
          <a:lstStyle/>
          <a:p>
            <a:r>
              <a:rPr lang="en-CH" dirty="0"/>
              <a:t>Annual Report, Division Biology 2022-2023</a:t>
            </a:r>
          </a:p>
        </p:txBody>
      </p:sp>
      <p:sp>
        <p:nvSpPr>
          <p:cNvPr id="5" name="Oval 4">
            <a:extLst>
              <a:ext uri="{FF2B5EF4-FFF2-40B4-BE49-F238E27FC236}">
                <a16:creationId xmlns:a16="http://schemas.microsoft.com/office/drawing/2014/main" id="{EE715037-0061-B5ED-948A-E32B7622F76E}"/>
              </a:ext>
            </a:extLst>
          </p:cNvPr>
          <p:cNvSpPr/>
          <p:nvPr/>
        </p:nvSpPr>
        <p:spPr>
          <a:xfrm>
            <a:off x="5669281" y="2191566"/>
            <a:ext cx="901337" cy="36576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Oval 7">
            <a:extLst>
              <a:ext uri="{FF2B5EF4-FFF2-40B4-BE49-F238E27FC236}">
                <a16:creationId xmlns:a16="http://schemas.microsoft.com/office/drawing/2014/main" id="{8A955E0D-4A90-50FA-F7BB-B97CDA35ED2E}"/>
              </a:ext>
            </a:extLst>
          </p:cNvPr>
          <p:cNvSpPr/>
          <p:nvPr/>
        </p:nvSpPr>
        <p:spPr>
          <a:xfrm>
            <a:off x="5440680" y="4560324"/>
            <a:ext cx="814945" cy="3138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Oval 8">
            <a:extLst>
              <a:ext uri="{FF2B5EF4-FFF2-40B4-BE49-F238E27FC236}">
                <a16:creationId xmlns:a16="http://schemas.microsoft.com/office/drawing/2014/main" id="{744AD767-3223-140D-A815-8A4FCCCF8474}"/>
              </a:ext>
            </a:extLst>
          </p:cNvPr>
          <p:cNvSpPr/>
          <p:nvPr/>
        </p:nvSpPr>
        <p:spPr>
          <a:xfrm>
            <a:off x="3833185" y="4853703"/>
            <a:ext cx="1477629" cy="54557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Oval 9">
            <a:extLst>
              <a:ext uri="{FF2B5EF4-FFF2-40B4-BE49-F238E27FC236}">
                <a16:creationId xmlns:a16="http://schemas.microsoft.com/office/drawing/2014/main" id="{96789C66-8995-F49F-13AF-019B649F8277}"/>
              </a:ext>
            </a:extLst>
          </p:cNvPr>
          <p:cNvSpPr/>
          <p:nvPr/>
        </p:nvSpPr>
        <p:spPr>
          <a:xfrm>
            <a:off x="6255625" y="2543001"/>
            <a:ext cx="1186543" cy="36576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4D41DEAC-C5E8-C1B6-D774-4B6D7E0446A5}"/>
              </a:ext>
            </a:extLst>
          </p:cNvPr>
          <p:cNvSpPr txBox="1"/>
          <p:nvPr/>
        </p:nvSpPr>
        <p:spPr>
          <a:xfrm>
            <a:off x="1149531" y="1234440"/>
            <a:ext cx="3317127" cy="369332"/>
          </a:xfrm>
          <a:prstGeom prst="rect">
            <a:avLst/>
          </a:prstGeom>
          <a:noFill/>
        </p:spPr>
        <p:txBody>
          <a:bodyPr wrap="none" rtlCol="0">
            <a:spAutoFit/>
          </a:bodyPr>
          <a:lstStyle/>
          <a:p>
            <a:r>
              <a:rPr lang="en-CH" dirty="0"/>
              <a:t>165 PhD degrees finished in 2022</a:t>
            </a:r>
          </a:p>
        </p:txBody>
      </p:sp>
    </p:spTree>
    <p:custDataLst>
      <p:tags r:id="rId1"/>
    </p:custDataLst>
    <p:extLst>
      <p:ext uri="{BB962C8B-B14F-4D97-AF65-F5344CB8AC3E}">
        <p14:creationId xmlns:p14="http://schemas.microsoft.com/office/powerpoint/2010/main" val="213151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r>
              <a:rPr kumimoji="1" lang="en-US" altLang="ja-JP" dirty="0" err="1">
                <a:latin typeface="+mn-ea"/>
                <a:ea typeface="+mn-ea"/>
              </a:rPr>
              <a:t>å</a:t>
            </a:r>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PhD Program in Evolutionary Biology</a:t>
            </a:r>
            <a:endParaRPr lang="en-JP" sz="3200" b="1" spc="-150">
              <a:solidFill>
                <a:schemeClr val="accent6"/>
              </a:solidFill>
              <a:latin typeface="+mn-ea"/>
              <a:ea typeface="+mn-ea"/>
            </a:endParaRPr>
          </a:p>
        </p:txBody>
      </p:sp>
      <p:sp>
        <p:nvSpPr>
          <p:cNvPr id="16" name="テキスト ボックス 14">
            <a:extLst>
              <a:ext uri="{FF2B5EF4-FFF2-40B4-BE49-F238E27FC236}">
                <a16:creationId xmlns:a16="http://schemas.microsoft.com/office/drawing/2014/main" id="{DA8A9522-827E-5C41-88D7-F134980A3796}"/>
              </a:ext>
            </a:extLst>
          </p:cNvPr>
          <p:cNvSpPr txBox="1"/>
          <p:nvPr/>
        </p:nvSpPr>
        <p:spPr>
          <a:xfrm>
            <a:off x="39267" y="2992799"/>
            <a:ext cx="8828309" cy="865584"/>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33 PIs (UZH, ETHZ)</a:t>
            </a:r>
          </a:p>
          <a:p>
            <a:r>
              <a:rPr lang="en-US" sz="2000" b="1" dirty="0">
                <a:solidFill>
                  <a:schemeClr val="bg1"/>
                </a:solidFill>
                <a:latin typeface="+mn-ea"/>
              </a:rPr>
              <a:t>PhD committee meeting every year by internal and external members</a:t>
            </a:r>
            <a:endParaRPr lang="en-JP" sz="2000" b="1">
              <a:solidFill>
                <a:schemeClr val="bg1"/>
              </a:solidFill>
              <a:latin typeface="+mn-ea"/>
            </a:endParaRPr>
          </a:p>
        </p:txBody>
      </p:sp>
      <p:pic>
        <p:nvPicPr>
          <p:cNvPr id="7" name="Picture 6">
            <a:extLst>
              <a:ext uri="{FF2B5EF4-FFF2-40B4-BE49-F238E27FC236}">
                <a16:creationId xmlns:a16="http://schemas.microsoft.com/office/drawing/2014/main" id="{AE48E8AB-7BEC-AB1C-2A25-83CFC7155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74" y="1121073"/>
            <a:ext cx="8247347" cy="987963"/>
          </a:xfrm>
          <a:prstGeom prst="rect">
            <a:avLst/>
          </a:prstGeom>
        </p:spPr>
      </p:pic>
      <p:sp>
        <p:nvSpPr>
          <p:cNvPr id="10" name="TextBox 9">
            <a:extLst>
              <a:ext uri="{FF2B5EF4-FFF2-40B4-BE49-F238E27FC236}">
                <a16:creationId xmlns:a16="http://schemas.microsoft.com/office/drawing/2014/main" id="{3D806681-A6CE-1BF7-8266-35BAE9E4466B}"/>
              </a:ext>
            </a:extLst>
          </p:cNvPr>
          <p:cNvSpPr txBox="1"/>
          <p:nvPr/>
        </p:nvSpPr>
        <p:spPr>
          <a:xfrm>
            <a:off x="1781671" y="2003516"/>
            <a:ext cx="6062917" cy="646331"/>
          </a:xfrm>
          <a:prstGeom prst="rect">
            <a:avLst/>
          </a:prstGeom>
          <a:noFill/>
        </p:spPr>
        <p:txBody>
          <a:bodyPr wrap="square">
            <a:spAutoFit/>
          </a:bodyPr>
          <a:lstStyle/>
          <a:p>
            <a:r>
              <a:rPr lang="en-CH" dirty="0"/>
              <a:t>Director: Kentaro Shimizu, Coordinator: Tony Weingrill</a:t>
            </a:r>
          </a:p>
          <a:p>
            <a:r>
              <a:rPr lang="en-CH" dirty="0"/>
              <a:t>https://www.evobio.uzh.ch/en.html</a:t>
            </a:r>
          </a:p>
        </p:txBody>
      </p:sp>
      <p:sp>
        <p:nvSpPr>
          <p:cNvPr id="12" name="TextBox 11">
            <a:extLst>
              <a:ext uri="{FF2B5EF4-FFF2-40B4-BE49-F238E27FC236}">
                <a16:creationId xmlns:a16="http://schemas.microsoft.com/office/drawing/2014/main" id="{DFDD22E5-8157-7ECD-22DD-5FBD3DB84C2C}"/>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PhD Program in Evolutionary Biology</a:t>
            </a:r>
          </a:p>
        </p:txBody>
      </p:sp>
      <p:sp>
        <p:nvSpPr>
          <p:cNvPr id="20" name="TextBox 19">
            <a:extLst>
              <a:ext uri="{FF2B5EF4-FFF2-40B4-BE49-F238E27FC236}">
                <a16:creationId xmlns:a16="http://schemas.microsoft.com/office/drawing/2014/main" id="{BF8F6771-839D-4957-AB34-C29D6D25F3ED}"/>
              </a:ext>
            </a:extLst>
          </p:cNvPr>
          <p:cNvSpPr txBox="1"/>
          <p:nvPr/>
        </p:nvSpPr>
        <p:spPr>
          <a:xfrm>
            <a:off x="159574" y="3886042"/>
            <a:ext cx="8185382" cy="1200329"/>
          </a:xfrm>
          <a:prstGeom prst="rect">
            <a:avLst/>
          </a:prstGeom>
          <a:noFill/>
        </p:spPr>
        <p:txBody>
          <a:bodyPr wrap="none" rtlCol="0">
            <a:spAutoFit/>
          </a:bodyPr>
          <a:lstStyle/>
          <a:p>
            <a:r>
              <a:rPr lang="en-CH" dirty="0"/>
              <a:t>Courses including special lectures, Scientific Integrity, Teaching and presentation skills</a:t>
            </a:r>
          </a:p>
          <a:p>
            <a:endParaRPr lang="en-CH" dirty="0"/>
          </a:p>
          <a:p>
            <a:r>
              <a:rPr lang="en-CH" dirty="0"/>
              <a:t>BIO610 </a:t>
            </a:r>
            <a:r>
              <a:rPr lang="en-US" dirty="0"/>
              <a:t>Next-Generation Sequencing and its Application using Machine Learning </a:t>
            </a:r>
            <a:endParaRPr lang="en-CH" dirty="0"/>
          </a:p>
          <a:p>
            <a:r>
              <a:rPr lang="en-CH" dirty="0"/>
              <a:t>(Sese, Shimizu, Shimizu-Inatsugi, Hatakeyama, Tanwar)</a:t>
            </a:r>
          </a:p>
        </p:txBody>
      </p:sp>
    </p:spTree>
    <p:extLst>
      <p:ext uri="{BB962C8B-B14F-4D97-AF65-F5344CB8AC3E}">
        <p14:creationId xmlns:p14="http://schemas.microsoft.com/office/powerpoint/2010/main" val="427443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1623-F1D7-9660-FAA2-4F1498B753FD}"/>
              </a:ext>
            </a:extLst>
          </p:cNvPr>
          <p:cNvSpPr>
            <a:spLocks noGrp="1"/>
          </p:cNvSpPr>
          <p:nvPr>
            <p:ph type="title"/>
          </p:nvPr>
        </p:nvSpPr>
        <p:spPr/>
        <p:txBody>
          <a:bodyPr>
            <a:normAutofit fontScale="90000"/>
          </a:bodyPr>
          <a:lstStyle/>
          <a:p>
            <a:r>
              <a:rPr lang="en-US" b="1" dirty="0"/>
              <a:t>Guidelines on A.I. tools for lecturers and students</a:t>
            </a:r>
          </a:p>
        </p:txBody>
      </p:sp>
      <p:sp>
        <p:nvSpPr>
          <p:cNvPr id="3" name="Content Placeholder 2">
            <a:extLst>
              <a:ext uri="{FF2B5EF4-FFF2-40B4-BE49-F238E27FC236}">
                <a16:creationId xmlns:a16="http://schemas.microsoft.com/office/drawing/2014/main" id="{759648E9-576A-6BC1-EEE7-FCDDA4677165}"/>
              </a:ext>
            </a:extLst>
          </p:cNvPr>
          <p:cNvSpPr>
            <a:spLocks noGrp="1"/>
          </p:cNvSpPr>
          <p:nvPr>
            <p:ph idx="1"/>
          </p:nvPr>
        </p:nvSpPr>
        <p:spPr>
          <a:xfrm>
            <a:off x="628650" y="912366"/>
            <a:ext cx="7886700" cy="4351338"/>
          </a:xfrm>
        </p:spPr>
        <p:txBody>
          <a:bodyPr/>
          <a:lstStyle/>
          <a:p>
            <a:pPr marL="0" indent="0">
              <a:buNone/>
            </a:pPr>
            <a:endParaRPr lang="en-US" sz="1600" dirty="0"/>
          </a:p>
          <a:p>
            <a:pPr marL="0" indent="0">
              <a:buNone/>
            </a:pPr>
            <a:r>
              <a:rPr lang="en-US" sz="1600" dirty="0"/>
              <a:t>1. Lecturers and students are </a:t>
            </a:r>
            <a:r>
              <a:rPr lang="en-US" sz="1600" dirty="0">
                <a:solidFill>
                  <a:srgbClr val="FF0000"/>
                </a:solidFill>
              </a:rPr>
              <a:t>encouraged to experiment with, apply, and critically evaluate </a:t>
            </a:r>
            <a:r>
              <a:rPr lang="en-US" sz="1600" dirty="0"/>
              <a:t>A.I. tools within the context of teaching and learning activities. The decision to use A.I. tools should be driven by their potential to enhance learning outcomes and should serve as a supplementary component to existing didactic strategies, rather than being adopted purely for their innovative appeal.</a:t>
            </a:r>
          </a:p>
          <a:p>
            <a:pPr marL="0" indent="0">
              <a:buNone/>
            </a:pPr>
            <a:r>
              <a:rPr lang="en-US" sz="1600" dirty="0"/>
              <a:t>2. Lecturers and students are </a:t>
            </a:r>
            <a:r>
              <a:rPr lang="en-US" sz="1600" dirty="0">
                <a:solidFill>
                  <a:srgbClr val="FF0000"/>
                </a:solidFill>
              </a:rPr>
              <a:t>expected to critically evaluate the outputs generated by A.I. tools </a:t>
            </a:r>
            <a:r>
              <a:rPr lang="en-US" sz="1600" dirty="0"/>
              <a:t>and determine the veracity and suitability of such results. The responsibility for the validity and authenticity of their work rests entirely with the user.</a:t>
            </a:r>
          </a:p>
          <a:p>
            <a:pPr marL="0" indent="0">
              <a:buNone/>
            </a:pPr>
            <a:r>
              <a:rPr lang="en-US" sz="1600" dirty="0"/>
              <a:t>3. Lecturers and students should bear in mind that </a:t>
            </a:r>
            <a:r>
              <a:rPr lang="en-US" sz="1600" dirty="0">
                <a:solidFill>
                  <a:srgbClr val="FF0000"/>
                </a:solidFill>
              </a:rPr>
              <a:t>A.I. tools can amplify human biases, leading to potentially unfair or discriminatory outcomes</a:t>
            </a:r>
            <a:r>
              <a:rPr lang="en-US" sz="1600" dirty="0"/>
              <a:t>.</a:t>
            </a:r>
          </a:p>
          <a:p>
            <a:pPr marL="0" indent="0">
              <a:buNone/>
            </a:pPr>
            <a:r>
              <a:rPr lang="en-US" sz="1600" dirty="0"/>
              <a:t>4. The Faculty of Science strongly advocates for the development of students' critical and ethical thinking abilities, particularly in the context of using A.I. tools.</a:t>
            </a:r>
          </a:p>
          <a:p>
            <a:pPr marL="0" indent="0">
              <a:buNone/>
            </a:pPr>
            <a:r>
              <a:rPr lang="en-US" sz="1600" dirty="0"/>
              <a:t>5. Lecturers grading remote learning and online examinations should take in account the accessibility of A.I. tools to students to ensure fairness and accuracy in evaluation.</a:t>
            </a:r>
          </a:p>
          <a:p>
            <a:pPr marL="0" indent="0">
              <a:buNone/>
            </a:pPr>
            <a:r>
              <a:rPr lang="en-US" sz="1600" dirty="0"/>
              <a:t>6. In terms of academic work and publications, the focus should be directed towards the quality of data and their analyses. As A.I. tools become more widely used, </a:t>
            </a:r>
            <a:r>
              <a:rPr lang="en-US" sz="1600" dirty="0">
                <a:solidFill>
                  <a:srgbClr val="FF0000"/>
                </a:solidFill>
              </a:rPr>
              <a:t>grading of language quality should become less important</a:t>
            </a:r>
            <a:r>
              <a:rPr lang="en-US" sz="1600" dirty="0"/>
              <a:t>.</a:t>
            </a:r>
          </a:p>
          <a:p>
            <a:pPr marL="0" indent="0">
              <a:buNone/>
            </a:pPr>
            <a:r>
              <a:rPr lang="en-US" sz="1600" dirty="0"/>
              <a:t>7. Awareness of legal limitations related to the use of A.I. tools is crucial, especially concerning Data Protection laws in Switzerland and the General Data Protection Regulation (GDPR) in Europe. Any data uploaded to A.I. tools may be utilized for further A.I. training and could potentially be accessed by third-party applications, beyond the control of the users.</a:t>
            </a:r>
          </a:p>
          <a:p>
            <a:endParaRPr lang="en-US" sz="1600" dirty="0"/>
          </a:p>
          <a:p>
            <a:endParaRPr lang="en-CH" sz="1600" dirty="0"/>
          </a:p>
        </p:txBody>
      </p:sp>
      <p:sp>
        <p:nvSpPr>
          <p:cNvPr id="5" name="TextBox 4">
            <a:extLst>
              <a:ext uri="{FF2B5EF4-FFF2-40B4-BE49-F238E27FC236}">
                <a16:creationId xmlns:a16="http://schemas.microsoft.com/office/drawing/2014/main" id="{1554EE5A-B3DA-2B33-5196-4F93DC8CC7CF}"/>
              </a:ext>
            </a:extLst>
          </p:cNvPr>
          <p:cNvSpPr txBox="1"/>
          <p:nvPr/>
        </p:nvSpPr>
        <p:spPr>
          <a:xfrm>
            <a:off x="44067" y="912366"/>
            <a:ext cx="8097397" cy="307777"/>
          </a:xfrm>
          <a:prstGeom prst="rect">
            <a:avLst/>
          </a:prstGeom>
          <a:noFill/>
        </p:spPr>
        <p:txBody>
          <a:bodyPr wrap="square">
            <a:spAutoFit/>
          </a:bodyPr>
          <a:lstStyle/>
          <a:p>
            <a:r>
              <a:rPr lang="en-CH" sz="1400" dirty="0"/>
              <a:t>8 Sep. 2023, https://www.mnf.uzh.ch/en/studium/rund-ums-studium/Studium-und-KI.html</a:t>
            </a:r>
          </a:p>
        </p:txBody>
      </p:sp>
    </p:spTree>
    <p:extLst>
      <p:ext uri="{BB962C8B-B14F-4D97-AF65-F5344CB8AC3E}">
        <p14:creationId xmlns:p14="http://schemas.microsoft.com/office/powerpoint/2010/main" val="406442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A571D-C216-461C-A2BD-7BAF08A54FBE}"/>
              </a:ext>
            </a:extLst>
          </p:cNvPr>
          <p:cNvSpPr>
            <a:spLocks noGrp="1"/>
          </p:cNvSpPr>
          <p:nvPr>
            <p:ph type="ctrTitle"/>
          </p:nvPr>
        </p:nvSpPr>
        <p:spPr>
          <a:xfrm>
            <a:off x="676923" y="922658"/>
            <a:ext cx="7772400" cy="2387600"/>
          </a:xfrm>
        </p:spPr>
        <p:txBody>
          <a:bodyPr/>
          <a:lstStyle/>
          <a:p>
            <a:endParaRPr kumimoji="1" lang="ja-JP" altLang="en-US">
              <a:latin typeface="+mn-ea"/>
              <a:ea typeface="+mn-ea"/>
            </a:endParaRPr>
          </a:p>
        </p:txBody>
      </p:sp>
      <p:pic>
        <p:nvPicPr>
          <p:cNvPr id="5" name="図 4">
            <a:extLst>
              <a:ext uri="{FF2B5EF4-FFF2-40B4-BE49-F238E27FC236}">
                <a16:creationId xmlns:a16="http://schemas.microsoft.com/office/drawing/2014/main" id="{518CEAB4-B480-4341-B119-9F51CF46B4EE}"/>
              </a:ext>
            </a:extLst>
          </p:cNvPr>
          <p:cNvPicPr>
            <a:picLocks noChangeAspect="1"/>
          </p:cNvPicPr>
          <p:nvPr/>
        </p:nvPicPr>
        <p:blipFill>
          <a:blip r:embed="rId2"/>
          <a:stretch>
            <a:fillRect/>
          </a:stretch>
        </p:blipFill>
        <p:spPr>
          <a:xfrm>
            <a:off x="0" y="7591"/>
            <a:ext cx="9144000" cy="6850409"/>
          </a:xfrm>
          <a:prstGeom prst="rect">
            <a:avLst/>
          </a:prstGeom>
          <a:solidFill>
            <a:schemeClr val="accent2"/>
          </a:solidFill>
        </p:spPr>
      </p:pic>
      <p:sp>
        <p:nvSpPr>
          <p:cNvPr id="6" name="Title 1">
            <a:extLst>
              <a:ext uri="{FF2B5EF4-FFF2-40B4-BE49-F238E27FC236}">
                <a16:creationId xmlns:a16="http://schemas.microsoft.com/office/drawing/2014/main" id="{EC5AD61F-D4DB-4F9B-96D9-6C5E58469A59}"/>
              </a:ext>
            </a:extLst>
          </p:cNvPr>
          <p:cNvSpPr txBox="1">
            <a:spLocks/>
          </p:cNvSpPr>
          <p:nvPr/>
        </p:nvSpPr>
        <p:spPr>
          <a:xfrm>
            <a:off x="886748" y="138834"/>
            <a:ext cx="823831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sz="3200" b="1" spc="-150" dirty="0">
                <a:solidFill>
                  <a:schemeClr val="accent6"/>
                </a:solidFill>
                <a:latin typeface="+mn-ea"/>
                <a:ea typeface="+mn-ea"/>
              </a:rPr>
              <a:t>PhD Program in Evolutionary Biology</a:t>
            </a:r>
            <a:endParaRPr lang="en-JP" sz="3200" b="1" spc="-150">
              <a:solidFill>
                <a:schemeClr val="accent6"/>
              </a:solidFill>
              <a:latin typeface="+mn-ea"/>
              <a:ea typeface="+mn-ea"/>
            </a:endParaRPr>
          </a:p>
        </p:txBody>
      </p:sp>
      <p:sp>
        <p:nvSpPr>
          <p:cNvPr id="8" name="テキスト ボックス 14">
            <a:extLst>
              <a:ext uri="{FF2B5EF4-FFF2-40B4-BE49-F238E27FC236}">
                <a16:creationId xmlns:a16="http://schemas.microsoft.com/office/drawing/2014/main" id="{ACCB9724-6BF8-134F-BFC9-49B6485C88EF}"/>
              </a:ext>
            </a:extLst>
          </p:cNvPr>
          <p:cNvSpPr txBox="1"/>
          <p:nvPr/>
        </p:nvSpPr>
        <p:spPr>
          <a:xfrm>
            <a:off x="39267" y="4376199"/>
            <a:ext cx="5299742" cy="1298377"/>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77 students:</a:t>
            </a:r>
          </a:p>
          <a:p>
            <a:r>
              <a:rPr lang="en-US" sz="2000" b="1" dirty="0">
                <a:solidFill>
                  <a:schemeClr val="bg1"/>
                </a:solidFill>
                <a:latin typeface="+mn-ea"/>
              </a:rPr>
              <a:t>51% female, 49% male</a:t>
            </a:r>
          </a:p>
          <a:p>
            <a:r>
              <a:rPr lang="en-US" sz="2000" b="1" dirty="0">
                <a:solidFill>
                  <a:schemeClr val="bg1"/>
                </a:solidFill>
                <a:latin typeface="+mn-ea"/>
              </a:rPr>
              <a:t>26% Swiss, 74% International</a:t>
            </a:r>
            <a:endParaRPr lang="en-JP" sz="2000" b="1">
              <a:solidFill>
                <a:schemeClr val="bg1"/>
              </a:solidFill>
              <a:latin typeface="+mn-ea"/>
            </a:endParaRPr>
          </a:p>
        </p:txBody>
      </p:sp>
      <p:sp>
        <p:nvSpPr>
          <p:cNvPr id="16" name="テキスト ボックス 14">
            <a:extLst>
              <a:ext uri="{FF2B5EF4-FFF2-40B4-BE49-F238E27FC236}">
                <a16:creationId xmlns:a16="http://schemas.microsoft.com/office/drawing/2014/main" id="{DA8A9522-827E-5C41-88D7-F134980A3796}"/>
              </a:ext>
            </a:extLst>
          </p:cNvPr>
          <p:cNvSpPr txBox="1"/>
          <p:nvPr/>
        </p:nvSpPr>
        <p:spPr>
          <a:xfrm>
            <a:off x="39267" y="2992799"/>
            <a:ext cx="8828309" cy="865584"/>
          </a:xfrm>
          <a:prstGeom prst="roundRect">
            <a:avLst>
              <a:gd name="adj" fmla="val 50000"/>
            </a:avLst>
          </a:prstGeom>
          <a:solidFill>
            <a:schemeClr val="accent2"/>
          </a:solidFill>
        </p:spPr>
        <p:txBody>
          <a:bodyPr wrap="square" lIns="0" tIns="0" rIns="0" bIns="0" anchor="ctr" anchorCtr="1">
            <a:spAutoFit/>
          </a:bodyPr>
          <a:lstStyle/>
          <a:p>
            <a:r>
              <a:rPr lang="en-US" sz="2000" b="1" dirty="0">
                <a:solidFill>
                  <a:schemeClr val="bg1"/>
                </a:solidFill>
                <a:latin typeface="+mn-ea"/>
              </a:rPr>
              <a:t>33 PIs (UZH, ETHZ)</a:t>
            </a:r>
          </a:p>
          <a:p>
            <a:r>
              <a:rPr lang="en-US" sz="2000" b="1" dirty="0">
                <a:solidFill>
                  <a:schemeClr val="bg1"/>
                </a:solidFill>
                <a:latin typeface="+mn-ea"/>
              </a:rPr>
              <a:t>PhD committee meeting every year by internal and external members</a:t>
            </a:r>
            <a:endParaRPr lang="en-JP" sz="2000" b="1">
              <a:solidFill>
                <a:schemeClr val="bg1"/>
              </a:solidFill>
              <a:latin typeface="+mn-ea"/>
            </a:endParaRPr>
          </a:p>
        </p:txBody>
      </p:sp>
      <p:pic>
        <p:nvPicPr>
          <p:cNvPr id="7" name="Picture 6">
            <a:extLst>
              <a:ext uri="{FF2B5EF4-FFF2-40B4-BE49-F238E27FC236}">
                <a16:creationId xmlns:a16="http://schemas.microsoft.com/office/drawing/2014/main" id="{AE48E8AB-7BEC-AB1C-2A25-83CFC7155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74" y="1121073"/>
            <a:ext cx="8247347" cy="987963"/>
          </a:xfrm>
          <a:prstGeom prst="rect">
            <a:avLst/>
          </a:prstGeom>
        </p:spPr>
      </p:pic>
      <p:sp>
        <p:nvSpPr>
          <p:cNvPr id="10" name="TextBox 9">
            <a:extLst>
              <a:ext uri="{FF2B5EF4-FFF2-40B4-BE49-F238E27FC236}">
                <a16:creationId xmlns:a16="http://schemas.microsoft.com/office/drawing/2014/main" id="{3D806681-A6CE-1BF7-8266-35BAE9E4466B}"/>
              </a:ext>
            </a:extLst>
          </p:cNvPr>
          <p:cNvSpPr txBox="1"/>
          <p:nvPr/>
        </p:nvSpPr>
        <p:spPr>
          <a:xfrm>
            <a:off x="1781671" y="2003516"/>
            <a:ext cx="6062917" cy="646331"/>
          </a:xfrm>
          <a:prstGeom prst="rect">
            <a:avLst/>
          </a:prstGeom>
          <a:noFill/>
        </p:spPr>
        <p:txBody>
          <a:bodyPr wrap="square">
            <a:spAutoFit/>
          </a:bodyPr>
          <a:lstStyle/>
          <a:p>
            <a:r>
              <a:rPr lang="en-CH" dirty="0"/>
              <a:t>Director: Kentaro Shimizu, Coordinator: Tony Weingrill</a:t>
            </a:r>
          </a:p>
          <a:p>
            <a:r>
              <a:rPr lang="en-CH" dirty="0"/>
              <a:t>https://www.evobio.uzh.ch/en.html</a:t>
            </a:r>
          </a:p>
        </p:txBody>
      </p:sp>
      <p:sp>
        <p:nvSpPr>
          <p:cNvPr id="12" name="TextBox 11">
            <a:extLst>
              <a:ext uri="{FF2B5EF4-FFF2-40B4-BE49-F238E27FC236}">
                <a16:creationId xmlns:a16="http://schemas.microsoft.com/office/drawing/2014/main" id="{DFDD22E5-8157-7ECD-22DD-5FBD3DB84C2C}"/>
              </a:ext>
            </a:extLst>
          </p:cNvPr>
          <p:cNvSpPr txBox="1"/>
          <p:nvPr/>
        </p:nvSpPr>
        <p:spPr>
          <a:xfrm>
            <a:off x="159574" y="6148777"/>
            <a:ext cx="8828309" cy="461665"/>
          </a:xfrm>
          <a:prstGeom prst="rect">
            <a:avLst/>
          </a:prstGeom>
          <a:noFill/>
        </p:spPr>
        <p:txBody>
          <a:bodyPr wrap="square" rtlCol="0">
            <a:spAutoFit/>
          </a:bodyPr>
          <a:lstStyle/>
          <a:p>
            <a:pPr algn="ctr"/>
            <a:r>
              <a:rPr kumimoji="1" lang="en-US" altLang="ja-JP" sz="2400" b="1" dirty="0">
                <a:solidFill>
                  <a:schemeClr val="bg1"/>
                </a:solidFill>
                <a:latin typeface="+mn-ea"/>
                <a:cs typeface="+mj-cs"/>
              </a:rPr>
              <a:t>PhD Program in Evolutionary Biology</a:t>
            </a:r>
          </a:p>
        </p:txBody>
      </p:sp>
      <p:sp>
        <p:nvSpPr>
          <p:cNvPr id="20" name="TextBox 19">
            <a:extLst>
              <a:ext uri="{FF2B5EF4-FFF2-40B4-BE49-F238E27FC236}">
                <a16:creationId xmlns:a16="http://schemas.microsoft.com/office/drawing/2014/main" id="{BF8F6771-839D-4957-AB34-C29D6D25F3ED}"/>
              </a:ext>
            </a:extLst>
          </p:cNvPr>
          <p:cNvSpPr txBox="1"/>
          <p:nvPr/>
        </p:nvSpPr>
        <p:spPr>
          <a:xfrm>
            <a:off x="159574" y="3886042"/>
            <a:ext cx="8114850" cy="369332"/>
          </a:xfrm>
          <a:prstGeom prst="rect">
            <a:avLst/>
          </a:prstGeom>
          <a:noFill/>
        </p:spPr>
        <p:txBody>
          <a:bodyPr wrap="none" rtlCol="0">
            <a:spAutoFit/>
          </a:bodyPr>
          <a:lstStyle/>
          <a:p>
            <a:r>
              <a:rPr lang="en-CH" dirty="0"/>
              <a:t>Courses including special lectures, Scientific Integrity, Teaching and presentation skills</a:t>
            </a:r>
          </a:p>
        </p:txBody>
      </p:sp>
    </p:spTree>
    <p:extLst>
      <p:ext uri="{BB962C8B-B14F-4D97-AF65-F5344CB8AC3E}">
        <p14:creationId xmlns:p14="http://schemas.microsoft.com/office/powerpoint/2010/main" val="1865221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2"/>
</p:tagLst>
</file>

<file path=ppt/tags/tag10.xml><?xml version="1.0" encoding="utf-8"?>
<p:tagLst xmlns:a="http://schemas.openxmlformats.org/drawingml/2006/main" xmlns:r="http://schemas.openxmlformats.org/officeDocument/2006/relationships" xmlns:p="http://schemas.openxmlformats.org/presentationml/2006/main">
  <p:tag name="TIMING" val="|2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1|0.4"/>
</p:tagLst>
</file>

<file path=ppt/tags/tag2.xml><?xml version="1.0" encoding="utf-8"?>
<p:tagLst xmlns:a="http://schemas.openxmlformats.org/drawingml/2006/main" xmlns:r="http://schemas.openxmlformats.org/officeDocument/2006/relationships" xmlns:p="http://schemas.openxmlformats.org/presentationml/2006/main">
  <p:tag name="TIMING" val="|20.2"/>
</p:tagLst>
</file>

<file path=ppt/tags/tag3.xml><?xml version="1.0" encoding="utf-8"?>
<p:tagLst xmlns:a="http://schemas.openxmlformats.org/drawingml/2006/main" xmlns:r="http://schemas.openxmlformats.org/officeDocument/2006/relationships" xmlns:p="http://schemas.openxmlformats.org/presentationml/2006/main">
  <p:tag name="TIMING" val="|20.2"/>
</p:tagLst>
</file>

<file path=ppt/tags/tag4.xml><?xml version="1.0" encoding="utf-8"?>
<p:tagLst xmlns:a="http://schemas.openxmlformats.org/drawingml/2006/main" xmlns:r="http://schemas.openxmlformats.org/officeDocument/2006/relationships" xmlns:p="http://schemas.openxmlformats.org/presentationml/2006/main">
  <p:tag name="TIMING" val="|20.2"/>
</p:tagLst>
</file>

<file path=ppt/tags/tag5.xml><?xml version="1.0" encoding="utf-8"?>
<p:tagLst xmlns:a="http://schemas.openxmlformats.org/drawingml/2006/main" xmlns:r="http://schemas.openxmlformats.org/officeDocument/2006/relationships" xmlns:p="http://schemas.openxmlformats.org/presentationml/2006/main">
  <p:tag name="TIMING" val="|20.2"/>
</p:tagLst>
</file>

<file path=ppt/tags/tag6.xml><?xml version="1.0" encoding="utf-8"?>
<p:tagLst xmlns:a="http://schemas.openxmlformats.org/drawingml/2006/main" xmlns:r="http://schemas.openxmlformats.org/officeDocument/2006/relationships" xmlns:p="http://schemas.openxmlformats.org/presentationml/2006/main">
  <p:tag name="TIMING" val="|47|14.5|27|24.1"/>
</p:tagLst>
</file>

<file path=ppt/tags/tag7.xml><?xml version="1.0" encoding="utf-8"?>
<p:tagLst xmlns:a="http://schemas.openxmlformats.org/drawingml/2006/main" xmlns:r="http://schemas.openxmlformats.org/officeDocument/2006/relationships" xmlns:p="http://schemas.openxmlformats.org/presentationml/2006/main">
  <p:tag name="TIMING" val="|20.2"/>
</p:tagLst>
</file>

<file path=ppt/tags/tag8.xml><?xml version="1.0" encoding="utf-8"?>
<p:tagLst xmlns:a="http://schemas.openxmlformats.org/drawingml/2006/main" xmlns:r="http://schemas.openxmlformats.org/officeDocument/2006/relationships" xmlns:p="http://schemas.openxmlformats.org/presentationml/2006/main">
  <p:tag name="TIMING" val="|46.3"/>
</p:tagLst>
</file>

<file path=ppt/tags/tag9.xml><?xml version="1.0" encoding="utf-8"?>
<p:tagLst xmlns:a="http://schemas.openxmlformats.org/drawingml/2006/main" xmlns:r="http://schemas.openxmlformats.org/officeDocument/2006/relationships" xmlns:p="http://schemas.openxmlformats.org/presentationml/2006/main">
  <p:tag name="TIMING" val="|39.7"/>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5086</TotalTime>
  <Words>3252</Words>
  <Application>Microsoft Macintosh PowerPoint</Application>
  <PresentationFormat>On-screen Show (4:3)</PresentationFormat>
  <Paragraphs>534</Paragraphs>
  <Slides>44</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Osaka</vt:lpstr>
      <vt:lpstr>游ゴシック</vt:lpstr>
      <vt:lpstr>Arial</vt:lpstr>
      <vt:lpstr>Avenir Next Regular</vt:lpstr>
      <vt:lpstr>Calibri</vt:lpstr>
      <vt:lpstr>Courier New</vt:lpstr>
      <vt:lpstr>Times Roman</vt:lpstr>
      <vt:lpstr>Wingdings</vt:lpstr>
      <vt:lpstr>Office テーマ</vt:lpstr>
      <vt:lpstr>PowerPoint Presentation</vt:lpstr>
      <vt:lpstr>PowerPoint Presentation</vt:lpstr>
      <vt:lpstr>PowerPoint Presentation</vt:lpstr>
      <vt:lpstr>PowerPoint Presentation</vt:lpstr>
      <vt:lpstr>PowerPoint Presentation</vt:lpstr>
      <vt:lpstr>PowerPoint Presentation</vt:lpstr>
      <vt:lpstr>å</vt:lpstr>
      <vt:lpstr>Guidelines on A.I. tools for lecturers and students</vt:lpstr>
      <vt:lpstr>PowerPoint Presentation</vt:lpstr>
      <vt:lpstr>Attracting students and internationalization</vt:lpstr>
      <vt:lpstr>International research environment in Switzerland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example 1: language evolution</vt:lpstr>
      <vt:lpstr>PowerPoint Presentation</vt:lpstr>
      <vt:lpstr>Outcrossing vs. selfing (self-fertilization)</vt:lpstr>
      <vt:lpstr>Selfing: maladaptation or adaptation?</vt:lpstr>
      <vt:lpstr>Reduced sperm/pollen number  Maladaptation or adaptation?</vt:lpstr>
      <vt:lpstr>PowerPoint Presentation</vt:lpstr>
      <vt:lpstr>PowerPoint Presentation</vt:lpstr>
      <vt:lpstr>The variants conferring reduced pollen number was advantageous</vt:lpstr>
      <vt:lpstr>PRIMA: rapid and cheap detection of 1-bp mutations</vt:lpstr>
      <vt:lpstr>Summary of example 2: pollen number and selfing</vt:lpstr>
      <vt:lpstr>Funding Opportunities Switzerland – Japan </vt:lpstr>
      <vt:lpstr>Researcher Exchange Program (JSPS / Leading House Asia ETH Zurich)  </vt:lpstr>
      <vt:lpstr>Swiss Government Excellence Scholarship</vt:lpstr>
      <vt:lpstr>SNSF: Scientific Exchanges</vt:lpstr>
      <vt:lpstr>SNSF: Postdoc Mobility (Fellowship)</vt:lpstr>
      <vt:lpstr>UZH Graduate Campus Travel Grants</vt:lpstr>
      <vt:lpstr>UZH Global Strategy and Partnerships Funding Scheme</vt:lpstr>
      <vt:lpstr>Workshop tomorrow: UZH Global Strategy and Partnerships </vt:lpstr>
      <vt:lpstr>UZH Teaching Fund (ULF) – global_innovation </vt:lpstr>
      <vt:lpstr>Other Funding Opportunities (Lead Switzerland-based applicants)</vt:lpstr>
      <vt:lpstr>Acknowledgment: Some former lab members back to Japan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Yoshimi UMEMURA (KIBR)</dc:creator>
  <cp:lastModifiedBy>Kentaro Shimizu</cp:lastModifiedBy>
  <cp:revision>1006</cp:revision>
  <cp:lastPrinted>2020-05-18T20:31:23Z</cp:lastPrinted>
  <dcterms:created xsi:type="dcterms:W3CDTF">2019-11-22T14:43:30Z</dcterms:created>
  <dcterms:modified xsi:type="dcterms:W3CDTF">2023-10-17T06:21:06Z</dcterms:modified>
</cp:coreProperties>
</file>