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147472388" r:id="rId4"/>
    <p:sldId id="1942" r:id="rId5"/>
    <p:sldId id="285" r:id="rId6"/>
    <p:sldId id="2147472392" r:id="rId7"/>
    <p:sldId id="1699" r:id="rId8"/>
    <p:sldId id="2147472394" r:id="rId9"/>
    <p:sldId id="260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189"/>
    <a:srgbClr val="49A3A8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8177" autoAdjust="0"/>
  </p:normalViewPr>
  <p:slideViewPr>
    <p:cSldViewPr snapToGrid="0" showGuides="1">
      <p:cViewPr>
        <p:scale>
          <a:sx n="45" d="100"/>
          <a:sy n="45" d="100"/>
        </p:scale>
        <p:origin x="1380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1" d="100"/>
          <a:sy n="111" d="100"/>
        </p:scale>
        <p:origin x="474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1619-4761-4063-8C9B-B0913C1ACE9A}" type="doc">
      <dgm:prSet loTypeId="urn:microsoft.com/office/officeart/2005/8/layout/gear1" loCatId="cycle" qsTypeId="urn:microsoft.com/office/officeart/2005/8/quickstyle/simple1" qsCatId="simple" csTypeId="urn:microsoft.com/office/officeart/2005/8/colors/accent1_4" csCatId="accent1" phldr="1"/>
      <dgm:spPr/>
    </dgm:pt>
    <dgm:pt modelId="{B4B7BF66-1E27-4D91-BFE5-28D469AEF3C4}">
      <dgm:prSet phldrT="[Text]" custT="1"/>
      <dgm:spPr/>
      <dgm:t>
        <a:bodyPr/>
        <a:lstStyle/>
        <a:p>
          <a:r>
            <a:rPr lang="de-CH" sz="2000" dirty="0"/>
            <a:t>Research</a:t>
          </a:r>
        </a:p>
      </dgm:t>
    </dgm:pt>
    <dgm:pt modelId="{077B7361-02B1-475D-944D-67D634929807}" type="parTrans" cxnId="{E59FCD52-C7EC-4339-B2F6-C76F6208B264}">
      <dgm:prSet/>
      <dgm:spPr/>
      <dgm:t>
        <a:bodyPr/>
        <a:lstStyle/>
        <a:p>
          <a:endParaRPr lang="de-CH"/>
        </a:p>
      </dgm:t>
    </dgm:pt>
    <dgm:pt modelId="{9CFB8229-5A7F-4305-A59F-530291D83438}" type="sibTrans" cxnId="{E59FCD52-C7EC-4339-B2F6-C76F6208B264}">
      <dgm:prSet/>
      <dgm:spPr/>
      <dgm:t>
        <a:bodyPr/>
        <a:lstStyle/>
        <a:p>
          <a:endParaRPr lang="de-CH"/>
        </a:p>
      </dgm:t>
    </dgm:pt>
    <dgm:pt modelId="{CCAFECAF-686A-454B-A6EE-10F417E54EFE}">
      <dgm:prSet phldrT="[Text]" custT="1"/>
      <dgm:spPr/>
      <dgm:t>
        <a:bodyPr/>
        <a:lstStyle/>
        <a:p>
          <a:r>
            <a:rPr lang="de-CH" sz="1400" dirty="0"/>
            <a:t>Teaching</a:t>
          </a:r>
        </a:p>
      </dgm:t>
    </dgm:pt>
    <dgm:pt modelId="{88BD4C1A-D522-4339-8B50-C3774BDAED6A}" type="parTrans" cxnId="{1903357A-125C-4DA0-9BBE-199377776C42}">
      <dgm:prSet/>
      <dgm:spPr/>
      <dgm:t>
        <a:bodyPr/>
        <a:lstStyle/>
        <a:p>
          <a:endParaRPr lang="de-CH"/>
        </a:p>
      </dgm:t>
    </dgm:pt>
    <dgm:pt modelId="{EFEB8A43-9FAB-42B3-9AC8-6012525B28C7}" type="sibTrans" cxnId="{1903357A-125C-4DA0-9BBE-199377776C42}">
      <dgm:prSet/>
      <dgm:spPr/>
      <dgm:t>
        <a:bodyPr/>
        <a:lstStyle/>
        <a:p>
          <a:endParaRPr lang="de-CH"/>
        </a:p>
      </dgm:t>
    </dgm:pt>
    <dgm:pt modelId="{9540CED3-252E-4123-B8A5-D9B8C1AAB968}">
      <dgm:prSet phldrT="[Text]"/>
      <dgm:spPr/>
      <dgm:t>
        <a:bodyPr/>
        <a:lstStyle/>
        <a:p>
          <a:r>
            <a:rPr lang="de-CH" dirty="0"/>
            <a:t>Innovation</a:t>
          </a:r>
        </a:p>
      </dgm:t>
    </dgm:pt>
    <dgm:pt modelId="{017397B0-4506-4E66-B228-B0A713200872}" type="parTrans" cxnId="{77A807CF-1EED-4B6B-BADD-F3BEE8540336}">
      <dgm:prSet/>
      <dgm:spPr/>
      <dgm:t>
        <a:bodyPr/>
        <a:lstStyle/>
        <a:p>
          <a:endParaRPr lang="de-CH"/>
        </a:p>
      </dgm:t>
    </dgm:pt>
    <dgm:pt modelId="{01DE6B1A-A225-4F4E-A6E0-3A4AE8848362}" type="sibTrans" cxnId="{77A807CF-1EED-4B6B-BADD-F3BEE8540336}">
      <dgm:prSet/>
      <dgm:spPr/>
      <dgm:t>
        <a:bodyPr/>
        <a:lstStyle/>
        <a:p>
          <a:endParaRPr lang="de-CH"/>
        </a:p>
      </dgm:t>
    </dgm:pt>
    <dgm:pt modelId="{4C740F69-DB63-4CFD-9380-0B7F1174EB85}" type="pres">
      <dgm:prSet presAssocID="{64C01619-4761-4063-8C9B-B0913C1ACE9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6AB857-EDDB-451D-B4E2-7ABED33F7330}" type="pres">
      <dgm:prSet presAssocID="{B4B7BF66-1E27-4D91-BFE5-28D469AEF3C4}" presName="gear1" presStyleLbl="node1" presStyleIdx="0" presStyleCnt="3">
        <dgm:presLayoutVars>
          <dgm:chMax val="1"/>
          <dgm:bulletEnabled val="1"/>
        </dgm:presLayoutVars>
      </dgm:prSet>
      <dgm:spPr/>
    </dgm:pt>
    <dgm:pt modelId="{1F52E17B-27C2-4DD9-AD46-DD6261693DB2}" type="pres">
      <dgm:prSet presAssocID="{B4B7BF66-1E27-4D91-BFE5-28D469AEF3C4}" presName="gear1srcNode" presStyleLbl="node1" presStyleIdx="0" presStyleCnt="3"/>
      <dgm:spPr/>
    </dgm:pt>
    <dgm:pt modelId="{9A92DD02-8E01-4C26-9EEC-592EEE179FBC}" type="pres">
      <dgm:prSet presAssocID="{B4B7BF66-1E27-4D91-BFE5-28D469AEF3C4}" presName="gear1dstNode" presStyleLbl="node1" presStyleIdx="0" presStyleCnt="3"/>
      <dgm:spPr/>
    </dgm:pt>
    <dgm:pt modelId="{897EDC9C-5FF4-45E3-8D38-55D097194BA6}" type="pres">
      <dgm:prSet presAssocID="{CCAFECAF-686A-454B-A6EE-10F417E54EFE}" presName="gear2" presStyleLbl="node1" presStyleIdx="1" presStyleCnt="3">
        <dgm:presLayoutVars>
          <dgm:chMax val="1"/>
          <dgm:bulletEnabled val="1"/>
        </dgm:presLayoutVars>
      </dgm:prSet>
      <dgm:spPr/>
    </dgm:pt>
    <dgm:pt modelId="{ED42588B-F7B1-45B5-94BD-019FEFAD6825}" type="pres">
      <dgm:prSet presAssocID="{CCAFECAF-686A-454B-A6EE-10F417E54EFE}" presName="gear2srcNode" presStyleLbl="node1" presStyleIdx="1" presStyleCnt="3"/>
      <dgm:spPr/>
    </dgm:pt>
    <dgm:pt modelId="{2B470E4C-D791-417D-BCC1-9C118BBBC4BA}" type="pres">
      <dgm:prSet presAssocID="{CCAFECAF-686A-454B-A6EE-10F417E54EFE}" presName="gear2dstNode" presStyleLbl="node1" presStyleIdx="1" presStyleCnt="3"/>
      <dgm:spPr/>
    </dgm:pt>
    <dgm:pt modelId="{3787E3D4-5076-4903-A0EE-05C4736C18BE}" type="pres">
      <dgm:prSet presAssocID="{9540CED3-252E-4123-B8A5-D9B8C1AAB968}" presName="gear3" presStyleLbl="node1" presStyleIdx="2" presStyleCnt="3"/>
      <dgm:spPr/>
    </dgm:pt>
    <dgm:pt modelId="{FAE24570-93F8-4B89-AB8A-2367DB5802AE}" type="pres">
      <dgm:prSet presAssocID="{9540CED3-252E-4123-B8A5-D9B8C1AAB96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1FBC081-CD2F-4480-AB7A-E37FCF710EFD}" type="pres">
      <dgm:prSet presAssocID="{9540CED3-252E-4123-B8A5-D9B8C1AAB968}" presName="gear3srcNode" presStyleLbl="node1" presStyleIdx="2" presStyleCnt="3"/>
      <dgm:spPr/>
    </dgm:pt>
    <dgm:pt modelId="{9803BA81-B2A9-4017-BA39-CC5B8F0A0044}" type="pres">
      <dgm:prSet presAssocID="{9540CED3-252E-4123-B8A5-D9B8C1AAB968}" presName="gear3dstNode" presStyleLbl="node1" presStyleIdx="2" presStyleCnt="3"/>
      <dgm:spPr/>
    </dgm:pt>
    <dgm:pt modelId="{0149C8D3-164C-4BF3-BA88-1BC4FC1AFD3D}" type="pres">
      <dgm:prSet presAssocID="{9CFB8229-5A7F-4305-A59F-530291D83438}" presName="connector1" presStyleLbl="sibTrans2D1" presStyleIdx="0" presStyleCnt="3"/>
      <dgm:spPr/>
    </dgm:pt>
    <dgm:pt modelId="{F0C49B3A-1490-4F8A-A1AA-ED65DA70BE2D}" type="pres">
      <dgm:prSet presAssocID="{EFEB8A43-9FAB-42B3-9AC8-6012525B28C7}" presName="connector2" presStyleLbl="sibTrans2D1" presStyleIdx="1" presStyleCnt="3"/>
      <dgm:spPr/>
    </dgm:pt>
    <dgm:pt modelId="{57332AB7-094B-44A2-B430-3C0DF6244C14}" type="pres">
      <dgm:prSet presAssocID="{01DE6B1A-A225-4F4E-A6E0-3A4AE8848362}" presName="connector3" presStyleLbl="sibTrans2D1" presStyleIdx="2" presStyleCnt="3"/>
      <dgm:spPr/>
    </dgm:pt>
  </dgm:ptLst>
  <dgm:cxnLst>
    <dgm:cxn modelId="{C1E75E08-8053-427D-8D4D-21B808DE5536}" type="presOf" srcId="{B4B7BF66-1E27-4D91-BFE5-28D469AEF3C4}" destId="{1F52E17B-27C2-4DD9-AD46-DD6261693DB2}" srcOrd="1" destOrd="0" presId="urn:microsoft.com/office/officeart/2005/8/layout/gear1"/>
    <dgm:cxn modelId="{1D06A930-2D91-4A23-A178-B32F01078422}" type="presOf" srcId="{64C01619-4761-4063-8C9B-B0913C1ACE9A}" destId="{4C740F69-DB63-4CFD-9380-0B7F1174EB85}" srcOrd="0" destOrd="0" presId="urn:microsoft.com/office/officeart/2005/8/layout/gear1"/>
    <dgm:cxn modelId="{E3FC0143-D232-4D49-8296-FE6B101566DA}" type="presOf" srcId="{EFEB8A43-9FAB-42B3-9AC8-6012525B28C7}" destId="{F0C49B3A-1490-4F8A-A1AA-ED65DA70BE2D}" srcOrd="0" destOrd="0" presId="urn:microsoft.com/office/officeart/2005/8/layout/gear1"/>
    <dgm:cxn modelId="{8CCF9F46-4899-42BE-98DA-03B620506037}" type="presOf" srcId="{9540CED3-252E-4123-B8A5-D9B8C1AAB968}" destId="{9803BA81-B2A9-4017-BA39-CC5B8F0A0044}" srcOrd="3" destOrd="0" presId="urn:microsoft.com/office/officeart/2005/8/layout/gear1"/>
    <dgm:cxn modelId="{E59FCD52-C7EC-4339-B2F6-C76F6208B264}" srcId="{64C01619-4761-4063-8C9B-B0913C1ACE9A}" destId="{B4B7BF66-1E27-4D91-BFE5-28D469AEF3C4}" srcOrd="0" destOrd="0" parTransId="{077B7361-02B1-475D-944D-67D634929807}" sibTransId="{9CFB8229-5A7F-4305-A59F-530291D83438}"/>
    <dgm:cxn modelId="{44FFBE53-72B0-46F7-AD8D-B4E24415BEB1}" type="presOf" srcId="{9540CED3-252E-4123-B8A5-D9B8C1AAB968}" destId="{21FBC081-CD2F-4480-AB7A-E37FCF710EFD}" srcOrd="2" destOrd="0" presId="urn:microsoft.com/office/officeart/2005/8/layout/gear1"/>
    <dgm:cxn modelId="{1903357A-125C-4DA0-9BBE-199377776C42}" srcId="{64C01619-4761-4063-8C9B-B0913C1ACE9A}" destId="{CCAFECAF-686A-454B-A6EE-10F417E54EFE}" srcOrd="1" destOrd="0" parTransId="{88BD4C1A-D522-4339-8B50-C3774BDAED6A}" sibTransId="{EFEB8A43-9FAB-42B3-9AC8-6012525B28C7}"/>
    <dgm:cxn modelId="{1BB61B94-AD17-4677-AB35-5ED3709CA703}" type="presOf" srcId="{9540CED3-252E-4123-B8A5-D9B8C1AAB968}" destId="{FAE24570-93F8-4B89-AB8A-2367DB5802AE}" srcOrd="1" destOrd="0" presId="urn:microsoft.com/office/officeart/2005/8/layout/gear1"/>
    <dgm:cxn modelId="{7BEDB39E-791C-4558-9114-BD7CAC15125E}" type="presOf" srcId="{CCAFECAF-686A-454B-A6EE-10F417E54EFE}" destId="{2B470E4C-D791-417D-BCC1-9C118BBBC4BA}" srcOrd="2" destOrd="0" presId="urn:microsoft.com/office/officeart/2005/8/layout/gear1"/>
    <dgm:cxn modelId="{3CE7EDAD-34B0-490C-9DA5-CFA5E0C1434C}" type="presOf" srcId="{9540CED3-252E-4123-B8A5-D9B8C1AAB968}" destId="{3787E3D4-5076-4903-A0EE-05C4736C18BE}" srcOrd="0" destOrd="0" presId="urn:microsoft.com/office/officeart/2005/8/layout/gear1"/>
    <dgm:cxn modelId="{CEE9DFB2-9FCD-46BC-BB11-783BA729E422}" type="presOf" srcId="{B4B7BF66-1E27-4D91-BFE5-28D469AEF3C4}" destId="{416AB857-EDDB-451D-B4E2-7ABED33F7330}" srcOrd="0" destOrd="0" presId="urn:microsoft.com/office/officeart/2005/8/layout/gear1"/>
    <dgm:cxn modelId="{52DF02C8-3E4F-44B1-8790-D4AE52D0BD09}" type="presOf" srcId="{9CFB8229-5A7F-4305-A59F-530291D83438}" destId="{0149C8D3-164C-4BF3-BA88-1BC4FC1AFD3D}" srcOrd="0" destOrd="0" presId="urn:microsoft.com/office/officeart/2005/8/layout/gear1"/>
    <dgm:cxn modelId="{77A807CF-1EED-4B6B-BADD-F3BEE8540336}" srcId="{64C01619-4761-4063-8C9B-B0913C1ACE9A}" destId="{9540CED3-252E-4123-B8A5-D9B8C1AAB968}" srcOrd="2" destOrd="0" parTransId="{017397B0-4506-4E66-B228-B0A713200872}" sibTransId="{01DE6B1A-A225-4F4E-A6E0-3A4AE8848362}"/>
    <dgm:cxn modelId="{2BDE31E6-3CE1-4A2E-B61D-2FF2753194F2}" type="presOf" srcId="{01DE6B1A-A225-4F4E-A6E0-3A4AE8848362}" destId="{57332AB7-094B-44A2-B430-3C0DF6244C14}" srcOrd="0" destOrd="0" presId="urn:microsoft.com/office/officeart/2005/8/layout/gear1"/>
    <dgm:cxn modelId="{CCE782EC-F9CA-4BF1-94E1-FB6A6493EB45}" type="presOf" srcId="{B4B7BF66-1E27-4D91-BFE5-28D469AEF3C4}" destId="{9A92DD02-8E01-4C26-9EEC-592EEE179FBC}" srcOrd="2" destOrd="0" presId="urn:microsoft.com/office/officeart/2005/8/layout/gear1"/>
    <dgm:cxn modelId="{114090EE-7A70-4A9C-BDA3-B7397C345313}" type="presOf" srcId="{CCAFECAF-686A-454B-A6EE-10F417E54EFE}" destId="{897EDC9C-5FF4-45E3-8D38-55D097194BA6}" srcOrd="0" destOrd="0" presId="urn:microsoft.com/office/officeart/2005/8/layout/gear1"/>
    <dgm:cxn modelId="{F7BB2EF8-FCFA-45F0-97A7-F696FF99016F}" type="presOf" srcId="{CCAFECAF-686A-454B-A6EE-10F417E54EFE}" destId="{ED42588B-F7B1-45B5-94BD-019FEFAD6825}" srcOrd="1" destOrd="0" presId="urn:microsoft.com/office/officeart/2005/8/layout/gear1"/>
    <dgm:cxn modelId="{D27CD7C2-7EBF-4AD6-A6B7-71C9E4BA0D14}" type="presParOf" srcId="{4C740F69-DB63-4CFD-9380-0B7F1174EB85}" destId="{416AB857-EDDB-451D-B4E2-7ABED33F7330}" srcOrd="0" destOrd="0" presId="urn:microsoft.com/office/officeart/2005/8/layout/gear1"/>
    <dgm:cxn modelId="{6630A7B7-4B93-459C-9989-B0EABD501727}" type="presParOf" srcId="{4C740F69-DB63-4CFD-9380-0B7F1174EB85}" destId="{1F52E17B-27C2-4DD9-AD46-DD6261693DB2}" srcOrd="1" destOrd="0" presId="urn:microsoft.com/office/officeart/2005/8/layout/gear1"/>
    <dgm:cxn modelId="{4C6EB289-968B-4FF3-B5D3-7B41DABBE65F}" type="presParOf" srcId="{4C740F69-DB63-4CFD-9380-0B7F1174EB85}" destId="{9A92DD02-8E01-4C26-9EEC-592EEE179FBC}" srcOrd="2" destOrd="0" presId="urn:microsoft.com/office/officeart/2005/8/layout/gear1"/>
    <dgm:cxn modelId="{F53CF5D5-AB86-4AB6-99FB-6E7E321CE5BB}" type="presParOf" srcId="{4C740F69-DB63-4CFD-9380-0B7F1174EB85}" destId="{897EDC9C-5FF4-45E3-8D38-55D097194BA6}" srcOrd="3" destOrd="0" presId="urn:microsoft.com/office/officeart/2005/8/layout/gear1"/>
    <dgm:cxn modelId="{AD872140-9852-4DBB-8485-F567FCC99629}" type="presParOf" srcId="{4C740F69-DB63-4CFD-9380-0B7F1174EB85}" destId="{ED42588B-F7B1-45B5-94BD-019FEFAD6825}" srcOrd="4" destOrd="0" presId="urn:microsoft.com/office/officeart/2005/8/layout/gear1"/>
    <dgm:cxn modelId="{96E8F84C-DFC1-4F54-B65A-CFEECDFAB3D2}" type="presParOf" srcId="{4C740F69-DB63-4CFD-9380-0B7F1174EB85}" destId="{2B470E4C-D791-417D-BCC1-9C118BBBC4BA}" srcOrd="5" destOrd="0" presId="urn:microsoft.com/office/officeart/2005/8/layout/gear1"/>
    <dgm:cxn modelId="{AF51461F-FE7E-42CA-99F1-C13D37895B92}" type="presParOf" srcId="{4C740F69-DB63-4CFD-9380-0B7F1174EB85}" destId="{3787E3D4-5076-4903-A0EE-05C4736C18BE}" srcOrd="6" destOrd="0" presId="urn:microsoft.com/office/officeart/2005/8/layout/gear1"/>
    <dgm:cxn modelId="{C9CB4709-A437-43EE-B3EA-8C30178625C8}" type="presParOf" srcId="{4C740F69-DB63-4CFD-9380-0B7F1174EB85}" destId="{FAE24570-93F8-4B89-AB8A-2367DB5802AE}" srcOrd="7" destOrd="0" presId="urn:microsoft.com/office/officeart/2005/8/layout/gear1"/>
    <dgm:cxn modelId="{595F37EF-6326-4347-9661-DF13F68ED1EB}" type="presParOf" srcId="{4C740F69-DB63-4CFD-9380-0B7F1174EB85}" destId="{21FBC081-CD2F-4480-AB7A-E37FCF710EFD}" srcOrd="8" destOrd="0" presId="urn:microsoft.com/office/officeart/2005/8/layout/gear1"/>
    <dgm:cxn modelId="{5BB74AF1-F3E5-48E7-9B41-AA3B5760F87F}" type="presParOf" srcId="{4C740F69-DB63-4CFD-9380-0B7F1174EB85}" destId="{9803BA81-B2A9-4017-BA39-CC5B8F0A0044}" srcOrd="9" destOrd="0" presId="urn:microsoft.com/office/officeart/2005/8/layout/gear1"/>
    <dgm:cxn modelId="{CD5707CE-DF9D-4C5B-8F24-2AAAE1781B32}" type="presParOf" srcId="{4C740F69-DB63-4CFD-9380-0B7F1174EB85}" destId="{0149C8D3-164C-4BF3-BA88-1BC4FC1AFD3D}" srcOrd="10" destOrd="0" presId="urn:microsoft.com/office/officeart/2005/8/layout/gear1"/>
    <dgm:cxn modelId="{C840B500-57C1-434C-B226-4E4A15BA0D9A}" type="presParOf" srcId="{4C740F69-DB63-4CFD-9380-0B7F1174EB85}" destId="{F0C49B3A-1490-4F8A-A1AA-ED65DA70BE2D}" srcOrd="11" destOrd="0" presId="urn:microsoft.com/office/officeart/2005/8/layout/gear1"/>
    <dgm:cxn modelId="{17118221-1E6E-488B-A6B9-27F0AD7C81C9}" type="presParOf" srcId="{4C740F69-DB63-4CFD-9380-0B7F1174EB85}" destId="{57332AB7-094B-44A2-B430-3C0DF6244C1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AB857-EDDB-451D-B4E2-7ABED33F7330}">
      <dsp:nvSpPr>
        <dsp:cNvPr id="0" name=""/>
        <dsp:cNvSpPr/>
      </dsp:nvSpPr>
      <dsp:spPr>
        <a:xfrm>
          <a:off x="2751716" y="2037900"/>
          <a:ext cx="2490767" cy="2490767"/>
        </a:xfrm>
        <a:prstGeom prst="gear9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Research</a:t>
          </a:r>
        </a:p>
      </dsp:txBody>
      <dsp:txXfrm>
        <a:off x="3252471" y="2621350"/>
        <a:ext cx="1489257" cy="1280306"/>
      </dsp:txXfrm>
    </dsp:sp>
    <dsp:sp modelId="{897EDC9C-5FF4-45E3-8D38-55D097194BA6}">
      <dsp:nvSpPr>
        <dsp:cNvPr id="0" name=""/>
        <dsp:cNvSpPr/>
      </dsp:nvSpPr>
      <dsp:spPr>
        <a:xfrm>
          <a:off x="1302542" y="1449173"/>
          <a:ext cx="1811467" cy="1811467"/>
        </a:xfrm>
        <a:prstGeom prst="gear6">
          <a:avLst/>
        </a:prstGeom>
        <a:solidFill>
          <a:schemeClr val="accent1">
            <a:shade val="50000"/>
            <a:hueOff val="498143"/>
            <a:satOff val="-35578"/>
            <a:lumOff val="33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/>
            <a:t>Teaching</a:t>
          </a:r>
        </a:p>
      </dsp:txBody>
      <dsp:txXfrm>
        <a:off x="1758584" y="1907972"/>
        <a:ext cx="899383" cy="893869"/>
      </dsp:txXfrm>
    </dsp:sp>
    <dsp:sp modelId="{3787E3D4-5076-4903-A0EE-05C4736C18BE}">
      <dsp:nvSpPr>
        <dsp:cNvPr id="0" name=""/>
        <dsp:cNvSpPr/>
      </dsp:nvSpPr>
      <dsp:spPr>
        <a:xfrm rot="20700000">
          <a:off x="2317149" y="199446"/>
          <a:ext cx="1774868" cy="1774868"/>
        </a:xfrm>
        <a:prstGeom prst="gear6">
          <a:avLst/>
        </a:prstGeom>
        <a:solidFill>
          <a:schemeClr val="accent1">
            <a:shade val="50000"/>
            <a:hueOff val="498143"/>
            <a:satOff val="-35578"/>
            <a:lumOff val="336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/>
            <a:t>Innovation</a:t>
          </a:r>
        </a:p>
      </dsp:txBody>
      <dsp:txXfrm rot="-20700000">
        <a:off x="2706429" y="588726"/>
        <a:ext cx="996306" cy="996306"/>
      </dsp:txXfrm>
    </dsp:sp>
    <dsp:sp modelId="{0149C8D3-164C-4BF3-BA88-1BC4FC1AFD3D}">
      <dsp:nvSpPr>
        <dsp:cNvPr id="0" name=""/>
        <dsp:cNvSpPr/>
      </dsp:nvSpPr>
      <dsp:spPr>
        <a:xfrm>
          <a:off x="2563877" y="1659950"/>
          <a:ext cx="3188182" cy="3188182"/>
        </a:xfrm>
        <a:prstGeom prst="circularArrow">
          <a:avLst>
            <a:gd name="adj1" fmla="val 4688"/>
            <a:gd name="adj2" fmla="val 299029"/>
            <a:gd name="adj3" fmla="val 2523628"/>
            <a:gd name="adj4" fmla="val 1584529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49B3A-1490-4F8A-A1AA-ED65DA70BE2D}">
      <dsp:nvSpPr>
        <dsp:cNvPr id="0" name=""/>
        <dsp:cNvSpPr/>
      </dsp:nvSpPr>
      <dsp:spPr>
        <a:xfrm>
          <a:off x="981735" y="1046929"/>
          <a:ext cx="2316413" cy="23164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508182"/>
            <a:satOff val="-33590"/>
            <a:lumOff val="29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2AB7-094B-44A2-B430-3C0DF6244C14}">
      <dsp:nvSpPr>
        <dsp:cNvPr id="0" name=""/>
        <dsp:cNvSpPr/>
      </dsp:nvSpPr>
      <dsp:spPr>
        <a:xfrm>
          <a:off x="1906604" y="-190751"/>
          <a:ext cx="2497560" cy="249756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508182"/>
            <a:satOff val="-33590"/>
            <a:lumOff val="29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15.10.2023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15.10.2023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Foundation</a:t>
            </a:r>
            <a:r>
              <a:rPr lang="de-CH" dirty="0"/>
              <a:t> Tokyo University: 1877</a:t>
            </a:r>
          </a:p>
          <a:p>
            <a:r>
              <a:rPr lang="en-US" dirty="0"/>
              <a:t>Established as an external location, today almost half of the ETH staff studies and works on the campus.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592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686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EF756A-DF1A-7649-B75D-61E37E4FF6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Fusszeile der Präsentation</a:t>
            </a:r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760D8263-771D-0D41-A758-51B190FE58E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Name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427069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Universities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known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for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excellent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Research </a:t>
            </a:r>
          </a:p>
          <a:p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basis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best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teaching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de-CH" sz="1800" u="non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innovation</a:t>
            </a:r>
            <a:r>
              <a:rPr lang="de-CH" sz="1800" u="non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866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Momoyo </a:t>
            </a:r>
            <a:r>
              <a:rPr lang="en-US" dirty="0" err="1"/>
              <a:t>Katschima</a:t>
            </a:r>
            <a:endParaRPr lang="en-US" dirty="0"/>
          </a:p>
          <a:p>
            <a:r>
              <a:rPr lang="en-US" dirty="0"/>
              <a:t>the jury described her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="0" i="0" dirty="0" err="1">
                <a:solidFill>
                  <a:srgbClr val="000000"/>
                </a:solidFill>
                <a:effectLst/>
                <a:latin typeface="Unica77LLWebRegular"/>
              </a:rPr>
              <a:t>Architectural</a:t>
            </a:r>
            <a:r>
              <a:rPr lang="de-CH" b="0" i="0" dirty="0">
                <a:solidFill>
                  <a:srgbClr val="000000"/>
                </a:solidFill>
                <a:effectLst/>
                <a:latin typeface="Unica77LLWebRegular"/>
              </a:rPr>
              <a:t> </a:t>
            </a:r>
            <a:r>
              <a:rPr lang="de-CH" b="0" i="0" dirty="0" err="1">
                <a:solidFill>
                  <a:srgbClr val="000000"/>
                </a:solidFill>
                <a:effectLst/>
                <a:latin typeface="Unica77LLWebRegular"/>
              </a:rPr>
              <a:t>Behaviorology</a:t>
            </a:r>
            <a:endParaRPr lang="de-CH" b="0" i="0" dirty="0">
              <a:solidFill>
                <a:srgbClr val="000000"/>
              </a:solidFill>
              <a:effectLst/>
              <a:latin typeface="Unica77LLWeb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Chair of </a:t>
            </a:r>
            <a:r>
              <a:rPr lang="de-CH" dirty="0" err="1"/>
              <a:t>Architectural</a:t>
            </a:r>
            <a:r>
              <a:rPr lang="de-CH" dirty="0"/>
              <a:t> </a:t>
            </a:r>
            <a:r>
              <a:rPr lang="de-CH" dirty="0" err="1"/>
              <a:t>Behaviorology</a:t>
            </a:r>
            <a:r>
              <a:rPr lang="de-CH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Unica77LLWebRegular"/>
              </a:rPr>
              <a:t>During 1996-1997 she was a guest student with scholarship from Switzerland at Swiss Federal Institute of Technology, Zurich (ETHZ). </a:t>
            </a:r>
            <a:endParaRPr lang="de-CH" b="0" i="0" dirty="0">
              <a:solidFill>
                <a:srgbClr val="000000"/>
              </a:solidFill>
              <a:effectLst/>
              <a:latin typeface="Unica77LLWebRegular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1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 baseline="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5364-1097-4BD1-851C-B9BAC3C5C53B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9F80-17B5-4B10-B523-D5E3A88ACC8F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3406-4A9B-4F06-8CE9-56FE7BCC0CC1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B76D-0856-472E-8874-10EE4DB21FE4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Vice President for Research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42350-BFE1-4639-AAAE-AFFD254D9993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A41FD-93A3-4198-81E2-69EF499D1382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de-DE" noProof="0"/>
              <a:t>Tabelle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800" y="4823306"/>
            <a:ext cx="11328400" cy="1013969"/>
          </a:xfrm>
          <a:noFill/>
        </p:spPr>
        <p:txBody>
          <a:bodyPr wrap="square" lIns="144000" tIns="108000"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1800" y="5809754"/>
            <a:ext cx="11328400" cy="427535"/>
          </a:xfrm>
          <a:noFill/>
        </p:spPr>
        <p:txBody>
          <a:bodyPr lIns="144000" bIns="108000" anchor="b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583499" y="6308726"/>
            <a:ext cx="816091" cy="468312"/>
          </a:xfrm>
          <a:prstGeom prst="rect">
            <a:avLst/>
          </a:prstGeom>
        </p:spPr>
        <p:txBody>
          <a:bodyPr/>
          <a:lstStyle/>
          <a:p>
            <a:fld id="{5B57D258-68EB-45BE-BE06-C21BB666CD6B}" type="datetime1">
              <a:rPr lang="de-DE" smtClean="0"/>
              <a:t>15.10.2023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558061" y="6308726"/>
            <a:ext cx="816091" cy="4683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Vice President for Research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01801" y="6308726"/>
            <a:ext cx="355600" cy="468312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/>
          </p:nvPr>
        </p:nvSpPr>
        <p:spPr>
          <a:xfrm>
            <a:off x="431800" y="620714"/>
            <a:ext cx="11328400" cy="420451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742504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2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485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rgbClr val="72791C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2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rgbClr val="007A96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 err="1"/>
              <a:t>Vice</a:t>
            </a:r>
            <a:r>
              <a:rPr lang="de-DE" dirty="0"/>
              <a:t> </a:t>
            </a: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8280-545E-4B29-B0EE-3D41CF0F2ADC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BFC2-7B44-4E84-9050-19FB93ADB0D6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2A4E-FF14-4A8F-823E-3BD8F79F2D0B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de-DE" noProof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Titelmasterformat durch Klicken bearbeiten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70D83B-D376-4751-9F01-C7385CA1DDF2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A1AEC840-08DD-47A3-9083-06BD70C04B7E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Vice President for Research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‹Nr.›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8816E5FA-38F8-4442-87BE-D590B6A733EC" descr="IMG_1376.jpg">
            <a:extLst>
              <a:ext uri="{FF2B5EF4-FFF2-40B4-BE49-F238E27FC236}">
                <a16:creationId xmlns:a16="http://schemas.microsoft.com/office/drawing/2014/main" id="{166F9EFC-545A-F3D3-19B6-63442BC33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837" y="1034997"/>
            <a:ext cx="10764612" cy="5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338189"/>
          </a:solidFill>
        </p:spPr>
        <p:txBody>
          <a:bodyPr/>
          <a:lstStyle/>
          <a:p>
            <a:r>
              <a:rPr lang="en-US" sz="3100" dirty="0"/>
              <a:t>Interdisciplinary Strategic Partnership Tokyo – Zurich</a:t>
            </a:r>
            <a:endParaRPr lang="de-CH" sz="3100" dirty="0"/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825484" cy="1008000"/>
          </a:xfrm>
        </p:spPr>
        <p:txBody>
          <a:bodyPr/>
          <a:lstStyle/>
          <a:p>
            <a:r>
              <a:rPr lang="de-DE" sz="1700" b="1" dirty="0"/>
              <a:t>Dr. Cornelia </a:t>
            </a:r>
            <a:r>
              <a:rPr lang="de-DE" sz="1700" b="1" dirty="0" err="1"/>
              <a:t>Schauz</a:t>
            </a:r>
            <a:endParaRPr lang="de-DE" sz="1700" b="1" dirty="0"/>
          </a:p>
          <a:p>
            <a:r>
              <a:rPr lang="de-DE" sz="1700" dirty="0"/>
              <a:t>Chief of </a:t>
            </a:r>
            <a:r>
              <a:rPr lang="de-DE" sz="1700" dirty="0" err="1"/>
              <a:t>Staff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Vice</a:t>
            </a:r>
            <a:r>
              <a:rPr lang="de-DE" sz="1700" dirty="0"/>
              <a:t> President for Research</a:t>
            </a:r>
          </a:p>
          <a:p>
            <a:r>
              <a:rPr lang="de-DE" sz="1700" dirty="0"/>
              <a:t>16 </a:t>
            </a:r>
            <a:r>
              <a:rPr lang="de-DE" sz="1700" dirty="0" err="1"/>
              <a:t>October</a:t>
            </a:r>
            <a:r>
              <a:rPr lang="de-DE" sz="1700" dirty="0"/>
              <a:t> 2023, Zürich</a:t>
            </a:r>
            <a:endParaRPr lang="de-CH" sz="17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6B18E6F-BDD9-4B0B-9B9E-C25187E0E1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lvl="0"/>
            <a:r>
              <a:rPr lang="de-DE" dirty="0"/>
              <a:t>Vice President </a:t>
            </a:r>
            <a:r>
              <a:rPr lang="de-DE" dirty="0" err="1"/>
              <a:t>for</a:t>
            </a:r>
            <a:r>
              <a:rPr lang="de-DE" dirty="0"/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3536168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47701-7C85-BC5F-121B-73D777CE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Future of ETH Zurich: Leading the way since 1855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12CCB6-5319-2E26-AB91-1F1D0625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BFC2-7B44-4E84-9050-19FB93ADB0D6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78039F-87BE-E65B-6283-FAA7D4340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Vice</a:t>
            </a:r>
            <a:r>
              <a:rPr lang="de-DE" dirty="0"/>
              <a:t>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1C11A3-CE3B-E936-3485-1926CE9B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2</a:t>
            </a:fld>
            <a:endParaRPr lang="de-CH" noProof="0"/>
          </a:p>
        </p:txBody>
      </p:sp>
      <p:pic>
        <p:nvPicPr>
          <p:cNvPr id="2050" name="Picture 2" descr="The ETH Zurich's main building in the 19th century ">
            <a:extLst>
              <a:ext uri="{FF2B5EF4-FFF2-40B4-BE49-F238E27FC236}">
                <a16:creationId xmlns:a16="http://schemas.microsoft.com/office/drawing/2014/main" id="{CB42E917-0E00-9215-0AFA-D10BE1AE13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395"/>
          <a:stretch/>
        </p:blipFill>
        <p:spPr bwMode="auto">
          <a:xfrm>
            <a:off x="987047" y="1354858"/>
            <a:ext cx="4940240" cy="19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8295D37-D256-DB54-47DC-F798463F4028}"/>
              </a:ext>
            </a:extLst>
          </p:cNvPr>
          <p:cNvSpPr txBox="1"/>
          <p:nvPr/>
        </p:nvSpPr>
        <p:spPr>
          <a:xfrm>
            <a:off x="6264715" y="1298796"/>
            <a:ext cx="3733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solidFill>
                  <a:schemeClr val="accent1"/>
                </a:solidFill>
              </a:rPr>
              <a:t>Founded</a:t>
            </a:r>
            <a:r>
              <a:rPr lang="de-CH" b="1" dirty="0">
                <a:solidFill>
                  <a:schemeClr val="accent1"/>
                </a:solidFill>
              </a:rPr>
              <a:t> 1855</a:t>
            </a:r>
          </a:p>
          <a:p>
            <a:endParaRPr lang="de-CH" dirty="0"/>
          </a:p>
          <a:p>
            <a:r>
              <a:rPr lang="de-CH" dirty="0"/>
              <a:t>Today: </a:t>
            </a:r>
          </a:p>
          <a:p>
            <a:r>
              <a:rPr lang="de-CH" dirty="0"/>
              <a:t>16 Departments</a:t>
            </a:r>
          </a:p>
          <a:p>
            <a:r>
              <a:rPr lang="de-CH" dirty="0"/>
              <a:t>~ 25’000 </a:t>
            </a:r>
            <a:r>
              <a:rPr lang="de-CH" dirty="0" err="1"/>
              <a:t>students</a:t>
            </a:r>
            <a:endParaRPr lang="de-CH" dirty="0"/>
          </a:p>
          <a:p>
            <a:r>
              <a:rPr lang="de-CH" sz="2000" dirty="0"/>
              <a:t>~ </a:t>
            </a:r>
            <a:r>
              <a:rPr lang="de-CH" dirty="0"/>
              <a:t>550 </a:t>
            </a:r>
            <a:r>
              <a:rPr lang="de-CH" dirty="0" err="1"/>
              <a:t>professors</a:t>
            </a:r>
            <a:r>
              <a:rPr lang="de-CH" dirty="0"/>
              <a:t>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CB8FB-BE52-5AF9-2E32-1C1DCABF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715" y="3472158"/>
            <a:ext cx="5256000" cy="246380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Masterplan </a:t>
            </a:r>
            <a:r>
              <a:rPr lang="en-US" b="1" dirty="0" err="1">
                <a:solidFill>
                  <a:schemeClr val="accent1"/>
                </a:solidFill>
              </a:rPr>
              <a:t>Hönggerberg</a:t>
            </a:r>
            <a:r>
              <a:rPr lang="en-US" b="1" dirty="0">
                <a:solidFill>
                  <a:schemeClr val="accent1"/>
                </a:solidFill>
              </a:rPr>
              <a:t> 2040</a:t>
            </a:r>
          </a:p>
          <a:p>
            <a:pPr marL="0" indent="0">
              <a:buNone/>
            </a:pPr>
            <a:r>
              <a:rPr lang="en-US" dirty="0"/>
              <a:t>HPQ – the physics building of the future</a:t>
            </a:r>
          </a:p>
          <a:p>
            <a:pPr marL="0" indent="0">
              <a:buNone/>
            </a:pPr>
            <a:r>
              <a:rPr lang="en-US" dirty="0"/>
              <a:t>Construction 2022-2029</a:t>
            </a:r>
          </a:p>
          <a:p>
            <a:pPr marL="0" indent="0">
              <a:buNone/>
            </a:pPr>
            <a:r>
              <a:rPr lang="en-US" kern="0" dirty="0">
                <a:latin typeface="Arial" panose="020B0604020202020204" pitchFamily="34" charset="0"/>
                <a:ea typeface="Calibri" panose="020F0502020204030204" pitchFamily="34" charset="0"/>
              </a:rPr>
              <a:t>Q</a:t>
            </a:r>
            <a:r>
              <a:rPr lang="en-US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uantum technologies</a:t>
            </a:r>
            <a:endParaRPr lang="de-CH" dirty="0"/>
          </a:p>
          <a:p>
            <a:endParaRPr lang="de-CH" b="1" dirty="0">
              <a:solidFill>
                <a:schemeClr val="accent1"/>
              </a:solidFill>
            </a:endParaRPr>
          </a:p>
        </p:txBody>
      </p:sp>
      <p:pic>
        <p:nvPicPr>
          <p:cNvPr id="13" name="Grafik 12" descr="Ein Bild, das Himmel, Gebäude, Wolke, Architektur enthält.&#10;&#10;Automatisch generierte Beschreibung">
            <a:extLst>
              <a:ext uri="{FF2B5EF4-FFF2-40B4-BE49-F238E27FC236}">
                <a16:creationId xmlns:a16="http://schemas.microsoft.com/office/drawing/2014/main" id="{C708536D-B08E-FA27-5E65-3CCF8663A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46" y="3472158"/>
            <a:ext cx="4940239" cy="246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7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uptgebäude ETH Zürich | Sightseeing in Zürich">
            <a:extLst>
              <a:ext uri="{FF2B5EF4-FFF2-40B4-BE49-F238E27FC236}">
                <a16:creationId xmlns:a16="http://schemas.microsoft.com/office/drawing/2014/main" id="{B7902C97-AF9A-43AC-5ED2-8CA0C4B57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5"/>
          <a:stretch/>
        </p:blipFill>
        <p:spPr bwMode="auto">
          <a:xfrm>
            <a:off x="-147721" y="3438"/>
            <a:ext cx="12320337" cy="68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915AA2-A512-4EC2-AFA5-7FA81529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3</a:t>
            </a:fld>
            <a:endParaRPr lang="de-CH" noProof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C72170F5-9477-3875-647B-4EC95499C18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9CAD9"/>
              </a:clrFrom>
              <a:clrTo>
                <a:srgbClr val="99CAD9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09" y="1024658"/>
            <a:ext cx="3526839" cy="342556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1881EA-55C6-8029-B44F-76CDFF99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99CAD9"/>
              </a:clrFrom>
              <a:clrTo>
                <a:srgbClr val="99CAD9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471" y="3487420"/>
            <a:ext cx="4958431" cy="3425565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3DC5E3-5837-3455-E992-A1CE63695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16.10.2023</a:t>
            </a:r>
            <a:endParaRPr lang="de-CH" noProof="0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D04A9EC-0846-B5C4-A37B-6F490B7C2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53" y="914400"/>
            <a:ext cx="6451617" cy="5463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461844-D846-85EF-4BF0-558BF2C0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4B86851-C795-BACB-9D01-CD3B7584139C}"/>
              </a:ext>
            </a:extLst>
          </p:cNvPr>
          <p:cNvSpPr txBox="1">
            <a:spLocks/>
          </p:cNvSpPr>
          <p:nvPr/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ETH Zurich in the Service of Society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58785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/>
          <a:lstStyle/>
          <a:p>
            <a:r>
              <a:rPr lang="en-GB" dirty="0"/>
              <a:t>Health and Wellbeing &amp; </a:t>
            </a:r>
            <a:r>
              <a:rPr lang="en-GB" dirty="0" err="1"/>
              <a:t>Medicine@ETH</a:t>
            </a:r>
            <a:endParaRPr lang="de-CH" dirty="0"/>
          </a:p>
        </p:txBody>
      </p:sp>
      <p:sp>
        <p:nvSpPr>
          <p:cNvPr id="22" name="Inhaltsplatzhalter 21">
            <a:extLst>
              <a:ext uri="{FF2B5EF4-FFF2-40B4-BE49-F238E27FC236}">
                <a16:creationId xmlns:a16="http://schemas.microsoft.com/office/drawing/2014/main" id="{EB3D39A8-1ABE-5F41-ADC9-41FF05BBC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950" y="1412875"/>
            <a:ext cx="5256213" cy="4859338"/>
          </a:xfrm>
        </p:spPr>
        <p:txBody>
          <a:bodyPr/>
          <a:lstStyle/>
          <a:p>
            <a:pPr marL="0" indent="0">
              <a:buNone/>
            </a:pPr>
            <a:r>
              <a:rPr lang="de-DE" sz="1730" b="1" dirty="0"/>
              <a:t>Health and Medicine</a:t>
            </a:r>
          </a:p>
          <a:p>
            <a:r>
              <a:rPr lang="en-US" sz="1730" dirty="0"/>
              <a:t>Bachelor course in medicine at ETH since fall 2017</a:t>
            </a:r>
          </a:p>
          <a:p>
            <a:r>
              <a:rPr lang="en-US" sz="1730" dirty="0"/>
              <a:t>Technologies are powerful drivers in medicine</a:t>
            </a:r>
          </a:p>
          <a:p>
            <a:r>
              <a:rPr lang="en-US" sz="1730" dirty="0"/>
              <a:t>ETH can contribute significantly to this development</a:t>
            </a:r>
          </a:p>
          <a:p>
            <a:r>
              <a:rPr lang="en-US" sz="1730" dirty="0"/>
              <a:t>1/3 of faculty already involved in medical research</a:t>
            </a:r>
          </a:p>
          <a:p>
            <a:pPr marL="0" indent="0">
              <a:buNone/>
            </a:pPr>
            <a:r>
              <a:rPr lang="en-GB" sz="1730" b="1" dirty="0"/>
              <a:t>Objectives</a:t>
            </a:r>
          </a:p>
          <a:p>
            <a:r>
              <a:rPr lang="en-GB" sz="1730" dirty="0"/>
              <a:t>Train a new generation of healthcare experts</a:t>
            </a:r>
          </a:p>
          <a:p>
            <a:r>
              <a:rPr lang="en-GB" sz="1730" dirty="0"/>
              <a:t>Foster interdisciplinary collaboration</a:t>
            </a:r>
          </a:p>
          <a:p>
            <a:r>
              <a:rPr lang="en-GB" sz="1730" dirty="0"/>
              <a:t>Support digital transformation in medicine</a:t>
            </a:r>
          </a:p>
          <a:p>
            <a:r>
              <a:rPr lang="en-GB" sz="1730" dirty="0"/>
              <a:t>Develop new solutions for prevention, diagnostics and rehabilitation</a:t>
            </a:r>
            <a:endParaRPr lang="en-US" sz="173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DECAF-74B9-42C9-91F9-16811C11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/>
          <a:lstStyle/>
          <a:p>
            <a:fld id="{A2923156-A25F-407F-B9A9-BEB04CF6646D}" type="datetime1">
              <a:rPr lang="de-DE" noProof="0" smtClean="0"/>
              <a:t>15.10.2023</a:t>
            </a:fld>
            <a:endParaRPr lang="de-CH" noProof="0"/>
          </a:p>
        </p:txBody>
      </p:sp>
      <p:pic>
        <p:nvPicPr>
          <p:cNvPr id="25" name="Bildplatzhalter 24" descr="Person mit iPad">
            <a:extLst>
              <a:ext uri="{FF2B5EF4-FFF2-40B4-BE49-F238E27FC236}">
                <a16:creationId xmlns:a16="http://schemas.microsoft.com/office/drawing/2014/main" id="{486664F2-60C8-8B44-BBDF-19813FC4273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1412875"/>
            <a:ext cx="5040000" cy="4429125"/>
          </a:xfrm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008DC4C-DDD1-477D-8F15-09B0900C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/>
          <a:lstStyle/>
          <a:p>
            <a:r>
              <a:rPr lang="de-DE" noProof="0"/>
              <a:t>Christian Wolfrum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4078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DD79DB09-564D-6E66-E516-11CF89AB2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7" y="890844"/>
            <a:ext cx="5945029" cy="54337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DF9D96-1AFA-40BA-BAE5-8D745FEC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Connected to the world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5DECAF-74B9-42C9-91F9-16811C11D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17.08.2023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390BB4-CA1A-4AB3-997F-BC93DE23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5</a:t>
            </a:fld>
            <a:endParaRPr lang="de-CH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EC773F-3B4B-D464-DB13-67A13F9B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Vice President for Research</a:t>
            </a: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BCD494-8BA5-83C8-2003-A9DEF6BD3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97" y="759452"/>
            <a:ext cx="1671864" cy="12319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AA9259F-9C70-D647-7974-6B91BC6D7C26}"/>
              </a:ext>
            </a:extLst>
          </p:cNvPr>
          <p:cNvSpPr txBox="1"/>
          <p:nvPr/>
        </p:nvSpPr>
        <p:spPr>
          <a:xfrm>
            <a:off x="9034070" y="918088"/>
            <a:ext cx="2879243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spc="-30" dirty="0">
                <a:solidFill>
                  <a:schemeClr val="tx1"/>
                </a:solidFill>
              </a:rPr>
              <a:t>IARU – International Alliance of Research Universities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Australian National University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National University of Singapore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Peking University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University of California, Berkeley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University of Cambridge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University of Cape Town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University of Copenhagen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University of Oxford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University of Tokyo</a:t>
            </a:r>
          </a:p>
          <a:p>
            <a:pPr marL="213750" indent="-213750">
              <a:spcAft>
                <a:spcPts val="300"/>
              </a:spcAft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Yale University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41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390CF-D59A-6A83-4572-8D14CE112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de-CH" dirty="0"/>
              <a:t>ETH: </a:t>
            </a:r>
            <a:r>
              <a:rPr lang="de-CH" dirty="0" err="1"/>
              <a:t>Leading</a:t>
            </a:r>
            <a:r>
              <a:rPr lang="de-CH" dirty="0"/>
              <a:t> House Asia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965BFA-C2DA-B56A-195F-E50099BA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72BFC2-7B44-4E84-9050-19FB93ADB0D6}" type="datetime1">
              <a:rPr lang="de-DE" noProof="0" smtClean="0"/>
              <a:pPr>
                <a:spcAft>
                  <a:spcPts val="600"/>
                </a:spcAft>
              </a:pPr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5E28CA-A3FF-EF4B-B9CD-D1BD5AF3B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/>
              <a:t>Vice President for Research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A0A7A9-4979-085C-CD65-CBE4C8E1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6</a:t>
            </a:fld>
            <a:endParaRPr lang="de-CH" noProof="0"/>
          </a:p>
        </p:txBody>
      </p:sp>
      <p:pic>
        <p:nvPicPr>
          <p:cNvPr id="4098" name="Picture 2" descr="ETH Zurich">
            <a:extLst>
              <a:ext uri="{FF2B5EF4-FFF2-40B4-BE49-F238E27FC236}">
                <a16:creationId xmlns:a16="http://schemas.microsoft.com/office/drawing/2014/main" id="{E32A95EB-1F4A-AA0C-D97D-ECDF70BA0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838" y="1412875"/>
            <a:ext cx="5110162" cy="492765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85AB2B4-1EA1-D85A-1C1D-20B07862BCFB}"/>
              </a:ext>
            </a:extLst>
          </p:cNvPr>
          <p:cNvSpPr txBox="1"/>
          <p:nvPr/>
        </p:nvSpPr>
        <p:spPr>
          <a:xfrm>
            <a:off x="6197601" y="1342264"/>
            <a:ext cx="464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b="1" i="0" dirty="0">
                <a:effectLst/>
              </a:rPr>
              <a:t>Mandated by Switzerland's State Secretariat for Education, Research and Innovation (SERI)</a:t>
            </a:r>
          </a:p>
          <a:p>
            <a:pPr marL="0" indent="0">
              <a:buNone/>
            </a:pPr>
            <a:r>
              <a:rPr lang="en-US" sz="1800" b="0" i="0" dirty="0">
                <a:effectLst/>
              </a:rPr>
              <a:t>ETH Zurich as Leading House Asia is responsible </a:t>
            </a:r>
            <a:r>
              <a:rPr lang="en-US" sz="1800" b="1" i="0" dirty="0">
                <a:effectLst/>
              </a:rPr>
              <a:t>for the promotion of collaboration in science and technology </a:t>
            </a:r>
            <a:r>
              <a:rPr lang="en-US" sz="1800" b="0" i="0" dirty="0">
                <a:effectLst/>
              </a:rPr>
              <a:t>with the East and Southeast Asia region for the funding period 2021–2024.  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Funding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>
                <a:effectLst/>
              </a:rPr>
              <a:t>Mobility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Research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Innovation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Opportunity Grants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Contact person: Anders Hagström, </a:t>
            </a:r>
            <a:r>
              <a:rPr lang="de-CH" dirty="0"/>
              <a:t>hagstroem@sl.ethz.ch</a:t>
            </a:r>
            <a:endParaRPr lang="en-US" b="0" i="0" dirty="0">
              <a:effectLst/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755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7841E-965E-4D76-8821-AA30285B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41032"/>
            <a:ext cx="10728325" cy="900000"/>
          </a:xfrm>
        </p:spPr>
        <p:txBody>
          <a:bodyPr/>
          <a:lstStyle/>
          <a:p>
            <a:r>
              <a:rPr lang="de-CH" sz="2800" dirty="0"/>
              <a:t>Excellence in</a:t>
            </a:r>
            <a:br>
              <a:rPr lang="de-CH" sz="2800" dirty="0"/>
            </a:br>
            <a:r>
              <a:rPr lang="de-CH" sz="2800" dirty="0"/>
              <a:t>Research – Education - Innovation</a:t>
            </a:r>
          </a:p>
        </p:txBody>
      </p:sp>
      <p:pic>
        <p:nvPicPr>
          <p:cNvPr id="8" name="Inhaltsplatzhalter 7" descr="Ein Bild, das Text, Fenster, Schiefertafel enthält.&#10;&#10;Automatisch generierte Beschreibung">
            <a:extLst>
              <a:ext uri="{FF2B5EF4-FFF2-40B4-BE49-F238E27FC236}">
                <a16:creationId xmlns:a16="http://schemas.microsoft.com/office/drawing/2014/main" id="{793D2D6F-871A-4F38-A2EC-5C7E59EB9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437" y="1461153"/>
            <a:ext cx="10728324" cy="470581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09713A-1485-467C-A48C-23779B6F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FC4D2-2CFC-4704-9627-4C74C7E74DAB}" type="datetime1">
              <a:rPr lang="de-DE" noProof="0" smtClean="0"/>
              <a:t>15.10.2023</a:t>
            </a:fld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389BB-542A-4D71-8CCB-8EFCA72B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7420DC8-A807-4CF8-95B9-23274EC6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2228" y="6522444"/>
            <a:ext cx="14757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de-CH" noProof="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1250664-1052-FDA6-09F5-E6B486966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390172"/>
              </p:ext>
            </p:extLst>
          </p:nvPr>
        </p:nvGraphicFramePr>
        <p:xfrm>
          <a:off x="1066800" y="1562100"/>
          <a:ext cx="5956300" cy="452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3467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0D801-1201-472B-A150-ADC2C161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Wolf Prize 2022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Momoyo</a:t>
            </a:r>
            <a:r>
              <a:rPr lang="de-CH" dirty="0"/>
              <a:t> </a:t>
            </a:r>
            <a:r>
              <a:rPr lang="de-CH" dirty="0" err="1"/>
              <a:t>Kaijima</a:t>
            </a:r>
            <a:r>
              <a:rPr lang="de-CH" dirty="0"/>
              <a:t> &amp; </a:t>
            </a:r>
            <a:r>
              <a:rPr lang="de-CH" dirty="0" err="1"/>
              <a:t>Yoshiharu</a:t>
            </a:r>
            <a:r>
              <a:rPr lang="de-CH" dirty="0"/>
              <a:t> </a:t>
            </a:r>
            <a:r>
              <a:rPr lang="de-CH" dirty="0" err="1"/>
              <a:t>Tsukamoto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CBC9C3-95D7-19A6-1156-07B67D26D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2BFC2-7B44-4E84-9050-19FB93ADB0D6}" type="datetime1">
              <a:rPr lang="de-DE" noProof="0" smtClean="0"/>
              <a:t>15.10.2023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589F33-A1E2-B708-0688-0C28FFDF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Vice</a:t>
            </a:r>
            <a:r>
              <a:rPr lang="de-DE" dirty="0"/>
              <a:t> President for Research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D04461-2BC9-8A06-98D7-DBF7CB19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pic>
        <p:nvPicPr>
          <p:cNvPr id="5122" name="Picture 2" descr="Momoyo Kaijima">
            <a:extLst>
              <a:ext uri="{FF2B5EF4-FFF2-40B4-BE49-F238E27FC236}">
                <a16:creationId xmlns:a16="http://schemas.microsoft.com/office/drawing/2014/main" id="{EDE7576D-B317-F336-9702-789C754B4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" y="1031025"/>
            <a:ext cx="9612572" cy="47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C4FC2885-5B3E-004B-5C7C-6C1ABD01F5BC}"/>
              </a:ext>
            </a:extLst>
          </p:cNvPr>
          <p:cNvSpPr/>
          <p:nvPr/>
        </p:nvSpPr>
        <p:spPr>
          <a:xfrm>
            <a:off x="6756714" y="640321"/>
            <a:ext cx="5435286" cy="2430999"/>
          </a:xfrm>
          <a:prstGeom prst="wedgeEllipseCallout">
            <a:avLst>
              <a:gd name="adj1" fmla="val -36318"/>
              <a:gd name="adj2" fmla="val 5980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“… an architect who appears to move effortlessly between research, education and practical design.”</a:t>
            </a:r>
            <a:endParaRPr lang="de-CH" sz="2000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5FCB6E-E2DA-E043-553B-E5FFB000101D}"/>
              </a:ext>
            </a:extLst>
          </p:cNvPr>
          <p:cNvSpPr/>
          <p:nvPr/>
        </p:nvSpPr>
        <p:spPr>
          <a:xfrm>
            <a:off x="8902700" y="40513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7EF687D-C5BD-0FA8-AF09-AE1594D50627}"/>
              </a:ext>
            </a:extLst>
          </p:cNvPr>
          <p:cNvSpPr/>
          <p:nvPr/>
        </p:nvSpPr>
        <p:spPr>
          <a:xfrm>
            <a:off x="350518" y="4700164"/>
            <a:ext cx="4208781" cy="16879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b="1" dirty="0"/>
              <a:t>ETH Zurich</a:t>
            </a:r>
          </a:p>
          <a:p>
            <a:r>
              <a:rPr lang="de-CH" b="1" dirty="0" err="1"/>
              <a:t>Momoyo</a:t>
            </a:r>
            <a:r>
              <a:rPr lang="de-CH" b="1" dirty="0"/>
              <a:t> </a:t>
            </a:r>
            <a:r>
              <a:rPr lang="de-CH" b="1" dirty="0" err="1"/>
              <a:t>Kaijima</a:t>
            </a:r>
            <a:endParaRPr lang="de-CH" b="1" dirty="0"/>
          </a:p>
          <a:p>
            <a:endParaRPr lang="de-CH" dirty="0"/>
          </a:p>
          <a:p>
            <a:r>
              <a:rPr lang="de-CH" dirty="0"/>
              <a:t>Chair of </a:t>
            </a:r>
            <a:r>
              <a:rPr lang="de-CH" b="1" dirty="0" err="1"/>
              <a:t>Architectural</a:t>
            </a:r>
            <a:r>
              <a:rPr lang="de-CH" b="1" dirty="0"/>
              <a:t> </a:t>
            </a:r>
            <a:r>
              <a:rPr lang="de-CH" b="1" dirty="0" err="1"/>
              <a:t>Behaviorology</a:t>
            </a:r>
            <a:endParaRPr lang="de-CH" b="1" dirty="0"/>
          </a:p>
          <a:p>
            <a:r>
              <a:rPr lang="de-CH" dirty="0" err="1"/>
              <a:t>since</a:t>
            </a:r>
            <a:r>
              <a:rPr lang="de-CH" dirty="0"/>
              <a:t>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21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ABEDE2F-7871-60AD-594E-DD2568CDA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889000"/>
            <a:ext cx="12192000" cy="774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71045-B899-CE3E-CEEB-776D4ADEC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984500"/>
            <a:ext cx="10728325" cy="39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Dr. Cornelia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Schauz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of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Staff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Vice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President for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 err="1">
                <a:solidFill>
                  <a:schemeClr val="bg1"/>
                </a:solidFill>
                <a:latin typeface="Arial"/>
              </a:rPr>
              <a:t>cornelia.schauz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@sl.ethz.ch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ETH Zürich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Rämistrasse 101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8098 Zürich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www.vpf.ethz.ch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5E27E3-05F3-5CF9-1EB0-43C41A8CEA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018083409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Präsentation1" id="{277C3170-93C4-4004-925A-762E3FF6A529}" vid="{54F253A4-C5FF-4238-8A43-148031D6EB93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xtern">
      <a:srgbClr val="1F407A"/>
    </a:custClr>
    <a:custClr name="Intern">
      <a:srgbClr val="485A2C"/>
    </a:custClr>
    <a:custClr name="ETH 3">
      <a:srgbClr val="1269B0"/>
    </a:custClr>
    <a:custClr name="ETH 4">
      <a:srgbClr val="72791C"/>
    </a:custClr>
    <a:custClr name="ETH 5">
      <a:srgbClr val="91056A"/>
    </a:custClr>
    <a:custClr name="ETH 6">
      <a:srgbClr val="6F6F6F"/>
    </a:custClr>
    <a:custClr name="ETH 7">
      <a:srgbClr val="A8322D"/>
    </a:custClr>
    <a:custClr name="ETH 8">
      <a:srgbClr val="007A96"/>
    </a:custClr>
    <a:custClr name="ETH 9">
      <a:srgbClr val="956013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269B0"/>
      </a:accent1>
      <a:accent2>
        <a:srgbClr val="91056A"/>
      </a:accent2>
      <a:accent3>
        <a:srgbClr val="007A96"/>
      </a:accent3>
      <a:accent4>
        <a:srgbClr val="485A2C"/>
      </a:accent4>
      <a:accent5>
        <a:srgbClr val="A8322D"/>
      </a:accent5>
      <a:accent6>
        <a:srgbClr val="72791C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ETH_PP_Template_Presentation_en</Template>
  <TotalTime>0</TotalTime>
  <Words>459</Words>
  <Application>Microsoft Office PowerPoint</Application>
  <PresentationFormat>Breitbild</PresentationFormat>
  <Paragraphs>107</Paragraphs>
  <Slides>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Unica77LLWebRegular</vt:lpstr>
      <vt:lpstr>ETH Zürich</vt:lpstr>
      <vt:lpstr>Interdisciplinary Strategic Partnership Tokyo – Zurich</vt:lpstr>
      <vt:lpstr>History and Future of ETH Zurich: Leading the way since 1855</vt:lpstr>
      <vt:lpstr>PowerPoint-Präsentation</vt:lpstr>
      <vt:lpstr>Health and Wellbeing &amp; Medicine@ETH</vt:lpstr>
      <vt:lpstr>Connected to the world</vt:lpstr>
      <vt:lpstr>ETH: Leading House Asia</vt:lpstr>
      <vt:lpstr>Excellence in Research – Education - Innovation</vt:lpstr>
      <vt:lpstr>Wolf Prize 2022 to Momoyo Kaijima &amp; Yoshiharu Tsukamoto</vt:lpstr>
      <vt:lpstr>PowerPoint-Präsentation</vt:lpstr>
    </vt:vector>
  </TitlesOfParts>
  <Company>ETH Zuerich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title goes here</dc:title>
  <dc:creator>Dulik  Rahel (FW)</dc:creator>
  <cp:lastModifiedBy>Schauz-Biehlmaier  Cornelia Petra (VPF)</cp:lastModifiedBy>
  <cp:revision>22</cp:revision>
  <dcterms:created xsi:type="dcterms:W3CDTF">2020-05-28T14:31:14Z</dcterms:created>
  <dcterms:modified xsi:type="dcterms:W3CDTF">2023-10-15T19:21:23Z</dcterms:modified>
</cp:coreProperties>
</file>