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59" r:id="rId4"/>
    <p:sldId id="260" r:id="rId5"/>
    <p:sldId id="262" r:id="rId6"/>
    <p:sldId id="263" r:id="rId7"/>
    <p:sldId id="269" r:id="rId8"/>
    <p:sldId id="265" r:id="rId9"/>
    <p:sldId id="266" r:id="rId10"/>
    <p:sldId id="267" r:id="rId11"/>
    <p:sldId id="272" r:id="rId12"/>
    <p:sldId id="275" r:id="rId13"/>
    <p:sldId id="278" r:id="rId14"/>
    <p:sldId id="281" r:id="rId15"/>
    <p:sldId id="292" r:id="rId16"/>
    <p:sldId id="293" r:id="rId17"/>
    <p:sldId id="285" r:id="rId18"/>
    <p:sldId id="286" r:id="rId19"/>
    <p:sldId id="288" r:id="rId20"/>
    <p:sldId id="28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173" autoAdjust="0"/>
  </p:normalViewPr>
  <p:slideViewPr>
    <p:cSldViewPr snapToGrid="0">
      <p:cViewPr varScale="1">
        <p:scale>
          <a:sx n="61" d="100"/>
          <a:sy n="61" d="100"/>
        </p:scale>
        <p:origin x="8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DDC46-8317-40CA-8661-57CE9A07D00E}"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B7557-48FF-47BE-A0C6-070BFCB454ED}" type="slidenum">
              <a:rPr lang="en-GB" smtClean="0"/>
              <a:t>‹#›</a:t>
            </a:fld>
            <a:endParaRPr lang="en-GB"/>
          </a:p>
        </p:txBody>
      </p:sp>
    </p:spTree>
    <p:extLst>
      <p:ext uri="{BB962C8B-B14F-4D97-AF65-F5344CB8AC3E}">
        <p14:creationId xmlns:p14="http://schemas.microsoft.com/office/powerpoint/2010/main" val="177324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contribution will be to pioneer a new way of studying these correlators via celestial twistor amplitudes. This will lead to nice compact formulae and a more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amplitudesy</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perspective.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Ambidextrous here means we are free to use either light or dual light bases for each leg of the amplitude independently, often this will be done according to the helicity of the leg particle.</a:t>
            </a:r>
          </a:p>
          <a:p>
            <a:endParaRPr lang="en-GB" dirty="0"/>
          </a:p>
          <a:p>
            <a:r>
              <a:rPr lang="en-GB" dirty="0"/>
              <a:t>Ambidextrous here means we are free to use either light or dual light bases for each leg of the amplitude independently, often this will be done according to the helicity of the leg particle.</a:t>
            </a:r>
          </a:p>
        </p:txBody>
      </p:sp>
      <p:sp>
        <p:nvSpPr>
          <p:cNvPr id="4" name="Slide Number Placeholder 3"/>
          <p:cNvSpPr>
            <a:spLocks noGrp="1"/>
          </p:cNvSpPr>
          <p:nvPr>
            <p:ph type="sldNum" sz="quarter" idx="5"/>
          </p:nvPr>
        </p:nvSpPr>
        <p:spPr/>
        <p:txBody>
          <a:bodyPr/>
          <a:lstStyle/>
          <a:p>
            <a:fld id="{1FFB7557-48FF-47BE-A0C6-070BFCB454ED}" type="slidenum">
              <a:rPr lang="en-GB" smtClean="0"/>
              <a:t>2</a:t>
            </a:fld>
            <a:endParaRPr lang="en-GB"/>
          </a:p>
        </p:txBody>
      </p:sp>
    </p:spTree>
    <p:extLst>
      <p:ext uri="{BB962C8B-B14F-4D97-AF65-F5344CB8AC3E}">
        <p14:creationId xmlns:p14="http://schemas.microsoft.com/office/powerpoint/2010/main" val="329855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Define a new 2,2 chiral Mellin transform which integrates over R star, this can be thought of as two independent (half )Mellin transforms over the R star scale of each spinor.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integration can be broken up into a Mellin transform over R plus and a sum over positive/negative energy parameters.</a:t>
            </a:r>
          </a:p>
          <a:p>
            <a:endParaRPr lang="en-GB" dirty="0"/>
          </a:p>
        </p:txBody>
      </p:sp>
      <p:sp>
        <p:nvSpPr>
          <p:cNvPr id="4" name="Slide Number Placeholder 3"/>
          <p:cNvSpPr>
            <a:spLocks noGrp="1"/>
          </p:cNvSpPr>
          <p:nvPr>
            <p:ph type="sldNum" sz="quarter" idx="5"/>
          </p:nvPr>
        </p:nvSpPr>
        <p:spPr/>
        <p:txBody>
          <a:bodyPr/>
          <a:lstStyle/>
          <a:p>
            <a:fld id="{1FFB7557-48FF-47BE-A0C6-070BFCB454ED}" type="slidenum">
              <a:rPr lang="en-GB" smtClean="0"/>
              <a:t>11</a:t>
            </a:fld>
            <a:endParaRPr lang="en-GB"/>
          </a:p>
        </p:txBody>
      </p:sp>
    </p:spTree>
    <p:extLst>
      <p:ext uri="{BB962C8B-B14F-4D97-AF65-F5344CB8AC3E}">
        <p14:creationId xmlns:p14="http://schemas.microsoft.com/office/powerpoint/2010/main" val="296219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 transform is self inverse with this normalisation.</a:t>
            </a:r>
          </a:p>
          <a:p>
            <a:endParaRPr lang="en-GB" dirty="0"/>
          </a:p>
          <a:p>
            <a:r>
              <a:rPr lang="en-GB" dirty="0"/>
              <a:t>Also note the new formula which is adapted to the particular extended little group of 2,2 with its Z2 weights. </a:t>
            </a:r>
          </a:p>
          <a:p>
            <a:endParaRPr lang="en-GB" dirty="0"/>
          </a:p>
          <a:p>
            <a:r>
              <a:rPr lang="en-GB" dirty="0"/>
              <a:t>The light transform changes h to 1-h but does not change </a:t>
            </a:r>
            <a:r>
              <a:rPr lang="en-GB" dirty="0" err="1"/>
              <a:t>sh</a:t>
            </a:r>
            <a:r>
              <a:rPr lang="en-GB" dirty="0"/>
              <a:t>, it can only intertwine equivalent representations but the odd and even reps of Z2 are not equivalent. </a:t>
            </a:r>
          </a:p>
          <a:p>
            <a:r>
              <a:rPr lang="en-GB" dirty="0"/>
              <a:t>Cannot antisymetrise a symmetric function.</a:t>
            </a:r>
          </a:p>
        </p:txBody>
      </p:sp>
      <p:sp>
        <p:nvSpPr>
          <p:cNvPr id="4" name="Slide Number Placeholder 3"/>
          <p:cNvSpPr>
            <a:spLocks noGrp="1"/>
          </p:cNvSpPr>
          <p:nvPr>
            <p:ph type="sldNum" sz="quarter" idx="5"/>
          </p:nvPr>
        </p:nvSpPr>
        <p:spPr/>
        <p:txBody>
          <a:bodyPr/>
          <a:lstStyle/>
          <a:p>
            <a:fld id="{1FFB7557-48FF-47BE-A0C6-070BFCB454ED}" type="slidenum">
              <a:rPr lang="en-GB" smtClean="0"/>
              <a:t>12</a:t>
            </a:fld>
            <a:endParaRPr lang="en-GB"/>
          </a:p>
        </p:txBody>
      </p:sp>
    </p:spTree>
    <p:extLst>
      <p:ext uri="{BB962C8B-B14F-4D97-AF65-F5344CB8AC3E}">
        <p14:creationId xmlns:p14="http://schemas.microsoft.com/office/powerpoint/2010/main" val="47679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defining the half Fourier transform in the usual way we find a commuting diagram, first noticed by </a:t>
            </a:r>
            <a:r>
              <a:rPr lang="en-GB" dirty="0" err="1"/>
              <a:t>sharma</a:t>
            </a:r>
            <a:r>
              <a:rPr lang="en-GB" dirty="0"/>
              <a:t> and which we have refined such that a light and twistor transform are directly equivalent.</a:t>
            </a:r>
          </a:p>
          <a:p>
            <a:endParaRPr lang="en-GB" dirty="0"/>
          </a:p>
          <a:p>
            <a:r>
              <a:rPr lang="en-GB" dirty="0"/>
              <a:t>Note we have used a different convention to the usual, labelling twistor conjugate of lambda by mu.</a:t>
            </a:r>
          </a:p>
        </p:txBody>
      </p:sp>
      <p:sp>
        <p:nvSpPr>
          <p:cNvPr id="4" name="Slide Number Placeholder 3"/>
          <p:cNvSpPr>
            <a:spLocks noGrp="1"/>
          </p:cNvSpPr>
          <p:nvPr>
            <p:ph type="sldNum" sz="quarter" idx="5"/>
          </p:nvPr>
        </p:nvSpPr>
        <p:spPr/>
        <p:txBody>
          <a:bodyPr/>
          <a:lstStyle/>
          <a:p>
            <a:fld id="{1FFB7557-48FF-47BE-A0C6-070BFCB454ED}" type="slidenum">
              <a:rPr lang="en-GB" smtClean="0"/>
              <a:t>13</a:t>
            </a:fld>
            <a:endParaRPr lang="en-GB"/>
          </a:p>
        </p:txBody>
      </p:sp>
    </p:spTree>
    <p:extLst>
      <p:ext uri="{BB962C8B-B14F-4D97-AF65-F5344CB8AC3E}">
        <p14:creationId xmlns:p14="http://schemas.microsoft.com/office/powerpoint/2010/main" val="383568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Yang Mills amplitude is a piecewise constant function taking values given by -1 or 1 and the boundaries of the regions are controlled by ratios of angle and square brackets.</a:t>
            </a:r>
          </a:p>
        </p:txBody>
      </p:sp>
      <p:sp>
        <p:nvSpPr>
          <p:cNvPr id="4" name="Slide Number Placeholder 3"/>
          <p:cNvSpPr>
            <a:spLocks noGrp="1"/>
          </p:cNvSpPr>
          <p:nvPr>
            <p:ph type="sldNum" sz="quarter" idx="5"/>
          </p:nvPr>
        </p:nvSpPr>
        <p:spPr/>
        <p:txBody>
          <a:bodyPr/>
          <a:lstStyle/>
          <a:p>
            <a:fld id="{1FFB7557-48FF-47BE-A0C6-070BFCB454ED}" type="slidenum">
              <a:rPr lang="en-GB" smtClean="0"/>
              <a:t>14</a:t>
            </a:fld>
            <a:endParaRPr lang="en-GB"/>
          </a:p>
        </p:txBody>
      </p:sp>
    </p:spTree>
    <p:extLst>
      <p:ext uri="{BB962C8B-B14F-4D97-AF65-F5344CB8AC3E}">
        <p14:creationId xmlns:p14="http://schemas.microsoft.com/office/powerpoint/2010/main" val="307999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Yang Mills amplitude is a piecewise constant function taking values given by -1 or 1 and the boundaries of the regions are controlled by ratios of angle and square brackets.</a:t>
            </a:r>
          </a:p>
        </p:txBody>
      </p:sp>
      <p:sp>
        <p:nvSpPr>
          <p:cNvPr id="4" name="Slide Number Placeholder 3"/>
          <p:cNvSpPr>
            <a:spLocks noGrp="1"/>
          </p:cNvSpPr>
          <p:nvPr>
            <p:ph type="sldNum" sz="quarter" idx="5"/>
          </p:nvPr>
        </p:nvSpPr>
        <p:spPr/>
        <p:txBody>
          <a:bodyPr/>
          <a:lstStyle/>
          <a:p>
            <a:fld id="{1FFB7557-48FF-47BE-A0C6-070BFCB454ED}" type="slidenum">
              <a:rPr lang="en-GB" smtClean="0"/>
              <a:t>15</a:t>
            </a:fld>
            <a:endParaRPr lang="en-GB"/>
          </a:p>
        </p:txBody>
      </p:sp>
    </p:spTree>
    <p:extLst>
      <p:ext uri="{BB962C8B-B14F-4D97-AF65-F5344CB8AC3E}">
        <p14:creationId xmlns:p14="http://schemas.microsoft.com/office/powerpoint/2010/main" val="79356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Yang Mills amplitude is a piecewise constant function taking values given by -1 or 1 and the boundaries of the regions are controlled by ratios of angle and square brackets.</a:t>
            </a:r>
          </a:p>
        </p:txBody>
      </p:sp>
      <p:sp>
        <p:nvSpPr>
          <p:cNvPr id="4" name="Slide Number Placeholder 3"/>
          <p:cNvSpPr>
            <a:spLocks noGrp="1"/>
          </p:cNvSpPr>
          <p:nvPr>
            <p:ph type="sldNum" sz="quarter" idx="5"/>
          </p:nvPr>
        </p:nvSpPr>
        <p:spPr/>
        <p:txBody>
          <a:bodyPr/>
          <a:lstStyle/>
          <a:p>
            <a:fld id="{1FFB7557-48FF-47BE-A0C6-070BFCB454ED}" type="slidenum">
              <a:rPr lang="en-GB" smtClean="0"/>
              <a:t>16</a:t>
            </a:fld>
            <a:endParaRPr lang="en-GB"/>
          </a:p>
        </p:txBody>
      </p:sp>
    </p:spTree>
    <p:extLst>
      <p:ext uri="{BB962C8B-B14F-4D97-AF65-F5344CB8AC3E}">
        <p14:creationId xmlns:p14="http://schemas.microsoft.com/office/powerpoint/2010/main" val="153309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 completely fixed apart from poles in weights.</a:t>
            </a:r>
          </a:p>
          <a:p>
            <a:endParaRPr lang="en-GB" dirty="0"/>
          </a:p>
          <a:p>
            <a:r>
              <a:rPr lang="en-GB" dirty="0"/>
              <a:t>Epsilons important only to prescribe the contour required to invert the Mellin transforms and recover the original amplitude otherwise they can be dropped knowing that such a contour exists.</a:t>
            </a:r>
          </a:p>
          <a:p>
            <a:endParaRPr lang="en-GB" dirty="0"/>
          </a:p>
          <a:p>
            <a:r>
              <a:rPr lang="en-GB" dirty="0"/>
              <a:t>Gravity amplitude has different mass dimension due to kappa carrying mass dimension so the delta function is altered, poles are also doubled would be interesting to understand this from a double copy perspective.</a:t>
            </a:r>
          </a:p>
        </p:txBody>
      </p:sp>
      <p:sp>
        <p:nvSpPr>
          <p:cNvPr id="4" name="Slide Number Placeholder 3"/>
          <p:cNvSpPr>
            <a:spLocks noGrp="1"/>
          </p:cNvSpPr>
          <p:nvPr>
            <p:ph type="sldNum" sz="quarter" idx="5"/>
          </p:nvPr>
        </p:nvSpPr>
        <p:spPr/>
        <p:txBody>
          <a:bodyPr/>
          <a:lstStyle/>
          <a:p>
            <a:fld id="{1FFB7557-48FF-47BE-A0C6-070BFCB454ED}" type="slidenum">
              <a:rPr lang="en-GB" smtClean="0"/>
              <a:t>17</a:t>
            </a:fld>
            <a:endParaRPr lang="en-GB"/>
          </a:p>
        </p:txBody>
      </p:sp>
    </p:spTree>
    <p:extLst>
      <p:ext uri="{BB962C8B-B14F-4D97-AF65-F5344CB8AC3E}">
        <p14:creationId xmlns:p14="http://schemas.microsoft.com/office/powerpoint/2010/main" val="52507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run the same method.</a:t>
            </a:r>
          </a:p>
          <a:p>
            <a:endParaRPr lang="en-GB" dirty="0"/>
          </a:p>
          <a:p>
            <a:r>
              <a:rPr lang="en-GB" dirty="0"/>
              <a:t>Now we have entangled variables, each mu appears twice so we are going to have to Mellin transform products of </a:t>
            </a:r>
            <a:r>
              <a:rPr lang="en-GB" dirty="0" err="1"/>
              <a:t>sgn</a:t>
            </a:r>
            <a:r>
              <a:rPr lang="en-GB" dirty="0"/>
              <a:t> functions. More combinatoric contributions due to more complicated piecewise function. Integrals are still essentially trivial.</a:t>
            </a:r>
          </a:p>
        </p:txBody>
      </p:sp>
      <p:sp>
        <p:nvSpPr>
          <p:cNvPr id="4" name="Slide Number Placeholder 3"/>
          <p:cNvSpPr>
            <a:spLocks noGrp="1"/>
          </p:cNvSpPr>
          <p:nvPr>
            <p:ph type="sldNum" sz="quarter" idx="5"/>
          </p:nvPr>
        </p:nvSpPr>
        <p:spPr/>
        <p:txBody>
          <a:bodyPr/>
          <a:lstStyle/>
          <a:p>
            <a:fld id="{1FFB7557-48FF-47BE-A0C6-070BFCB454ED}" type="slidenum">
              <a:rPr lang="en-GB" smtClean="0"/>
              <a:t>18</a:t>
            </a:fld>
            <a:endParaRPr lang="en-GB"/>
          </a:p>
        </p:txBody>
      </p:sp>
    </p:spTree>
    <p:extLst>
      <p:ext uri="{BB962C8B-B14F-4D97-AF65-F5344CB8AC3E}">
        <p14:creationId xmlns:p14="http://schemas.microsoft.com/office/powerpoint/2010/main" val="169324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point celestial twistor amplitude is surprisingly simple</a:t>
            </a:r>
          </a:p>
          <a:p>
            <a:endParaRPr lang="en-GB" dirty="0"/>
          </a:p>
          <a:p>
            <a:r>
              <a:rPr lang="en-GB" dirty="0"/>
              <a:t>Structure in first line fixed by 2,2 conformal covariance.</a:t>
            </a:r>
          </a:p>
          <a:p>
            <a:endParaRPr lang="en-GB" dirty="0"/>
          </a:p>
          <a:p>
            <a:r>
              <a:rPr lang="en-GB" dirty="0"/>
              <a:t> the I functions are just a function of theta which is ratio of two real independent conformal cross ratios on celestial torus, the fact that we can write everything in terms of their ratio is a remnant of the four point momentum conservation which in momentum space fixes the two cross ratios to be equal</a:t>
            </a:r>
          </a:p>
          <a:p>
            <a:endParaRPr lang="en-GB" dirty="0"/>
          </a:p>
          <a:p>
            <a:r>
              <a:rPr lang="en-GB" dirty="0"/>
              <a:t>I functions are determined by BCFW and three points in a simply manner</a:t>
            </a:r>
          </a:p>
        </p:txBody>
      </p:sp>
      <p:sp>
        <p:nvSpPr>
          <p:cNvPr id="4" name="Slide Number Placeholder 3"/>
          <p:cNvSpPr>
            <a:spLocks noGrp="1"/>
          </p:cNvSpPr>
          <p:nvPr>
            <p:ph type="sldNum" sz="quarter" idx="5"/>
          </p:nvPr>
        </p:nvSpPr>
        <p:spPr/>
        <p:txBody>
          <a:bodyPr/>
          <a:lstStyle/>
          <a:p>
            <a:fld id="{1FFB7557-48FF-47BE-A0C6-070BFCB454ED}" type="slidenum">
              <a:rPr lang="en-GB" smtClean="0"/>
              <a:t>19</a:t>
            </a:fld>
            <a:endParaRPr lang="en-GB"/>
          </a:p>
        </p:txBody>
      </p:sp>
    </p:spTree>
    <p:extLst>
      <p:ext uri="{BB962C8B-B14F-4D97-AF65-F5344CB8AC3E}">
        <p14:creationId xmlns:p14="http://schemas.microsoft.com/office/powerpoint/2010/main" val="68678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 is straightforward but would take a while to explain, however would like to note that has been used to check the four point expression. </a:t>
            </a:r>
          </a:p>
          <a:p>
            <a:endParaRPr lang="en-GB" dirty="0"/>
          </a:p>
          <a:p>
            <a:r>
              <a:rPr lang="en-GB" dirty="0"/>
              <a:t>BCFW on celestial torus involves gluing two legs of three point amplitudes which involves integrating over the weights, which localises on the poles of the two three point amps of which there are four, this gives four terms in four point amp and one contour integral means we have 3 poles remaining as per I functions. The direction we close the contour is controlled by magnitude of theta.</a:t>
            </a:r>
          </a:p>
        </p:txBody>
      </p:sp>
      <p:sp>
        <p:nvSpPr>
          <p:cNvPr id="4" name="Slide Number Placeholder 3"/>
          <p:cNvSpPr>
            <a:spLocks noGrp="1"/>
          </p:cNvSpPr>
          <p:nvPr>
            <p:ph type="sldNum" sz="quarter" idx="5"/>
          </p:nvPr>
        </p:nvSpPr>
        <p:spPr/>
        <p:txBody>
          <a:bodyPr/>
          <a:lstStyle/>
          <a:p>
            <a:fld id="{1FFB7557-48FF-47BE-A0C6-070BFCB454ED}" type="slidenum">
              <a:rPr lang="en-GB" smtClean="0"/>
              <a:t>20</a:t>
            </a:fld>
            <a:endParaRPr lang="en-GB"/>
          </a:p>
        </p:txBody>
      </p:sp>
    </p:spTree>
    <p:extLst>
      <p:ext uri="{BB962C8B-B14F-4D97-AF65-F5344CB8AC3E}">
        <p14:creationId xmlns:p14="http://schemas.microsoft.com/office/powerpoint/2010/main" val="18190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avoid using these coordinates entirely and this will lead to some conceptual and practical benefits</a:t>
            </a:r>
          </a:p>
        </p:txBody>
      </p:sp>
      <p:sp>
        <p:nvSpPr>
          <p:cNvPr id="4" name="Slide Number Placeholder 3"/>
          <p:cNvSpPr>
            <a:spLocks noGrp="1"/>
          </p:cNvSpPr>
          <p:nvPr>
            <p:ph type="sldNum" sz="quarter" idx="5"/>
          </p:nvPr>
        </p:nvSpPr>
        <p:spPr/>
        <p:txBody>
          <a:bodyPr/>
          <a:lstStyle/>
          <a:p>
            <a:fld id="{1FFB7557-48FF-47BE-A0C6-070BFCB454ED}" type="slidenum">
              <a:rPr lang="en-GB" smtClean="0"/>
              <a:t>3</a:t>
            </a:fld>
            <a:endParaRPr lang="en-GB"/>
          </a:p>
        </p:txBody>
      </p:sp>
    </p:spTree>
    <p:extLst>
      <p:ext uri="{BB962C8B-B14F-4D97-AF65-F5344CB8AC3E}">
        <p14:creationId xmlns:p14="http://schemas.microsoft.com/office/powerpoint/2010/main" val="404251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FB7557-48FF-47BE-A0C6-070BFCB454ED}" type="slidenum">
              <a:rPr lang="en-GB" smtClean="0"/>
              <a:t>21</a:t>
            </a:fld>
            <a:endParaRPr lang="en-GB"/>
          </a:p>
        </p:txBody>
      </p:sp>
    </p:spTree>
    <p:extLst>
      <p:ext uri="{BB962C8B-B14F-4D97-AF65-F5344CB8AC3E}">
        <p14:creationId xmlns:p14="http://schemas.microsoft.com/office/powerpoint/2010/main" val="382304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Lambda tilde is complex conjugate to lambda for outgoing states, but is minus complex conjugate for incoming.</a:t>
            </a:r>
          </a:p>
          <a:p>
            <a:endParaRPr lang="en-GB" dirty="0"/>
          </a:p>
          <a:p>
            <a:r>
              <a:rPr lang="en-GB" dirty="0"/>
              <a:t>Completely general story, whenever we quotient a space by a group action, functions on that space are labelled by representations of the group. Discrete label for compact group, continuous for non compact.</a:t>
            </a:r>
          </a:p>
        </p:txBody>
      </p:sp>
      <p:sp>
        <p:nvSpPr>
          <p:cNvPr id="4" name="Slide Number Placeholder 3"/>
          <p:cNvSpPr>
            <a:spLocks noGrp="1"/>
          </p:cNvSpPr>
          <p:nvPr>
            <p:ph type="sldNum" sz="quarter" idx="5"/>
          </p:nvPr>
        </p:nvSpPr>
        <p:spPr/>
        <p:txBody>
          <a:bodyPr/>
          <a:lstStyle/>
          <a:p>
            <a:fld id="{1FFB7557-48FF-47BE-A0C6-070BFCB454ED}" type="slidenum">
              <a:rPr lang="en-GB" smtClean="0"/>
              <a:t>4</a:t>
            </a:fld>
            <a:endParaRPr lang="en-GB"/>
          </a:p>
        </p:txBody>
      </p:sp>
    </p:spTree>
    <p:extLst>
      <p:ext uri="{BB962C8B-B14F-4D97-AF65-F5344CB8AC3E}">
        <p14:creationId xmlns:p14="http://schemas.microsoft.com/office/powerpoint/2010/main" val="221910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would like to approach celestial holography from and amplitudologist perspective and describe celestial amplitudes using a similar language to scattering amplitudes, after all they are the same physical object just in a different basis a boost eigen basis. Continue using homogeneous coordinates.</a:t>
            </a:r>
          </a:p>
          <a:p>
            <a:endParaRPr lang="en-GB" dirty="0"/>
          </a:p>
          <a:p>
            <a:r>
              <a:rPr lang="en-GB" dirty="0"/>
              <a:t>Introduce the concept of extended little group first used by Banerjee in … it captures the fact that conformal primaries are also covariant under </a:t>
            </a:r>
            <a:r>
              <a:rPr lang="en-GB" dirty="0" err="1"/>
              <a:t>rescalings</a:t>
            </a:r>
            <a:r>
              <a:rPr lang="en-GB" dirty="0"/>
              <a:t> of the momenta.</a:t>
            </a:r>
          </a:p>
          <a:p>
            <a:endParaRPr lang="en-GB" dirty="0"/>
          </a:p>
          <a:p>
            <a:r>
              <a:rPr lang="en-GB" dirty="0"/>
              <a:t>Quotient by positive </a:t>
            </a:r>
            <a:r>
              <a:rPr lang="en-GB" dirty="0" err="1"/>
              <a:t>rescalings</a:t>
            </a:r>
            <a:r>
              <a:rPr lang="en-GB" dirty="0"/>
              <a:t> to get two copies of the celestial sphere coordinates z and epsilon. In 1,3 Lorentz boosts cannot change sign of momenta so can define </a:t>
            </a:r>
            <a:r>
              <a:rPr lang="en-GB" dirty="0" err="1"/>
              <a:t>lorentz</a:t>
            </a:r>
            <a:r>
              <a:rPr lang="en-GB" dirty="0"/>
              <a:t> invariant notion of future and past pointing vectors and incoming and outgoing states.</a:t>
            </a:r>
          </a:p>
        </p:txBody>
      </p:sp>
      <p:sp>
        <p:nvSpPr>
          <p:cNvPr id="4" name="Slide Number Placeholder 3"/>
          <p:cNvSpPr>
            <a:spLocks noGrp="1"/>
          </p:cNvSpPr>
          <p:nvPr>
            <p:ph type="sldNum" sz="quarter" idx="5"/>
          </p:nvPr>
        </p:nvSpPr>
        <p:spPr/>
        <p:txBody>
          <a:bodyPr/>
          <a:lstStyle/>
          <a:p>
            <a:fld id="{1FFB7557-48FF-47BE-A0C6-070BFCB454ED}" type="slidenum">
              <a:rPr lang="en-GB" smtClean="0"/>
              <a:t>5</a:t>
            </a:fld>
            <a:endParaRPr lang="en-GB"/>
          </a:p>
        </p:txBody>
      </p:sp>
    </p:spTree>
    <p:extLst>
      <p:ext uri="{BB962C8B-B14F-4D97-AF65-F5344CB8AC3E}">
        <p14:creationId xmlns:p14="http://schemas.microsoft.com/office/powerpoint/2010/main" val="211928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a:t>
            </a:r>
            <a:r>
              <a:rPr lang="en-GB" dirty="0" err="1"/>
              <a:t>spinorial</a:t>
            </a:r>
            <a:r>
              <a:rPr lang="en-GB" dirty="0"/>
              <a:t> embedding space formalism for the 2d, in this case Euclidean, CFT. </a:t>
            </a:r>
          </a:p>
        </p:txBody>
      </p:sp>
      <p:sp>
        <p:nvSpPr>
          <p:cNvPr id="4" name="Slide Number Placeholder 3"/>
          <p:cNvSpPr>
            <a:spLocks noGrp="1"/>
          </p:cNvSpPr>
          <p:nvPr>
            <p:ph type="sldNum" sz="quarter" idx="5"/>
          </p:nvPr>
        </p:nvSpPr>
        <p:spPr/>
        <p:txBody>
          <a:bodyPr/>
          <a:lstStyle/>
          <a:p>
            <a:fld id="{1FFB7557-48FF-47BE-A0C6-070BFCB454ED}" type="slidenum">
              <a:rPr lang="en-GB" smtClean="0"/>
              <a:t>6</a:t>
            </a:fld>
            <a:endParaRPr lang="en-GB"/>
          </a:p>
        </p:txBody>
      </p:sp>
    </p:spTree>
    <p:extLst>
      <p:ext uri="{BB962C8B-B14F-4D97-AF65-F5344CB8AC3E}">
        <p14:creationId xmlns:p14="http://schemas.microsoft.com/office/powerpoint/2010/main" val="127193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introduced this chiral Mellin transform to correctly deal with spinors in celestial holography which was crucial for studying supersymmetry on the celestial sphere and deriving super amplitudes.</a:t>
            </a:r>
          </a:p>
          <a:p>
            <a:endParaRPr lang="en-GB" dirty="0"/>
          </a:p>
          <a:p>
            <a:r>
              <a:rPr lang="en-GB" dirty="0"/>
              <a:t>In this form it uses homogeneous </a:t>
            </a:r>
            <a:r>
              <a:rPr lang="en-GB" dirty="0" err="1"/>
              <a:t>coords</a:t>
            </a:r>
            <a:r>
              <a:rPr lang="en-GB" dirty="0"/>
              <a:t> and does not break up the spinor lambda into coordinates. </a:t>
            </a:r>
          </a:p>
          <a:p>
            <a:endParaRPr lang="en-GB" dirty="0"/>
          </a:p>
          <a:p>
            <a:r>
              <a:rPr lang="en-GB" dirty="0"/>
              <a:t>Note that this is the most general form of the Mellin transform appropriate for harmonic analysis of the Lorentz group SL(2,C), and it can act on a general function and build a function transforming like a conformal primary.</a:t>
            </a:r>
          </a:p>
          <a:p>
            <a:endParaRPr lang="en-GB" dirty="0"/>
          </a:p>
          <a:p>
            <a:r>
              <a:rPr lang="en-GB" dirty="0"/>
              <a:t>In the case when the state it acts on already has little group covariance then we can performing the angular </a:t>
            </a:r>
            <a:r>
              <a:rPr lang="en-GB" dirty="0" err="1"/>
              <a:t>integeral</a:t>
            </a:r>
            <a:r>
              <a:rPr lang="en-GB" dirty="0"/>
              <a:t> and recover h-\</a:t>
            </a:r>
            <a:r>
              <a:rPr lang="en-GB" dirty="0" err="1"/>
              <a:t>hb</a:t>
            </a:r>
            <a:r>
              <a:rPr lang="en-GB" dirty="0"/>
              <a:t>=l and the usual non-</a:t>
            </a:r>
          </a:p>
          <a:p>
            <a:r>
              <a:rPr lang="en-GB" dirty="0"/>
              <a:t>Chiral Mellin transform.</a:t>
            </a:r>
          </a:p>
        </p:txBody>
      </p:sp>
      <p:sp>
        <p:nvSpPr>
          <p:cNvPr id="4" name="Slide Number Placeholder 3"/>
          <p:cNvSpPr>
            <a:spLocks noGrp="1"/>
          </p:cNvSpPr>
          <p:nvPr>
            <p:ph type="sldNum" sz="quarter" idx="5"/>
          </p:nvPr>
        </p:nvSpPr>
        <p:spPr/>
        <p:txBody>
          <a:bodyPr/>
          <a:lstStyle/>
          <a:p>
            <a:fld id="{1FFB7557-48FF-47BE-A0C6-070BFCB454ED}" type="slidenum">
              <a:rPr lang="en-GB" smtClean="0"/>
              <a:t>7</a:t>
            </a:fld>
            <a:endParaRPr lang="en-GB"/>
          </a:p>
        </p:txBody>
      </p:sp>
    </p:spTree>
    <p:extLst>
      <p:ext uri="{BB962C8B-B14F-4D97-AF65-F5344CB8AC3E}">
        <p14:creationId xmlns:p14="http://schemas.microsoft.com/office/powerpoint/2010/main" val="317471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Lorentz invariant notion of incoming or outgoing since there exist Lorentz transformations in 2,2 which flip the sign of the momenta.</a:t>
            </a:r>
          </a:p>
          <a:p>
            <a:endParaRPr lang="en-GB" dirty="0"/>
          </a:p>
          <a:p>
            <a:r>
              <a:rPr lang="en-GB" dirty="0"/>
              <a:t>We have a scattering vector of states. </a:t>
            </a:r>
          </a:p>
        </p:txBody>
      </p:sp>
      <p:sp>
        <p:nvSpPr>
          <p:cNvPr id="4" name="Slide Number Placeholder 3"/>
          <p:cNvSpPr>
            <a:spLocks noGrp="1"/>
          </p:cNvSpPr>
          <p:nvPr>
            <p:ph type="sldNum" sz="quarter" idx="5"/>
          </p:nvPr>
        </p:nvSpPr>
        <p:spPr/>
        <p:txBody>
          <a:bodyPr/>
          <a:lstStyle/>
          <a:p>
            <a:fld id="{1FFB7557-48FF-47BE-A0C6-070BFCB454ED}" type="slidenum">
              <a:rPr lang="en-GB" smtClean="0"/>
              <a:t>8</a:t>
            </a:fld>
            <a:endParaRPr lang="en-GB"/>
          </a:p>
        </p:txBody>
      </p:sp>
    </p:spTree>
    <p:extLst>
      <p:ext uri="{BB962C8B-B14F-4D97-AF65-F5344CB8AC3E}">
        <p14:creationId xmlns:p14="http://schemas.microsoft.com/office/powerpoint/2010/main" val="204892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2,2 spinors are real and independent.</a:t>
            </a:r>
          </a:p>
          <a:p>
            <a:endParaRPr lang="en-GB" dirty="0"/>
          </a:p>
          <a:p>
            <a:r>
              <a:rPr lang="en-GB" dirty="0"/>
              <a:t>In general we analytically continue states from 1,3 such that they have half integer helicity and the discrete even or oddness is not independent.</a:t>
            </a:r>
          </a:p>
        </p:txBody>
      </p:sp>
      <p:sp>
        <p:nvSpPr>
          <p:cNvPr id="4" name="Slide Number Placeholder 3"/>
          <p:cNvSpPr>
            <a:spLocks noGrp="1"/>
          </p:cNvSpPr>
          <p:nvPr>
            <p:ph type="sldNum" sz="quarter" idx="5"/>
          </p:nvPr>
        </p:nvSpPr>
        <p:spPr/>
        <p:txBody>
          <a:bodyPr/>
          <a:lstStyle/>
          <a:p>
            <a:fld id="{1FFB7557-48FF-47BE-A0C6-070BFCB454ED}" type="slidenum">
              <a:rPr lang="en-GB" smtClean="0"/>
              <a:t>9</a:t>
            </a:fld>
            <a:endParaRPr lang="en-GB"/>
          </a:p>
        </p:txBody>
      </p:sp>
    </p:spTree>
    <p:extLst>
      <p:ext uri="{BB962C8B-B14F-4D97-AF65-F5344CB8AC3E}">
        <p14:creationId xmlns:p14="http://schemas.microsoft.com/office/powerpoint/2010/main" val="305218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we label states and amplitudes by representations of the extended little group. We have weights h, \</a:t>
            </a:r>
            <a:r>
              <a:rPr lang="en-GB" dirty="0" err="1"/>
              <a:t>hb</a:t>
            </a:r>
            <a:r>
              <a:rPr lang="en-GB" dirty="0"/>
              <a:t> which are continuous and label reps of the factors of R+  and we have binary weights </a:t>
            </a:r>
            <a:r>
              <a:rPr lang="en-GB" dirty="0" err="1"/>
              <a:t>sh</a:t>
            </a:r>
            <a:r>
              <a:rPr lang="en-GB" dirty="0"/>
              <a:t> =0,1 which label reps of Z2. and denote even or odd symmetry under flip the sign of each spinor.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Worth pausing here to note the qualitive differences and similarities of 1,3 and 2,2. In 1,3 we have a single spinor which has an overall phase and modulus part, one can imagine actual that in complexified spacetime we would have two such spinors and so we would have two continuous and 2 half integer weights. The 2,2 slice then makes both spinors real and the continuous parameters delta and J survive but the U(1) factors degenerate into Z2 factors and these are labelled by binary weights.</a:t>
            </a:r>
          </a:p>
        </p:txBody>
      </p:sp>
      <p:sp>
        <p:nvSpPr>
          <p:cNvPr id="4" name="Slide Number Placeholder 3"/>
          <p:cNvSpPr>
            <a:spLocks noGrp="1"/>
          </p:cNvSpPr>
          <p:nvPr>
            <p:ph type="sldNum" sz="quarter" idx="5"/>
          </p:nvPr>
        </p:nvSpPr>
        <p:spPr/>
        <p:txBody>
          <a:bodyPr/>
          <a:lstStyle/>
          <a:p>
            <a:fld id="{1FFB7557-48FF-47BE-A0C6-070BFCB454ED}" type="slidenum">
              <a:rPr lang="en-GB" smtClean="0"/>
              <a:t>10</a:t>
            </a:fld>
            <a:endParaRPr lang="en-GB"/>
          </a:p>
        </p:txBody>
      </p:sp>
    </p:spTree>
    <p:extLst>
      <p:ext uri="{BB962C8B-B14F-4D97-AF65-F5344CB8AC3E}">
        <p14:creationId xmlns:p14="http://schemas.microsoft.com/office/powerpoint/2010/main" val="256477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EDEC-06B5-BE31-888D-95CFAF954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E91030-625B-BA27-BA90-3DCF9074D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E60C45-E897-4678-7FBB-6724AE2CE0A0}"/>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A9DCBA51-B75E-4E54-9DED-3C17F6F08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1C301-B599-4B94-EE88-3E323E5170CB}"/>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123306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B8E6-789C-CE6D-C560-D4B7617DA9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6B1658-3DA5-BD06-21C0-EBC37EF9B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1CBB51-6FFA-58C6-1581-EE1E6F704FD4}"/>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A3FCFD14-3828-424B-6019-A054203CC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FB8D31-C682-2144-00DC-5DAC435E90A6}"/>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205218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93F81-425D-1A0B-35F8-A9AE0A09C8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EE6A7A-7380-F1DD-303F-12A4AA15A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17D41-FAAC-0A2E-C4E4-E49305DF069D}"/>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E580A1C7-7A12-4F9D-2022-CA42FC114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30E6C-7142-64B4-77ED-DBF15BD95BEC}"/>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380728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A0A0-CA78-C06B-E09F-4A53C6170E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6A6E95-9C1A-1E1E-E945-21B39203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5A6814-4D0C-849C-C92F-DE43B06E9109}"/>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36FB141F-7485-37DF-5E7E-51FAEAFDB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A5B83A-4AF2-FE1D-444D-074D5D867FE9}"/>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378056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635D-03EF-2268-24E8-E629469C3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61B59A-6672-55CC-539D-562E6D9D6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F73A4-56B8-0A91-9DAF-45770BF684E6}"/>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A00AFF59-4CCB-FB5D-76AC-2749114AD3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0309F-5024-0D54-A1A6-37809E81326D}"/>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11179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DBBC-49FE-B200-958B-721C32927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2ACE49-C6D7-BC35-884A-6832962909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9F03B9-F69D-5060-690E-7D924E16DC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3D1DFC-C8E0-4F5A-FE3B-C22F2267D2A6}"/>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6" name="Footer Placeholder 5">
            <a:extLst>
              <a:ext uri="{FF2B5EF4-FFF2-40B4-BE49-F238E27FC236}">
                <a16:creationId xmlns:a16="http://schemas.microsoft.com/office/drawing/2014/main" id="{8EB247CB-763F-191A-79E8-4A462DD155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B26E8-3E0B-6A30-8760-DE18B102EA29}"/>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301669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1404-BAA7-F52E-E6F7-1A8071276C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8196B5-95BB-C67F-5A8F-552483C1D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DF60C-FA3D-7429-5917-624BC190D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2F451F-0FE6-B13D-4421-50AFA52E7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55A3A-4C32-0AD8-277D-8EC2DBF75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9E553C-D2A0-AF0A-CD0A-7C4E8D6B4258}"/>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8" name="Footer Placeholder 7">
            <a:extLst>
              <a:ext uri="{FF2B5EF4-FFF2-40B4-BE49-F238E27FC236}">
                <a16:creationId xmlns:a16="http://schemas.microsoft.com/office/drawing/2014/main" id="{94D364B1-3F69-5132-180F-E3A788C636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3B5069-016C-8E5B-B89D-59463BE58C76}"/>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66724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BB08-C070-FBD6-21F1-BF1D1D70F2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E1CE40-3F0B-EF8F-58D3-9BBA827F3E4E}"/>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4" name="Footer Placeholder 3">
            <a:extLst>
              <a:ext uri="{FF2B5EF4-FFF2-40B4-BE49-F238E27FC236}">
                <a16:creationId xmlns:a16="http://schemas.microsoft.com/office/drawing/2014/main" id="{84D21245-DCE8-A250-5EB9-4FAF44116A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F125D9-7B25-239C-DC46-97782E2FB25D}"/>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303044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B0412-CD79-7A6F-260B-3DF71D3E69A5}"/>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3" name="Footer Placeholder 2">
            <a:extLst>
              <a:ext uri="{FF2B5EF4-FFF2-40B4-BE49-F238E27FC236}">
                <a16:creationId xmlns:a16="http://schemas.microsoft.com/office/drawing/2014/main" id="{FD7CC1BF-CD06-C791-89B0-D6A789428D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84E1FA-BB7F-BEEB-4050-8A407E29E584}"/>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5434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80D1-5D3A-80AC-A76C-65B33B3C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1F18B1-138E-0CF2-A141-79E88680B5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74E876-93D5-D140-9724-B1BFCD8D6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1265-C9A8-AA20-C16B-6794834E81FC}"/>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6" name="Footer Placeholder 5">
            <a:extLst>
              <a:ext uri="{FF2B5EF4-FFF2-40B4-BE49-F238E27FC236}">
                <a16:creationId xmlns:a16="http://schemas.microsoft.com/office/drawing/2014/main" id="{294A3FDE-0699-9074-6B31-F987B2FEC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6A9F0-C61F-745A-E403-B86B9AA51FCE}"/>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98038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9A38-F844-BA42-9A41-62D46BC6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0D7667-8F12-3A47-C45A-A7E53BDFB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AAEC86-9338-DC12-C589-428F6DF3E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3908C-C7CB-A398-82C5-B143BED8D1C7}"/>
              </a:ext>
            </a:extLst>
          </p:cNvPr>
          <p:cNvSpPr>
            <a:spLocks noGrp="1"/>
          </p:cNvSpPr>
          <p:nvPr>
            <p:ph type="dt" sz="half" idx="10"/>
          </p:nvPr>
        </p:nvSpPr>
        <p:spPr/>
        <p:txBody>
          <a:bodyPr/>
          <a:lstStyle/>
          <a:p>
            <a:fld id="{97E26141-551D-4E46-A7AD-74DCFFAEE639}" type="datetimeFigureOut">
              <a:rPr lang="en-GB" smtClean="0"/>
              <a:t>14/12/2022</a:t>
            </a:fld>
            <a:endParaRPr lang="en-GB"/>
          </a:p>
        </p:txBody>
      </p:sp>
      <p:sp>
        <p:nvSpPr>
          <p:cNvPr id="6" name="Footer Placeholder 5">
            <a:extLst>
              <a:ext uri="{FF2B5EF4-FFF2-40B4-BE49-F238E27FC236}">
                <a16:creationId xmlns:a16="http://schemas.microsoft.com/office/drawing/2014/main" id="{9E26CB5D-A289-55E8-2CBF-9AE32CDB6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E08E3C-2FA2-8812-58CD-8CEE932BC064}"/>
              </a:ext>
            </a:extLst>
          </p:cNvPr>
          <p:cNvSpPr>
            <a:spLocks noGrp="1"/>
          </p:cNvSpPr>
          <p:nvPr>
            <p:ph type="sldNum" sz="quarter" idx="12"/>
          </p:nvPr>
        </p:nvSpPr>
        <p:spPr/>
        <p:txBody>
          <a:bodyPr/>
          <a:lstStyle/>
          <a:p>
            <a:fld id="{4D7CDFE0-6607-4086-9447-FDDBFC538873}" type="slidenum">
              <a:rPr lang="en-GB" smtClean="0"/>
              <a:t>‹#›</a:t>
            </a:fld>
            <a:endParaRPr lang="en-GB"/>
          </a:p>
        </p:txBody>
      </p:sp>
    </p:spTree>
    <p:extLst>
      <p:ext uri="{BB962C8B-B14F-4D97-AF65-F5344CB8AC3E}">
        <p14:creationId xmlns:p14="http://schemas.microsoft.com/office/powerpoint/2010/main" val="299491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96B4F-E21E-D47B-EF17-B566A90F0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2DA3BC-7907-F38B-ACCE-AAD2A97D9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32571-0385-36E6-0FDF-482A8FD63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26141-551D-4E46-A7AD-74DCFFAEE639}" type="datetimeFigureOut">
              <a:rPr lang="en-GB" smtClean="0"/>
              <a:t>14/12/2022</a:t>
            </a:fld>
            <a:endParaRPr lang="en-GB"/>
          </a:p>
        </p:txBody>
      </p:sp>
      <p:sp>
        <p:nvSpPr>
          <p:cNvPr id="5" name="Footer Placeholder 4">
            <a:extLst>
              <a:ext uri="{FF2B5EF4-FFF2-40B4-BE49-F238E27FC236}">
                <a16:creationId xmlns:a16="http://schemas.microsoft.com/office/drawing/2014/main" id="{26E2F233-04B6-F6E2-AF1C-2525E527E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49F4F4-4BB6-57E8-7264-4C89C6516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CDFE0-6607-4086-9447-FDDBFC538873}" type="slidenum">
              <a:rPr lang="en-GB" smtClean="0"/>
              <a:t>‹#›</a:t>
            </a:fld>
            <a:endParaRPr lang="en-GB"/>
          </a:p>
        </p:txBody>
      </p:sp>
    </p:spTree>
    <p:extLst>
      <p:ext uri="{BB962C8B-B14F-4D97-AF65-F5344CB8AC3E}">
        <p14:creationId xmlns:p14="http://schemas.microsoft.com/office/powerpoint/2010/main" val="183491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95FF-758B-1B65-F3FE-DE49776EAE3E}"/>
              </a:ext>
            </a:extLst>
          </p:cNvPr>
          <p:cNvSpPr>
            <a:spLocks noGrp="1"/>
          </p:cNvSpPr>
          <p:nvPr>
            <p:ph type="ctrTitle"/>
          </p:nvPr>
        </p:nvSpPr>
        <p:spPr/>
        <p:txBody>
          <a:bodyPr/>
          <a:lstStyle/>
          <a:p>
            <a:r>
              <a:rPr lang="en-GB" dirty="0">
                <a:latin typeface="Bahnschrift Light" panose="020B0502040204020203" pitchFamily="34" charset="0"/>
              </a:rPr>
              <a:t>Celestial Twistor Amplitudes</a:t>
            </a:r>
          </a:p>
        </p:txBody>
      </p:sp>
      <p:sp>
        <p:nvSpPr>
          <p:cNvPr id="3" name="Subtitle 2">
            <a:extLst>
              <a:ext uri="{FF2B5EF4-FFF2-40B4-BE49-F238E27FC236}">
                <a16:creationId xmlns:a16="http://schemas.microsoft.com/office/drawing/2014/main" id="{29A52AB0-129C-18DF-2C99-145E80D5A38C}"/>
              </a:ext>
            </a:extLst>
          </p:cNvPr>
          <p:cNvSpPr>
            <a:spLocks noGrp="1"/>
          </p:cNvSpPr>
          <p:nvPr>
            <p:ph type="subTitle" idx="1"/>
          </p:nvPr>
        </p:nvSpPr>
        <p:spPr>
          <a:xfrm>
            <a:off x="1524000" y="3683176"/>
            <a:ext cx="9144000" cy="1655762"/>
          </a:xfrm>
        </p:spPr>
        <p:txBody>
          <a:bodyPr>
            <a:normAutofit fontScale="77500" lnSpcReduction="20000"/>
          </a:bodyPr>
          <a:lstStyle/>
          <a:p>
            <a:r>
              <a:rPr lang="en-GB" sz="3100" dirty="0">
                <a:latin typeface="Bahnschrift" panose="020B0502040204020203" pitchFamily="34" charset="0"/>
              </a:rPr>
              <a:t>Joshua Gowdy</a:t>
            </a:r>
          </a:p>
          <a:p>
            <a:r>
              <a:rPr lang="en-GB" sz="1900" dirty="0">
                <a:latin typeface="Bahnschrift" panose="020B0502040204020203" pitchFamily="34" charset="0"/>
              </a:rPr>
              <a:t>Queen Mary University of London</a:t>
            </a:r>
          </a:p>
          <a:p>
            <a:endParaRPr lang="en-GB" dirty="0">
              <a:latin typeface="Bahnschrift" panose="020B0502040204020203" pitchFamily="34" charset="0"/>
            </a:endParaRPr>
          </a:p>
          <a:p>
            <a:r>
              <a:rPr lang="en-GB" sz="2800" dirty="0">
                <a:latin typeface="Bahnschrift" panose="020B0502040204020203" pitchFamily="34" charset="0"/>
              </a:rPr>
              <a:t>QCD Meets Gravity ‘22 </a:t>
            </a:r>
          </a:p>
          <a:p>
            <a:r>
              <a:rPr lang="en-GB" sz="1900" dirty="0">
                <a:latin typeface="Bahnschrift" panose="020B0502040204020203" pitchFamily="34" charset="0"/>
              </a:rPr>
              <a:t>University of Zurich</a:t>
            </a:r>
          </a:p>
          <a:p>
            <a:endParaRPr lang="en-GB" sz="1900" dirty="0">
              <a:solidFill>
                <a:schemeClr val="accent1">
                  <a:lumMod val="50000"/>
                </a:schemeClr>
              </a:solidFill>
              <a:latin typeface="Bahnschrift" panose="020B0502040204020203" pitchFamily="34" charset="0"/>
            </a:endParaRPr>
          </a:p>
        </p:txBody>
      </p:sp>
      <p:pic>
        <p:nvPicPr>
          <p:cNvPr id="5" name="Picture 4">
            <a:extLst>
              <a:ext uri="{FF2B5EF4-FFF2-40B4-BE49-F238E27FC236}">
                <a16:creationId xmlns:a16="http://schemas.microsoft.com/office/drawing/2014/main" id="{B9417D39-0BA3-4357-BF25-249A668F333E}"/>
              </a:ext>
            </a:extLst>
          </p:cNvPr>
          <p:cNvPicPr>
            <a:picLocks noChangeAspect="1"/>
          </p:cNvPicPr>
          <p:nvPr/>
        </p:nvPicPr>
        <p:blipFill rotWithShape="1">
          <a:blip r:embed="rId2"/>
          <a:srcRect l="1451" t="10306" r="74677" b="68324"/>
          <a:stretch/>
        </p:blipFill>
        <p:spPr>
          <a:xfrm>
            <a:off x="373627" y="186813"/>
            <a:ext cx="2706110" cy="1042219"/>
          </a:xfrm>
          <a:prstGeom prst="rect">
            <a:avLst/>
          </a:prstGeom>
        </p:spPr>
      </p:pic>
      <p:pic>
        <p:nvPicPr>
          <p:cNvPr id="6" name="Picture 5">
            <a:extLst>
              <a:ext uri="{FF2B5EF4-FFF2-40B4-BE49-F238E27FC236}">
                <a16:creationId xmlns:a16="http://schemas.microsoft.com/office/drawing/2014/main" id="{58F5388E-CFC1-5236-3F17-209AB6631D62}"/>
              </a:ext>
            </a:extLst>
          </p:cNvPr>
          <p:cNvPicPr>
            <a:picLocks noChangeAspect="1"/>
          </p:cNvPicPr>
          <p:nvPr/>
        </p:nvPicPr>
        <p:blipFill rotWithShape="1">
          <a:blip r:embed="rId3">
            <a:clrChange>
              <a:clrFrom>
                <a:srgbClr val="F8F8F8"/>
              </a:clrFrom>
              <a:clrTo>
                <a:srgbClr val="F8F8F8">
                  <a:alpha val="0"/>
                </a:srgbClr>
              </a:clrTo>
            </a:clrChange>
          </a:blip>
          <a:srcRect l="11659" t="11552" r="10866" b="11552"/>
          <a:stretch/>
        </p:blipFill>
        <p:spPr>
          <a:xfrm>
            <a:off x="8682127" y="293482"/>
            <a:ext cx="3247564" cy="935550"/>
          </a:xfrm>
          <a:prstGeom prst="rect">
            <a:avLst/>
          </a:prstGeom>
        </p:spPr>
      </p:pic>
      <p:sp>
        <p:nvSpPr>
          <p:cNvPr id="7" name="Subtitle 2">
            <a:extLst>
              <a:ext uri="{FF2B5EF4-FFF2-40B4-BE49-F238E27FC236}">
                <a16:creationId xmlns:a16="http://schemas.microsoft.com/office/drawing/2014/main" id="{BC005F22-8B01-1A1D-A154-889C54CC41B3}"/>
              </a:ext>
            </a:extLst>
          </p:cNvPr>
          <p:cNvSpPr txBox="1">
            <a:spLocks/>
          </p:cNvSpPr>
          <p:nvPr/>
        </p:nvSpPr>
        <p:spPr>
          <a:xfrm>
            <a:off x="1518699" y="5460105"/>
            <a:ext cx="9149301" cy="8278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latin typeface="Bahnschrift Light" panose="020B0502040204020203" pitchFamily="34" charset="0"/>
              </a:rPr>
              <a:t>Based on </a:t>
            </a:r>
            <a:r>
              <a:rPr lang="en-GB" b="1" dirty="0">
                <a:solidFill>
                  <a:schemeClr val="accent2">
                    <a:lumMod val="75000"/>
                  </a:schemeClr>
                </a:solidFill>
                <a:latin typeface="Bahnschrift Light" panose="020B0502040204020203" pitchFamily="34" charset="0"/>
              </a:rPr>
              <a:t>2212.01327</a:t>
            </a:r>
            <a:r>
              <a:rPr lang="en-GB" dirty="0">
                <a:solidFill>
                  <a:srgbClr val="0070C0"/>
                </a:solidFill>
                <a:latin typeface="Bahnschrift Light" panose="020B0502040204020203" pitchFamily="34" charset="0"/>
              </a:rPr>
              <a:t> </a:t>
            </a:r>
            <a:r>
              <a:rPr lang="en-GB" dirty="0">
                <a:latin typeface="Bahnschrift Light" panose="020B0502040204020203" pitchFamily="34" charset="0"/>
              </a:rPr>
              <a:t>with Graham Brown and Bill Spence</a:t>
            </a:r>
          </a:p>
        </p:txBody>
      </p:sp>
    </p:spTree>
    <p:extLst>
      <p:ext uri="{BB962C8B-B14F-4D97-AF65-F5344CB8AC3E}">
        <p14:creationId xmlns:p14="http://schemas.microsoft.com/office/powerpoint/2010/main" val="2872444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(2,2) Extended Little Group</a:t>
            </a:r>
          </a:p>
        </p:txBody>
      </p:sp>
      <p:grpSp>
        <p:nvGrpSpPr>
          <p:cNvPr id="13" name="Group 12">
            <a:extLst>
              <a:ext uri="{FF2B5EF4-FFF2-40B4-BE49-F238E27FC236}">
                <a16:creationId xmlns:a16="http://schemas.microsoft.com/office/drawing/2014/main" id="{5C38D699-C362-D293-AB5C-C3BC4D716976}"/>
              </a:ext>
            </a:extLst>
          </p:cNvPr>
          <p:cNvGrpSpPr/>
          <p:nvPr/>
        </p:nvGrpSpPr>
        <p:grpSpPr>
          <a:xfrm>
            <a:off x="642066" y="1899694"/>
            <a:ext cx="10515600" cy="2464720"/>
            <a:chOff x="1150490" y="3756052"/>
            <a:chExt cx="10515600" cy="2464720"/>
          </a:xfrm>
        </p:grpSpPr>
        <p:sp>
          <p:nvSpPr>
            <p:cNvPr id="15" name="Content Placeholder 2">
              <a:extLst>
                <a:ext uri="{FF2B5EF4-FFF2-40B4-BE49-F238E27FC236}">
                  <a16:creationId xmlns:a16="http://schemas.microsoft.com/office/drawing/2014/main" id="{F711BA6E-7FE4-8EF4-280D-95DA555881AF}"/>
                </a:ext>
              </a:extLst>
            </p:cNvPr>
            <p:cNvSpPr txBox="1">
              <a:spLocks/>
            </p:cNvSpPr>
            <p:nvPr/>
          </p:nvSpPr>
          <p:spPr>
            <a:xfrm>
              <a:off x="1150490" y="3756052"/>
              <a:ext cx="10515600" cy="246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Boosts may flip the sign of the momenta so </a:t>
              </a:r>
              <a:r>
                <a:rPr lang="en-GB" dirty="0">
                  <a:solidFill>
                    <a:schemeClr val="accent2">
                      <a:lumMod val="75000"/>
                    </a:schemeClr>
                  </a:solidFill>
                  <a:latin typeface="Bahnschrift Light" panose="020B0502040204020203" pitchFamily="34" charset="0"/>
                </a:rPr>
                <a:t>Extended</a:t>
              </a:r>
              <a:r>
                <a:rPr lang="en-GB" dirty="0">
                  <a:latin typeface="Bahnschrift Light" panose="020B0502040204020203" pitchFamily="34" charset="0"/>
                </a:rPr>
                <a:t> Little Group action is</a:t>
              </a:r>
            </a:p>
            <a:p>
              <a:endParaRPr lang="en-GB" dirty="0">
                <a:latin typeface="Bahnschrift Light" panose="020B0502040204020203" pitchFamily="34" charset="0"/>
              </a:endParaRPr>
            </a:p>
            <a:p>
              <a:r>
                <a:rPr lang="en-GB" dirty="0">
                  <a:latin typeface="Bahnschrift Light" panose="020B0502040204020203" pitchFamily="34" charset="0"/>
                </a:rPr>
                <a:t>Each spinor acts as a homogeneous coordinate on one of the null circles of the Lorentzian </a:t>
              </a:r>
              <a:r>
                <a:rPr lang="en-GB" dirty="0">
                  <a:solidFill>
                    <a:schemeClr val="accent6"/>
                  </a:solidFill>
                  <a:latin typeface="Bahnschrift Light" panose="020B0502040204020203" pitchFamily="34" charset="0"/>
                </a:rPr>
                <a:t>celestial torus</a:t>
              </a:r>
              <a:r>
                <a:rPr lang="en-GB" dirty="0">
                  <a:latin typeface="Bahnschrift Light" panose="020B0502040204020203" pitchFamily="34" charset="0"/>
                </a:rPr>
                <a:t>.</a:t>
              </a:r>
            </a:p>
            <a:p>
              <a:endParaRPr lang="en-GB" dirty="0">
                <a:latin typeface="Bahnschrift Light" panose="020B0502040204020203" pitchFamily="34" charset="0"/>
              </a:endParaRPr>
            </a:p>
            <a:p>
              <a:endParaRPr lang="en-GB" dirty="0">
                <a:latin typeface="Bahnschrift Light" panose="020B0502040204020203" pitchFamily="34" charset="0"/>
              </a:endParaRPr>
            </a:p>
          </p:txBody>
        </p:sp>
        <p:pic>
          <p:nvPicPr>
            <p:cNvPr id="17" name="Picture 16">
              <a:extLst>
                <a:ext uri="{FF2B5EF4-FFF2-40B4-BE49-F238E27FC236}">
                  <a16:creationId xmlns:a16="http://schemas.microsoft.com/office/drawing/2014/main" id="{F3620AF5-156A-F531-785E-229CF7059F73}"/>
                </a:ext>
              </a:extLst>
            </p:cNvPr>
            <p:cNvPicPr>
              <a:picLocks noChangeAspect="1"/>
            </p:cNvPicPr>
            <p:nvPr/>
          </p:nvPicPr>
          <p:blipFill>
            <a:blip r:embed="rId3"/>
            <a:stretch>
              <a:fillRect/>
            </a:stretch>
          </p:blipFill>
          <p:spPr>
            <a:xfrm>
              <a:off x="4596528" y="4503000"/>
              <a:ext cx="4015792" cy="545248"/>
            </a:xfrm>
            <a:prstGeom prst="rect">
              <a:avLst/>
            </a:prstGeom>
          </p:spPr>
        </p:pic>
      </p:grpSp>
      <p:sp>
        <p:nvSpPr>
          <p:cNvPr id="18" name="Content Placeholder 2">
            <a:extLst>
              <a:ext uri="{FF2B5EF4-FFF2-40B4-BE49-F238E27FC236}">
                <a16:creationId xmlns:a16="http://schemas.microsoft.com/office/drawing/2014/main" id="{CA74F919-3DFB-5050-CE60-6A72A89DEB05}"/>
              </a:ext>
            </a:extLst>
          </p:cNvPr>
          <p:cNvSpPr txBox="1">
            <a:spLocks/>
          </p:cNvSpPr>
          <p:nvPr/>
        </p:nvSpPr>
        <p:spPr>
          <a:xfrm>
            <a:off x="642066" y="4393280"/>
            <a:ext cx="10515600" cy="246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States/amplitudes are labelled by reps of the extended little group and are homogeneous functions</a:t>
            </a:r>
          </a:p>
          <a:p>
            <a:endParaRPr lang="en-GB" dirty="0">
              <a:latin typeface="Bahnschrift Light" panose="020B0502040204020203" pitchFamily="34" charset="0"/>
            </a:endParaRPr>
          </a:p>
        </p:txBody>
      </p:sp>
      <p:pic>
        <p:nvPicPr>
          <p:cNvPr id="6" name="Picture 5">
            <a:extLst>
              <a:ext uri="{FF2B5EF4-FFF2-40B4-BE49-F238E27FC236}">
                <a16:creationId xmlns:a16="http://schemas.microsoft.com/office/drawing/2014/main" id="{46E26A97-1BAE-E608-67F3-96A71D813DE5}"/>
              </a:ext>
            </a:extLst>
          </p:cNvPr>
          <p:cNvPicPr>
            <a:picLocks noChangeAspect="1"/>
          </p:cNvPicPr>
          <p:nvPr/>
        </p:nvPicPr>
        <p:blipFill>
          <a:blip r:embed="rId4"/>
          <a:stretch>
            <a:fillRect/>
          </a:stretch>
        </p:blipFill>
        <p:spPr>
          <a:xfrm>
            <a:off x="1137976" y="5422605"/>
            <a:ext cx="10019690" cy="900149"/>
          </a:xfrm>
          <a:prstGeom prst="rect">
            <a:avLst/>
          </a:prstGeom>
        </p:spPr>
      </p:pic>
      <p:pic>
        <p:nvPicPr>
          <p:cNvPr id="3" name="Picture 2">
            <a:extLst>
              <a:ext uri="{FF2B5EF4-FFF2-40B4-BE49-F238E27FC236}">
                <a16:creationId xmlns:a16="http://schemas.microsoft.com/office/drawing/2014/main" id="{7729B04E-F677-0A07-6E4E-D61E873C1A7F}"/>
              </a:ext>
            </a:extLst>
          </p:cNvPr>
          <p:cNvPicPr>
            <a:picLocks noChangeAspect="1"/>
          </p:cNvPicPr>
          <p:nvPr/>
        </p:nvPicPr>
        <p:blipFill rotWithShape="1">
          <a:blip r:embed="rId5"/>
          <a:srcRect l="33882" t="57593" r="59267" b="22757"/>
          <a:stretch/>
        </p:blipFill>
        <p:spPr>
          <a:xfrm>
            <a:off x="3499944" y="2292251"/>
            <a:ext cx="1324804" cy="427762"/>
          </a:xfrm>
          <a:prstGeom prst="rect">
            <a:avLst/>
          </a:prstGeom>
        </p:spPr>
      </p:pic>
    </p:spTree>
    <p:extLst>
      <p:ext uri="{BB962C8B-B14F-4D97-AF65-F5344CB8AC3E}">
        <p14:creationId xmlns:p14="http://schemas.microsoft.com/office/powerpoint/2010/main" val="288529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(2,2) Chiral Mellin Transform</a:t>
            </a:r>
          </a:p>
        </p:txBody>
      </p:sp>
      <p:sp>
        <p:nvSpPr>
          <p:cNvPr id="15" name="Content Placeholder 2">
            <a:extLst>
              <a:ext uri="{FF2B5EF4-FFF2-40B4-BE49-F238E27FC236}">
                <a16:creationId xmlns:a16="http://schemas.microsoft.com/office/drawing/2014/main" id="{F711BA6E-7FE4-8EF4-280D-95DA555881AF}"/>
              </a:ext>
            </a:extLst>
          </p:cNvPr>
          <p:cNvSpPr txBox="1">
            <a:spLocks/>
          </p:cNvSpPr>
          <p:nvPr/>
        </p:nvSpPr>
        <p:spPr>
          <a:xfrm>
            <a:off x="642066" y="1899694"/>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To build </a:t>
            </a:r>
            <a:r>
              <a:rPr lang="en-GB" dirty="0">
                <a:solidFill>
                  <a:schemeClr val="accent1"/>
                </a:solidFill>
                <a:latin typeface="Bahnschrift Light" panose="020B0502040204020203" pitchFamily="34" charset="0"/>
              </a:rPr>
              <a:t>conformal primaries/correlators in homogeneous coordinates</a:t>
            </a:r>
            <a:r>
              <a:rPr lang="en-GB" dirty="0">
                <a:latin typeface="Bahnschrift Light" panose="020B0502040204020203" pitchFamily="34" charset="0"/>
              </a:rPr>
              <a:t> we use a (2,2) chiral Mellin transform</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Mod functions and </a:t>
            </a:r>
            <a:r>
              <a:rPr lang="en-GB" dirty="0" err="1">
                <a:latin typeface="Bahnschrift Light" panose="020B0502040204020203" pitchFamily="34" charset="0"/>
              </a:rPr>
              <a:t>sgn</a:t>
            </a:r>
            <a:r>
              <a:rPr lang="en-GB" dirty="0">
                <a:latin typeface="Bahnschrift Light" panose="020B0502040204020203" pitchFamily="34" charset="0"/>
              </a:rPr>
              <a:t> functions!</a:t>
            </a:r>
          </a:p>
          <a:p>
            <a:r>
              <a:rPr lang="en-GB" dirty="0">
                <a:latin typeface="Bahnschrift Light" panose="020B0502040204020203" pitchFamily="34" charset="0"/>
              </a:rPr>
              <a:t>Simply a product of independent Mellin transforms.</a:t>
            </a:r>
          </a:p>
          <a:p>
            <a:endParaRPr lang="en-GB" dirty="0">
              <a:latin typeface="Bahnschrift Light" panose="020B0502040204020203" pitchFamily="34" charset="0"/>
            </a:endParaRPr>
          </a:p>
        </p:txBody>
      </p:sp>
      <p:sp>
        <p:nvSpPr>
          <p:cNvPr id="3" name="TextBox 2">
            <a:extLst>
              <a:ext uri="{FF2B5EF4-FFF2-40B4-BE49-F238E27FC236}">
                <a16:creationId xmlns:a16="http://schemas.microsoft.com/office/drawing/2014/main" id="{AC55A8F0-C68F-3523-CEDF-8781EE02D1C9}"/>
              </a:ext>
            </a:extLst>
          </p:cNvPr>
          <p:cNvSpPr txBox="1"/>
          <p:nvPr/>
        </p:nvSpPr>
        <p:spPr>
          <a:xfrm>
            <a:off x="9629392" y="4117590"/>
            <a:ext cx="3056548" cy="584775"/>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Brown, JG, Spence</a:t>
            </a:r>
          </a:p>
          <a:p>
            <a:r>
              <a:rPr lang="en-GB" sz="1600" i="1" dirty="0">
                <a:solidFill>
                  <a:schemeClr val="accent3">
                    <a:lumMod val="50000"/>
                  </a:schemeClr>
                </a:solidFill>
                <a:latin typeface="Bahnschrift Light" panose="020B0502040204020203" pitchFamily="34" charset="0"/>
              </a:rPr>
              <a:t>2212.01327</a:t>
            </a:r>
          </a:p>
        </p:txBody>
      </p:sp>
      <p:pic>
        <p:nvPicPr>
          <p:cNvPr id="5" name="Picture 4">
            <a:extLst>
              <a:ext uri="{FF2B5EF4-FFF2-40B4-BE49-F238E27FC236}">
                <a16:creationId xmlns:a16="http://schemas.microsoft.com/office/drawing/2014/main" id="{02152A38-4CA5-7DE6-80A4-2B1B6B0C0C04}"/>
              </a:ext>
            </a:extLst>
          </p:cNvPr>
          <p:cNvPicPr>
            <a:picLocks noChangeAspect="1"/>
          </p:cNvPicPr>
          <p:nvPr/>
        </p:nvPicPr>
        <p:blipFill>
          <a:blip r:embed="rId3"/>
          <a:stretch>
            <a:fillRect/>
          </a:stretch>
        </p:blipFill>
        <p:spPr>
          <a:xfrm>
            <a:off x="833452" y="2976984"/>
            <a:ext cx="10132828" cy="1140606"/>
          </a:xfrm>
          <a:prstGeom prst="rect">
            <a:avLst/>
          </a:prstGeom>
        </p:spPr>
      </p:pic>
    </p:spTree>
    <p:extLst>
      <p:ext uri="{BB962C8B-B14F-4D97-AF65-F5344CB8AC3E}">
        <p14:creationId xmlns:p14="http://schemas.microsoft.com/office/powerpoint/2010/main" val="215654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Light Transforms</a:t>
            </a:r>
          </a:p>
        </p:txBody>
      </p:sp>
      <p:grpSp>
        <p:nvGrpSpPr>
          <p:cNvPr id="13" name="Group 12">
            <a:extLst>
              <a:ext uri="{FF2B5EF4-FFF2-40B4-BE49-F238E27FC236}">
                <a16:creationId xmlns:a16="http://schemas.microsoft.com/office/drawing/2014/main" id="{0D507DC8-E1CA-26FD-708D-9B89978FE2E9}"/>
              </a:ext>
            </a:extLst>
          </p:cNvPr>
          <p:cNvGrpSpPr/>
          <p:nvPr/>
        </p:nvGrpSpPr>
        <p:grpSpPr>
          <a:xfrm>
            <a:off x="675320" y="1351226"/>
            <a:ext cx="10962438" cy="4666613"/>
            <a:chOff x="663331" y="1679506"/>
            <a:chExt cx="10962438" cy="4666613"/>
          </a:xfrm>
        </p:grpSpPr>
        <p:grpSp>
          <p:nvGrpSpPr>
            <p:cNvPr id="10" name="Group 9">
              <a:extLst>
                <a:ext uri="{FF2B5EF4-FFF2-40B4-BE49-F238E27FC236}">
                  <a16:creationId xmlns:a16="http://schemas.microsoft.com/office/drawing/2014/main" id="{A99707F0-6662-9718-0EF9-E4AADF836DD9}"/>
                </a:ext>
              </a:extLst>
            </p:cNvPr>
            <p:cNvGrpSpPr/>
            <p:nvPr/>
          </p:nvGrpSpPr>
          <p:grpSpPr>
            <a:xfrm>
              <a:off x="663331" y="1679506"/>
              <a:ext cx="10515600" cy="4666613"/>
              <a:chOff x="642066" y="1668873"/>
              <a:chExt cx="10515600" cy="4666613"/>
            </a:xfrm>
          </p:grpSpPr>
          <p:sp>
            <p:nvSpPr>
              <p:cNvPr id="3" name="Content Placeholder 2">
                <a:extLst>
                  <a:ext uri="{FF2B5EF4-FFF2-40B4-BE49-F238E27FC236}">
                    <a16:creationId xmlns:a16="http://schemas.microsoft.com/office/drawing/2014/main" id="{513A6E34-1F4C-6BDF-D633-9999BEB1CDF1}"/>
                  </a:ext>
                </a:extLst>
              </p:cNvPr>
              <p:cNvSpPr txBox="1">
                <a:spLocks/>
              </p:cNvSpPr>
              <p:nvPr/>
            </p:nvSpPr>
            <p:spPr>
              <a:xfrm>
                <a:off x="642066" y="1899694"/>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Map</a:t>
                </a:r>
              </a:p>
              <a:p>
                <a:r>
                  <a:rPr lang="en-GB" dirty="0">
                    <a:latin typeface="Bahnschrift Light" panose="020B0502040204020203" pitchFamily="34" charset="0"/>
                  </a:rPr>
                  <a:t>Light transform</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p:txBody>
          </p:sp>
          <p:pic>
            <p:nvPicPr>
              <p:cNvPr id="5" name="Picture 4">
                <a:extLst>
                  <a:ext uri="{FF2B5EF4-FFF2-40B4-BE49-F238E27FC236}">
                    <a16:creationId xmlns:a16="http://schemas.microsoft.com/office/drawing/2014/main" id="{6FBEC6CC-61DD-ABAD-5EB6-A9445FA2D753}"/>
                  </a:ext>
                </a:extLst>
              </p:cNvPr>
              <p:cNvPicPr>
                <a:picLocks noChangeAspect="1"/>
              </p:cNvPicPr>
              <p:nvPr/>
            </p:nvPicPr>
            <p:blipFill rotWithShape="1">
              <a:blip r:embed="rId3"/>
              <a:srcRect t="-1" b="53166"/>
              <a:stretch/>
            </p:blipFill>
            <p:spPr>
              <a:xfrm>
                <a:off x="1669984" y="1668873"/>
                <a:ext cx="6768297" cy="622212"/>
              </a:xfrm>
              <a:prstGeom prst="rect">
                <a:avLst/>
              </a:prstGeom>
            </p:spPr>
          </p:pic>
        </p:grpSp>
        <p:pic>
          <p:nvPicPr>
            <p:cNvPr id="12" name="Picture 11">
              <a:extLst>
                <a:ext uri="{FF2B5EF4-FFF2-40B4-BE49-F238E27FC236}">
                  <a16:creationId xmlns:a16="http://schemas.microsoft.com/office/drawing/2014/main" id="{12FFAA50-FA8B-843E-6A79-8C915553EB57}"/>
                </a:ext>
              </a:extLst>
            </p:cNvPr>
            <p:cNvPicPr>
              <a:picLocks noChangeAspect="1"/>
            </p:cNvPicPr>
            <p:nvPr/>
          </p:nvPicPr>
          <p:blipFill>
            <a:blip r:embed="rId4"/>
            <a:stretch>
              <a:fillRect/>
            </a:stretch>
          </p:blipFill>
          <p:spPr>
            <a:xfrm>
              <a:off x="663331" y="3216665"/>
              <a:ext cx="10962438" cy="1647047"/>
            </a:xfrm>
            <a:prstGeom prst="rect">
              <a:avLst/>
            </a:prstGeom>
          </p:spPr>
        </p:pic>
      </p:grpSp>
      <p:sp>
        <p:nvSpPr>
          <p:cNvPr id="14" name="TextBox 13">
            <a:extLst>
              <a:ext uri="{FF2B5EF4-FFF2-40B4-BE49-F238E27FC236}">
                <a16:creationId xmlns:a16="http://schemas.microsoft.com/office/drawing/2014/main" id="{63433F1A-4499-6813-DF3F-2F0CD27A947B}"/>
              </a:ext>
            </a:extLst>
          </p:cNvPr>
          <p:cNvSpPr txBox="1"/>
          <p:nvPr/>
        </p:nvSpPr>
        <p:spPr>
          <a:xfrm>
            <a:off x="10071566" y="5006691"/>
            <a:ext cx="3056548" cy="584775"/>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Brown, JG, Spence</a:t>
            </a:r>
          </a:p>
          <a:p>
            <a:r>
              <a:rPr lang="en-GB" sz="1600" i="1" dirty="0">
                <a:solidFill>
                  <a:schemeClr val="accent3">
                    <a:lumMod val="50000"/>
                  </a:schemeClr>
                </a:solidFill>
                <a:latin typeface="Bahnschrift Light" panose="020B0502040204020203" pitchFamily="34" charset="0"/>
              </a:rPr>
              <a:t>2212.01327</a:t>
            </a:r>
          </a:p>
        </p:txBody>
      </p:sp>
    </p:spTree>
    <p:extLst>
      <p:ext uri="{BB962C8B-B14F-4D97-AF65-F5344CB8AC3E}">
        <p14:creationId xmlns:p14="http://schemas.microsoft.com/office/powerpoint/2010/main" val="422521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Twistor ~ Light</a:t>
            </a:r>
          </a:p>
        </p:txBody>
      </p:sp>
      <p:sp>
        <p:nvSpPr>
          <p:cNvPr id="3" name="Content Placeholder 2">
            <a:extLst>
              <a:ext uri="{FF2B5EF4-FFF2-40B4-BE49-F238E27FC236}">
                <a16:creationId xmlns:a16="http://schemas.microsoft.com/office/drawing/2014/main" id="{513A6E34-1F4C-6BDF-D633-9999BEB1CDF1}"/>
              </a:ext>
            </a:extLst>
          </p:cNvPr>
          <p:cNvSpPr txBox="1">
            <a:spLocks/>
          </p:cNvSpPr>
          <p:nvPr/>
        </p:nvSpPr>
        <p:spPr>
          <a:xfrm>
            <a:off x="642066" y="1633880"/>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lumMod val="75000"/>
                  </a:schemeClr>
                </a:solidFill>
                <a:latin typeface="Bahnschrift Light" panose="020B0502040204020203" pitchFamily="34" charset="0"/>
              </a:rPr>
              <a:t>Half-Fourier Transform</a:t>
            </a:r>
          </a:p>
          <a:p>
            <a:endParaRPr lang="en-GB" dirty="0">
              <a:latin typeface="Bahnschrift Light" panose="020B0502040204020203" pitchFamily="34" charset="0"/>
            </a:endParaRPr>
          </a:p>
          <a:p>
            <a:endParaRPr lang="en-GB" dirty="0">
              <a:latin typeface="Bahnschrift Light" panose="020B0502040204020203" pitchFamily="34" charset="0"/>
            </a:endParaRPr>
          </a:p>
        </p:txBody>
      </p:sp>
      <p:pic>
        <p:nvPicPr>
          <p:cNvPr id="6" name="Picture 5">
            <a:extLst>
              <a:ext uri="{FF2B5EF4-FFF2-40B4-BE49-F238E27FC236}">
                <a16:creationId xmlns:a16="http://schemas.microsoft.com/office/drawing/2014/main" id="{451AFD7E-82C9-0C64-05C0-05962CDAEF2A}"/>
              </a:ext>
            </a:extLst>
          </p:cNvPr>
          <p:cNvPicPr>
            <a:picLocks noChangeAspect="1"/>
          </p:cNvPicPr>
          <p:nvPr/>
        </p:nvPicPr>
        <p:blipFill>
          <a:blip r:embed="rId3"/>
          <a:stretch>
            <a:fillRect/>
          </a:stretch>
        </p:blipFill>
        <p:spPr>
          <a:xfrm>
            <a:off x="4879191" y="1376451"/>
            <a:ext cx="5087060" cy="957396"/>
          </a:xfrm>
          <a:prstGeom prst="rect">
            <a:avLst/>
          </a:prstGeom>
        </p:spPr>
      </p:pic>
      <p:pic>
        <p:nvPicPr>
          <p:cNvPr id="11" name="Picture 10">
            <a:extLst>
              <a:ext uri="{FF2B5EF4-FFF2-40B4-BE49-F238E27FC236}">
                <a16:creationId xmlns:a16="http://schemas.microsoft.com/office/drawing/2014/main" id="{B409C6E3-F394-3415-D8FC-EAEA8CE0E83A}"/>
              </a:ext>
            </a:extLst>
          </p:cNvPr>
          <p:cNvPicPr>
            <a:picLocks noChangeAspect="1"/>
          </p:cNvPicPr>
          <p:nvPr/>
        </p:nvPicPr>
        <p:blipFill>
          <a:blip r:embed="rId4"/>
          <a:stretch>
            <a:fillRect/>
          </a:stretch>
        </p:blipFill>
        <p:spPr>
          <a:xfrm>
            <a:off x="1146761" y="2704026"/>
            <a:ext cx="9443267" cy="3077852"/>
          </a:xfrm>
          <a:prstGeom prst="rect">
            <a:avLst/>
          </a:prstGeom>
        </p:spPr>
      </p:pic>
      <p:sp>
        <p:nvSpPr>
          <p:cNvPr id="12" name="TextBox 11">
            <a:extLst>
              <a:ext uri="{FF2B5EF4-FFF2-40B4-BE49-F238E27FC236}">
                <a16:creationId xmlns:a16="http://schemas.microsoft.com/office/drawing/2014/main" id="{03E0904E-25CF-3A66-5466-21EF56D7A1B8}"/>
              </a:ext>
            </a:extLst>
          </p:cNvPr>
          <p:cNvSpPr txBox="1"/>
          <p:nvPr/>
        </p:nvSpPr>
        <p:spPr>
          <a:xfrm>
            <a:off x="10263278" y="1484873"/>
            <a:ext cx="1686229" cy="1169551"/>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Witten</a:t>
            </a:r>
          </a:p>
          <a:p>
            <a:r>
              <a:rPr lang="en-GB" sz="1600" i="1" dirty="0">
                <a:solidFill>
                  <a:schemeClr val="accent3">
                    <a:lumMod val="50000"/>
                  </a:schemeClr>
                </a:solidFill>
                <a:latin typeface="Bahnschrift Light" panose="020B0502040204020203" pitchFamily="34" charset="0"/>
              </a:rPr>
              <a:t>hep-</a:t>
            </a:r>
            <a:r>
              <a:rPr lang="en-GB" sz="1600" i="1" dirty="0" err="1">
                <a:solidFill>
                  <a:schemeClr val="accent3">
                    <a:lumMod val="50000"/>
                  </a:schemeClr>
                </a:solidFill>
                <a:latin typeface="Bahnschrift Light" panose="020B0502040204020203" pitchFamily="34" charset="0"/>
              </a:rPr>
              <a:t>th</a:t>
            </a:r>
            <a:r>
              <a:rPr lang="en-GB" sz="1600" i="1" dirty="0">
                <a:solidFill>
                  <a:schemeClr val="accent3">
                    <a:lumMod val="50000"/>
                  </a:schemeClr>
                </a:solidFill>
                <a:latin typeface="Bahnschrift Light" panose="020B0502040204020203" pitchFamily="34" charset="0"/>
              </a:rPr>
              <a:t>/0312171</a:t>
            </a:r>
          </a:p>
          <a:p>
            <a:endParaRPr lang="en-GB" i="1" dirty="0">
              <a:solidFill>
                <a:schemeClr val="accent3">
                  <a:lumMod val="50000"/>
                </a:schemeClr>
              </a:solidFill>
              <a:latin typeface="Bahnschrift Light" panose="020B0502040204020203" pitchFamily="34" charset="0"/>
            </a:endParaRPr>
          </a:p>
          <a:p>
            <a:endParaRPr lang="en-GB" sz="2000" i="1" dirty="0">
              <a:solidFill>
                <a:schemeClr val="accent3">
                  <a:lumMod val="50000"/>
                </a:schemeClr>
              </a:solidFill>
              <a:latin typeface="Bahnschrift Light" panose="020B0502040204020203" pitchFamily="34" charset="0"/>
            </a:endParaRPr>
          </a:p>
        </p:txBody>
      </p:sp>
      <p:sp>
        <p:nvSpPr>
          <p:cNvPr id="13" name="TextBox 12">
            <a:extLst>
              <a:ext uri="{FF2B5EF4-FFF2-40B4-BE49-F238E27FC236}">
                <a16:creationId xmlns:a16="http://schemas.microsoft.com/office/drawing/2014/main" id="{FF78437F-AC3E-8DBB-2DCF-7A989813BCE7}"/>
              </a:ext>
            </a:extLst>
          </p:cNvPr>
          <p:cNvSpPr txBox="1"/>
          <p:nvPr/>
        </p:nvSpPr>
        <p:spPr>
          <a:xfrm>
            <a:off x="10415276" y="2881620"/>
            <a:ext cx="1534231" cy="892552"/>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Sharma</a:t>
            </a:r>
          </a:p>
          <a:p>
            <a:r>
              <a:rPr lang="en-GB" sz="1600" i="1" dirty="0">
                <a:solidFill>
                  <a:schemeClr val="accent3">
                    <a:lumMod val="50000"/>
                  </a:schemeClr>
                </a:solidFill>
                <a:latin typeface="Bahnschrift Light" panose="020B0502040204020203" pitchFamily="34" charset="0"/>
              </a:rPr>
              <a:t>2107.06250 </a:t>
            </a:r>
          </a:p>
          <a:p>
            <a:endParaRPr lang="en-GB" sz="2000" i="1" dirty="0">
              <a:solidFill>
                <a:schemeClr val="accent3">
                  <a:lumMod val="50000"/>
                </a:schemeClr>
              </a:solidFill>
              <a:latin typeface="Bahnschrift Light" panose="020B0502040204020203" pitchFamily="34" charset="0"/>
            </a:endParaRPr>
          </a:p>
        </p:txBody>
      </p:sp>
      <p:sp>
        <p:nvSpPr>
          <p:cNvPr id="14" name="TextBox 13">
            <a:extLst>
              <a:ext uri="{FF2B5EF4-FFF2-40B4-BE49-F238E27FC236}">
                <a16:creationId xmlns:a16="http://schemas.microsoft.com/office/drawing/2014/main" id="{D6064FE7-63E5-28CC-237D-2ACF3D4B9949}"/>
              </a:ext>
            </a:extLst>
          </p:cNvPr>
          <p:cNvSpPr txBox="1"/>
          <p:nvPr/>
        </p:nvSpPr>
        <p:spPr>
          <a:xfrm>
            <a:off x="10025313" y="5142072"/>
            <a:ext cx="3056548" cy="584775"/>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Brown, JG, Spence </a:t>
            </a:r>
          </a:p>
          <a:p>
            <a:r>
              <a:rPr lang="en-GB" sz="1600" i="1" dirty="0">
                <a:solidFill>
                  <a:schemeClr val="accent3">
                    <a:lumMod val="50000"/>
                  </a:schemeClr>
                </a:solidFill>
                <a:latin typeface="Bahnschrift Light" panose="020B0502040204020203" pitchFamily="34" charset="0"/>
              </a:rPr>
              <a:t>2212.01327</a:t>
            </a:r>
          </a:p>
        </p:txBody>
      </p:sp>
    </p:spTree>
    <p:extLst>
      <p:ext uri="{BB962C8B-B14F-4D97-AF65-F5344CB8AC3E}">
        <p14:creationId xmlns:p14="http://schemas.microsoft.com/office/powerpoint/2010/main" val="15812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Ambidextrous Twistor Amplitudes</a:t>
            </a:r>
          </a:p>
        </p:txBody>
      </p:sp>
      <p:sp>
        <p:nvSpPr>
          <p:cNvPr id="3" name="Content Placeholder 2">
            <a:extLst>
              <a:ext uri="{FF2B5EF4-FFF2-40B4-BE49-F238E27FC236}">
                <a16:creationId xmlns:a16="http://schemas.microsoft.com/office/drawing/2014/main" id="{513A6E34-1F4C-6BDF-D633-9999BEB1CDF1}"/>
              </a:ext>
            </a:extLst>
          </p:cNvPr>
          <p:cNvSpPr txBox="1">
            <a:spLocks/>
          </p:cNvSpPr>
          <p:nvPr/>
        </p:nvSpPr>
        <p:spPr>
          <a:xfrm>
            <a:off x="642066" y="1633880"/>
            <a:ext cx="10515600" cy="4435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Incredibly simple!</a:t>
            </a:r>
          </a:p>
          <a:p>
            <a:r>
              <a:rPr lang="en-GB" dirty="0">
                <a:latin typeface="Bahnschrift Light" panose="020B0502040204020203" pitchFamily="34" charset="0"/>
              </a:rPr>
              <a:t>Three Points Yang-Mills</a:t>
            </a: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Three Points Gravity</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Nice double copy-</a:t>
            </a:r>
            <a:r>
              <a:rPr lang="en-GB" dirty="0" err="1">
                <a:latin typeface="Bahnschrift Light" panose="020B0502040204020203" pitchFamily="34" charset="0"/>
              </a:rPr>
              <a:t>esque</a:t>
            </a:r>
            <a:r>
              <a:rPr lang="en-GB" dirty="0">
                <a:latin typeface="Bahnschrift Light" panose="020B0502040204020203" pitchFamily="34" charset="0"/>
              </a:rPr>
              <a:t> structure!</a:t>
            </a:r>
          </a:p>
          <a:p>
            <a:endParaRPr lang="en-GB" dirty="0">
              <a:latin typeface="Bahnschrift Light" panose="020B0502040204020203" pitchFamily="34" charset="0"/>
            </a:endParaRPr>
          </a:p>
          <a:p>
            <a:endParaRPr lang="en-GB" dirty="0">
              <a:latin typeface="Bahnschrift Light" panose="020B0502040204020203" pitchFamily="34" charset="0"/>
            </a:endParaRPr>
          </a:p>
        </p:txBody>
      </p:sp>
      <p:sp>
        <p:nvSpPr>
          <p:cNvPr id="12" name="TextBox 11">
            <a:extLst>
              <a:ext uri="{FF2B5EF4-FFF2-40B4-BE49-F238E27FC236}">
                <a16:creationId xmlns:a16="http://schemas.microsoft.com/office/drawing/2014/main" id="{6CE35B2F-22BB-EF6B-EB05-6F99721684AF}"/>
              </a:ext>
            </a:extLst>
          </p:cNvPr>
          <p:cNvSpPr txBox="1"/>
          <p:nvPr/>
        </p:nvSpPr>
        <p:spPr>
          <a:xfrm>
            <a:off x="9381687" y="1488224"/>
            <a:ext cx="3944226" cy="1138773"/>
          </a:xfrm>
          <a:prstGeom prst="rect">
            <a:avLst/>
          </a:prstGeom>
          <a:noFill/>
        </p:spPr>
        <p:txBody>
          <a:bodyPr wrap="square" rtlCol="0">
            <a:spAutoFit/>
          </a:bodyPr>
          <a:lstStyle/>
          <a:p>
            <a:r>
              <a:rPr lang="en-GB" sz="1600" i="1" dirty="0" err="1">
                <a:solidFill>
                  <a:schemeClr val="accent3">
                    <a:lumMod val="50000"/>
                  </a:schemeClr>
                </a:solidFill>
                <a:latin typeface="Bahnschrift Light" panose="020B0502040204020203" pitchFamily="34" charset="0"/>
              </a:rPr>
              <a:t>Arkani</a:t>
            </a:r>
            <a:r>
              <a:rPr lang="en-GB" sz="1600" i="1" dirty="0">
                <a:solidFill>
                  <a:schemeClr val="accent3">
                    <a:lumMod val="50000"/>
                  </a:schemeClr>
                </a:solidFill>
                <a:latin typeface="Bahnschrift Light" panose="020B0502040204020203" pitchFamily="34" charset="0"/>
              </a:rPr>
              <a:t>-Hamed, </a:t>
            </a:r>
            <a:r>
              <a:rPr lang="en-GB" sz="1600" i="1" dirty="0" err="1">
                <a:solidFill>
                  <a:schemeClr val="accent3">
                    <a:lumMod val="50000"/>
                  </a:schemeClr>
                </a:solidFill>
                <a:latin typeface="Bahnschrift Light" panose="020B0502040204020203" pitchFamily="34" charset="0"/>
              </a:rPr>
              <a:t>Cachazo</a:t>
            </a:r>
            <a:r>
              <a:rPr lang="en-GB" sz="1600" i="1" dirty="0">
                <a:solidFill>
                  <a:schemeClr val="accent3">
                    <a:lumMod val="50000"/>
                  </a:schemeClr>
                </a:solidFill>
                <a:latin typeface="Bahnschrift Light" panose="020B0502040204020203" pitchFamily="34" charset="0"/>
              </a:rPr>
              <a:t>, </a:t>
            </a:r>
          </a:p>
          <a:p>
            <a:r>
              <a:rPr lang="en-GB" sz="1600" i="1" dirty="0">
                <a:solidFill>
                  <a:schemeClr val="accent3">
                    <a:lumMod val="50000"/>
                  </a:schemeClr>
                </a:solidFill>
                <a:latin typeface="Bahnschrift Light" panose="020B0502040204020203" pitchFamily="34" charset="0"/>
              </a:rPr>
              <a:t>Cheung, Kaplan </a:t>
            </a:r>
          </a:p>
          <a:p>
            <a:r>
              <a:rPr lang="en-GB" sz="1600" i="1" dirty="0">
                <a:solidFill>
                  <a:schemeClr val="accent3">
                    <a:lumMod val="50000"/>
                  </a:schemeClr>
                </a:solidFill>
                <a:latin typeface="Bahnschrift Light" panose="020B0502040204020203" pitchFamily="34" charset="0"/>
              </a:rPr>
              <a:t>0903.2110</a:t>
            </a:r>
          </a:p>
          <a:p>
            <a:endParaRPr lang="en-GB" sz="2000" i="1" dirty="0">
              <a:solidFill>
                <a:schemeClr val="accent3">
                  <a:lumMod val="50000"/>
                </a:schemeClr>
              </a:solidFill>
              <a:latin typeface="Bahnschrift Light" panose="020B0502040204020203" pitchFamily="34" charset="0"/>
            </a:endParaRPr>
          </a:p>
        </p:txBody>
      </p:sp>
      <p:pic>
        <p:nvPicPr>
          <p:cNvPr id="8" name="Picture 7">
            <a:extLst>
              <a:ext uri="{FF2B5EF4-FFF2-40B4-BE49-F238E27FC236}">
                <a16:creationId xmlns:a16="http://schemas.microsoft.com/office/drawing/2014/main" id="{9DE42073-9877-4605-54AA-37CD8C128B87}"/>
              </a:ext>
            </a:extLst>
          </p:cNvPr>
          <p:cNvPicPr>
            <a:picLocks noChangeAspect="1"/>
          </p:cNvPicPr>
          <p:nvPr/>
        </p:nvPicPr>
        <p:blipFill>
          <a:blip r:embed="rId3"/>
          <a:stretch>
            <a:fillRect/>
          </a:stretch>
        </p:blipFill>
        <p:spPr>
          <a:xfrm>
            <a:off x="1886552" y="2503282"/>
            <a:ext cx="9123688" cy="917932"/>
          </a:xfrm>
          <a:prstGeom prst="rect">
            <a:avLst/>
          </a:prstGeom>
        </p:spPr>
      </p:pic>
      <p:pic>
        <p:nvPicPr>
          <p:cNvPr id="14" name="Picture 13">
            <a:extLst>
              <a:ext uri="{FF2B5EF4-FFF2-40B4-BE49-F238E27FC236}">
                <a16:creationId xmlns:a16="http://schemas.microsoft.com/office/drawing/2014/main" id="{179F20DF-8140-25C7-A036-F301AE141084}"/>
              </a:ext>
            </a:extLst>
          </p:cNvPr>
          <p:cNvPicPr>
            <a:picLocks noChangeAspect="1"/>
          </p:cNvPicPr>
          <p:nvPr/>
        </p:nvPicPr>
        <p:blipFill>
          <a:blip r:embed="rId4"/>
          <a:stretch>
            <a:fillRect/>
          </a:stretch>
        </p:blipFill>
        <p:spPr>
          <a:xfrm>
            <a:off x="2040556" y="4139007"/>
            <a:ext cx="8540092" cy="795907"/>
          </a:xfrm>
          <a:prstGeom prst="rect">
            <a:avLst/>
          </a:prstGeom>
        </p:spPr>
      </p:pic>
      <p:pic>
        <p:nvPicPr>
          <p:cNvPr id="15" name="Picture 14">
            <a:extLst>
              <a:ext uri="{FF2B5EF4-FFF2-40B4-BE49-F238E27FC236}">
                <a16:creationId xmlns:a16="http://schemas.microsoft.com/office/drawing/2014/main" id="{A774F25C-0882-6ADC-7BC2-ADD5F37BCB0A}"/>
              </a:ext>
            </a:extLst>
          </p:cNvPr>
          <p:cNvPicPr>
            <a:picLocks noChangeAspect="1"/>
          </p:cNvPicPr>
          <p:nvPr/>
        </p:nvPicPr>
        <p:blipFill>
          <a:blip r:embed="rId5">
            <a:duotone>
              <a:prstClr val="black"/>
              <a:schemeClr val="accent5">
                <a:tint val="45000"/>
                <a:satMod val="400000"/>
              </a:schemeClr>
            </a:duotone>
          </a:blip>
          <a:stretch>
            <a:fillRect/>
          </a:stretch>
        </p:blipFill>
        <p:spPr>
          <a:xfrm>
            <a:off x="9715967" y="5259909"/>
            <a:ext cx="1729362" cy="955419"/>
          </a:xfrm>
          <a:prstGeom prst="rect">
            <a:avLst/>
          </a:prstGeom>
        </p:spPr>
      </p:pic>
    </p:spTree>
    <p:extLst>
      <p:ext uri="{BB962C8B-B14F-4D97-AF65-F5344CB8AC3E}">
        <p14:creationId xmlns:p14="http://schemas.microsoft.com/office/powerpoint/2010/main" val="217594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a:xfrm>
            <a:off x="713072" y="239796"/>
            <a:ext cx="10515600" cy="1325563"/>
          </a:xfrm>
        </p:spPr>
        <p:txBody>
          <a:bodyPr/>
          <a:lstStyle/>
          <a:p>
            <a:r>
              <a:rPr lang="en-GB" dirty="0">
                <a:latin typeface="Bahnschrift" panose="020B0502040204020203" pitchFamily="34" charset="0"/>
              </a:rPr>
              <a:t>3 point MHV Ambidextrous Celestial Twistor Amplitudes</a:t>
            </a:r>
          </a:p>
        </p:txBody>
      </p:sp>
      <p:grpSp>
        <p:nvGrpSpPr>
          <p:cNvPr id="48" name="Group 47">
            <a:extLst>
              <a:ext uri="{FF2B5EF4-FFF2-40B4-BE49-F238E27FC236}">
                <a16:creationId xmlns:a16="http://schemas.microsoft.com/office/drawing/2014/main" id="{A5690553-AA8A-E16A-3B8C-A8253DF3F003}"/>
              </a:ext>
            </a:extLst>
          </p:cNvPr>
          <p:cNvGrpSpPr/>
          <p:nvPr/>
        </p:nvGrpSpPr>
        <p:grpSpPr>
          <a:xfrm>
            <a:off x="1346086" y="2220077"/>
            <a:ext cx="9260079" cy="3654108"/>
            <a:chOff x="635572" y="1690688"/>
            <a:chExt cx="9260079" cy="3654108"/>
          </a:xfrm>
        </p:grpSpPr>
        <p:grpSp>
          <p:nvGrpSpPr>
            <p:cNvPr id="34" name="Group 33">
              <a:extLst>
                <a:ext uri="{FF2B5EF4-FFF2-40B4-BE49-F238E27FC236}">
                  <a16:creationId xmlns:a16="http://schemas.microsoft.com/office/drawing/2014/main" id="{367E3ED0-3A34-F896-5A17-F68003C7E0D2}"/>
                </a:ext>
              </a:extLst>
            </p:cNvPr>
            <p:cNvGrpSpPr/>
            <p:nvPr/>
          </p:nvGrpSpPr>
          <p:grpSpPr>
            <a:xfrm>
              <a:off x="635572" y="1690688"/>
              <a:ext cx="9153320" cy="3654108"/>
              <a:chOff x="1505805" y="1614962"/>
              <a:chExt cx="9153320" cy="3654108"/>
            </a:xfrm>
          </p:grpSpPr>
          <p:grpSp>
            <p:nvGrpSpPr>
              <p:cNvPr id="21" name="Group 20">
                <a:extLst>
                  <a:ext uri="{FF2B5EF4-FFF2-40B4-BE49-F238E27FC236}">
                    <a16:creationId xmlns:a16="http://schemas.microsoft.com/office/drawing/2014/main" id="{AD1FE779-3AD4-E52F-8967-14B2C0925A43}"/>
                  </a:ext>
                </a:extLst>
              </p:cNvPr>
              <p:cNvGrpSpPr/>
              <p:nvPr/>
            </p:nvGrpSpPr>
            <p:grpSpPr>
              <a:xfrm>
                <a:off x="1505805" y="1614962"/>
                <a:ext cx="9153320" cy="2585323"/>
                <a:chOff x="2479697" y="1687338"/>
                <a:chExt cx="9153320" cy="2585323"/>
              </a:xfrm>
            </p:grpSpPr>
            <p:sp>
              <p:nvSpPr>
                <p:cNvPr id="8" name="Oval 7">
                  <a:extLst>
                    <a:ext uri="{FF2B5EF4-FFF2-40B4-BE49-F238E27FC236}">
                      <a16:creationId xmlns:a16="http://schemas.microsoft.com/office/drawing/2014/main" id="{8D2968BA-15B8-9A53-CC79-AEA112887D1F}"/>
                    </a:ext>
                  </a:extLst>
                </p:cNvPr>
                <p:cNvSpPr/>
                <p:nvPr/>
              </p:nvSpPr>
              <p:spPr>
                <a:xfrm>
                  <a:off x="2479697" y="1867560"/>
                  <a:ext cx="2281188" cy="1722922"/>
                </a:xfrm>
                <a:prstGeom prst="ellipse">
                  <a:avLst/>
                </a:prstGeom>
                <a:solidFill>
                  <a:schemeClr val="accent2">
                    <a:lumMod val="60000"/>
                    <a:lumOff val="40000"/>
                  </a:schemeClr>
                </a:solidFill>
                <a:ln>
                  <a:solidFill>
                    <a:schemeClr val="accent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BF10740A-8048-0AD9-FE78-018699C6F729}"/>
                    </a:ext>
                  </a:extLst>
                </p:cNvPr>
                <p:cNvCxnSpPr>
                  <a:cxnSpLocks/>
                </p:cNvCxnSpPr>
                <p:nvPr/>
              </p:nvCxnSpPr>
              <p:spPr>
                <a:xfrm flipV="1">
                  <a:off x="4524801" y="2003063"/>
                  <a:ext cx="1242472" cy="3007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46FD78-51D3-A0D5-4C6D-E2913CCB32BD}"/>
                    </a:ext>
                  </a:extLst>
                </p:cNvPr>
                <p:cNvSpPr txBox="1"/>
                <p:nvPr/>
              </p:nvSpPr>
              <p:spPr>
                <a:xfrm>
                  <a:off x="5897692" y="1687338"/>
                  <a:ext cx="5735325" cy="2585323"/>
                </a:xfrm>
                <a:prstGeom prst="rect">
                  <a:avLst/>
                </a:prstGeom>
                <a:noFill/>
              </p:spPr>
              <p:txBody>
                <a:bodyPr wrap="square" rtlCol="0">
                  <a:spAutoFit/>
                </a:bodyPr>
                <a:lstStyle/>
                <a:p>
                  <a:r>
                    <a:rPr lang="en-GB" sz="2400" dirty="0">
                      <a:latin typeface="Bahnschrift Light" panose="020B0502040204020203" pitchFamily="34" charset="0"/>
                    </a:rPr>
                    <a:t>Example: Plus Helicity Leg 3</a:t>
                  </a:r>
                </a:p>
                <a:p>
                  <a:pPr marL="342900" indent="-342900">
                    <a:buAutoNum type="arabicPeriod"/>
                  </a:pPr>
                  <a:r>
                    <a:rPr lang="en-GB" sz="2400" dirty="0">
                      <a:latin typeface="Bahnschrift Light" panose="020B0502040204020203" pitchFamily="34" charset="0"/>
                    </a:rPr>
                    <a:t>Apply Dual Twistor transform</a:t>
                  </a:r>
                </a:p>
                <a:p>
                  <a:pPr marL="342900" indent="-342900">
                    <a:buAutoNum type="arabicPeriod"/>
                  </a:pPr>
                  <a:r>
                    <a:rPr lang="en-GB" sz="2400" dirty="0">
                      <a:latin typeface="Bahnschrift Light" panose="020B0502040204020203" pitchFamily="34" charset="0"/>
                    </a:rPr>
                    <a:t>Apply half Mellin transform over </a:t>
                  </a:r>
                </a:p>
                <a:p>
                  <a:r>
                    <a:rPr lang="en-GB" sz="2400" dirty="0">
                      <a:latin typeface="Bahnschrift Light" panose="020B0502040204020203" pitchFamily="34" charset="0"/>
                    </a:rPr>
                    <a:t>Two steps:</a:t>
                  </a:r>
                </a:p>
                <a:p>
                  <a:pPr marL="285750" indent="-285750">
                    <a:buFont typeface="Arial" panose="020B0604020202020204" pitchFamily="34" charset="0"/>
                    <a:buChar char="•"/>
                  </a:pPr>
                  <a:r>
                    <a:rPr lang="en-GB" sz="2400" dirty="0">
                      <a:latin typeface="Bahnschrift Light" panose="020B0502040204020203" pitchFamily="34" charset="0"/>
                    </a:rPr>
                    <a:t>(anti)symmetrise over  </a:t>
                  </a:r>
                </a:p>
                <a:p>
                  <a:pPr marL="285750" indent="-285750">
                    <a:buFont typeface="Arial" panose="020B0604020202020204" pitchFamily="34" charset="0"/>
                    <a:buChar char="•"/>
                  </a:pPr>
                  <a:r>
                    <a:rPr lang="en-GB" sz="2400" dirty="0">
                      <a:latin typeface="Bahnschrift Light" panose="020B0502040204020203" pitchFamily="34" charset="0"/>
                    </a:rPr>
                    <a:t>And integrate over positive scale of </a:t>
                  </a:r>
                </a:p>
                <a:p>
                  <a:endParaRPr lang="en-GB" dirty="0">
                    <a:latin typeface="Bahnschrift Light" panose="020B0502040204020203" pitchFamily="34" charset="0"/>
                  </a:endParaRPr>
                </a:p>
              </p:txBody>
            </p:sp>
          </p:grpSp>
          <p:pic>
            <p:nvPicPr>
              <p:cNvPr id="32" name="Picture 31">
                <a:extLst>
                  <a:ext uri="{FF2B5EF4-FFF2-40B4-BE49-F238E27FC236}">
                    <a16:creationId xmlns:a16="http://schemas.microsoft.com/office/drawing/2014/main" id="{055ED9A9-469A-F7A1-E6C3-9B8CF0B41AF0}"/>
                  </a:ext>
                </a:extLst>
              </p:cNvPr>
              <p:cNvPicPr>
                <a:picLocks noChangeAspect="1"/>
              </p:cNvPicPr>
              <p:nvPr/>
            </p:nvPicPr>
            <p:blipFill rotWithShape="1">
              <a:blip r:embed="rId3">
                <a:duotone>
                  <a:prstClr val="black"/>
                  <a:schemeClr val="accent2">
                    <a:tint val="45000"/>
                    <a:satMod val="400000"/>
                  </a:schemeClr>
                </a:duotone>
              </a:blip>
              <a:srcRect l="1882" t="16372" r="91384" b="60854"/>
              <a:stretch/>
            </p:blipFill>
            <p:spPr>
              <a:xfrm>
                <a:off x="2192259" y="2345628"/>
                <a:ext cx="908279" cy="622034"/>
              </a:xfrm>
              <a:prstGeom prst="rect">
                <a:avLst/>
              </a:prstGeom>
            </p:spPr>
          </p:pic>
          <p:pic>
            <p:nvPicPr>
              <p:cNvPr id="33" name="Picture 32">
                <a:extLst>
                  <a:ext uri="{FF2B5EF4-FFF2-40B4-BE49-F238E27FC236}">
                    <a16:creationId xmlns:a16="http://schemas.microsoft.com/office/drawing/2014/main" id="{06A5DDB7-E615-D8EC-4588-043E50BE9FD8}"/>
                  </a:ext>
                </a:extLst>
              </p:cNvPr>
              <p:cNvPicPr>
                <a:picLocks noChangeAspect="1"/>
              </p:cNvPicPr>
              <p:nvPr/>
            </p:nvPicPr>
            <p:blipFill rotWithShape="1">
              <a:blip r:embed="rId4"/>
              <a:srcRect l="77070" t="13178"/>
              <a:stretch/>
            </p:blipFill>
            <p:spPr>
              <a:xfrm>
                <a:off x="3666882" y="4547403"/>
                <a:ext cx="790722" cy="721667"/>
              </a:xfrm>
              <a:prstGeom prst="rect">
                <a:avLst/>
              </a:prstGeom>
            </p:spPr>
          </p:pic>
        </p:grpSp>
        <p:pic>
          <p:nvPicPr>
            <p:cNvPr id="40" name="Picture 39">
              <a:extLst>
                <a:ext uri="{FF2B5EF4-FFF2-40B4-BE49-F238E27FC236}">
                  <a16:creationId xmlns:a16="http://schemas.microsoft.com/office/drawing/2014/main" id="{82512B46-E420-97B1-46B4-202847A1C847}"/>
                </a:ext>
              </a:extLst>
            </p:cNvPr>
            <p:cNvPicPr>
              <a:picLocks noChangeAspect="1"/>
            </p:cNvPicPr>
            <p:nvPr/>
          </p:nvPicPr>
          <p:blipFill rotWithShape="1">
            <a:blip r:embed="rId4"/>
            <a:srcRect l="41115" t="22680" r="37430" b="10689"/>
            <a:stretch/>
          </p:blipFill>
          <p:spPr>
            <a:xfrm>
              <a:off x="6504738" y="4783090"/>
              <a:ext cx="750391" cy="561706"/>
            </a:xfrm>
            <a:prstGeom prst="rect">
              <a:avLst/>
            </a:prstGeom>
          </p:spPr>
        </p:pic>
        <p:pic>
          <p:nvPicPr>
            <p:cNvPr id="44" name="Picture 43">
              <a:extLst>
                <a:ext uri="{FF2B5EF4-FFF2-40B4-BE49-F238E27FC236}">
                  <a16:creationId xmlns:a16="http://schemas.microsoft.com/office/drawing/2014/main" id="{394DE95C-2846-F7F5-9F02-4B3C8E303A2F}"/>
                </a:ext>
              </a:extLst>
            </p:cNvPr>
            <p:cNvPicPr>
              <a:picLocks noChangeAspect="1"/>
            </p:cNvPicPr>
            <p:nvPr/>
          </p:nvPicPr>
          <p:blipFill>
            <a:blip r:embed="rId5"/>
            <a:stretch>
              <a:fillRect/>
            </a:stretch>
          </p:blipFill>
          <p:spPr>
            <a:xfrm>
              <a:off x="8649783" y="2102372"/>
              <a:ext cx="1245868" cy="407873"/>
            </a:xfrm>
            <a:prstGeom prst="rect">
              <a:avLst/>
            </a:prstGeom>
          </p:spPr>
        </p:pic>
        <p:pic>
          <p:nvPicPr>
            <p:cNvPr id="45" name="Picture 44">
              <a:extLst>
                <a:ext uri="{FF2B5EF4-FFF2-40B4-BE49-F238E27FC236}">
                  <a16:creationId xmlns:a16="http://schemas.microsoft.com/office/drawing/2014/main" id="{3D401277-CD3D-E3B5-ACFF-91EF573E76A6}"/>
                </a:ext>
              </a:extLst>
            </p:cNvPr>
            <p:cNvPicPr>
              <a:picLocks noChangeAspect="1"/>
            </p:cNvPicPr>
            <p:nvPr/>
          </p:nvPicPr>
          <p:blipFill rotWithShape="1">
            <a:blip r:embed="rId5"/>
            <a:srcRect l="66091" t="5381" b="-1"/>
            <a:stretch/>
          </p:blipFill>
          <p:spPr>
            <a:xfrm>
              <a:off x="8966405" y="2467750"/>
              <a:ext cx="422465" cy="385924"/>
            </a:xfrm>
            <a:prstGeom prst="rect">
              <a:avLst/>
            </a:prstGeom>
          </p:spPr>
        </p:pic>
        <p:pic>
          <p:nvPicPr>
            <p:cNvPr id="46" name="Picture 45">
              <a:extLst>
                <a:ext uri="{FF2B5EF4-FFF2-40B4-BE49-F238E27FC236}">
                  <a16:creationId xmlns:a16="http://schemas.microsoft.com/office/drawing/2014/main" id="{54E2EE30-26AE-5FDE-53DF-9484E8925458}"/>
                </a:ext>
              </a:extLst>
            </p:cNvPr>
            <p:cNvPicPr>
              <a:picLocks noChangeAspect="1"/>
            </p:cNvPicPr>
            <p:nvPr/>
          </p:nvPicPr>
          <p:blipFill rotWithShape="1">
            <a:blip r:embed="rId5"/>
            <a:srcRect l="66091" t="5381" b="-1"/>
            <a:stretch/>
          </p:blipFill>
          <p:spPr>
            <a:xfrm>
              <a:off x="7647233" y="3164999"/>
              <a:ext cx="422465" cy="385924"/>
            </a:xfrm>
            <a:prstGeom prst="rect">
              <a:avLst/>
            </a:prstGeom>
          </p:spPr>
        </p:pic>
        <p:pic>
          <p:nvPicPr>
            <p:cNvPr id="47" name="Picture 46">
              <a:extLst>
                <a:ext uri="{FF2B5EF4-FFF2-40B4-BE49-F238E27FC236}">
                  <a16:creationId xmlns:a16="http://schemas.microsoft.com/office/drawing/2014/main" id="{92C2BEA9-F93D-DB56-AE05-B15CD6526EDD}"/>
                </a:ext>
              </a:extLst>
            </p:cNvPr>
            <p:cNvPicPr>
              <a:picLocks noChangeAspect="1"/>
            </p:cNvPicPr>
            <p:nvPr/>
          </p:nvPicPr>
          <p:blipFill rotWithShape="1">
            <a:blip r:embed="rId5"/>
            <a:srcRect l="66091" t="5381" b="-1"/>
            <a:stretch/>
          </p:blipFill>
          <p:spPr>
            <a:xfrm>
              <a:off x="9388870" y="3550923"/>
              <a:ext cx="422465" cy="385924"/>
            </a:xfrm>
            <a:prstGeom prst="rect">
              <a:avLst/>
            </a:prstGeom>
          </p:spPr>
        </p:pic>
      </p:grpSp>
      <p:cxnSp>
        <p:nvCxnSpPr>
          <p:cNvPr id="53" name="Connector: Curved 52">
            <a:extLst>
              <a:ext uri="{FF2B5EF4-FFF2-40B4-BE49-F238E27FC236}">
                <a16:creationId xmlns:a16="http://schemas.microsoft.com/office/drawing/2014/main" id="{9331F7B2-B2F8-1FD0-F573-8A4C5B462833}"/>
              </a:ext>
            </a:extLst>
          </p:cNvPr>
          <p:cNvCxnSpPr/>
          <p:nvPr/>
        </p:nvCxnSpPr>
        <p:spPr>
          <a:xfrm rot="5400000">
            <a:off x="3733762" y="3936317"/>
            <a:ext cx="1079286" cy="981353"/>
          </a:xfrm>
          <a:prstGeom prst="curvedConnector3">
            <a:avLst>
              <a:gd name="adj1" fmla="val 2733"/>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D40AA88C-8EB0-BBD1-4D8C-E51647917AB0}"/>
              </a:ext>
            </a:extLst>
          </p:cNvPr>
          <p:cNvCxnSpPr>
            <a:cxnSpLocks/>
          </p:cNvCxnSpPr>
          <p:nvPr/>
        </p:nvCxnSpPr>
        <p:spPr>
          <a:xfrm rot="10800000" flipV="1">
            <a:off x="8357747" y="4392852"/>
            <a:ext cx="2355176" cy="1200480"/>
          </a:xfrm>
          <a:prstGeom prst="curvedConnector3">
            <a:avLst>
              <a:gd name="adj1" fmla="val -19477"/>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3D4A4E4-D43A-664C-B76C-26472057C34C}"/>
              </a:ext>
            </a:extLst>
          </p:cNvPr>
          <p:cNvSpPr txBox="1"/>
          <p:nvPr/>
        </p:nvSpPr>
        <p:spPr>
          <a:xfrm>
            <a:off x="2988704" y="5752765"/>
            <a:ext cx="1988045" cy="461665"/>
          </a:xfrm>
          <a:prstGeom prst="rect">
            <a:avLst/>
          </a:prstGeom>
          <a:noFill/>
        </p:spPr>
        <p:txBody>
          <a:bodyPr wrap="none" rtlCol="0">
            <a:spAutoFit/>
          </a:bodyPr>
          <a:lstStyle/>
          <a:p>
            <a:r>
              <a:rPr lang="en-GB" sz="2400" dirty="0">
                <a:latin typeface="Bahnschrift Light" panose="020B0502040204020203" pitchFamily="34" charset="0"/>
              </a:rPr>
              <a:t>Homogeneity</a:t>
            </a:r>
          </a:p>
        </p:txBody>
      </p:sp>
      <p:sp>
        <p:nvSpPr>
          <p:cNvPr id="63" name="TextBox 62">
            <a:extLst>
              <a:ext uri="{FF2B5EF4-FFF2-40B4-BE49-F238E27FC236}">
                <a16:creationId xmlns:a16="http://schemas.microsoft.com/office/drawing/2014/main" id="{4E82F8A6-10C8-6FEA-A5B2-E8DA82042D81}"/>
              </a:ext>
            </a:extLst>
          </p:cNvPr>
          <p:cNvSpPr txBox="1"/>
          <p:nvPr/>
        </p:nvSpPr>
        <p:spPr>
          <a:xfrm>
            <a:off x="6900094" y="5846078"/>
            <a:ext cx="1988045" cy="461665"/>
          </a:xfrm>
          <a:prstGeom prst="rect">
            <a:avLst/>
          </a:prstGeom>
          <a:noFill/>
        </p:spPr>
        <p:txBody>
          <a:bodyPr wrap="none" rtlCol="0">
            <a:spAutoFit/>
          </a:bodyPr>
          <a:lstStyle/>
          <a:p>
            <a:r>
              <a:rPr lang="en-GB" sz="2400" dirty="0">
                <a:latin typeface="Bahnschrift Light" panose="020B0502040204020203" pitchFamily="34" charset="0"/>
              </a:rPr>
              <a:t>Homogeneity</a:t>
            </a:r>
          </a:p>
        </p:txBody>
      </p:sp>
    </p:spTree>
    <p:extLst>
      <p:ext uri="{BB962C8B-B14F-4D97-AF65-F5344CB8AC3E}">
        <p14:creationId xmlns:p14="http://schemas.microsoft.com/office/powerpoint/2010/main" val="265944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9AC9F49-EF36-F5AF-5A5A-7EAAD65C4027}"/>
              </a:ext>
            </a:extLst>
          </p:cNvPr>
          <p:cNvPicPr>
            <a:picLocks noChangeAspect="1"/>
          </p:cNvPicPr>
          <p:nvPr/>
        </p:nvPicPr>
        <p:blipFill>
          <a:blip r:embed="rId3"/>
          <a:stretch>
            <a:fillRect/>
          </a:stretch>
        </p:blipFill>
        <p:spPr>
          <a:xfrm>
            <a:off x="3143011" y="2025378"/>
            <a:ext cx="4906917" cy="1493169"/>
          </a:xfrm>
          <a:prstGeom prst="rect">
            <a:avLst/>
          </a:prstGeom>
        </p:spPr>
      </p:pic>
      <p:pic>
        <p:nvPicPr>
          <p:cNvPr id="31" name="Picture 30">
            <a:extLst>
              <a:ext uri="{FF2B5EF4-FFF2-40B4-BE49-F238E27FC236}">
                <a16:creationId xmlns:a16="http://schemas.microsoft.com/office/drawing/2014/main" id="{17C7B629-43C4-4ED6-E9CA-E8F50C64FE1F}"/>
              </a:ext>
            </a:extLst>
          </p:cNvPr>
          <p:cNvPicPr>
            <a:picLocks noChangeAspect="1"/>
          </p:cNvPicPr>
          <p:nvPr/>
        </p:nvPicPr>
        <p:blipFill>
          <a:blip r:embed="rId4"/>
          <a:stretch>
            <a:fillRect/>
          </a:stretch>
        </p:blipFill>
        <p:spPr>
          <a:xfrm>
            <a:off x="565094" y="3883356"/>
            <a:ext cx="10359579" cy="1254511"/>
          </a:xfrm>
          <a:prstGeom prst="rect">
            <a:avLst/>
          </a:prstGeom>
        </p:spPr>
      </p:pic>
      <p:sp>
        <p:nvSpPr>
          <p:cNvPr id="3" name="Title 1">
            <a:extLst>
              <a:ext uri="{FF2B5EF4-FFF2-40B4-BE49-F238E27FC236}">
                <a16:creationId xmlns:a16="http://schemas.microsoft.com/office/drawing/2014/main" id="{A9FF0088-04B8-BC5A-42CD-5E0448B6741D}"/>
              </a:ext>
            </a:extLst>
          </p:cNvPr>
          <p:cNvSpPr txBox="1">
            <a:spLocks/>
          </p:cNvSpPr>
          <p:nvPr/>
        </p:nvSpPr>
        <p:spPr>
          <a:xfrm>
            <a:off x="635572" y="335006"/>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Bahnschrift" panose="020B0502040204020203" pitchFamily="34" charset="0"/>
              </a:rPr>
              <a:t>Key Integral at 3 points: </a:t>
            </a:r>
            <a:br>
              <a:rPr lang="en-GB" dirty="0">
                <a:latin typeface="Bahnschrift" panose="020B0502040204020203" pitchFamily="34" charset="0"/>
              </a:rPr>
            </a:br>
            <a:r>
              <a:rPr lang="en-GB" dirty="0">
                <a:latin typeface="Bahnschrift" panose="020B0502040204020203" pitchFamily="34" charset="0"/>
              </a:rPr>
              <a:t>Mellin transform of an (anti)symmetrised </a:t>
            </a:r>
            <a:r>
              <a:rPr lang="en-GB" dirty="0" err="1">
                <a:latin typeface="Bahnschrift" panose="020B0502040204020203" pitchFamily="34" charset="0"/>
              </a:rPr>
              <a:t>sgn</a:t>
            </a:r>
            <a:r>
              <a:rPr lang="en-GB" dirty="0">
                <a:latin typeface="Bahnschrift" panose="020B0502040204020203" pitchFamily="34" charset="0"/>
              </a:rPr>
              <a:t> function</a:t>
            </a:r>
          </a:p>
        </p:txBody>
      </p:sp>
      <p:pic>
        <p:nvPicPr>
          <p:cNvPr id="9" name="Picture 8">
            <a:extLst>
              <a:ext uri="{FF2B5EF4-FFF2-40B4-BE49-F238E27FC236}">
                <a16:creationId xmlns:a16="http://schemas.microsoft.com/office/drawing/2014/main" id="{656F5CCA-8E43-B68B-09C4-D3B0440AC84A}"/>
              </a:ext>
            </a:extLst>
          </p:cNvPr>
          <p:cNvPicPr>
            <a:picLocks noChangeAspect="1"/>
          </p:cNvPicPr>
          <p:nvPr/>
        </p:nvPicPr>
        <p:blipFill>
          <a:blip r:embed="rId5">
            <a:duotone>
              <a:prstClr val="black"/>
              <a:schemeClr val="accent4">
                <a:tint val="45000"/>
                <a:satMod val="400000"/>
              </a:schemeClr>
            </a:duotone>
          </a:blip>
          <a:stretch>
            <a:fillRect/>
          </a:stretch>
        </p:blipFill>
        <p:spPr>
          <a:xfrm>
            <a:off x="4859315" y="5442087"/>
            <a:ext cx="2335294" cy="598493"/>
          </a:xfrm>
          <a:prstGeom prst="rect">
            <a:avLst/>
          </a:prstGeom>
        </p:spPr>
      </p:pic>
    </p:spTree>
    <p:extLst>
      <p:ext uri="{BB962C8B-B14F-4D97-AF65-F5344CB8AC3E}">
        <p14:creationId xmlns:p14="http://schemas.microsoft.com/office/powerpoint/2010/main" val="416496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D6047C-0F02-979F-0EE1-825EE5F4D466}"/>
              </a:ext>
            </a:extLst>
          </p:cNvPr>
          <p:cNvSpPr txBox="1">
            <a:spLocks/>
          </p:cNvSpPr>
          <p:nvPr/>
        </p:nvSpPr>
        <p:spPr>
          <a:xfrm>
            <a:off x="629800" y="1457765"/>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Yang Mills</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pPr marL="0" indent="0">
              <a:buNone/>
            </a:pPr>
            <a:endParaRPr lang="en-GB" dirty="0">
              <a:latin typeface="Bahnschrift Light" panose="020B0502040204020203" pitchFamily="34" charset="0"/>
            </a:endParaRPr>
          </a:p>
          <a:p>
            <a:r>
              <a:rPr lang="en-GB" dirty="0">
                <a:latin typeface="Bahnschrift Light" panose="020B0502040204020203" pitchFamily="34" charset="0"/>
              </a:rPr>
              <a:t>Gravity</a:t>
            </a:r>
          </a:p>
        </p:txBody>
      </p:sp>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Three Point MHV</a:t>
            </a:r>
          </a:p>
        </p:txBody>
      </p:sp>
      <p:pic>
        <p:nvPicPr>
          <p:cNvPr id="11" name="Picture 10">
            <a:extLst>
              <a:ext uri="{FF2B5EF4-FFF2-40B4-BE49-F238E27FC236}">
                <a16:creationId xmlns:a16="http://schemas.microsoft.com/office/drawing/2014/main" id="{4411293E-A553-D148-5DBE-42CF00DF7517}"/>
              </a:ext>
            </a:extLst>
          </p:cNvPr>
          <p:cNvPicPr>
            <a:picLocks noChangeAspect="1"/>
          </p:cNvPicPr>
          <p:nvPr/>
        </p:nvPicPr>
        <p:blipFill>
          <a:blip r:embed="rId3"/>
          <a:stretch>
            <a:fillRect/>
          </a:stretch>
        </p:blipFill>
        <p:spPr>
          <a:xfrm>
            <a:off x="808428" y="4450688"/>
            <a:ext cx="10441172" cy="2104654"/>
          </a:xfrm>
          <a:prstGeom prst="rect">
            <a:avLst/>
          </a:prstGeom>
        </p:spPr>
      </p:pic>
      <p:pic>
        <p:nvPicPr>
          <p:cNvPr id="4" name="Picture 3">
            <a:extLst>
              <a:ext uri="{FF2B5EF4-FFF2-40B4-BE49-F238E27FC236}">
                <a16:creationId xmlns:a16="http://schemas.microsoft.com/office/drawing/2014/main" id="{97E4AAC4-B15E-F905-F37C-0146122ADEC9}"/>
              </a:ext>
            </a:extLst>
          </p:cNvPr>
          <p:cNvPicPr>
            <a:picLocks noChangeAspect="1"/>
          </p:cNvPicPr>
          <p:nvPr/>
        </p:nvPicPr>
        <p:blipFill>
          <a:blip r:embed="rId4"/>
          <a:stretch>
            <a:fillRect/>
          </a:stretch>
        </p:blipFill>
        <p:spPr>
          <a:xfrm>
            <a:off x="863480" y="1888722"/>
            <a:ext cx="10386120" cy="2103228"/>
          </a:xfrm>
          <a:prstGeom prst="rect">
            <a:avLst/>
          </a:prstGeom>
        </p:spPr>
      </p:pic>
    </p:spTree>
    <p:extLst>
      <p:ext uri="{BB962C8B-B14F-4D97-AF65-F5344CB8AC3E}">
        <p14:creationId xmlns:p14="http://schemas.microsoft.com/office/powerpoint/2010/main" val="250477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D6047C-0F02-979F-0EE1-825EE5F4D466}"/>
              </a:ext>
            </a:extLst>
          </p:cNvPr>
          <p:cNvSpPr txBox="1">
            <a:spLocks/>
          </p:cNvSpPr>
          <p:nvPr/>
        </p:nvSpPr>
        <p:spPr>
          <a:xfrm>
            <a:off x="629800" y="1457765"/>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Twistor amplitude remains simple even at four points. </a:t>
            </a:r>
          </a:p>
          <a:p>
            <a:r>
              <a:rPr lang="en-GB" dirty="0">
                <a:latin typeface="Bahnschrift Light" panose="020B0502040204020203" pitchFamily="34" charset="0"/>
              </a:rPr>
              <a:t>For Yang Mills,</a:t>
            </a:r>
          </a:p>
        </p:txBody>
      </p:sp>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Four Point YM Twistor Amplitude</a:t>
            </a:r>
          </a:p>
        </p:txBody>
      </p:sp>
      <p:grpSp>
        <p:nvGrpSpPr>
          <p:cNvPr id="6" name="Group 5">
            <a:extLst>
              <a:ext uri="{FF2B5EF4-FFF2-40B4-BE49-F238E27FC236}">
                <a16:creationId xmlns:a16="http://schemas.microsoft.com/office/drawing/2014/main" id="{2A12027E-AEB1-C920-155F-A2CDD8176F1D}"/>
              </a:ext>
            </a:extLst>
          </p:cNvPr>
          <p:cNvGrpSpPr/>
          <p:nvPr/>
        </p:nvGrpSpPr>
        <p:grpSpPr>
          <a:xfrm>
            <a:off x="1799380" y="2600353"/>
            <a:ext cx="8835656" cy="1657294"/>
            <a:chOff x="1926972" y="2417155"/>
            <a:chExt cx="8835656" cy="1657294"/>
          </a:xfrm>
        </p:grpSpPr>
        <p:pic>
          <p:nvPicPr>
            <p:cNvPr id="4" name="Picture 3">
              <a:extLst>
                <a:ext uri="{FF2B5EF4-FFF2-40B4-BE49-F238E27FC236}">
                  <a16:creationId xmlns:a16="http://schemas.microsoft.com/office/drawing/2014/main" id="{B5D4BA0C-4210-0370-7351-A095B4696E5A}"/>
                </a:ext>
              </a:extLst>
            </p:cNvPr>
            <p:cNvPicPr>
              <a:picLocks noChangeAspect="1"/>
            </p:cNvPicPr>
            <p:nvPr/>
          </p:nvPicPr>
          <p:blipFill rotWithShape="1">
            <a:blip r:embed="rId3"/>
            <a:srcRect l="26038"/>
            <a:stretch/>
          </p:blipFill>
          <p:spPr>
            <a:xfrm>
              <a:off x="3551274" y="2417155"/>
              <a:ext cx="7211354" cy="1657294"/>
            </a:xfrm>
            <a:prstGeom prst="rect">
              <a:avLst/>
            </a:prstGeom>
          </p:spPr>
        </p:pic>
        <p:pic>
          <p:nvPicPr>
            <p:cNvPr id="5" name="Picture 4">
              <a:extLst>
                <a:ext uri="{FF2B5EF4-FFF2-40B4-BE49-F238E27FC236}">
                  <a16:creationId xmlns:a16="http://schemas.microsoft.com/office/drawing/2014/main" id="{BB01DD94-0892-4E79-5921-72DB883B865C}"/>
                </a:ext>
              </a:extLst>
            </p:cNvPr>
            <p:cNvPicPr>
              <a:picLocks noChangeAspect="1"/>
            </p:cNvPicPr>
            <p:nvPr/>
          </p:nvPicPr>
          <p:blipFill rotWithShape="1">
            <a:blip r:embed="rId3"/>
            <a:srcRect r="83341"/>
            <a:stretch/>
          </p:blipFill>
          <p:spPr>
            <a:xfrm>
              <a:off x="1926972" y="2417155"/>
              <a:ext cx="1624302" cy="1657294"/>
            </a:xfrm>
            <a:prstGeom prst="rect">
              <a:avLst/>
            </a:prstGeom>
          </p:spPr>
        </p:pic>
      </p:grpSp>
      <p:sp>
        <p:nvSpPr>
          <p:cNvPr id="8" name="TextBox 7">
            <a:extLst>
              <a:ext uri="{FF2B5EF4-FFF2-40B4-BE49-F238E27FC236}">
                <a16:creationId xmlns:a16="http://schemas.microsoft.com/office/drawing/2014/main" id="{0B26E57E-4C9D-B5F0-0773-8AD0E92FC7C8}"/>
              </a:ext>
            </a:extLst>
          </p:cNvPr>
          <p:cNvSpPr txBox="1"/>
          <p:nvPr/>
        </p:nvSpPr>
        <p:spPr>
          <a:xfrm>
            <a:off x="8591185" y="4754784"/>
            <a:ext cx="3944226" cy="1138773"/>
          </a:xfrm>
          <a:prstGeom prst="rect">
            <a:avLst/>
          </a:prstGeom>
          <a:noFill/>
        </p:spPr>
        <p:txBody>
          <a:bodyPr wrap="square" rtlCol="0">
            <a:spAutoFit/>
          </a:bodyPr>
          <a:lstStyle/>
          <a:p>
            <a:r>
              <a:rPr lang="en-GB" sz="1600" i="1" dirty="0" err="1">
                <a:solidFill>
                  <a:schemeClr val="accent3">
                    <a:lumMod val="50000"/>
                  </a:schemeClr>
                </a:solidFill>
                <a:latin typeface="Bahnschrift Light" panose="020B0502040204020203" pitchFamily="34" charset="0"/>
              </a:rPr>
              <a:t>Arkani</a:t>
            </a:r>
            <a:r>
              <a:rPr lang="en-GB" sz="1600" i="1" dirty="0">
                <a:solidFill>
                  <a:schemeClr val="accent3">
                    <a:lumMod val="50000"/>
                  </a:schemeClr>
                </a:solidFill>
                <a:latin typeface="Bahnschrift Light" panose="020B0502040204020203" pitchFamily="34" charset="0"/>
              </a:rPr>
              <a:t>-Hamed, </a:t>
            </a:r>
            <a:r>
              <a:rPr lang="en-GB" sz="1600" i="1" dirty="0" err="1">
                <a:solidFill>
                  <a:schemeClr val="accent3">
                    <a:lumMod val="50000"/>
                  </a:schemeClr>
                </a:solidFill>
                <a:latin typeface="Bahnschrift Light" panose="020B0502040204020203" pitchFamily="34" charset="0"/>
              </a:rPr>
              <a:t>Cachazo</a:t>
            </a:r>
            <a:r>
              <a:rPr lang="en-GB" sz="1600" i="1" dirty="0">
                <a:solidFill>
                  <a:schemeClr val="accent3">
                    <a:lumMod val="50000"/>
                  </a:schemeClr>
                </a:solidFill>
                <a:latin typeface="Bahnschrift Light" panose="020B0502040204020203" pitchFamily="34" charset="0"/>
              </a:rPr>
              <a:t>, </a:t>
            </a:r>
          </a:p>
          <a:p>
            <a:r>
              <a:rPr lang="en-GB" sz="1600" i="1" dirty="0">
                <a:solidFill>
                  <a:schemeClr val="accent3">
                    <a:lumMod val="50000"/>
                  </a:schemeClr>
                </a:solidFill>
                <a:latin typeface="Bahnschrift Light" panose="020B0502040204020203" pitchFamily="34" charset="0"/>
              </a:rPr>
              <a:t>Cheung, Kaplan </a:t>
            </a:r>
          </a:p>
          <a:p>
            <a:r>
              <a:rPr lang="en-GB" sz="1600" i="1" dirty="0">
                <a:solidFill>
                  <a:schemeClr val="accent3">
                    <a:lumMod val="50000"/>
                  </a:schemeClr>
                </a:solidFill>
                <a:latin typeface="Bahnschrift Light" panose="020B0502040204020203" pitchFamily="34" charset="0"/>
              </a:rPr>
              <a:t>0903.2110</a:t>
            </a:r>
          </a:p>
          <a:p>
            <a:endParaRPr lang="en-GB" sz="2000" i="1" dirty="0">
              <a:solidFill>
                <a:schemeClr val="accent3">
                  <a:lumMod val="50000"/>
                </a:schemeClr>
              </a:solidFill>
              <a:latin typeface="Bahnschrift Light" panose="020B0502040204020203" pitchFamily="34" charset="0"/>
            </a:endParaRPr>
          </a:p>
        </p:txBody>
      </p:sp>
    </p:spTree>
    <p:extLst>
      <p:ext uri="{BB962C8B-B14F-4D97-AF65-F5344CB8AC3E}">
        <p14:creationId xmlns:p14="http://schemas.microsoft.com/office/powerpoint/2010/main" val="95561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D6047C-0F02-979F-0EE1-825EE5F4D466}"/>
              </a:ext>
            </a:extLst>
          </p:cNvPr>
          <p:cNvSpPr txBox="1">
            <a:spLocks/>
          </p:cNvSpPr>
          <p:nvPr/>
        </p:nvSpPr>
        <p:spPr>
          <a:xfrm>
            <a:off x="575393" y="1211104"/>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Bahnschrift Light" panose="020B0502040204020203" pitchFamily="34" charset="0"/>
            </a:endParaRPr>
          </a:p>
        </p:txBody>
      </p:sp>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a:xfrm>
            <a:off x="797796" y="169341"/>
            <a:ext cx="10515600" cy="1325563"/>
          </a:xfrm>
        </p:spPr>
        <p:txBody>
          <a:bodyPr/>
          <a:lstStyle/>
          <a:p>
            <a:r>
              <a:rPr lang="en-GB" dirty="0">
                <a:latin typeface="Bahnschrift" panose="020B0502040204020203" pitchFamily="34" charset="0"/>
              </a:rPr>
              <a:t>Four-Point YM Celestial Twistor Amp</a:t>
            </a:r>
          </a:p>
        </p:txBody>
      </p:sp>
      <p:pic>
        <p:nvPicPr>
          <p:cNvPr id="7" name="Picture 6">
            <a:extLst>
              <a:ext uri="{FF2B5EF4-FFF2-40B4-BE49-F238E27FC236}">
                <a16:creationId xmlns:a16="http://schemas.microsoft.com/office/drawing/2014/main" id="{11A88698-5C49-6765-533D-ED3372191376}"/>
              </a:ext>
            </a:extLst>
          </p:cNvPr>
          <p:cNvPicPr>
            <a:picLocks noChangeAspect="1"/>
          </p:cNvPicPr>
          <p:nvPr/>
        </p:nvPicPr>
        <p:blipFill>
          <a:blip r:embed="rId3"/>
          <a:stretch>
            <a:fillRect/>
          </a:stretch>
        </p:blipFill>
        <p:spPr>
          <a:xfrm>
            <a:off x="670205" y="1338274"/>
            <a:ext cx="10643191" cy="1228060"/>
          </a:xfrm>
          <a:prstGeom prst="rect">
            <a:avLst/>
          </a:prstGeom>
        </p:spPr>
      </p:pic>
      <p:pic>
        <p:nvPicPr>
          <p:cNvPr id="10" name="Picture 9">
            <a:extLst>
              <a:ext uri="{FF2B5EF4-FFF2-40B4-BE49-F238E27FC236}">
                <a16:creationId xmlns:a16="http://schemas.microsoft.com/office/drawing/2014/main" id="{6F40E81A-95C3-48D9-5537-F89892B47772}"/>
              </a:ext>
            </a:extLst>
          </p:cNvPr>
          <p:cNvPicPr>
            <a:picLocks noChangeAspect="1"/>
          </p:cNvPicPr>
          <p:nvPr/>
        </p:nvPicPr>
        <p:blipFill>
          <a:blip r:embed="rId4"/>
          <a:stretch>
            <a:fillRect/>
          </a:stretch>
        </p:blipFill>
        <p:spPr>
          <a:xfrm>
            <a:off x="1101007" y="2972032"/>
            <a:ext cx="10081289" cy="2071710"/>
          </a:xfrm>
          <a:prstGeom prst="rect">
            <a:avLst/>
          </a:prstGeom>
        </p:spPr>
      </p:pic>
      <p:pic>
        <p:nvPicPr>
          <p:cNvPr id="4" name="Picture 3">
            <a:extLst>
              <a:ext uri="{FF2B5EF4-FFF2-40B4-BE49-F238E27FC236}">
                <a16:creationId xmlns:a16="http://schemas.microsoft.com/office/drawing/2014/main" id="{CD63965C-2F27-C9B8-B85A-4F3669424C6E}"/>
              </a:ext>
            </a:extLst>
          </p:cNvPr>
          <p:cNvPicPr>
            <a:picLocks noChangeAspect="1"/>
          </p:cNvPicPr>
          <p:nvPr/>
        </p:nvPicPr>
        <p:blipFill>
          <a:blip r:embed="rId5">
            <a:duotone>
              <a:prstClr val="black"/>
              <a:schemeClr val="accent6">
                <a:tint val="45000"/>
                <a:satMod val="400000"/>
              </a:schemeClr>
            </a:duotone>
          </a:blip>
          <a:stretch>
            <a:fillRect/>
          </a:stretch>
        </p:blipFill>
        <p:spPr>
          <a:xfrm>
            <a:off x="7344594" y="5427055"/>
            <a:ext cx="3649228" cy="992468"/>
          </a:xfrm>
          <a:prstGeom prst="rect">
            <a:avLst/>
          </a:prstGeom>
        </p:spPr>
      </p:pic>
    </p:spTree>
    <p:extLst>
      <p:ext uri="{BB962C8B-B14F-4D97-AF65-F5344CB8AC3E}">
        <p14:creationId xmlns:p14="http://schemas.microsoft.com/office/powerpoint/2010/main" val="310920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Goal and Methodology</a:t>
            </a:r>
          </a:p>
        </p:txBody>
      </p:sp>
      <p:sp>
        <p:nvSpPr>
          <p:cNvPr id="3" name="Content Placeholder 2">
            <a:extLst>
              <a:ext uri="{FF2B5EF4-FFF2-40B4-BE49-F238E27FC236}">
                <a16:creationId xmlns:a16="http://schemas.microsoft.com/office/drawing/2014/main" id="{513A6E34-1F4C-6BDF-D633-9999BEB1CDF1}"/>
              </a:ext>
            </a:extLst>
          </p:cNvPr>
          <p:cNvSpPr txBox="1">
            <a:spLocks/>
          </p:cNvSpPr>
          <p:nvPr/>
        </p:nvSpPr>
        <p:spPr>
          <a:xfrm>
            <a:off x="642066" y="1633880"/>
            <a:ext cx="10515600" cy="4435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Bahnschrift Light" panose="020B0502040204020203" pitchFamily="34" charset="0"/>
              </a:rPr>
              <a:t>To study </a:t>
            </a:r>
            <a:r>
              <a:rPr lang="en-GB" sz="3200" dirty="0">
                <a:solidFill>
                  <a:schemeClr val="accent6"/>
                </a:solidFill>
                <a:latin typeface="Bahnschrift Light" panose="020B0502040204020203" pitchFamily="34" charset="0"/>
              </a:rPr>
              <a:t>light</a:t>
            </a:r>
            <a:r>
              <a:rPr lang="en-GB" sz="3200" dirty="0">
                <a:latin typeface="Bahnschrift Light" panose="020B0502040204020203" pitchFamily="34" charset="0"/>
              </a:rPr>
              <a:t> transformed celestial correlators</a:t>
            </a:r>
          </a:p>
          <a:p>
            <a:pPr lvl="1"/>
            <a:r>
              <a:rPr lang="en-GB" dirty="0">
                <a:latin typeface="Bahnschrift Light" panose="020B0502040204020203" pitchFamily="34" charset="0"/>
              </a:rPr>
              <a:t>Free of delta function singularities from bulk momentum conservation </a:t>
            </a:r>
          </a:p>
          <a:p>
            <a:pPr lvl="1"/>
            <a:r>
              <a:rPr lang="en-GB" dirty="0">
                <a:latin typeface="Bahnschrift Light" panose="020B0502040204020203" pitchFamily="34" charset="0"/>
              </a:rPr>
              <a:t>Possibly candidate for THE basis celestial holographic states</a:t>
            </a:r>
          </a:p>
          <a:p>
            <a:pPr lvl="1"/>
            <a:r>
              <a:rPr lang="en-GB" dirty="0">
                <a:latin typeface="Bahnschrift Light" panose="020B0502040204020203" pitchFamily="34" charset="0"/>
              </a:rPr>
              <a:t>Extract CCFT data</a:t>
            </a:r>
          </a:p>
          <a:p>
            <a:endParaRPr lang="en-GB" dirty="0">
              <a:latin typeface="Bahnschrift Light" panose="020B0502040204020203" pitchFamily="34" charset="0"/>
            </a:endParaRPr>
          </a:p>
          <a:p>
            <a:endParaRPr lang="en-GB" sz="3200" dirty="0">
              <a:latin typeface="Bahnschrift Light" panose="020B0502040204020203" pitchFamily="34" charset="0"/>
            </a:endParaRPr>
          </a:p>
          <a:p>
            <a:r>
              <a:rPr lang="en-GB" sz="3200" dirty="0">
                <a:latin typeface="Bahnschrift Light" panose="020B0502040204020203" pitchFamily="34" charset="0"/>
              </a:rPr>
              <a:t>By studying celestial </a:t>
            </a:r>
            <a:r>
              <a:rPr lang="en-GB" sz="3200" dirty="0">
                <a:solidFill>
                  <a:schemeClr val="accent6"/>
                </a:solidFill>
                <a:latin typeface="Bahnschrift Light" panose="020B0502040204020203" pitchFamily="34" charset="0"/>
              </a:rPr>
              <a:t>twistor</a:t>
            </a:r>
            <a:r>
              <a:rPr lang="en-GB" sz="3200" dirty="0">
                <a:latin typeface="Bahnschrift Light" panose="020B0502040204020203" pitchFamily="34" charset="0"/>
              </a:rPr>
              <a:t> amplitudes</a:t>
            </a:r>
          </a:p>
          <a:p>
            <a:pPr lvl="1"/>
            <a:r>
              <a:rPr lang="en-GB" dirty="0">
                <a:latin typeface="Bahnschrift Light" panose="020B0502040204020203" pitchFamily="34" charset="0"/>
              </a:rPr>
              <a:t>Precise twistor/light correspondence</a:t>
            </a:r>
          </a:p>
          <a:p>
            <a:pPr lvl="1"/>
            <a:r>
              <a:rPr lang="en-GB" dirty="0">
                <a:latin typeface="Bahnschrift Light" panose="020B0502040204020203" pitchFamily="34" charset="0"/>
              </a:rPr>
              <a:t>Twistor amplitudes have already been computed</a:t>
            </a:r>
          </a:p>
          <a:p>
            <a:pPr lvl="1"/>
            <a:r>
              <a:rPr lang="en-GB" dirty="0">
                <a:latin typeface="Bahnschrift Light" panose="020B0502040204020203" pitchFamily="34" charset="0"/>
              </a:rPr>
              <a:t>Mellin transforms are easy-</a:t>
            </a:r>
            <a:r>
              <a:rPr lang="en-GB" dirty="0" err="1">
                <a:latin typeface="Bahnschrift Light" panose="020B0502040204020203" pitchFamily="34" charset="0"/>
              </a:rPr>
              <a:t>ish</a:t>
            </a:r>
            <a:r>
              <a:rPr lang="en-GB" dirty="0">
                <a:latin typeface="Bahnschrift Light" panose="020B0502040204020203" pitchFamily="34" charset="0"/>
              </a:rPr>
              <a:t>!</a:t>
            </a:r>
          </a:p>
        </p:txBody>
      </p:sp>
      <p:sp>
        <p:nvSpPr>
          <p:cNvPr id="4" name="TextBox 3">
            <a:extLst>
              <a:ext uri="{FF2B5EF4-FFF2-40B4-BE49-F238E27FC236}">
                <a16:creationId xmlns:a16="http://schemas.microsoft.com/office/drawing/2014/main" id="{892D6500-C346-04C6-6320-F05D025CF908}"/>
              </a:ext>
            </a:extLst>
          </p:cNvPr>
          <p:cNvSpPr txBox="1"/>
          <p:nvPr/>
        </p:nvSpPr>
        <p:spPr>
          <a:xfrm>
            <a:off x="4479365" y="3152000"/>
            <a:ext cx="3056548" cy="1138773"/>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Sharma 2107.06250 </a:t>
            </a:r>
          </a:p>
          <a:p>
            <a:r>
              <a:rPr lang="en-GB" sz="1600" i="1" dirty="0">
                <a:solidFill>
                  <a:schemeClr val="accent3">
                    <a:lumMod val="50000"/>
                  </a:schemeClr>
                </a:solidFill>
                <a:latin typeface="Bahnschrift Light" panose="020B0502040204020203" pitchFamily="34" charset="0"/>
              </a:rPr>
              <a:t>Jorge-Diaz, </a:t>
            </a:r>
            <a:r>
              <a:rPr lang="en-GB" sz="1600" i="1" dirty="0" err="1">
                <a:solidFill>
                  <a:schemeClr val="accent3">
                    <a:lumMod val="50000"/>
                  </a:schemeClr>
                </a:solidFill>
                <a:latin typeface="Bahnschrift Light" panose="020B0502040204020203" pitchFamily="34" charset="0"/>
              </a:rPr>
              <a:t>Pasterski</a:t>
            </a:r>
            <a:r>
              <a:rPr lang="en-GB" sz="1600" i="1" dirty="0">
                <a:solidFill>
                  <a:schemeClr val="accent3">
                    <a:lumMod val="50000"/>
                  </a:schemeClr>
                </a:solidFill>
                <a:latin typeface="Bahnschrift Light" panose="020B0502040204020203" pitchFamily="34" charset="0"/>
              </a:rPr>
              <a:t>, Sharma</a:t>
            </a:r>
          </a:p>
          <a:p>
            <a:r>
              <a:rPr lang="en-GB" sz="1600" i="1" dirty="0">
                <a:solidFill>
                  <a:schemeClr val="accent3">
                    <a:lumMod val="50000"/>
                  </a:schemeClr>
                </a:solidFill>
                <a:latin typeface="Bahnschrift Light" panose="020B0502040204020203" pitchFamily="34" charset="0"/>
              </a:rPr>
              <a:t>2212.00962</a:t>
            </a:r>
          </a:p>
          <a:p>
            <a:endParaRPr lang="en-GB" sz="2000" i="1" dirty="0">
              <a:solidFill>
                <a:schemeClr val="accent3">
                  <a:lumMod val="50000"/>
                </a:schemeClr>
              </a:solidFill>
              <a:latin typeface="Bahnschrift Light" panose="020B0502040204020203" pitchFamily="34" charset="0"/>
            </a:endParaRPr>
          </a:p>
        </p:txBody>
      </p:sp>
      <p:sp>
        <p:nvSpPr>
          <p:cNvPr id="5" name="TextBox 4">
            <a:extLst>
              <a:ext uri="{FF2B5EF4-FFF2-40B4-BE49-F238E27FC236}">
                <a16:creationId xmlns:a16="http://schemas.microsoft.com/office/drawing/2014/main" id="{99CC0A27-2A39-1456-2272-E6983B5C86DB}"/>
              </a:ext>
            </a:extLst>
          </p:cNvPr>
          <p:cNvSpPr txBox="1"/>
          <p:nvPr/>
        </p:nvSpPr>
        <p:spPr>
          <a:xfrm>
            <a:off x="7649574" y="3136611"/>
            <a:ext cx="3056548" cy="584775"/>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De, Hu, Srikant, Volovich</a:t>
            </a:r>
          </a:p>
          <a:p>
            <a:r>
              <a:rPr lang="en-GB" sz="1600" i="1" dirty="0">
                <a:solidFill>
                  <a:schemeClr val="accent3">
                    <a:lumMod val="50000"/>
                  </a:schemeClr>
                </a:solidFill>
                <a:latin typeface="Bahnschrift Light" panose="020B0502040204020203" pitchFamily="34" charset="0"/>
              </a:rPr>
              <a:t> 2206.08875</a:t>
            </a:r>
          </a:p>
        </p:txBody>
      </p:sp>
    </p:spTree>
    <p:extLst>
      <p:ext uri="{BB962C8B-B14F-4D97-AF65-F5344CB8AC3E}">
        <p14:creationId xmlns:p14="http://schemas.microsoft.com/office/powerpoint/2010/main" val="271865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D6047C-0F02-979F-0EE1-825EE5F4D466}"/>
              </a:ext>
            </a:extLst>
          </p:cNvPr>
          <p:cNvSpPr txBox="1">
            <a:spLocks/>
          </p:cNvSpPr>
          <p:nvPr/>
        </p:nvSpPr>
        <p:spPr>
          <a:xfrm>
            <a:off x="629800" y="1411489"/>
            <a:ext cx="10515600" cy="4435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Twistor BCFW  recursion relations imply recursion relations for light transformed correlators on celestial torus, this gives a path to higher multiplicity correlators.</a:t>
            </a:r>
          </a:p>
          <a:p>
            <a:r>
              <a:rPr lang="en-GB" dirty="0">
                <a:latin typeface="Bahnschrift Light" panose="020B0502040204020203" pitchFamily="34" charset="0"/>
              </a:rPr>
              <a:t>Checked four point expression and nicely explains the conformally invariant functions</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Massless BCFW = multi-collinear factorisation and so contains OPE data!</a:t>
            </a:r>
          </a:p>
          <a:p>
            <a:pPr marL="0" indent="0">
              <a:buNone/>
            </a:pPr>
            <a:endParaRPr lang="en-GB" dirty="0">
              <a:latin typeface="Bahnschrift Light" panose="020B0502040204020203" pitchFamily="34" charset="0"/>
            </a:endParaRPr>
          </a:p>
        </p:txBody>
      </p:sp>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Celestial Twistor BCFW</a:t>
            </a:r>
          </a:p>
        </p:txBody>
      </p:sp>
      <p:pic>
        <p:nvPicPr>
          <p:cNvPr id="4" name="Picture 3">
            <a:extLst>
              <a:ext uri="{FF2B5EF4-FFF2-40B4-BE49-F238E27FC236}">
                <a16:creationId xmlns:a16="http://schemas.microsoft.com/office/drawing/2014/main" id="{C6DFFEB3-CE54-C806-BCAC-F8180A801520}"/>
              </a:ext>
            </a:extLst>
          </p:cNvPr>
          <p:cNvPicPr>
            <a:picLocks noChangeAspect="1"/>
          </p:cNvPicPr>
          <p:nvPr/>
        </p:nvPicPr>
        <p:blipFill>
          <a:blip r:embed="rId3"/>
          <a:stretch>
            <a:fillRect/>
          </a:stretch>
        </p:blipFill>
        <p:spPr>
          <a:xfrm>
            <a:off x="1452014" y="3482162"/>
            <a:ext cx="9287971" cy="1100470"/>
          </a:xfrm>
          <a:prstGeom prst="rect">
            <a:avLst/>
          </a:prstGeom>
        </p:spPr>
      </p:pic>
      <p:sp>
        <p:nvSpPr>
          <p:cNvPr id="3" name="TextBox 2">
            <a:extLst>
              <a:ext uri="{FF2B5EF4-FFF2-40B4-BE49-F238E27FC236}">
                <a16:creationId xmlns:a16="http://schemas.microsoft.com/office/drawing/2014/main" id="{BB266F34-92BC-63AC-42CE-8796BB2712E0}"/>
              </a:ext>
            </a:extLst>
          </p:cNvPr>
          <p:cNvSpPr txBox="1"/>
          <p:nvPr/>
        </p:nvSpPr>
        <p:spPr>
          <a:xfrm>
            <a:off x="9655257" y="653156"/>
            <a:ext cx="2980285" cy="1138773"/>
          </a:xfrm>
          <a:prstGeom prst="rect">
            <a:avLst/>
          </a:prstGeom>
          <a:noFill/>
        </p:spPr>
        <p:txBody>
          <a:bodyPr wrap="square" rtlCol="0">
            <a:spAutoFit/>
          </a:bodyPr>
          <a:lstStyle/>
          <a:p>
            <a:r>
              <a:rPr lang="en-GB" sz="1600" i="1" dirty="0" err="1">
                <a:solidFill>
                  <a:schemeClr val="accent3">
                    <a:lumMod val="50000"/>
                  </a:schemeClr>
                </a:solidFill>
                <a:latin typeface="Bahnschrift Light" panose="020B0502040204020203" pitchFamily="34" charset="0"/>
              </a:rPr>
              <a:t>Arkani</a:t>
            </a:r>
            <a:r>
              <a:rPr lang="en-GB" sz="1600" i="1" dirty="0">
                <a:solidFill>
                  <a:schemeClr val="accent3">
                    <a:lumMod val="50000"/>
                  </a:schemeClr>
                </a:solidFill>
                <a:latin typeface="Bahnschrift Light" panose="020B0502040204020203" pitchFamily="34" charset="0"/>
              </a:rPr>
              <a:t>-Hamed, </a:t>
            </a:r>
            <a:r>
              <a:rPr lang="en-GB" sz="1600" i="1" dirty="0" err="1">
                <a:solidFill>
                  <a:schemeClr val="accent3">
                    <a:lumMod val="50000"/>
                  </a:schemeClr>
                </a:solidFill>
                <a:latin typeface="Bahnschrift Light" panose="020B0502040204020203" pitchFamily="34" charset="0"/>
              </a:rPr>
              <a:t>Cachazo</a:t>
            </a:r>
            <a:r>
              <a:rPr lang="en-GB" sz="1600" i="1" dirty="0">
                <a:solidFill>
                  <a:schemeClr val="accent3">
                    <a:lumMod val="50000"/>
                  </a:schemeClr>
                </a:solidFill>
                <a:latin typeface="Bahnschrift Light" panose="020B0502040204020203" pitchFamily="34" charset="0"/>
              </a:rPr>
              <a:t>, </a:t>
            </a:r>
          </a:p>
          <a:p>
            <a:r>
              <a:rPr lang="en-GB" sz="1600" i="1" dirty="0">
                <a:solidFill>
                  <a:schemeClr val="accent3">
                    <a:lumMod val="50000"/>
                  </a:schemeClr>
                </a:solidFill>
                <a:latin typeface="Bahnschrift Light" panose="020B0502040204020203" pitchFamily="34" charset="0"/>
              </a:rPr>
              <a:t>Cheung, Kaplan </a:t>
            </a:r>
          </a:p>
          <a:p>
            <a:r>
              <a:rPr lang="en-GB" sz="1600" i="1" dirty="0">
                <a:solidFill>
                  <a:schemeClr val="accent3">
                    <a:lumMod val="50000"/>
                  </a:schemeClr>
                </a:solidFill>
                <a:latin typeface="Bahnschrift Light" panose="020B0502040204020203" pitchFamily="34" charset="0"/>
              </a:rPr>
              <a:t>0903.2110</a:t>
            </a:r>
          </a:p>
          <a:p>
            <a:endParaRPr lang="en-GB" sz="2000" i="1" dirty="0">
              <a:solidFill>
                <a:schemeClr val="accent3">
                  <a:lumMod val="50000"/>
                </a:schemeClr>
              </a:solidFill>
              <a:latin typeface="Bahnschrift Light" panose="020B0502040204020203" pitchFamily="34" charset="0"/>
            </a:endParaRPr>
          </a:p>
        </p:txBody>
      </p:sp>
    </p:spTree>
    <p:extLst>
      <p:ext uri="{BB962C8B-B14F-4D97-AF65-F5344CB8AC3E}">
        <p14:creationId xmlns:p14="http://schemas.microsoft.com/office/powerpoint/2010/main" val="400046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Outlook</a:t>
            </a:r>
          </a:p>
        </p:txBody>
      </p:sp>
      <p:sp>
        <p:nvSpPr>
          <p:cNvPr id="3" name="Content Placeholder 2">
            <a:extLst>
              <a:ext uri="{FF2B5EF4-FFF2-40B4-BE49-F238E27FC236}">
                <a16:creationId xmlns:a16="http://schemas.microsoft.com/office/drawing/2014/main" id="{D4808E75-A606-D8FE-1253-AA874E1ACB32}"/>
              </a:ext>
            </a:extLst>
          </p:cNvPr>
          <p:cNvSpPr txBox="1">
            <a:spLocks/>
          </p:cNvSpPr>
          <p:nvPr/>
        </p:nvSpPr>
        <p:spPr>
          <a:xfrm>
            <a:off x="629800" y="1411489"/>
            <a:ext cx="10515600" cy="443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Road to higher multiplicity is clear but not easy</a:t>
            </a:r>
          </a:p>
          <a:p>
            <a:r>
              <a:rPr lang="en-GB" dirty="0">
                <a:latin typeface="Bahnschrift Light" panose="020B0502040204020203" pitchFamily="34" charset="0"/>
              </a:rPr>
              <a:t>Ready to extract Lorentzian CCFT data via conformal block decomposition/partial waves</a:t>
            </a:r>
          </a:p>
          <a:p>
            <a:r>
              <a:rPr lang="en-GB" dirty="0">
                <a:latin typeface="Bahnschrift Light" panose="020B0502040204020203" pitchFamily="34" charset="0"/>
              </a:rPr>
              <a:t>How exactly is this related to BCFW?</a:t>
            </a:r>
          </a:p>
          <a:p>
            <a:r>
              <a:rPr lang="en-GB" dirty="0">
                <a:latin typeface="Bahnschrift Light" panose="020B0502040204020203" pitchFamily="34" charset="0"/>
              </a:rPr>
              <a:t>Supersymmetric extensions are well known in twistor space and give corresponding extensions of the formulae presented here, including celestial </a:t>
            </a:r>
            <a:r>
              <a:rPr lang="en-GB" dirty="0" err="1">
                <a:latin typeface="Bahnschrift Light" panose="020B0502040204020203" pitchFamily="34" charset="0"/>
              </a:rPr>
              <a:t>supertwistor</a:t>
            </a:r>
            <a:r>
              <a:rPr lang="en-GB" dirty="0">
                <a:latin typeface="Bahnschrift Light" panose="020B0502040204020203" pitchFamily="34" charset="0"/>
              </a:rPr>
              <a:t> BCFW.</a:t>
            </a:r>
          </a:p>
          <a:p>
            <a:r>
              <a:rPr lang="en-GB" dirty="0">
                <a:latin typeface="Bahnschrift Light" panose="020B0502040204020203" pitchFamily="34" charset="0"/>
              </a:rPr>
              <a:t>Are light/twistor celestial correlators THE basis for CCFT?</a:t>
            </a:r>
          </a:p>
          <a:p>
            <a:pPr marL="0" indent="0">
              <a:buNone/>
            </a:pPr>
            <a:endParaRPr lang="en-GB" dirty="0">
              <a:latin typeface="Bahnschrift Light" panose="020B0502040204020203" pitchFamily="34" charset="0"/>
            </a:endParaRPr>
          </a:p>
        </p:txBody>
      </p:sp>
    </p:spTree>
    <p:extLst>
      <p:ext uri="{BB962C8B-B14F-4D97-AF65-F5344CB8AC3E}">
        <p14:creationId xmlns:p14="http://schemas.microsoft.com/office/powerpoint/2010/main" val="173264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3F05-64CD-D671-DD35-2F11EC0DDC95}"/>
              </a:ext>
            </a:extLst>
          </p:cNvPr>
          <p:cNvSpPr>
            <a:spLocks noGrp="1"/>
          </p:cNvSpPr>
          <p:nvPr>
            <p:ph type="title"/>
          </p:nvPr>
        </p:nvSpPr>
        <p:spPr/>
        <p:txBody>
          <a:bodyPr/>
          <a:lstStyle/>
          <a:p>
            <a:r>
              <a:rPr lang="en-GB" dirty="0">
                <a:latin typeface="Bahnschrift" panose="020B0502040204020203" pitchFamily="34" charset="0"/>
              </a:rPr>
              <a:t>Lorentzian Scattering (Warm Up)</a:t>
            </a:r>
          </a:p>
        </p:txBody>
      </p:sp>
      <p:sp>
        <p:nvSpPr>
          <p:cNvPr id="5" name="Content Placeholder 4">
            <a:extLst>
              <a:ext uri="{FF2B5EF4-FFF2-40B4-BE49-F238E27FC236}">
                <a16:creationId xmlns:a16="http://schemas.microsoft.com/office/drawing/2014/main" id="{C0C25895-7C29-4976-6074-7C16685F3028}"/>
              </a:ext>
            </a:extLst>
          </p:cNvPr>
          <p:cNvSpPr>
            <a:spLocks noGrp="1"/>
          </p:cNvSpPr>
          <p:nvPr>
            <p:ph idx="1"/>
          </p:nvPr>
        </p:nvSpPr>
        <p:spPr>
          <a:xfrm>
            <a:off x="838200" y="1825625"/>
            <a:ext cx="6254578" cy="1299520"/>
          </a:xfrm>
        </p:spPr>
        <p:txBody>
          <a:bodyPr/>
          <a:lstStyle/>
          <a:p>
            <a:r>
              <a:rPr lang="en-GB" dirty="0">
                <a:latin typeface="Bahnschrift Light" panose="020B0502040204020203" pitchFamily="34" charset="0"/>
              </a:rPr>
              <a:t>States are incoming or outgoing and are defined at two components of null infinity</a:t>
            </a:r>
          </a:p>
        </p:txBody>
      </p:sp>
      <p:grpSp>
        <p:nvGrpSpPr>
          <p:cNvPr id="3" name="Group 2">
            <a:extLst>
              <a:ext uri="{FF2B5EF4-FFF2-40B4-BE49-F238E27FC236}">
                <a16:creationId xmlns:a16="http://schemas.microsoft.com/office/drawing/2014/main" id="{A794F911-A55A-B773-A4C1-BDF0D1620DAE}"/>
              </a:ext>
            </a:extLst>
          </p:cNvPr>
          <p:cNvGrpSpPr/>
          <p:nvPr/>
        </p:nvGrpSpPr>
        <p:grpSpPr>
          <a:xfrm>
            <a:off x="1399044" y="1814992"/>
            <a:ext cx="9774037" cy="5175203"/>
            <a:chOff x="1377778" y="1825625"/>
            <a:chExt cx="9774037" cy="5175203"/>
          </a:xfrm>
        </p:grpSpPr>
        <p:grpSp>
          <p:nvGrpSpPr>
            <p:cNvPr id="51" name="Group 50">
              <a:extLst>
                <a:ext uri="{FF2B5EF4-FFF2-40B4-BE49-F238E27FC236}">
                  <a16:creationId xmlns:a16="http://schemas.microsoft.com/office/drawing/2014/main" id="{0A3005C5-3085-1641-7639-84311EE54921}"/>
                </a:ext>
              </a:extLst>
            </p:cNvPr>
            <p:cNvGrpSpPr/>
            <p:nvPr/>
          </p:nvGrpSpPr>
          <p:grpSpPr>
            <a:xfrm>
              <a:off x="1377778" y="1825625"/>
              <a:ext cx="9774037" cy="5175203"/>
              <a:chOff x="1377778" y="1825625"/>
              <a:chExt cx="9774037" cy="5175203"/>
            </a:xfrm>
          </p:grpSpPr>
          <p:grpSp>
            <p:nvGrpSpPr>
              <p:cNvPr id="46" name="Group 45">
                <a:extLst>
                  <a:ext uri="{FF2B5EF4-FFF2-40B4-BE49-F238E27FC236}">
                    <a16:creationId xmlns:a16="http://schemas.microsoft.com/office/drawing/2014/main" id="{A1DCC061-7BEE-3479-1708-87FFF475A08E}"/>
                  </a:ext>
                </a:extLst>
              </p:cNvPr>
              <p:cNvGrpSpPr/>
              <p:nvPr/>
            </p:nvGrpSpPr>
            <p:grpSpPr>
              <a:xfrm>
                <a:off x="1377778" y="1825625"/>
                <a:ext cx="9774037" cy="5175203"/>
                <a:chOff x="1377778" y="1825625"/>
                <a:chExt cx="9774037" cy="5175203"/>
              </a:xfrm>
            </p:grpSpPr>
            <p:pic>
              <p:nvPicPr>
                <p:cNvPr id="18" name="Picture 17">
                  <a:extLst>
                    <a:ext uri="{FF2B5EF4-FFF2-40B4-BE49-F238E27FC236}">
                      <a16:creationId xmlns:a16="http://schemas.microsoft.com/office/drawing/2014/main" id="{56CA14B0-5FCF-8D43-3C7D-F36646ECB44A}"/>
                    </a:ext>
                  </a:extLst>
                </p:cNvPr>
                <p:cNvPicPr>
                  <a:picLocks noChangeAspect="1"/>
                </p:cNvPicPr>
                <p:nvPr/>
              </p:nvPicPr>
              <p:blipFill>
                <a:blip r:embed="rId3"/>
                <a:stretch>
                  <a:fillRect/>
                </a:stretch>
              </p:blipFill>
              <p:spPr>
                <a:xfrm>
                  <a:off x="1377778" y="3429000"/>
                  <a:ext cx="5715000" cy="3000375"/>
                </a:xfrm>
                <a:prstGeom prst="rect">
                  <a:avLst/>
                </a:prstGeom>
              </p:spPr>
            </p:pic>
            <p:grpSp>
              <p:nvGrpSpPr>
                <p:cNvPr id="45" name="Group 44">
                  <a:extLst>
                    <a:ext uri="{FF2B5EF4-FFF2-40B4-BE49-F238E27FC236}">
                      <a16:creationId xmlns:a16="http://schemas.microsoft.com/office/drawing/2014/main" id="{3AD3FCBF-B976-DF25-0CA8-A11EDD4310D8}"/>
                    </a:ext>
                  </a:extLst>
                </p:cNvPr>
                <p:cNvGrpSpPr/>
                <p:nvPr/>
              </p:nvGrpSpPr>
              <p:grpSpPr>
                <a:xfrm>
                  <a:off x="2209996" y="1825625"/>
                  <a:ext cx="8941819" cy="5175203"/>
                  <a:chOff x="2209996" y="1825625"/>
                  <a:chExt cx="8941819" cy="5175203"/>
                </a:xfrm>
              </p:grpSpPr>
              <p:pic>
                <p:nvPicPr>
                  <p:cNvPr id="42" name="Picture 41">
                    <a:extLst>
                      <a:ext uri="{FF2B5EF4-FFF2-40B4-BE49-F238E27FC236}">
                        <a16:creationId xmlns:a16="http://schemas.microsoft.com/office/drawing/2014/main" id="{912F73FF-E2C5-EF88-481E-3A5ADC790915}"/>
                      </a:ext>
                    </a:extLst>
                  </p:cNvPr>
                  <p:cNvPicPr>
                    <a:picLocks noChangeAspect="1"/>
                  </p:cNvPicPr>
                  <p:nvPr/>
                </p:nvPicPr>
                <p:blipFill rotWithShape="1">
                  <a:blip r:embed="rId4">
                    <a:clrChange>
                      <a:clrFrom>
                        <a:srgbClr val="FFFFFF"/>
                      </a:clrFrom>
                      <a:clrTo>
                        <a:srgbClr val="FFFFFF">
                          <a:alpha val="0"/>
                        </a:srgbClr>
                      </a:clrTo>
                    </a:clrChange>
                    <a:biLevel thresh="75000"/>
                  </a:blip>
                  <a:srcRect l="77712" t="22264" r="19148" b="50000"/>
                  <a:stretch/>
                </p:blipFill>
                <p:spPr>
                  <a:xfrm>
                    <a:off x="4134232" y="5100097"/>
                    <a:ext cx="223188" cy="303856"/>
                  </a:xfrm>
                  <a:prstGeom prst="rect">
                    <a:avLst/>
                  </a:prstGeom>
                </p:spPr>
              </p:pic>
              <p:grpSp>
                <p:nvGrpSpPr>
                  <p:cNvPr id="44" name="Group 43">
                    <a:extLst>
                      <a:ext uri="{FF2B5EF4-FFF2-40B4-BE49-F238E27FC236}">
                        <a16:creationId xmlns:a16="http://schemas.microsoft.com/office/drawing/2014/main" id="{1FDECD32-91FD-4BE4-2104-2A845610090F}"/>
                      </a:ext>
                    </a:extLst>
                  </p:cNvPr>
                  <p:cNvGrpSpPr/>
                  <p:nvPr/>
                </p:nvGrpSpPr>
                <p:grpSpPr>
                  <a:xfrm>
                    <a:off x="2209996" y="1825625"/>
                    <a:ext cx="8941819" cy="5175203"/>
                    <a:chOff x="2209996" y="1825625"/>
                    <a:chExt cx="8941819" cy="5175203"/>
                  </a:xfrm>
                </p:grpSpPr>
                <p:grpSp>
                  <p:nvGrpSpPr>
                    <p:cNvPr id="17" name="Group 16">
                      <a:extLst>
                        <a:ext uri="{FF2B5EF4-FFF2-40B4-BE49-F238E27FC236}">
                          <a16:creationId xmlns:a16="http://schemas.microsoft.com/office/drawing/2014/main" id="{3DDB7E2B-4F14-3E27-9235-955256350F4A}"/>
                        </a:ext>
                      </a:extLst>
                    </p:cNvPr>
                    <p:cNvGrpSpPr/>
                    <p:nvPr/>
                  </p:nvGrpSpPr>
                  <p:grpSpPr>
                    <a:xfrm>
                      <a:off x="8671459" y="1825625"/>
                      <a:ext cx="2480356" cy="4253899"/>
                      <a:chOff x="8423356" y="1825625"/>
                      <a:chExt cx="2480356" cy="4253899"/>
                    </a:xfrm>
                  </p:grpSpPr>
                  <p:grpSp>
                    <p:nvGrpSpPr>
                      <p:cNvPr id="12" name="Group 11">
                        <a:extLst>
                          <a:ext uri="{FF2B5EF4-FFF2-40B4-BE49-F238E27FC236}">
                            <a16:creationId xmlns:a16="http://schemas.microsoft.com/office/drawing/2014/main" id="{9080DC9D-3EB4-0628-274C-695A8E4BB1B0}"/>
                          </a:ext>
                        </a:extLst>
                      </p:cNvPr>
                      <p:cNvGrpSpPr/>
                      <p:nvPr/>
                    </p:nvGrpSpPr>
                    <p:grpSpPr>
                      <a:xfrm>
                        <a:off x="8423356" y="1825625"/>
                        <a:ext cx="2480356" cy="4253899"/>
                        <a:chOff x="8464545" y="1874344"/>
                        <a:chExt cx="2480356" cy="4253899"/>
                      </a:xfrm>
                    </p:grpSpPr>
                    <p:pic>
                      <p:nvPicPr>
                        <p:cNvPr id="1026" name="Picture 2" descr="7.3: Penrose Diagrams and Causality | Penrose, Diagram, Types of  transformations">
                          <a:extLst>
                            <a:ext uri="{FF2B5EF4-FFF2-40B4-BE49-F238E27FC236}">
                              <a16:creationId xmlns:a16="http://schemas.microsoft.com/office/drawing/2014/main" id="{61F86988-5C7E-6E32-C8DC-3D17C4D4E28A}"/>
                            </a:ext>
                          </a:extLst>
                        </p:cNvPr>
                        <p:cNvPicPr>
                          <a:picLocks noChangeAspect="1" noChangeArrowheads="1"/>
                        </p:cNvPicPr>
                        <p:nvPr/>
                      </p:nvPicPr>
                      <p:blipFill rotWithShape="1">
                        <a:blip r:embed="rId5">
                          <a:clrChange>
                            <a:clrFrom>
                              <a:srgbClr val="DEDEDE"/>
                            </a:clrFrom>
                            <a:clrTo>
                              <a:srgbClr val="DEDEDE">
                                <a:alpha val="0"/>
                              </a:srgbClr>
                            </a:clrTo>
                          </a:clrChange>
                          <a:alphaModFix/>
                          <a:extLst>
                            <a:ext uri="{28A0092B-C50C-407E-A947-70E740481C1C}">
                              <a14:useLocalDpi xmlns:a14="http://schemas.microsoft.com/office/drawing/2010/main" val="0"/>
                            </a:ext>
                          </a:extLst>
                        </a:blip>
                        <a:srcRect l="45448" t="4616" r="5922" b="2239"/>
                        <a:stretch/>
                      </p:blipFill>
                      <p:spPr bwMode="auto">
                        <a:xfrm>
                          <a:off x="8745401" y="1874344"/>
                          <a:ext cx="2199500" cy="425389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32C8646A-44B7-D958-A87C-31E886B4920A}"/>
                            </a:ext>
                          </a:extLst>
                        </p:cNvPr>
                        <p:cNvCxnSpPr/>
                        <p:nvPr/>
                      </p:nvCxnSpPr>
                      <p:spPr>
                        <a:xfrm>
                          <a:off x="8836365" y="2228837"/>
                          <a:ext cx="0" cy="3440335"/>
                        </a:xfrm>
                        <a:prstGeom prst="line">
                          <a:avLst/>
                        </a:prstGeom>
                        <a:ln w="76200">
                          <a:solidFill>
                            <a:schemeClr val="tx1"/>
                          </a:solidFill>
                          <a:prstDash val="dash"/>
                        </a:ln>
                        <a:effectLst>
                          <a:softEdge rad="12700"/>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AE606E1-7785-B365-799E-E4A893252C62}"/>
                            </a:ext>
                          </a:extLst>
                        </p:cNvPr>
                        <p:cNvSpPr/>
                        <p:nvPr/>
                      </p:nvSpPr>
                      <p:spPr>
                        <a:xfrm>
                          <a:off x="8464545" y="3617591"/>
                          <a:ext cx="716692" cy="683741"/>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3500000" scaled="1"/>
                          <a:tileRect/>
                        </a:gradFill>
                        <a:ln w="57150">
                          <a:noFill/>
                        </a:ln>
                        <a:effectLst>
                          <a:innerShdw blurRad="63500" dist="50800" dir="27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0456FA20-F70B-780F-914F-BBD9673CF330}"/>
                          </a:ext>
                        </a:extLst>
                      </p:cNvPr>
                      <p:cNvSpPr/>
                      <p:nvPr/>
                    </p:nvSpPr>
                    <p:spPr>
                      <a:xfrm>
                        <a:off x="8975827" y="4174724"/>
                        <a:ext cx="666000" cy="594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EFC7EE01-1466-17A9-A861-EB43B4ECD57C}"/>
                          </a:ext>
                        </a:extLst>
                      </p:cNvPr>
                      <p:cNvSpPr/>
                      <p:nvPr/>
                    </p:nvSpPr>
                    <p:spPr>
                      <a:xfrm rot="5400000">
                        <a:off x="8943471" y="2992322"/>
                        <a:ext cx="684000" cy="612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15" name="Freeform: Shape 14">
                        <a:extLst>
                          <a:ext uri="{FF2B5EF4-FFF2-40B4-BE49-F238E27FC236}">
                            <a16:creationId xmlns:a16="http://schemas.microsoft.com/office/drawing/2014/main" id="{2C0ECC28-7D0A-7C23-F8CC-3A77F0FC77D7}"/>
                          </a:ext>
                        </a:extLst>
                      </p:cNvPr>
                      <p:cNvSpPr/>
                      <p:nvPr/>
                    </p:nvSpPr>
                    <p:spPr>
                      <a:xfrm>
                        <a:off x="9083422" y="4068767"/>
                        <a:ext cx="666000" cy="594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FDB96245-4D70-1AF0-C3AA-68585712A9A7}"/>
                          </a:ext>
                        </a:extLst>
                      </p:cNvPr>
                      <p:cNvSpPr/>
                      <p:nvPr/>
                    </p:nvSpPr>
                    <p:spPr>
                      <a:xfrm rot="5400000">
                        <a:off x="9082056" y="3160703"/>
                        <a:ext cx="684000" cy="612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grpSp>
                <p:cxnSp>
                  <p:nvCxnSpPr>
                    <p:cNvPr id="26" name="Straight Connector 25">
                      <a:extLst>
                        <a:ext uri="{FF2B5EF4-FFF2-40B4-BE49-F238E27FC236}">
                          <a16:creationId xmlns:a16="http://schemas.microsoft.com/office/drawing/2014/main" id="{BFECDA3F-8397-CD36-4090-DFB3D726582F}"/>
                        </a:ext>
                      </a:extLst>
                    </p:cNvPr>
                    <p:cNvCxnSpPr>
                      <a:cxnSpLocks/>
                    </p:cNvCxnSpPr>
                    <p:nvPr/>
                  </p:nvCxnSpPr>
                  <p:spPr>
                    <a:xfrm flipV="1">
                      <a:off x="4070555" y="2644877"/>
                      <a:ext cx="5389987" cy="84592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3317283-7BC9-03C8-949C-1759260EFCC1}"/>
                        </a:ext>
                      </a:extLst>
                    </p:cNvPr>
                    <p:cNvCxnSpPr>
                      <a:cxnSpLocks/>
                    </p:cNvCxnSpPr>
                    <p:nvPr/>
                  </p:nvCxnSpPr>
                  <p:spPr>
                    <a:xfrm flipV="1">
                      <a:off x="5049019" y="2644877"/>
                      <a:ext cx="4411523" cy="345431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B6D1BAF-193E-B8AE-998C-92EEDB4C65A2}"/>
                        </a:ext>
                      </a:extLst>
                    </p:cNvPr>
                    <p:cNvCxnSpPr>
                      <a:cxnSpLocks/>
                    </p:cNvCxnSpPr>
                    <p:nvPr/>
                  </p:nvCxnSpPr>
                  <p:spPr>
                    <a:xfrm flipV="1">
                      <a:off x="4070554" y="4596338"/>
                      <a:ext cx="277277" cy="289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6C9B61B-6197-0E61-1C47-1E58DC3937F6}"/>
                        </a:ext>
                      </a:extLst>
                    </p:cNvPr>
                    <p:cNvCxnSpPr>
                      <a:cxnSpLocks/>
                    </p:cNvCxnSpPr>
                    <p:nvPr/>
                  </p:nvCxnSpPr>
                  <p:spPr>
                    <a:xfrm>
                      <a:off x="4084035" y="4874265"/>
                      <a:ext cx="288000" cy="216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D988CA83-6372-2893-FC9C-24AD73318200}"/>
                        </a:ext>
                      </a:extLst>
                    </p:cNvPr>
                    <p:cNvPicPr>
                      <a:picLocks noChangeAspect="1"/>
                    </p:cNvPicPr>
                    <p:nvPr/>
                  </p:nvPicPr>
                  <p:blipFill rotWithShape="1">
                    <a:blip r:embed="rId6">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harpenSoften amount="50000"/>
                              </a14:imgEffect>
                            </a14:imgLayer>
                          </a14:imgProps>
                        </a:ext>
                      </a:extLst>
                    </a:blip>
                    <a:srcRect l="21499" t="22264" r="75596" b="50000"/>
                    <a:stretch/>
                  </p:blipFill>
                  <p:spPr>
                    <a:xfrm>
                      <a:off x="4023634" y="4444987"/>
                      <a:ext cx="196754" cy="289545"/>
                    </a:xfrm>
                    <a:prstGeom prst="rect">
                      <a:avLst/>
                    </a:prstGeom>
                  </p:spPr>
                </p:pic>
                <p:sp>
                  <p:nvSpPr>
                    <p:cNvPr id="43" name="Rectangle 42">
                      <a:extLst>
                        <a:ext uri="{FF2B5EF4-FFF2-40B4-BE49-F238E27FC236}">
                          <a16:creationId xmlns:a16="http://schemas.microsoft.com/office/drawing/2014/main" id="{DE8205A0-9021-0DAE-2EBB-FA152E134A58}"/>
                        </a:ext>
                      </a:extLst>
                    </p:cNvPr>
                    <p:cNvSpPr/>
                    <p:nvPr/>
                  </p:nvSpPr>
                  <p:spPr>
                    <a:xfrm rot="19121741">
                      <a:off x="2209996" y="3199365"/>
                      <a:ext cx="4131773" cy="3801463"/>
                    </a:xfrm>
                    <a:prstGeom prst="rect">
                      <a:avLst/>
                    </a:prstGeom>
                    <a:noFill/>
                  </p:spPr>
                  <p:txBody>
                    <a:bodyPr wrap="none" lIns="91440" tIns="45720" rIns="91440" bIns="45720">
                      <a:prstTxWarp prst="textArchUp">
                        <a:avLst>
                          <a:gd name="adj" fmla="val 9351929"/>
                        </a:avLst>
                      </a:prstTxWarp>
                      <a:spAutoFit/>
                    </a:bodyPr>
                    <a:lstStyle/>
                    <a:p>
                      <a:pPr algn="ctr"/>
                      <a:r>
                        <a:rPr lang="en-US" sz="3200" dirty="0">
                          <a:ln/>
                          <a:solidFill>
                            <a:schemeClr val="accent1">
                              <a:lumMod val="75000"/>
                            </a:schemeClr>
                          </a:solidFill>
                          <a:effectLst>
                            <a:outerShdw blurRad="38100" dist="19050" dir="2700000" algn="tl" rotWithShape="0">
                              <a:schemeClr val="dk1">
                                <a:lumMod val="50000"/>
                                <a:alpha val="40000"/>
                              </a:schemeClr>
                            </a:outerShdw>
                          </a:effectLst>
                          <a:latin typeface="Bahnschrift Light" panose="020B0502040204020203" pitchFamily="34" charset="0"/>
                        </a:rPr>
                        <a:t>Celestial Sphere</a:t>
                      </a:r>
                      <a:endParaRPr lang="en-US" sz="3200" cap="none" spc="0" dirty="0">
                        <a:ln/>
                        <a:solidFill>
                          <a:schemeClr val="accent1">
                            <a:lumMod val="75000"/>
                          </a:schemeClr>
                        </a:solidFill>
                        <a:effectLst>
                          <a:outerShdw blurRad="38100" dist="19050" dir="2700000" algn="tl" rotWithShape="0">
                            <a:schemeClr val="dk1">
                              <a:lumMod val="50000"/>
                              <a:alpha val="40000"/>
                            </a:schemeClr>
                          </a:outerShdw>
                        </a:effectLst>
                        <a:latin typeface="Bahnschrift Light" panose="020B0502040204020203" pitchFamily="34" charset="0"/>
                      </a:endParaRPr>
                    </a:p>
                  </p:txBody>
                </p:sp>
              </p:grpSp>
            </p:grpSp>
          </p:grpSp>
          <p:sp>
            <p:nvSpPr>
              <p:cNvPr id="49" name="Multiplication Sign 48">
                <a:extLst>
                  <a:ext uri="{FF2B5EF4-FFF2-40B4-BE49-F238E27FC236}">
                    <a16:creationId xmlns:a16="http://schemas.microsoft.com/office/drawing/2014/main" id="{0AE0D2CE-8BE2-FC24-920C-E31AE3878747}"/>
                  </a:ext>
                </a:extLst>
              </p:cNvPr>
              <p:cNvSpPr/>
              <p:nvPr/>
            </p:nvSpPr>
            <p:spPr>
              <a:xfrm rot="791916">
                <a:off x="3353079" y="4272787"/>
                <a:ext cx="252000" cy="252000"/>
              </a:xfrm>
              <a:prstGeom prst="mathMultiply">
                <a:avLst>
                  <a:gd name="adj1" fmla="val 188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Multiplication Sign 49">
                <a:extLst>
                  <a:ext uri="{FF2B5EF4-FFF2-40B4-BE49-F238E27FC236}">
                    <a16:creationId xmlns:a16="http://schemas.microsoft.com/office/drawing/2014/main" id="{A3F49E4A-DBD7-7D39-9DC6-A66ED3C61837}"/>
                  </a:ext>
                </a:extLst>
              </p:cNvPr>
              <p:cNvSpPr/>
              <p:nvPr/>
            </p:nvSpPr>
            <p:spPr>
              <a:xfrm rot="625174">
                <a:off x="4170313" y="3827950"/>
                <a:ext cx="252000" cy="252000"/>
              </a:xfrm>
              <a:prstGeom prst="mathMultiply">
                <a:avLst>
                  <a:gd name="adj1" fmla="val 2015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3" name="Picture 52">
              <a:extLst>
                <a:ext uri="{FF2B5EF4-FFF2-40B4-BE49-F238E27FC236}">
                  <a16:creationId xmlns:a16="http://schemas.microsoft.com/office/drawing/2014/main" id="{781FA6A3-923C-1B11-58D7-2F6E0FD1374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829176" y="3715386"/>
              <a:ext cx="437144" cy="341870"/>
            </a:xfrm>
            <a:prstGeom prst="rect">
              <a:avLst/>
            </a:prstGeom>
          </p:spPr>
        </p:pic>
      </p:grpSp>
      <p:pic>
        <p:nvPicPr>
          <p:cNvPr id="6" name="Picture 5">
            <a:extLst>
              <a:ext uri="{FF2B5EF4-FFF2-40B4-BE49-F238E27FC236}">
                <a16:creationId xmlns:a16="http://schemas.microsoft.com/office/drawing/2014/main" id="{2445EB1F-330E-7939-DEF2-5E893C75A0C3}"/>
              </a:ext>
            </a:extLst>
          </p:cNvPr>
          <p:cNvPicPr>
            <a:picLocks noChangeAspect="1"/>
          </p:cNvPicPr>
          <p:nvPr/>
        </p:nvPicPr>
        <p:blipFill>
          <a:blip r:embed="rId9">
            <a:duotone>
              <a:prstClr val="black"/>
              <a:schemeClr val="accent5">
                <a:tint val="45000"/>
                <a:satMod val="400000"/>
              </a:schemeClr>
            </a:duotone>
          </a:blip>
          <a:stretch>
            <a:fillRect/>
          </a:stretch>
        </p:blipFill>
        <p:spPr>
          <a:xfrm>
            <a:off x="3726110" y="4812529"/>
            <a:ext cx="288001" cy="321050"/>
          </a:xfrm>
          <a:prstGeom prst="rect">
            <a:avLst/>
          </a:prstGeom>
        </p:spPr>
      </p:pic>
    </p:spTree>
    <p:extLst>
      <p:ext uri="{BB962C8B-B14F-4D97-AF65-F5344CB8AC3E}">
        <p14:creationId xmlns:p14="http://schemas.microsoft.com/office/powerpoint/2010/main" val="12377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Describing an Amplitude (Warm Up)</a:t>
            </a:r>
          </a:p>
        </p:txBody>
      </p:sp>
      <p:sp>
        <p:nvSpPr>
          <p:cNvPr id="3" name="Content Placeholder 2">
            <a:extLst>
              <a:ext uri="{FF2B5EF4-FFF2-40B4-BE49-F238E27FC236}">
                <a16:creationId xmlns:a16="http://schemas.microsoft.com/office/drawing/2014/main" id="{901E6B8D-42D5-D21C-413F-A82A6FAABDF1}"/>
              </a:ext>
            </a:extLst>
          </p:cNvPr>
          <p:cNvSpPr>
            <a:spLocks noGrp="1"/>
          </p:cNvSpPr>
          <p:nvPr>
            <p:ph idx="1"/>
          </p:nvPr>
        </p:nvSpPr>
        <p:spPr>
          <a:xfrm>
            <a:off x="671181" y="1825625"/>
            <a:ext cx="10515600" cy="4351338"/>
          </a:xfrm>
        </p:spPr>
        <p:txBody>
          <a:bodyPr/>
          <a:lstStyle/>
          <a:p>
            <a:r>
              <a:rPr lang="en-GB" dirty="0">
                <a:latin typeface="Bahnschrift Light" panose="020B0502040204020203" pitchFamily="34" charset="0"/>
              </a:rPr>
              <a:t>Scattering amplitudes of massless particles are functions of spinors.</a:t>
            </a:r>
          </a:p>
        </p:txBody>
      </p:sp>
      <p:sp>
        <p:nvSpPr>
          <p:cNvPr id="6" name="Content Placeholder 2">
            <a:extLst>
              <a:ext uri="{FF2B5EF4-FFF2-40B4-BE49-F238E27FC236}">
                <a16:creationId xmlns:a16="http://schemas.microsoft.com/office/drawing/2014/main" id="{B1738487-BACB-F7E3-0B99-8654E6328023}"/>
              </a:ext>
            </a:extLst>
          </p:cNvPr>
          <p:cNvSpPr txBox="1">
            <a:spLocks/>
          </p:cNvSpPr>
          <p:nvPr/>
        </p:nvSpPr>
        <p:spPr>
          <a:xfrm>
            <a:off x="671181" y="2768934"/>
            <a:ext cx="10515600" cy="246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Bahnschrift Light" panose="020B0502040204020203" pitchFamily="34" charset="0"/>
              </a:rPr>
              <a:t>Spinors act as homogeneous coordinates on the </a:t>
            </a:r>
            <a:r>
              <a:rPr lang="en-GB" dirty="0">
                <a:solidFill>
                  <a:schemeClr val="accent1"/>
                </a:solidFill>
                <a:latin typeface="Bahnschrift Light" panose="020B0502040204020203" pitchFamily="34" charset="0"/>
              </a:rPr>
              <a:t>null cone</a:t>
            </a:r>
            <a:r>
              <a:rPr lang="en-GB" dirty="0">
                <a:latin typeface="Bahnschrift Light" panose="020B0502040204020203" pitchFamily="34" charset="0"/>
              </a:rPr>
              <a:t>.</a:t>
            </a:r>
          </a:p>
          <a:p>
            <a:r>
              <a:rPr lang="en-GB" dirty="0">
                <a:solidFill>
                  <a:schemeClr val="accent1"/>
                </a:solidFill>
                <a:latin typeface="Bahnschrift Light" panose="020B0502040204020203" pitchFamily="34" charset="0"/>
              </a:rPr>
              <a:t>Little group </a:t>
            </a:r>
            <a:r>
              <a:rPr lang="en-GB" dirty="0">
                <a:latin typeface="Bahnschrift Light" panose="020B0502040204020203" pitchFamily="34" charset="0"/>
              </a:rPr>
              <a:t>action</a:t>
            </a:r>
          </a:p>
          <a:p>
            <a:endParaRPr lang="en-GB" dirty="0">
              <a:latin typeface="Bahnschrift Light" panose="020B0502040204020203" pitchFamily="34" charset="0"/>
            </a:endParaRPr>
          </a:p>
          <a:p>
            <a:r>
              <a:rPr lang="en-GB" dirty="0">
                <a:latin typeface="Bahnschrift Light" panose="020B0502040204020203" pitchFamily="34" charset="0"/>
              </a:rPr>
              <a:t>States/amplitudes are homogeneous functions labelled by representations of	      , namely helicity </a:t>
            </a:r>
            <a:r>
              <a:rPr lang="en-GB" b="1" dirty="0">
                <a:latin typeface="Bahnschrift Light" panose="020B0502040204020203" pitchFamily="34" charset="0"/>
              </a:rPr>
              <a:t>J</a:t>
            </a:r>
            <a:r>
              <a:rPr lang="en-GB" dirty="0">
                <a:latin typeface="Bahnschrift Light" panose="020B0502040204020203" pitchFamily="34" charset="0"/>
              </a:rPr>
              <a:t>.</a:t>
            </a:r>
          </a:p>
        </p:txBody>
      </p:sp>
      <p:grpSp>
        <p:nvGrpSpPr>
          <p:cNvPr id="9" name="Group 8">
            <a:extLst>
              <a:ext uri="{FF2B5EF4-FFF2-40B4-BE49-F238E27FC236}">
                <a16:creationId xmlns:a16="http://schemas.microsoft.com/office/drawing/2014/main" id="{5BAEA82B-2776-BC28-7D70-E6B3EFF540C0}"/>
              </a:ext>
            </a:extLst>
          </p:cNvPr>
          <p:cNvGrpSpPr/>
          <p:nvPr/>
        </p:nvGrpSpPr>
        <p:grpSpPr>
          <a:xfrm>
            <a:off x="4015739" y="3591632"/>
            <a:ext cx="2868982" cy="1642022"/>
            <a:chOff x="4099822" y="4316989"/>
            <a:chExt cx="2868982" cy="1642022"/>
          </a:xfrm>
        </p:grpSpPr>
        <p:pic>
          <p:nvPicPr>
            <p:cNvPr id="11" name="Picture 10">
              <a:extLst>
                <a:ext uri="{FF2B5EF4-FFF2-40B4-BE49-F238E27FC236}">
                  <a16:creationId xmlns:a16="http://schemas.microsoft.com/office/drawing/2014/main" id="{D22859EA-4DF8-DA57-4F7F-E63A363138DC}"/>
                </a:ext>
              </a:extLst>
            </p:cNvPr>
            <p:cNvPicPr>
              <a:picLocks noChangeAspect="1"/>
            </p:cNvPicPr>
            <p:nvPr/>
          </p:nvPicPr>
          <p:blipFill rotWithShape="1">
            <a:blip r:embed="rId3"/>
            <a:srcRect l="52625" t="52549" r="30145" b="38605"/>
            <a:stretch/>
          </p:blipFill>
          <p:spPr>
            <a:xfrm>
              <a:off x="4868139" y="4316989"/>
              <a:ext cx="2100665" cy="606672"/>
            </a:xfrm>
            <a:prstGeom prst="rect">
              <a:avLst/>
            </a:prstGeom>
          </p:spPr>
        </p:pic>
        <p:pic>
          <p:nvPicPr>
            <p:cNvPr id="13" name="Picture 12">
              <a:extLst>
                <a:ext uri="{FF2B5EF4-FFF2-40B4-BE49-F238E27FC236}">
                  <a16:creationId xmlns:a16="http://schemas.microsoft.com/office/drawing/2014/main" id="{B8E14F3A-2936-1A21-315B-906B89208C8A}"/>
                </a:ext>
              </a:extLst>
            </p:cNvPr>
            <p:cNvPicPr>
              <a:picLocks noChangeAspect="1"/>
            </p:cNvPicPr>
            <p:nvPr/>
          </p:nvPicPr>
          <p:blipFill rotWithShape="1">
            <a:blip r:embed="rId4"/>
            <a:srcRect l="35054" r="35698"/>
            <a:stretch/>
          </p:blipFill>
          <p:spPr>
            <a:xfrm>
              <a:off x="4099822" y="5454502"/>
              <a:ext cx="897564" cy="504509"/>
            </a:xfrm>
            <a:prstGeom prst="rect">
              <a:avLst/>
            </a:prstGeom>
          </p:spPr>
        </p:pic>
      </p:grpSp>
      <p:pic>
        <p:nvPicPr>
          <p:cNvPr id="4" name="Picture 3">
            <a:extLst>
              <a:ext uri="{FF2B5EF4-FFF2-40B4-BE49-F238E27FC236}">
                <a16:creationId xmlns:a16="http://schemas.microsoft.com/office/drawing/2014/main" id="{EA2A9A41-E0F6-6A8A-DEEC-A62A15FC232C}"/>
              </a:ext>
            </a:extLst>
          </p:cNvPr>
          <p:cNvPicPr>
            <a:picLocks noChangeAspect="1"/>
          </p:cNvPicPr>
          <p:nvPr/>
        </p:nvPicPr>
        <p:blipFill rotWithShape="1">
          <a:blip r:embed="rId5"/>
          <a:srcRect t="32274" r="92198" b="21954"/>
          <a:stretch/>
        </p:blipFill>
        <p:spPr>
          <a:xfrm>
            <a:off x="2211528" y="2233075"/>
            <a:ext cx="554482" cy="501447"/>
          </a:xfrm>
          <a:prstGeom prst="rect">
            <a:avLst/>
          </a:prstGeom>
        </p:spPr>
      </p:pic>
      <p:pic>
        <p:nvPicPr>
          <p:cNvPr id="5" name="Picture 4">
            <a:extLst>
              <a:ext uri="{FF2B5EF4-FFF2-40B4-BE49-F238E27FC236}">
                <a16:creationId xmlns:a16="http://schemas.microsoft.com/office/drawing/2014/main" id="{38307DAE-91E1-0B7E-6804-A8DA1FCB103F}"/>
              </a:ext>
            </a:extLst>
          </p:cNvPr>
          <p:cNvPicPr>
            <a:picLocks noChangeAspect="1"/>
          </p:cNvPicPr>
          <p:nvPr/>
        </p:nvPicPr>
        <p:blipFill rotWithShape="1">
          <a:blip r:embed="rId5"/>
          <a:srcRect l="57956" t="25992" r="34242" b="21954"/>
          <a:stretch/>
        </p:blipFill>
        <p:spPr>
          <a:xfrm>
            <a:off x="2761846" y="2198662"/>
            <a:ext cx="554482" cy="570272"/>
          </a:xfrm>
          <a:prstGeom prst="rect">
            <a:avLst/>
          </a:prstGeom>
        </p:spPr>
      </p:pic>
    </p:spTree>
    <p:extLst>
      <p:ext uri="{BB962C8B-B14F-4D97-AF65-F5344CB8AC3E}">
        <p14:creationId xmlns:p14="http://schemas.microsoft.com/office/powerpoint/2010/main" val="273985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Describing a Celestial Amplitude</a:t>
            </a:r>
          </a:p>
        </p:txBody>
      </p:sp>
      <p:sp>
        <p:nvSpPr>
          <p:cNvPr id="3" name="Content Placeholder 2">
            <a:extLst>
              <a:ext uri="{FF2B5EF4-FFF2-40B4-BE49-F238E27FC236}">
                <a16:creationId xmlns:a16="http://schemas.microsoft.com/office/drawing/2014/main" id="{901E6B8D-42D5-D21C-413F-A82A6FAABDF1}"/>
              </a:ext>
            </a:extLst>
          </p:cNvPr>
          <p:cNvSpPr>
            <a:spLocks noGrp="1"/>
          </p:cNvSpPr>
          <p:nvPr>
            <p:ph idx="1"/>
          </p:nvPr>
        </p:nvSpPr>
        <p:spPr/>
        <p:txBody>
          <a:bodyPr/>
          <a:lstStyle/>
          <a:p>
            <a:r>
              <a:rPr lang="en-GB" dirty="0">
                <a:latin typeface="Bahnschrift Light" panose="020B0502040204020203" pitchFamily="34" charset="0"/>
              </a:rPr>
              <a:t>Celestial amplitudes of massless particles are </a:t>
            </a:r>
            <a:r>
              <a:rPr lang="en-GB" i="1" dirty="0">
                <a:latin typeface="Bahnschrift Light" panose="020B0502040204020203" pitchFamily="34" charset="0"/>
              </a:rPr>
              <a:t>also</a:t>
            </a:r>
            <a:r>
              <a:rPr lang="en-GB" dirty="0">
                <a:latin typeface="Bahnschrift Light" panose="020B0502040204020203" pitchFamily="34" charset="0"/>
              </a:rPr>
              <a:t> functions of spinors.</a:t>
            </a:r>
          </a:p>
          <a:p>
            <a:r>
              <a:rPr lang="en-GB" dirty="0">
                <a:latin typeface="Bahnschrift Light" panose="020B0502040204020203" pitchFamily="34" charset="0"/>
              </a:rPr>
              <a:t>Spinors act as homogeneous coordinates on the </a:t>
            </a:r>
            <a:r>
              <a:rPr lang="en-GB" dirty="0">
                <a:solidFill>
                  <a:schemeClr val="accent2"/>
                </a:solidFill>
                <a:latin typeface="Bahnschrift Light" panose="020B0502040204020203" pitchFamily="34" charset="0"/>
              </a:rPr>
              <a:t>celestial sphere</a:t>
            </a:r>
            <a:r>
              <a:rPr lang="en-GB" dirty="0">
                <a:latin typeface="Bahnschrift Light" panose="020B0502040204020203" pitchFamily="34" charset="0"/>
              </a:rPr>
              <a:t>.</a:t>
            </a:r>
            <a:r>
              <a:rPr lang="en-GB" dirty="0">
                <a:solidFill>
                  <a:schemeClr val="accent2">
                    <a:lumMod val="75000"/>
                  </a:schemeClr>
                </a:solidFill>
                <a:latin typeface="Bahnschrift Light" panose="020B0502040204020203" pitchFamily="34" charset="0"/>
              </a:rPr>
              <a:t> </a:t>
            </a:r>
          </a:p>
        </p:txBody>
      </p:sp>
      <p:sp>
        <p:nvSpPr>
          <p:cNvPr id="6" name="Content Placeholder 2">
            <a:extLst>
              <a:ext uri="{FF2B5EF4-FFF2-40B4-BE49-F238E27FC236}">
                <a16:creationId xmlns:a16="http://schemas.microsoft.com/office/drawing/2014/main" id="{B1738487-BACB-F7E3-0B99-8654E6328023}"/>
              </a:ext>
            </a:extLst>
          </p:cNvPr>
          <p:cNvSpPr txBox="1">
            <a:spLocks/>
          </p:cNvSpPr>
          <p:nvPr/>
        </p:nvSpPr>
        <p:spPr>
          <a:xfrm>
            <a:off x="745733" y="3678852"/>
            <a:ext cx="10515600" cy="246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2">
                    <a:lumMod val="75000"/>
                  </a:schemeClr>
                </a:solidFill>
                <a:latin typeface="Bahnschrift Light" panose="020B0502040204020203" pitchFamily="34" charset="0"/>
              </a:rPr>
              <a:t>Extended</a:t>
            </a:r>
            <a:r>
              <a:rPr lang="en-GB" dirty="0">
                <a:latin typeface="Bahnschrift Light" panose="020B0502040204020203" pitchFamily="34" charset="0"/>
              </a:rPr>
              <a:t> Little group action</a:t>
            </a:r>
          </a:p>
          <a:p>
            <a:endParaRPr lang="en-GB" dirty="0">
              <a:latin typeface="Bahnschrift Light" panose="020B0502040204020203" pitchFamily="34" charset="0"/>
            </a:endParaRPr>
          </a:p>
          <a:p>
            <a:r>
              <a:rPr lang="en-GB" dirty="0">
                <a:latin typeface="Bahnschrift Light" panose="020B0502040204020203" pitchFamily="34" charset="0"/>
              </a:rPr>
              <a:t>Celestial states/amplitudes are homogeneous functions labelled by representations of				namely conformal dimension     and helicity J </a:t>
            </a:r>
          </a:p>
        </p:txBody>
      </p:sp>
      <p:pic>
        <p:nvPicPr>
          <p:cNvPr id="8" name="Picture 7">
            <a:extLst>
              <a:ext uri="{FF2B5EF4-FFF2-40B4-BE49-F238E27FC236}">
                <a16:creationId xmlns:a16="http://schemas.microsoft.com/office/drawing/2014/main" id="{F395C93A-F25C-5579-38F9-72DCCEBD2566}"/>
              </a:ext>
            </a:extLst>
          </p:cNvPr>
          <p:cNvPicPr>
            <a:picLocks noChangeAspect="1"/>
          </p:cNvPicPr>
          <p:nvPr/>
        </p:nvPicPr>
        <p:blipFill rotWithShape="1">
          <a:blip r:embed="rId3"/>
          <a:srcRect l="83808" t="72431" r="10872" b="16279"/>
          <a:stretch/>
        </p:blipFill>
        <p:spPr>
          <a:xfrm>
            <a:off x="4543922" y="5466546"/>
            <a:ext cx="290182" cy="346395"/>
          </a:xfrm>
          <a:prstGeom prst="rect">
            <a:avLst/>
          </a:prstGeom>
        </p:spPr>
      </p:pic>
      <p:pic>
        <p:nvPicPr>
          <p:cNvPr id="13" name="Picture 12">
            <a:extLst>
              <a:ext uri="{FF2B5EF4-FFF2-40B4-BE49-F238E27FC236}">
                <a16:creationId xmlns:a16="http://schemas.microsoft.com/office/drawing/2014/main" id="{20C0FD08-E131-9FC0-B454-27C96A1EF751}"/>
              </a:ext>
            </a:extLst>
          </p:cNvPr>
          <p:cNvPicPr>
            <a:picLocks noChangeAspect="1"/>
          </p:cNvPicPr>
          <p:nvPr/>
        </p:nvPicPr>
        <p:blipFill>
          <a:blip r:embed="rId4"/>
          <a:stretch>
            <a:fillRect/>
          </a:stretch>
        </p:blipFill>
        <p:spPr>
          <a:xfrm>
            <a:off x="6003533" y="3952655"/>
            <a:ext cx="1767136" cy="573217"/>
          </a:xfrm>
          <a:prstGeom prst="rect">
            <a:avLst/>
          </a:prstGeom>
        </p:spPr>
      </p:pic>
      <p:pic>
        <p:nvPicPr>
          <p:cNvPr id="15" name="Picture 14">
            <a:extLst>
              <a:ext uri="{FF2B5EF4-FFF2-40B4-BE49-F238E27FC236}">
                <a16:creationId xmlns:a16="http://schemas.microsoft.com/office/drawing/2014/main" id="{1FF79B91-77B8-494F-1DF8-E5AD02581862}"/>
              </a:ext>
            </a:extLst>
          </p:cNvPr>
          <p:cNvPicPr>
            <a:picLocks noChangeAspect="1"/>
          </p:cNvPicPr>
          <p:nvPr/>
        </p:nvPicPr>
        <p:blipFill>
          <a:blip r:embed="rId5"/>
          <a:stretch>
            <a:fillRect/>
          </a:stretch>
        </p:blipFill>
        <p:spPr>
          <a:xfrm>
            <a:off x="6096000" y="5135005"/>
            <a:ext cx="2443826" cy="401767"/>
          </a:xfrm>
          <a:prstGeom prst="rect">
            <a:avLst/>
          </a:prstGeom>
        </p:spPr>
      </p:pic>
      <p:sp>
        <p:nvSpPr>
          <p:cNvPr id="16" name="TextBox 15">
            <a:extLst>
              <a:ext uri="{FF2B5EF4-FFF2-40B4-BE49-F238E27FC236}">
                <a16:creationId xmlns:a16="http://schemas.microsoft.com/office/drawing/2014/main" id="{C9AC496F-CB8D-6B8C-81CC-CDE2C4E38475}"/>
              </a:ext>
            </a:extLst>
          </p:cNvPr>
          <p:cNvSpPr txBox="1"/>
          <p:nvPr/>
        </p:nvSpPr>
        <p:spPr>
          <a:xfrm>
            <a:off x="9311581" y="3982840"/>
            <a:ext cx="2463389" cy="400110"/>
          </a:xfrm>
          <a:prstGeom prst="rect">
            <a:avLst/>
          </a:prstGeom>
          <a:noFill/>
        </p:spPr>
        <p:txBody>
          <a:bodyPr wrap="square" rtlCol="0">
            <a:spAutoFit/>
          </a:bodyPr>
          <a:lstStyle/>
          <a:p>
            <a:r>
              <a:rPr lang="en-GB" sz="2000" i="1" dirty="0">
                <a:solidFill>
                  <a:schemeClr val="accent3">
                    <a:lumMod val="50000"/>
                  </a:schemeClr>
                </a:solidFill>
                <a:latin typeface="Bahnschrift Light" panose="020B0502040204020203" pitchFamily="34" charset="0"/>
              </a:rPr>
              <a:t>Banerjee, 1801.10171</a:t>
            </a:r>
          </a:p>
        </p:txBody>
      </p:sp>
    </p:spTree>
    <p:extLst>
      <p:ext uri="{BB962C8B-B14F-4D97-AF65-F5344CB8AC3E}">
        <p14:creationId xmlns:p14="http://schemas.microsoft.com/office/powerpoint/2010/main" val="81279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4d Lorentz = 2d Conformal</a:t>
            </a:r>
          </a:p>
        </p:txBody>
      </p:sp>
      <p:sp>
        <p:nvSpPr>
          <p:cNvPr id="3" name="Content Placeholder 2">
            <a:extLst>
              <a:ext uri="{FF2B5EF4-FFF2-40B4-BE49-F238E27FC236}">
                <a16:creationId xmlns:a16="http://schemas.microsoft.com/office/drawing/2014/main" id="{901E6B8D-42D5-D21C-413F-A82A6FAABDF1}"/>
              </a:ext>
            </a:extLst>
          </p:cNvPr>
          <p:cNvSpPr>
            <a:spLocks noGrp="1"/>
          </p:cNvSpPr>
          <p:nvPr>
            <p:ph idx="1"/>
          </p:nvPr>
        </p:nvSpPr>
        <p:spPr/>
        <p:txBody>
          <a:bodyPr/>
          <a:lstStyle/>
          <a:p>
            <a:r>
              <a:rPr lang="en-GB" dirty="0">
                <a:latin typeface="Bahnschrift Light" panose="020B0502040204020203" pitchFamily="34" charset="0"/>
              </a:rPr>
              <a:t>Homogeneity property</a:t>
            </a: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Plus Lorentz action</a:t>
            </a: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Implies 2d conformal covariance in affine coordinates</a:t>
            </a:r>
          </a:p>
        </p:txBody>
      </p:sp>
      <p:pic>
        <p:nvPicPr>
          <p:cNvPr id="9" name="Picture 8">
            <a:extLst>
              <a:ext uri="{FF2B5EF4-FFF2-40B4-BE49-F238E27FC236}">
                <a16:creationId xmlns:a16="http://schemas.microsoft.com/office/drawing/2014/main" id="{45F4B929-8261-2E1D-54DB-5E03371D9102}"/>
              </a:ext>
            </a:extLst>
          </p:cNvPr>
          <p:cNvPicPr>
            <a:picLocks noChangeAspect="1"/>
          </p:cNvPicPr>
          <p:nvPr/>
        </p:nvPicPr>
        <p:blipFill>
          <a:blip r:embed="rId3"/>
          <a:stretch>
            <a:fillRect/>
          </a:stretch>
        </p:blipFill>
        <p:spPr>
          <a:xfrm>
            <a:off x="4290190" y="2359044"/>
            <a:ext cx="6868841" cy="984840"/>
          </a:xfrm>
          <a:prstGeom prst="rect">
            <a:avLst/>
          </a:prstGeom>
        </p:spPr>
      </p:pic>
      <p:pic>
        <p:nvPicPr>
          <p:cNvPr id="11" name="Picture 10">
            <a:extLst>
              <a:ext uri="{FF2B5EF4-FFF2-40B4-BE49-F238E27FC236}">
                <a16:creationId xmlns:a16="http://schemas.microsoft.com/office/drawing/2014/main" id="{5839F821-922A-9AE9-4DD6-A420AA2EFBDA}"/>
              </a:ext>
            </a:extLst>
          </p:cNvPr>
          <p:cNvPicPr>
            <a:picLocks noChangeAspect="1"/>
          </p:cNvPicPr>
          <p:nvPr/>
        </p:nvPicPr>
        <p:blipFill>
          <a:blip r:embed="rId4"/>
          <a:stretch>
            <a:fillRect/>
          </a:stretch>
        </p:blipFill>
        <p:spPr>
          <a:xfrm>
            <a:off x="4290190" y="3877303"/>
            <a:ext cx="6717171" cy="759411"/>
          </a:xfrm>
          <a:prstGeom prst="rect">
            <a:avLst/>
          </a:prstGeom>
        </p:spPr>
      </p:pic>
      <p:pic>
        <p:nvPicPr>
          <p:cNvPr id="14" name="Picture 13">
            <a:extLst>
              <a:ext uri="{FF2B5EF4-FFF2-40B4-BE49-F238E27FC236}">
                <a16:creationId xmlns:a16="http://schemas.microsoft.com/office/drawing/2014/main" id="{469B4FA2-EFD0-44DD-3512-6B26866F5A4C}"/>
              </a:ext>
            </a:extLst>
          </p:cNvPr>
          <p:cNvPicPr>
            <a:picLocks noChangeAspect="1"/>
          </p:cNvPicPr>
          <p:nvPr/>
        </p:nvPicPr>
        <p:blipFill>
          <a:blip r:embed="rId5"/>
          <a:stretch>
            <a:fillRect/>
          </a:stretch>
        </p:blipFill>
        <p:spPr>
          <a:xfrm>
            <a:off x="4210958" y="5396151"/>
            <a:ext cx="7142842" cy="915749"/>
          </a:xfrm>
          <a:prstGeom prst="rect">
            <a:avLst/>
          </a:prstGeom>
        </p:spPr>
      </p:pic>
      <p:cxnSp>
        <p:nvCxnSpPr>
          <p:cNvPr id="6" name="Straight Arrow Connector 5">
            <a:extLst>
              <a:ext uri="{FF2B5EF4-FFF2-40B4-BE49-F238E27FC236}">
                <a16:creationId xmlns:a16="http://schemas.microsoft.com/office/drawing/2014/main" id="{00860951-CD23-B768-F6AB-6CAC27C6C302}"/>
              </a:ext>
            </a:extLst>
          </p:cNvPr>
          <p:cNvCxnSpPr>
            <a:cxnSpLocks/>
          </p:cNvCxnSpPr>
          <p:nvPr/>
        </p:nvCxnSpPr>
        <p:spPr>
          <a:xfrm flipH="1">
            <a:off x="10828421" y="2030747"/>
            <a:ext cx="200125" cy="41937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a:extLst>
              <a:ext uri="{FF2B5EF4-FFF2-40B4-BE49-F238E27FC236}">
                <a16:creationId xmlns:a16="http://schemas.microsoft.com/office/drawing/2014/main" id="{3C41337F-81C9-1D90-D820-0EA81694F79A}"/>
              </a:ext>
            </a:extLst>
          </p:cNvPr>
          <p:cNvCxnSpPr>
            <a:cxnSpLocks/>
          </p:cNvCxnSpPr>
          <p:nvPr/>
        </p:nvCxnSpPr>
        <p:spPr>
          <a:xfrm flipH="1">
            <a:off x="10703293" y="2030747"/>
            <a:ext cx="721894" cy="1925449"/>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21C70855-9645-ACAF-C469-D923A824A93D}"/>
              </a:ext>
            </a:extLst>
          </p:cNvPr>
          <p:cNvSpPr txBox="1"/>
          <p:nvPr/>
        </p:nvSpPr>
        <p:spPr>
          <a:xfrm>
            <a:off x="8530587" y="1603664"/>
            <a:ext cx="3352200" cy="369332"/>
          </a:xfrm>
          <a:prstGeom prst="rect">
            <a:avLst/>
          </a:prstGeom>
          <a:solidFill>
            <a:schemeClr val="accent2">
              <a:lumMod val="60000"/>
              <a:lumOff val="40000"/>
            </a:schemeClr>
          </a:solidFill>
        </p:spPr>
        <p:txBody>
          <a:bodyPr wrap="none" rtlCol="0">
            <a:spAutoFit/>
          </a:bodyPr>
          <a:lstStyle/>
          <a:p>
            <a:r>
              <a:rPr lang="en-GB" dirty="0">
                <a:latin typeface="Bahnschrift Light" panose="020B0502040204020203" pitchFamily="34" charset="0"/>
              </a:rPr>
              <a:t>Only ever need to check these!</a:t>
            </a:r>
          </a:p>
        </p:txBody>
      </p:sp>
    </p:spTree>
    <p:extLst>
      <p:ext uri="{BB962C8B-B14F-4D97-AF65-F5344CB8AC3E}">
        <p14:creationId xmlns:p14="http://schemas.microsoft.com/office/powerpoint/2010/main" val="107722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Chiral Mellin Transform</a:t>
            </a:r>
          </a:p>
        </p:txBody>
      </p:sp>
      <p:sp>
        <p:nvSpPr>
          <p:cNvPr id="3" name="Content Placeholder 2">
            <a:extLst>
              <a:ext uri="{FF2B5EF4-FFF2-40B4-BE49-F238E27FC236}">
                <a16:creationId xmlns:a16="http://schemas.microsoft.com/office/drawing/2014/main" id="{901E6B8D-42D5-D21C-413F-A82A6FAABDF1}"/>
              </a:ext>
            </a:extLst>
          </p:cNvPr>
          <p:cNvSpPr>
            <a:spLocks noGrp="1"/>
          </p:cNvSpPr>
          <p:nvPr>
            <p:ph idx="1"/>
          </p:nvPr>
        </p:nvSpPr>
        <p:spPr/>
        <p:txBody>
          <a:bodyPr/>
          <a:lstStyle/>
          <a:p>
            <a:r>
              <a:rPr lang="en-GB" dirty="0">
                <a:latin typeface="Bahnschrift Light" panose="020B0502040204020203" pitchFamily="34" charset="0"/>
              </a:rPr>
              <a:t>In general, to build such states/amplitudes in homogeneous coordinates we use a chiral Mellin transform given by</a:t>
            </a: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The spin condition appears naturally</a:t>
            </a:r>
          </a:p>
        </p:txBody>
      </p:sp>
      <p:pic>
        <p:nvPicPr>
          <p:cNvPr id="5" name="Picture 4">
            <a:extLst>
              <a:ext uri="{FF2B5EF4-FFF2-40B4-BE49-F238E27FC236}">
                <a16:creationId xmlns:a16="http://schemas.microsoft.com/office/drawing/2014/main" id="{BF4ED322-E879-1295-9591-BA7E38BD28E1}"/>
              </a:ext>
            </a:extLst>
          </p:cNvPr>
          <p:cNvPicPr>
            <a:picLocks noChangeAspect="1"/>
          </p:cNvPicPr>
          <p:nvPr/>
        </p:nvPicPr>
        <p:blipFill>
          <a:blip r:embed="rId3"/>
          <a:stretch>
            <a:fillRect/>
          </a:stretch>
        </p:blipFill>
        <p:spPr>
          <a:xfrm>
            <a:off x="1586780" y="2735534"/>
            <a:ext cx="8369296" cy="1479592"/>
          </a:xfrm>
          <a:prstGeom prst="rect">
            <a:avLst/>
          </a:prstGeom>
        </p:spPr>
      </p:pic>
      <p:sp>
        <p:nvSpPr>
          <p:cNvPr id="6" name="TextBox 5">
            <a:extLst>
              <a:ext uri="{FF2B5EF4-FFF2-40B4-BE49-F238E27FC236}">
                <a16:creationId xmlns:a16="http://schemas.microsoft.com/office/drawing/2014/main" id="{2350D666-1CD0-4F6B-3916-E78B8C19E49F}"/>
              </a:ext>
            </a:extLst>
          </p:cNvPr>
          <p:cNvSpPr txBox="1"/>
          <p:nvPr/>
        </p:nvSpPr>
        <p:spPr>
          <a:xfrm>
            <a:off x="8806704" y="4215126"/>
            <a:ext cx="3056548" cy="2246769"/>
          </a:xfrm>
          <a:prstGeom prst="rect">
            <a:avLst/>
          </a:prstGeom>
          <a:noFill/>
        </p:spPr>
        <p:txBody>
          <a:bodyPr wrap="square" rtlCol="0">
            <a:spAutoFit/>
          </a:bodyPr>
          <a:lstStyle/>
          <a:p>
            <a:r>
              <a:rPr lang="en-GB" sz="2000" i="1" dirty="0">
                <a:solidFill>
                  <a:schemeClr val="accent3">
                    <a:lumMod val="50000"/>
                  </a:schemeClr>
                </a:solidFill>
                <a:latin typeface="Bahnschrift Light" panose="020B0502040204020203" pitchFamily="34" charset="0"/>
              </a:rPr>
              <a:t>Brandhuber, JG, Brown, Spence, Travaglini 2105.10263</a:t>
            </a:r>
          </a:p>
          <a:p>
            <a:endParaRPr lang="en-GB" sz="2000" i="1" dirty="0">
              <a:solidFill>
                <a:schemeClr val="accent3">
                  <a:lumMod val="50000"/>
                </a:schemeClr>
              </a:solidFill>
              <a:latin typeface="Bahnschrift Light" panose="020B0502040204020203" pitchFamily="34" charset="0"/>
            </a:endParaRPr>
          </a:p>
          <a:p>
            <a:r>
              <a:rPr lang="en-GB" sz="2000" i="1" dirty="0">
                <a:solidFill>
                  <a:schemeClr val="accent3">
                    <a:lumMod val="50000"/>
                  </a:schemeClr>
                </a:solidFill>
                <a:latin typeface="Bahnschrift Light" panose="020B0502040204020203" pitchFamily="34" charset="0"/>
              </a:rPr>
              <a:t>Gelfand et al. Generalized Functions, Volume 5</a:t>
            </a:r>
          </a:p>
        </p:txBody>
      </p:sp>
      <p:pic>
        <p:nvPicPr>
          <p:cNvPr id="8" name="Picture 7">
            <a:extLst>
              <a:ext uri="{FF2B5EF4-FFF2-40B4-BE49-F238E27FC236}">
                <a16:creationId xmlns:a16="http://schemas.microsoft.com/office/drawing/2014/main" id="{99E230FC-55F5-0788-26EA-0F053839FD48}"/>
              </a:ext>
            </a:extLst>
          </p:cNvPr>
          <p:cNvPicPr>
            <a:picLocks noChangeAspect="1"/>
          </p:cNvPicPr>
          <p:nvPr/>
        </p:nvPicPr>
        <p:blipFill>
          <a:blip r:embed="rId4"/>
          <a:stretch>
            <a:fillRect/>
          </a:stretch>
        </p:blipFill>
        <p:spPr>
          <a:xfrm>
            <a:off x="3146532" y="5454937"/>
            <a:ext cx="2148482" cy="563050"/>
          </a:xfrm>
          <a:prstGeom prst="rect">
            <a:avLst/>
          </a:prstGeom>
        </p:spPr>
      </p:pic>
    </p:spTree>
    <p:extLst>
      <p:ext uri="{BB962C8B-B14F-4D97-AF65-F5344CB8AC3E}">
        <p14:creationId xmlns:p14="http://schemas.microsoft.com/office/powerpoint/2010/main" val="163068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3F05-64CD-D671-DD35-2F11EC0DDC95}"/>
              </a:ext>
            </a:extLst>
          </p:cNvPr>
          <p:cNvSpPr>
            <a:spLocks noGrp="1"/>
          </p:cNvSpPr>
          <p:nvPr>
            <p:ph type="title"/>
          </p:nvPr>
        </p:nvSpPr>
        <p:spPr/>
        <p:txBody>
          <a:bodyPr/>
          <a:lstStyle/>
          <a:p>
            <a:r>
              <a:rPr lang="en-GB" dirty="0">
                <a:latin typeface="Bahnschrift" panose="020B0502040204020203" pitchFamily="34" charset="0"/>
              </a:rPr>
              <a:t>Split Signature Scattering</a:t>
            </a:r>
          </a:p>
        </p:txBody>
      </p:sp>
      <p:sp>
        <p:nvSpPr>
          <p:cNvPr id="5" name="Content Placeholder 4">
            <a:extLst>
              <a:ext uri="{FF2B5EF4-FFF2-40B4-BE49-F238E27FC236}">
                <a16:creationId xmlns:a16="http://schemas.microsoft.com/office/drawing/2014/main" id="{C0C25895-7C29-4976-6074-7C16685F3028}"/>
              </a:ext>
            </a:extLst>
          </p:cNvPr>
          <p:cNvSpPr>
            <a:spLocks noGrp="1"/>
          </p:cNvSpPr>
          <p:nvPr>
            <p:ph idx="1"/>
          </p:nvPr>
        </p:nvSpPr>
        <p:spPr>
          <a:xfrm>
            <a:off x="838200" y="1695245"/>
            <a:ext cx="6254578" cy="1299520"/>
          </a:xfrm>
        </p:spPr>
        <p:txBody>
          <a:bodyPr/>
          <a:lstStyle/>
          <a:p>
            <a:r>
              <a:rPr lang="en-GB" dirty="0">
                <a:latin typeface="Bahnschrift Light" panose="020B0502040204020203" pitchFamily="34" charset="0"/>
              </a:rPr>
              <a:t>States are neither incoming nor outgoing but are defined at the single component of null infinity</a:t>
            </a:r>
          </a:p>
        </p:txBody>
      </p:sp>
      <p:sp>
        <p:nvSpPr>
          <p:cNvPr id="39" name="TextBox 38">
            <a:extLst>
              <a:ext uri="{FF2B5EF4-FFF2-40B4-BE49-F238E27FC236}">
                <a16:creationId xmlns:a16="http://schemas.microsoft.com/office/drawing/2014/main" id="{37D36A22-F308-607E-1149-79BC0716DB4D}"/>
              </a:ext>
            </a:extLst>
          </p:cNvPr>
          <p:cNvSpPr txBox="1"/>
          <p:nvPr/>
        </p:nvSpPr>
        <p:spPr>
          <a:xfrm>
            <a:off x="8297252" y="5483797"/>
            <a:ext cx="3056548" cy="1107996"/>
          </a:xfrm>
          <a:prstGeom prst="rect">
            <a:avLst/>
          </a:prstGeom>
          <a:noFill/>
        </p:spPr>
        <p:txBody>
          <a:bodyPr wrap="square" rtlCol="0">
            <a:spAutoFit/>
          </a:bodyPr>
          <a:lstStyle/>
          <a:p>
            <a:r>
              <a:rPr lang="en-GB" sz="1600" i="1" dirty="0">
                <a:solidFill>
                  <a:schemeClr val="accent3">
                    <a:lumMod val="50000"/>
                  </a:schemeClr>
                </a:solidFill>
                <a:latin typeface="Bahnschrift Light" panose="020B0502040204020203" pitchFamily="34" charset="0"/>
              </a:rPr>
              <a:t>Alexander </a:t>
            </a:r>
            <a:r>
              <a:rPr lang="en-GB" sz="1600" i="1" dirty="0" err="1">
                <a:solidFill>
                  <a:schemeClr val="accent3">
                    <a:lumMod val="50000"/>
                  </a:schemeClr>
                </a:solidFill>
                <a:latin typeface="Bahnschrift Light" panose="020B0502040204020203" pitchFamily="34" charset="0"/>
              </a:rPr>
              <a:t>Atanasov</a:t>
            </a:r>
            <a:r>
              <a:rPr lang="en-GB" sz="1600" i="1" dirty="0">
                <a:solidFill>
                  <a:schemeClr val="accent3">
                    <a:lumMod val="50000"/>
                  </a:schemeClr>
                </a:solidFill>
                <a:latin typeface="Bahnschrift Light" panose="020B0502040204020203" pitchFamily="34" charset="0"/>
              </a:rPr>
              <a:t>, Adam Ball, Walker Melton, Ana-Maria </a:t>
            </a:r>
            <a:r>
              <a:rPr lang="en-GB" sz="1600" i="1" dirty="0" err="1">
                <a:solidFill>
                  <a:schemeClr val="accent3">
                    <a:lumMod val="50000"/>
                  </a:schemeClr>
                </a:solidFill>
                <a:latin typeface="Bahnschrift Light" panose="020B0502040204020203" pitchFamily="34" charset="0"/>
              </a:rPr>
              <a:t>Raclariu</a:t>
            </a:r>
            <a:r>
              <a:rPr lang="en-GB" sz="1600" i="1" dirty="0">
                <a:solidFill>
                  <a:schemeClr val="accent3">
                    <a:lumMod val="50000"/>
                  </a:schemeClr>
                </a:solidFill>
                <a:latin typeface="Bahnschrift Light" panose="020B0502040204020203" pitchFamily="34" charset="0"/>
              </a:rPr>
              <a:t>, Andrew Strominger</a:t>
            </a:r>
          </a:p>
          <a:p>
            <a:r>
              <a:rPr lang="en-GB" sz="1600" i="1" dirty="0">
                <a:solidFill>
                  <a:schemeClr val="accent3">
                    <a:lumMod val="50000"/>
                  </a:schemeClr>
                </a:solidFill>
                <a:latin typeface="Bahnschrift Light" panose="020B0502040204020203" pitchFamily="34" charset="0"/>
              </a:rPr>
              <a:t>2101.09591</a:t>
            </a:r>
          </a:p>
        </p:txBody>
      </p:sp>
      <p:grpSp>
        <p:nvGrpSpPr>
          <p:cNvPr id="3" name="Group 2">
            <a:extLst>
              <a:ext uri="{FF2B5EF4-FFF2-40B4-BE49-F238E27FC236}">
                <a16:creationId xmlns:a16="http://schemas.microsoft.com/office/drawing/2014/main" id="{23FCFE44-61F8-5987-E4F0-F61F579A0067}"/>
              </a:ext>
            </a:extLst>
          </p:cNvPr>
          <p:cNvGrpSpPr/>
          <p:nvPr/>
        </p:nvGrpSpPr>
        <p:grpSpPr>
          <a:xfrm>
            <a:off x="437100" y="1710378"/>
            <a:ext cx="11296535" cy="7192169"/>
            <a:chOff x="437100" y="1710378"/>
            <a:chExt cx="11296535" cy="7192169"/>
          </a:xfrm>
        </p:grpSpPr>
        <p:grpSp>
          <p:nvGrpSpPr>
            <p:cNvPr id="52" name="Group 51">
              <a:extLst>
                <a:ext uri="{FF2B5EF4-FFF2-40B4-BE49-F238E27FC236}">
                  <a16:creationId xmlns:a16="http://schemas.microsoft.com/office/drawing/2014/main" id="{66BFD5F7-112C-22CD-8D43-28874CB2D818}"/>
                </a:ext>
              </a:extLst>
            </p:cNvPr>
            <p:cNvGrpSpPr/>
            <p:nvPr/>
          </p:nvGrpSpPr>
          <p:grpSpPr>
            <a:xfrm>
              <a:off x="437100" y="1710378"/>
              <a:ext cx="11296535" cy="7192169"/>
              <a:chOff x="447732" y="1806075"/>
              <a:chExt cx="11296535" cy="7192169"/>
            </a:xfrm>
          </p:grpSpPr>
          <p:grpSp>
            <p:nvGrpSpPr>
              <p:cNvPr id="38" name="Group 37">
                <a:extLst>
                  <a:ext uri="{FF2B5EF4-FFF2-40B4-BE49-F238E27FC236}">
                    <a16:creationId xmlns:a16="http://schemas.microsoft.com/office/drawing/2014/main" id="{FCB5813A-12BE-7455-1C72-FBC7FFA91E72}"/>
                  </a:ext>
                </a:extLst>
              </p:cNvPr>
              <p:cNvGrpSpPr/>
              <p:nvPr/>
            </p:nvGrpSpPr>
            <p:grpSpPr>
              <a:xfrm>
                <a:off x="447732" y="1806075"/>
                <a:ext cx="11296535" cy="7192169"/>
                <a:chOff x="447732" y="1690688"/>
                <a:chExt cx="11296535" cy="7192169"/>
              </a:xfrm>
            </p:grpSpPr>
            <p:grpSp>
              <p:nvGrpSpPr>
                <p:cNvPr id="24" name="Group 23">
                  <a:extLst>
                    <a:ext uri="{FF2B5EF4-FFF2-40B4-BE49-F238E27FC236}">
                      <a16:creationId xmlns:a16="http://schemas.microsoft.com/office/drawing/2014/main" id="{CFDED9F9-B7EC-AC07-8E4A-6659EA3ED7C9}"/>
                    </a:ext>
                  </a:extLst>
                </p:cNvPr>
                <p:cNvGrpSpPr/>
                <p:nvPr/>
              </p:nvGrpSpPr>
              <p:grpSpPr>
                <a:xfrm>
                  <a:off x="447732" y="1690688"/>
                  <a:ext cx="11296535" cy="7192169"/>
                  <a:chOff x="328665" y="1825625"/>
                  <a:chExt cx="11296535" cy="7192169"/>
                </a:xfrm>
              </p:grpSpPr>
              <p:pic>
                <p:nvPicPr>
                  <p:cNvPr id="2056" name="Picture 8">
                    <a:extLst>
                      <a:ext uri="{FF2B5EF4-FFF2-40B4-BE49-F238E27FC236}">
                        <a16:creationId xmlns:a16="http://schemas.microsoft.com/office/drawing/2014/main" id="{2241E347-2B0C-2D51-786E-D39D2E2D81E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766" y="3625478"/>
                    <a:ext cx="4344542" cy="286739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0EE3874B-04A9-0493-A698-40FA1AFF88DE}"/>
                      </a:ext>
                    </a:extLst>
                  </p:cNvPr>
                  <p:cNvGrpSpPr/>
                  <p:nvPr/>
                </p:nvGrpSpPr>
                <p:grpSpPr>
                  <a:xfrm>
                    <a:off x="328665" y="1825625"/>
                    <a:ext cx="11296535" cy="7192169"/>
                    <a:chOff x="214019" y="2152196"/>
                    <a:chExt cx="11296535" cy="7192169"/>
                  </a:xfrm>
                </p:grpSpPr>
                <p:sp>
                  <p:nvSpPr>
                    <p:cNvPr id="49" name="Multiplication Sign 48">
                      <a:extLst>
                        <a:ext uri="{FF2B5EF4-FFF2-40B4-BE49-F238E27FC236}">
                          <a16:creationId xmlns:a16="http://schemas.microsoft.com/office/drawing/2014/main" id="{0AE0D2CE-8BE2-FC24-920C-E31AE3878747}"/>
                        </a:ext>
                      </a:extLst>
                    </p:cNvPr>
                    <p:cNvSpPr/>
                    <p:nvPr/>
                  </p:nvSpPr>
                  <p:spPr>
                    <a:xfrm rot="791916">
                      <a:off x="3353079" y="4272787"/>
                      <a:ext cx="252000" cy="252000"/>
                    </a:xfrm>
                    <a:prstGeom prst="mathMultiply">
                      <a:avLst>
                        <a:gd name="adj1" fmla="val 18824"/>
                      </a:avLst>
                    </a:prstGeom>
                    <a:solidFill>
                      <a:srgbClr val="FF4747"/>
                    </a:solid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nvGrpSpPr>
                    <p:cNvPr id="20" name="Group 19">
                      <a:extLst>
                        <a:ext uri="{FF2B5EF4-FFF2-40B4-BE49-F238E27FC236}">
                          <a16:creationId xmlns:a16="http://schemas.microsoft.com/office/drawing/2014/main" id="{584DCBC7-F5A5-6337-B699-59CDF104D188}"/>
                        </a:ext>
                      </a:extLst>
                    </p:cNvPr>
                    <p:cNvGrpSpPr/>
                    <p:nvPr/>
                  </p:nvGrpSpPr>
                  <p:grpSpPr>
                    <a:xfrm>
                      <a:off x="214019" y="2152196"/>
                      <a:ext cx="11296535" cy="7192169"/>
                      <a:chOff x="214019" y="2152196"/>
                      <a:chExt cx="11296535" cy="7192169"/>
                    </a:xfrm>
                  </p:grpSpPr>
                  <p:grpSp>
                    <p:nvGrpSpPr>
                      <p:cNvPr id="45" name="Group 44">
                        <a:extLst>
                          <a:ext uri="{FF2B5EF4-FFF2-40B4-BE49-F238E27FC236}">
                            <a16:creationId xmlns:a16="http://schemas.microsoft.com/office/drawing/2014/main" id="{3AD3FCBF-B976-DF25-0CA8-A11EDD4310D8}"/>
                          </a:ext>
                        </a:extLst>
                      </p:cNvPr>
                      <p:cNvGrpSpPr/>
                      <p:nvPr/>
                    </p:nvGrpSpPr>
                    <p:grpSpPr>
                      <a:xfrm>
                        <a:off x="214019" y="2152196"/>
                        <a:ext cx="11296535" cy="7192169"/>
                        <a:chOff x="3111927" y="1796645"/>
                        <a:chExt cx="8052211" cy="4860924"/>
                      </a:xfrm>
                    </p:grpSpPr>
                    <p:pic>
                      <p:nvPicPr>
                        <p:cNvPr id="42" name="Picture 41">
                          <a:extLst>
                            <a:ext uri="{FF2B5EF4-FFF2-40B4-BE49-F238E27FC236}">
                              <a16:creationId xmlns:a16="http://schemas.microsoft.com/office/drawing/2014/main" id="{912F73FF-E2C5-EF88-481E-3A5ADC790915}"/>
                            </a:ext>
                          </a:extLst>
                        </p:cNvPr>
                        <p:cNvPicPr>
                          <a:picLocks noChangeAspect="1"/>
                        </p:cNvPicPr>
                        <p:nvPr/>
                      </p:nvPicPr>
                      <p:blipFill rotWithShape="1">
                        <a:blip r:embed="rId4">
                          <a:clrChange>
                            <a:clrFrom>
                              <a:srgbClr val="FFFFFF"/>
                            </a:clrFrom>
                            <a:clrTo>
                              <a:srgbClr val="FFFFFF">
                                <a:alpha val="0"/>
                              </a:srgbClr>
                            </a:clrTo>
                          </a:clrChange>
                          <a:biLevel thresh="75000"/>
                        </a:blip>
                        <a:srcRect l="77712" t="22264" r="19148" b="50000"/>
                        <a:stretch/>
                      </p:blipFill>
                      <p:spPr>
                        <a:xfrm>
                          <a:off x="5304333" y="4269939"/>
                          <a:ext cx="223188" cy="303856"/>
                        </a:xfrm>
                        <a:prstGeom prst="rect">
                          <a:avLst/>
                        </a:prstGeom>
                      </p:spPr>
                    </p:pic>
                    <p:grpSp>
                      <p:nvGrpSpPr>
                        <p:cNvPr id="44" name="Group 43">
                          <a:extLst>
                            <a:ext uri="{FF2B5EF4-FFF2-40B4-BE49-F238E27FC236}">
                              <a16:creationId xmlns:a16="http://schemas.microsoft.com/office/drawing/2014/main" id="{1FDECD32-91FD-4BE4-2104-2A845610090F}"/>
                            </a:ext>
                          </a:extLst>
                        </p:cNvPr>
                        <p:cNvGrpSpPr/>
                        <p:nvPr/>
                      </p:nvGrpSpPr>
                      <p:grpSpPr>
                        <a:xfrm>
                          <a:off x="3111927" y="1796645"/>
                          <a:ext cx="8052211" cy="4860924"/>
                          <a:chOff x="3111927" y="1796645"/>
                          <a:chExt cx="8052211" cy="4860924"/>
                        </a:xfrm>
                      </p:grpSpPr>
                      <p:grpSp>
                        <p:nvGrpSpPr>
                          <p:cNvPr id="17" name="Group 16">
                            <a:extLst>
                              <a:ext uri="{FF2B5EF4-FFF2-40B4-BE49-F238E27FC236}">
                                <a16:creationId xmlns:a16="http://schemas.microsoft.com/office/drawing/2014/main" id="{3DDB7E2B-4F14-3E27-9235-955256350F4A}"/>
                              </a:ext>
                            </a:extLst>
                          </p:cNvPr>
                          <p:cNvGrpSpPr/>
                          <p:nvPr/>
                        </p:nvGrpSpPr>
                        <p:grpSpPr>
                          <a:xfrm>
                            <a:off x="8671459" y="1796645"/>
                            <a:ext cx="2492679" cy="2455968"/>
                            <a:chOff x="8423356" y="1796645"/>
                            <a:chExt cx="2492679" cy="2455968"/>
                          </a:xfrm>
                        </p:grpSpPr>
                        <p:grpSp>
                          <p:nvGrpSpPr>
                            <p:cNvPr id="12" name="Group 11">
                              <a:extLst>
                                <a:ext uri="{FF2B5EF4-FFF2-40B4-BE49-F238E27FC236}">
                                  <a16:creationId xmlns:a16="http://schemas.microsoft.com/office/drawing/2014/main" id="{9080DC9D-3EB4-0628-274C-695A8E4BB1B0}"/>
                                </a:ext>
                              </a:extLst>
                            </p:cNvPr>
                            <p:cNvGrpSpPr/>
                            <p:nvPr/>
                          </p:nvGrpSpPr>
                          <p:grpSpPr>
                            <a:xfrm>
                              <a:off x="8423356" y="1796645"/>
                              <a:ext cx="2492679" cy="2455968"/>
                              <a:chOff x="8464545" y="1845364"/>
                              <a:chExt cx="2492679" cy="2455968"/>
                            </a:xfrm>
                          </p:grpSpPr>
                          <p:pic>
                            <p:nvPicPr>
                              <p:cNvPr id="1026" name="Picture 2" descr="7.3: Penrose Diagrams and Causality | Penrose, Diagram, Types of  transformations">
                                <a:extLst>
                                  <a:ext uri="{FF2B5EF4-FFF2-40B4-BE49-F238E27FC236}">
                                    <a16:creationId xmlns:a16="http://schemas.microsoft.com/office/drawing/2014/main" id="{61F86988-5C7E-6E32-C8DC-3D17C4D4E28A}"/>
                                  </a:ext>
                                </a:extLst>
                              </p:cNvPr>
                              <p:cNvPicPr>
                                <a:picLocks noChangeAspect="1" noChangeArrowheads="1"/>
                              </p:cNvPicPr>
                              <p:nvPr/>
                            </p:nvPicPr>
                            <p:blipFill rotWithShape="1">
                              <a:blip r:embed="rId5">
                                <a:clrChange>
                                  <a:clrFrom>
                                    <a:srgbClr val="DEDEDE"/>
                                  </a:clrFrom>
                                  <a:clrTo>
                                    <a:srgbClr val="DEDEDE">
                                      <a:alpha val="0"/>
                                    </a:srgbClr>
                                  </a:clrTo>
                                </a:clrChange>
                                <a:alphaModFix/>
                                <a:extLst>
                                  <a:ext uri="{28A0092B-C50C-407E-A947-70E740481C1C}">
                                    <a14:useLocalDpi xmlns:a14="http://schemas.microsoft.com/office/drawing/2010/main" val="0"/>
                                  </a:ext>
                                </a:extLst>
                              </a:blip>
                              <a:srcRect l="45908" t="4616" r="5921" b="49093"/>
                              <a:stretch/>
                            </p:blipFill>
                            <p:spPr bwMode="auto">
                              <a:xfrm>
                                <a:off x="8778506" y="1845364"/>
                                <a:ext cx="2178718" cy="211409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32C8646A-44B7-D958-A87C-31E886B4920A}"/>
                                  </a:ext>
                                </a:extLst>
                              </p:cNvPr>
                              <p:cNvCxnSpPr>
                                <a:cxnSpLocks/>
                              </p:cNvCxnSpPr>
                              <p:nvPr/>
                            </p:nvCxnSpPr>
                            <p:spPr>
                              <a:xfrm>
                                <a:off x="8836365" y="2228837"/>
                                <a:ext cx="0" cy="1730624"/>
                              </a:xfrm>
                              <a:prstGeom prst="line">
                                <a:avLst/>
                              </a:prstGeom>
                              <a:ln w="76200">
                                <a:solidFill>
                                  <a:schemeClr val="tx1"/>
                                </a:solidFill>
                                <a:prstDash val="dash"/>
                              </a:ln>
                              <a:effectLst>
                                <a:softEdge rad="12700"/>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AE606E1-7785-B365-799E-E4A893252C62}"/>
                                  </a:ext>
                                </a:extLst>
                              </p:cNvPr>
                              <p:cNvSpPr/>
                              <p:nvPr/>
                            </p:nvSpPr>
                            <p:spPr>
                              <a:xfrm>
                                <a:off x="8464545" y="3617591"/>
                                <a:ext cx="716692" cy="683741"/>
                              </a:xfrm>
                              <a:prstGeom prst="ellipse">
                                <a:avLst/>
                              </a:prstGeom>
                              <a:gradFill flip="none" rotWithShape="1">
                                <a:gsLst>
                                  <a:gs pos="0">
                                    <a:srgbClr val="FF4747">
                                      <a:shade val="30000"/>
                                      <a:satMod val="115000"/>
                                    </a:srgbClr>
                                  </a:gs>
                                  <a:gs pos="50000">
                                    <a:srgbClr val="FF4747">
                                      <a:shade val="67500"/>
                                      <a:satMod val="115000"/>
                                    </a:srgbClr>
                                  </a:gs>
                                  <a:gs pos="100000">
                                    <a:srgbClr val="FF4747">
                                      <a:shade val="100000"/>
                                      <a:satMod val="115000"/>
                                    </a:srgbClr>
                                  </a:gs>
                                </a:gsLst>
                                <a:lin ang="13500000" scaled="1"/>
                                <a:tileRect/>
                              </a:gradFill>
                              <a:ln w="57150">
                                <a:noFill/>
                              </a:ln>
                              <a:effectLst>
                                <a:innerShdw blurRad="63500" dist="50800" dir="27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3300"/>
                                  </a:solidFill>
                                </a:endParaRPr>
                              </a:p>
                            </p:txBody>
                          </p:sp>
                        </p:grpSp>
                        <p:sp>
                          <p:nvSpPr>
                            <p:cNvPr id="13" name="Freeform: Shape 12">
                              <a:extLst>
                                <a:ext uri="{FF2B5EF4-FFF2-40B4-BE49-F238E27FC236}">
                                  <a16:creationId xmlns:a16="http://schemas.microsoft.com/office/drawing/2014/main" id="{0456FA20-F70B-780F-914F-BBD9673CF330}"/>
                                </a:ext>
                              </a:extLst>
                            </p:cNvPr>
                            <p:cNvSpPr/>
                            <p:nvPr/>
                          </p:nvSpPr>
                          <p:spPr>
                            <a:xfrm rot="16200000">
                              <a:off x="8985930" y="3016997"/>
                              <a:ext cx="666000" cy="594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rgbClr val="FF4747"/>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EFC7EE01-1466-17A9-A861-EB43B4ECD57C}"/>
                                </a:ext>
                              </a:extLst>
                            </p:cNvPr>
                            <p:cNvSpPr/>
                            <p:nvPr/>
                          </p:nvSpPr>
                          <p:spPr>
                            <a:xfrm rot="5400000">
                              <a:off x="8863929" y="2920872"/>
                              <a:ext cx="684000" cy="612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noFill/>
                            <a:ln w="28575">
                              <a:solidFill>
                                <a:srgbClr val="FF4747"/>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16" name="Freeform: Shape 15">
                              <a:extLst>
                                <a:ext uri="{FF2B5EF4-FFF2-40B4-BE49-F238E27FC236}">
                                  <a16:creationId xmlns:a16="http://schemas.microsoft.com/office/drawing/2014/main" id="{FDB96245-4D70-1AF0-C3AA-68585712A9A7}"/>
                                </a:ext>
                              </a:extLst>
                            </p:cNvPr>
                            <p:cNvSpPr/>
                            <p:nvPr/>
                          </p:nvSpPr>
                          <p:spPr>
                            <a:xfrm rot="5400000">
                              <a:off x="9069378" y="3126644"/>
                              <a:ext cx="684000" cy="612000"/>
                            </a:xfrm>
                            <a:custGeom>
                              <a:avLst/>
                              <a:gdLst>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72994 w 691978"/>
                                <a:gd name="connsiteY4" fmla="*/ 14004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44843 w 691978"/>
                                <a:gd name="connsiteY12" fmla="*/ 453081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84424 w 691978"/>
                                <a:gd name="connsiteY4" fmla="*/ 132423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 name="connsiteX0" fmla="*/ 0 w 691978"/>
                                <a:gd name="connsiteY0" fmla="*/ 0 h 640283"/>
                                <a:gd name="connsiteX1" fmla="*/ 8237 w 691978"/>
                                <a:gd name="connsiteY1" fmla="*/ 57664 h 640283"/>
                                <a:gd name="connsiteX2" fmla="*/ 32951 w 691978"/>
                                <a:gd name="connsiteY2" fmla="*/ 82378 h 640283"/>
                                <a:gd name="connsiteX3" fmla="*/ 156518 w 691978"/>
                                <a:gd name="connsiteY3" fmla="*/ 115329 h 640283"/>
                                <a:gd name="connsiteX4" fmla="*/ 190139 w 691978"/>
                                <a:gd name="connsiteY4" fmla="*/ 126708 h 640283"/>
                                <a:gd name="connsiteX5" fmla="*/ 197708 w 691978"/>
                                <a:gd name="connsiteY5" fmla="*/ 156519 h 640283"/>
                                <a:gd name="connsiteX6" fmla="*/ 205946 w 691978"/>
                                <a:gd name="connsiteY6" fmla="*/ 205946 h 640283"/>
                                <a:gd name="connsiteX7" fmla="*/ 222421 w 691978"/>
                                <a:gd name="connsiteY7" fmla="*/ 238897 h 640283"/>
                                <a:gd name="connsiteX8" fmla="*/ 304800 w 691978"/>
                                <a:gd name="connsiteY8" fmla="*/ 263610 h 640283"/>
                                <a:gd name="connsiteX9" fmla="*/ 354227 w 691978"/>
                                <a:gd name="connsiteY9" fmla="*/ 280086 h 640283"/>
                                <a:gd name="connsiteX10" fmla="*/ 387178 w 691978"/>
                                <a:gd name="connsiteY10" fmla="*/ 354227 h 640283"/>
                                <a:gd name="connsiteX11" fmla="*/ 411891 w 691978"/>
                                <a:gd name="connsiteY11" fmla="*/ 436605 h 640283"/>
                                <a:gd name="connsiteX12" fmla="*/ 433413 w 691978"/>
                                <a:gd name="connsiteY12" fmla="*/ 462606 h 640283"/>
                                <a:gd name="connsiteX13" fmla="*/ 469556 w 691978"/>
                                <a:gd name="connsiteY13" fmla="*/ 469556 h 640283"/>
                                <a:gd name="connsiteX14" fmla="*/ 535459 w 691978"/>
                                <a:gd name="connsiteY14" fmla="*/ 477794 h 640283"/>
                                <a:gd name="connsiteX15" fmla="*/ 593124 w 691978"/>
                                <a:gd name="connsiteY15" fmla="*/ 510746 h 640283"/>
                                <a:gd name="connsiteX16" fmla="*/ 634313 w 691978"/>
                                <a:gd name="connsiteY16" fmla="*/ 609600 h 640283"/>
                                <a:gd name="connsiteX17" fmla="*/ 691978 w 691978"/>
                                <a:gd name="connsiteY17" fmla="*/ 634313 h 6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1978" h="640283">
                                  <a:moveTo>
                                    <a:pt x="0" y="0"/>
                                  </a:moveTo>
                                  <a:cubicBezTo>
                                    <a:pt x="2746" y="19221"/>
                                    <a:pt x="1026" y="39636"/>
                                    <a:pt x="8237" y="57664"/>
                                  </a:cubicBezTo>
                                  <a:cubicBezTo>
                                    <a:pt x="12564" y="68481"/>
                                    <a:pt x="23631" y="75388"/>
                                    <a:pt x="32951" y="82378"/>
                                  </a:cubicBezTo>
                                  <a:cubicBezTo>
                                    <a:pt x="82838" y="119794"/>
                                    <a:pt x="84001" y="108078"/>
                                    <a:pt x="156518" y="115329"/>
                                  </a:cubicBezTo>
                                  <a:cubicBezTo>
                                    <a:pt x="162010" y="123567"/>
                                    <a:pt x="183138" y="119707"/>
                                    <a:pt x="190139" y="126708"/>
                                  </a:cubicBezTo>
                                  <a:cubicBezTo>
                                    <a:pt x="197140" y="133709"/>
                                    <a:pt x="195074" y="143313"/>
                                    <a:pt x="197708" y="156519"/>
                                  </a:cubicBezTo>
                                  <a:cubicBezTo>
                                    <a:pt x="200343" y="169725"/>
                                    <a:pt x="201147" y="189947"/>
                                    <a:pt x="205946" y="205946"/>
                                  </a:cubicBezTo>
                                  <a:cubicBezTo>
                                    <a:pt x="209475" y="217708"/>
                                    <a:pt x="214560" y="229463"/>
                                    <a:pt x="222421" y="238897"/>
                                  </a:cubicBezTo>
                                  <a:cubicBezTo>
                                    <a:pt x="242672" y="263198"/>
                                    <a:pt x="277770" y="259749"/>
                                    <a:pt x="304800" y="263610"/>
                                  </a:cubicBezTo>
                                  <a:cubicBezTo>
                                    <a:pt x="321276" y="269102"/>
                                    <a:pt x="339500" y="270881"/>
                                    <a:pt x="354227" y="280086"/>
                                  </a:cubicBezTo>
                                  <a:cubicBezTo>
                                    <a:pt x="370254" y="290103"/>
                                    <a:pt x="385255" y="346536"/>
                                    <a:pt x="387178" y="354227"/>
                                  </a:cubicBezTo>
                                  <a:cubicBezTo>
                                    <a:pt x="390289" y="366669"/>
                                    <a:pt x="404185" y="418542"/>
                                    <a:pt x="411891" y="436605"/>
                                  </a:cubicBezTo>
                                  <a:cubicBezTo>
                                    <a:pt x="419597" y="454668"/>
                                    <a:pt x="422751" y="456513"/>
                                    <a:pt x="433413" y="462606"/>
                                  </a:cubicBezTo>
                                  <a:cubicBezTo>
                                    <a:pt x="442009" y="467518"/>
                                    <a:pt x="452548" y="467025"/>
                                    <a:pt x="469556" y="469556"/>
                                  </a:cubicBezTo>
                                  <a:cubicBezTo>
                                    <a:pt x="486564" y="472087"/>
                                    <a:pt x="513491" y="475048"/>
                                    <a:pt x="535459" y="477794"/>
                                  </a:cubicBezTo>
                                  <a:cubicBezTo>
                                    <a:pt x="560145" y="483966"/>
                                    <a:pt x="580539" y="483060"/>
                                    <a:pt x="593124" y="510746"/>
                                  </a:cubicBezTo>
                                  <a:cubicBezTo>
                                    <a:pt x="608715" y="545046"/>
                                    <a:pt x="598570" y="585771"/>
                                    <a:pt x="634313" y="609600"/>
                                  </a:cubicBezTo>
                                  <a:cubicBezTo>
                                    <a:pt x="740539" y="680418"/>
                                    <a:pt x="659583" y="601918"/>
                                    <a:pt x="691978" y="634313"/>
                                  </a:cubicBezTo>
                                </a:path>
                              </a:pathLst>
                            </a:custGeom>
                            <a:ln w="28575">
                              <a:solidFill>
                                <a:srgbClr val="FF4747"/>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grpSp>
                      <p:cxnSp>
                        <p:nvCxnSpPr>
                          <p:cNvPr id="26" name="Straight Connector 25">
                            <a:extLst>
                              <a:ext uri="{FF2B5EF4-FFF2-40B4-BE49-F238E27FC236}">
                                <a16:creationId xmlns:a16="http://schemas.microsoft.com/office/drawing/2014/main" id="{BFECDA3F-8397-CD36-4090-DFB3D726582F}"/>
                              </a:ext>
                            </a:extLst>
                          </p:cNvPr>
                          <p:cNvCxnSpPr>
                            <a:cxnSpLocks/>
                          </p:cNvCxnSpPr>
                          <p:nvPr/>
                        </p:nvCxnSpPr>
                        <p:spPr>
                          <a:xfrm flipV="1">
                            <a:off x="4945949" y="2634093"/>
                            <a:ext cx="4477070" cy="436567"/>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3317283-7BC9-03C8-949C-1759260EFCC1}"/>
                              </a:ext>
                            </a:extLst>
                          </p:cNvPr>
                          <p:cNvCxnSpPr>
                            <a:cxnSpLocks/>
                          </p:cNvCxnSpPr>
                          <p:nvPr/>
                        </p:nvCxnSpPr>
                        <p:spPr>
                          <a:xfrm flipV="1">
                            <a:off x="6367453" y="2630843"/>
                            <a:ext cx="3104434" cy="1937969"/>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B6D1BAF-193E-B8AE-998C-92EEDB4C65A2}"/>
                              </a:ext>
                            </a:extLst>
                          </p:cNvPr>
                          <p:cNvCxnSpPr>
                            <a:cxnSpLocks/>
                          </p:cNvCxnSpPr>
                          <p:nvPr/>
                        </p:nvCxnSpPr>
                        <p:spPr>
                          <a:xfrm flipH="1" flipV="1">
                            <a:off x="4900175" y="4328896"/>
                            <a:ext cx="182427" cy="174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6C9B61B-6197-0E61-1C47-1E58DC3937F6}"/>
                              </a:ext>
                            </a:extLst>
                          </p:cNvPr>
                          <p:cNvCxnSpPr>
                            <a:cxnSpLocks/>
                          </p:cNvCxnSpPr>
                          <p:nvPr/>
                        </p:nvCxnSpPr>
                        <p:spPr>
                          <a:xfrm flipV="1">
                            <a:off x="5096082" y="4316248"/>
                            <a:ext cx="171534" cy="175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D988CA83-6372-2893-FC9C-24AD73318200}"/>
                              </a:ext>
                            </a:extLst>
                          </p:cNvPr>
                          <p:cNvPicPr>
                            <a:picLocks noChangeAspect="1"/>
                          </p:cNvPicPr>
                          <p:nvPr/>
                        </p:nvPicPr>
                        <p:blipFill rotWithShape="1">
                          <a:blip r:embed="rId6">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harpenSoften amount="50000"/>
                                    </a14:imgEffect>
                                  </a14:imgLayer>
                                </a14:imgProps>
                              </a:ext>
                            </a:extLst>
                          </a:blip>
                          <a:srcRect l="21499" t="22264" r="75596" b="50000"/>
                          <a:stretch/>
                        </p:blipFill>
                        <p:spPr>
                          <a:xfrm>
                            <a:off x="4679039" y="4202188"/>
                            <a:ext cx="196754" cy="289545"/>
                          </a:xfrm>
                          <a:prstGeom prst="rect">
                            <a:avLst/>
                          </a:prstGeom>
                        </p:spPr>
                      </p:pic>
                      <p:sp>
                        <p:nvSpPr>
                          <p:cNvPr id="43" name="Rectangle 42">
                            <a:extLst>
                              <a:ext uri="{FF2B5EF4-FFF2-40B4-BE49-F238E27FC236}">
                                <a16:creationId xmlns:a16="http://schemas.microsoft.com/office/drawing/2014/main" id="{DE8205A0-9021-0DAE-2EBB-FA152E134A58}"/>
                              </a:ext>
                            </a:extLst>
                          </p:cNvPr>
                          <p:cNvSpPr/>
                          <p:nvPr/>
                        </p:nvSpPr>
                        <p:spPr>
                          <a:xfrm rot="19603703">
                            <a:off x="3111927" y="2856106"/>
                            <a:ext cx="4131773" cy="3801463"/>
                          </a:xfrm>
                          <a:prstGeom prst="rect">
                            <a:avLst/>
                          </a:prstGeom>
                          <a:noFill/>
                        </p:spPr>
                        <p:txBody>
                          <a:bodyPr wrap="none" lIns="91440" tIns="45720" rIns="91440" bIns="45720">
                            <a:prstTxWarp prst="textArchUp">
                              <a:avLst>
                                <a:gd name="adj" fmla="val 9351929"/>
                              </a:avLst>
                            </a:prstTxWarp>
                            <a:spAutoFit/>
                          </a:bodyPr>
                          <a:lstStyle/>
                          <a:p>
                            <a:pPr algn="ctr"/>
                            <a:r>
                              <a:rPr lang="en-US" sz="3200" dirty="0">
                                <a:ln/>
                                <a:solidFill>
                                  <a:schemeClr val="accent6">
                                    <a:lumMod val="75000"/>
                                  </a:schemeClr>
                                </a:solidFill>
                                <a:effectLst>
                                  <a:outerShdw blurRad="38100" dist="19050" dir="2700000" algn="tl" rotWithShape="0">
                                    <a:schemeClr val="dk1">
                                      <a:lumMod val="50000"/>
                                      <a:alpha val="40000"/>
                                    </a:schemeClr>
                                  </a:outerShdw>
                                </a:effectLst>
                                <a:latin typeface="Bahnschrift Light" panose="020B0502040204020203" pitchFamily="34" charset="0"/>
                              </a:rPr>
                              <a:t>Celestial Torus</a:t>
                            </a:r>
                            <a:endParaRPr lang="en-US" sz="3200" cap="none" spc="0" dirty="0">
                              <a:ln/>
                              <a:solidFill>
                                <a:schemeClr val="accent6">
                                  <a:lumMod val="75000"/>
                                </a:schemeClr>
                              </a:solidFill>
                              <a:effectLst>
                                <a:outerShdw blurRad="38100" dist="19050" dir="2700000" algn="tl" rotWithShape="0">
                                  <a:schemeClr val="dk1">
                                    <a:lumMod val="50000"/>
                                    <a:alpha val="40000"/>
                                  </a:schemeClr>
                                </a:outerShdw>
                              </a:effectLst>
                              <a:latin typeface="Bahnschrift Light" panose="020B0502040204020203" pitchFamily="34" charset="0"/>
                            </a:endParaRPr>
                          </a:p>
                        </p:txBody>
                      </p:sp>
                    </p:grpSp>
                  </p:grpSp>
                  <p:sp>
                    <p:nvSpPr>
                      <p:cNvPr id="11" name="Oval 10">
                        <a:extLst>
                          <a:ext uri="{FF2B5EF4-FFF2-40B4-BE49-F238E27FC236}">
                            <a16:creationId xmlns:a16="http://schemas.microsoft.com/office/drawing/2014/main" id="{391ED5C6-1AB9-4028-BF4D-95FCE3411305}"/>
                          </a:ext>
                        </a:extLst>
                      </p:cNvPr>
                      <p:cNvSpPr/>
                      <p:nvPr/>
                    </p:nvSpPr>
                    <p:spPr>
                      <a:xfrm>
                        <a:off x="10450286" y="3184939"/>
                        <a:ext cx="444132" cy="303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7D6AC15-2678-29F0-A1C1-989C50FA79F8}"/>
                          </a:ext>
                        </a:extLst>
                      </p:cNvPr>
                      <p:cNvSpPr/>
                      <p:nvPr/>
                    </p:nvSpPr>
                    <p:spPr>
                      <a:xfrm>
                        <a:off x="8533456" y="2175492"/>
                        <a:ext cx="444132" cy="303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37" name="Picture 36">
                  <a:extLst>
                    <a:ext uri="{FF2B5EF4-FFF2-40B4-BE49-F238E27FC236}">
                      <a16:creationId xmlns:a16="http://schemas.microsoft.com/office/drawing/2014/main" id="{39B47420-AE3C-CAD4-67EF-EE45ED7467C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258416" y="4518330"/>
                  <a:ext cx="314369" cy="447737"/>
                </a:xfrm>
                <a:prstGeom prst="rect">
                  <a:avLst/>
                </a:prstGeom>
              </p:spPr>
            </p:pic>
          </p:grpSp>
          <p:sp>
            <p:nvSpPr>
              <p:cNvPr id="25" name="Multiplication Sign 24">
                <a:extLst>
                  <a:ext uri="{FF2B5EF4-FFF2-40B4-BE49-F238E27FC236}">
                    <a16:creationId xmlns:a16="http://schemas.microsoft.com/office/drawing/2014/main" id="{1D0ED631-0B49-C2E9-C68D-9F421CE728D9}"/>
                  </a:ext>
                </a:extLst>
              </p:cNvPr>
              <p:cNvSpPr/>
              <p:nvPr/>
            </p:nvSpPr>
            <p:spPr>
              <a:xfrm rot="791916">
                <a:off x="1723782" y="5276160"/>
                <a:ext cx="252000" cy="252000"/>
              </a:xfrm>
              <a:prstGeom prst="mathMultiply">
                <a:avLst>
                  <a:gd name="adj1" fmla="val 18824"/>
                </a:avLst>
              </a:prstGeom>
              <a:solidFill>
                <a:srgbClr val="FF4747"/>
              </a:solid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7" name="Multiplication Sign 26">
                <a:extLst>
                  <a:ext uri="{FF2B5EF4-FFF2-40B4-BE49-F238E27FC236}">
                    <a16:creationId xmlns:a16="http://schemas.microsoft.com/office/drawing/2014/main" id="{C22592FD-830E-4855-BF1F-716DF36487D3}"/>
                  </a:ext>
                </a:extLst>
              </p:cNvPr>
              <p:cNvSpPr/>
              <p:nvPr/>
            </p:nvSpPr>
            <p:spPr>
              <a:xfrm rot="791916">
                <a:off x="4887363" y="4500208"/>
                <a:ext cx="252000" cy="252000"/>
              </a:xfrm>
              <a:prstGeom prst="mathMultiply">
                <a:avLst>
                  <a:gd name="adj1" fmla="val 18824"/>
                </a:avLst>
              </a:prstGeom>
              <a:solidFill>
                <a:srgbClr val="FF4747"/>
              </a:solidFill>
              <a:ln>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pic>
          <p:nvPicPr>
            <p:cNvPr id="53" name="Picture 52">
              <a:extLst>
                <a:ext uri="{FF2B5EF4-FFF2-40B4-BE49-F238E27FC236}">
                  <a16:creationId xmlns:a16="http://schemas.microsoft.com/office/drawing/2014/main" id="{063A0E38-F4B9-2081-5CC7-C5E7CFD6F62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451371" y="4589676"/>
              <a:ext cx="598642" cy="468170"/>
            </a:xfrm>
            <a:prstGeom prst="rect">
              <a:avLst/>
            </a:prstGeom>
          </p:spPr>
        </p:pic>
      </p:grpSp>
    </p:spTree>
    <p:extLst>
      <p:ext uri="{BB962C8B-B14F-4D97-AF65-F5344CB8AC3E}">
        <p14:creationId xmlns:p14="http://schemas.microsoft.com/office/powerpoint/2010/main" val="377760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0E77-DA15-4072-C92A-482D00D14421}"/>
              </a:ext>
            </a:extLst>
          </p:cNvPr>
          <p:cNvSpPr>
            <a:spLocks noGrp="1"/>
          </p:cNvSpPr>
          <p:nvPr>
            <p:ph type="title"/>
          </p:nvPr>
        </p:nvSpPr>
        <p:spPr/>
        <p:txBody>
          <a:bodyPr/>
          <a:lstStyle/>
          <a:p>
            <a:r>
              <a:rPr lang="en-GB" dirty="0">
                <a:latin typeface="Bahnschrift" panose="020B0502040204020203" pitchFamily="34" charset="0"/>
              </a:rPr>
              <a:t>(2,2) Little Group</a:t>
            </a:r>
          </a:p>
        </p:txBody>
      </p:sp>
      <p:sp>
        <p:nvSpPr>
          <p:cNvPr id="3" name="Content Placeholder 2">
            <a:extLst>
              <a:ext uri="{FF2B5EF4-FFF2-40B4-BE49-F238E27FC236}">
                <a16:creationId xmlns:a16="http://schemas.microsoft.com/office/drawing/2014/main" id="{901E6B8D-42D5-D21C-413F-A82A6FAABDF1}"/>
              </a:ext>
            </a:extLst>
          </p:cNvPr>
          <p:cNvSpPr>
            <a:spLocks noGrp="1"/>
          </p:cNvSpPr>
          <p:nvPr>
            <p:ph idx="1"/>
          </p:nvPr>
        </p:nvSpPr>
        <p:spPr>
          <a:xfrm>
            <a:off x="838200" y="1880102"/>
            <a:ext cx="10515600" cy="4351338"/>
          </a:xfrm>
        </p:spPr>
        <p:txBody>
          <a:bodyPr/>
          <a:lstStyle/>
          <a:p>
            <a:r>
              <a:rPr lang="en-GB" dirty="0">
                <a:latin typeface="Bahnschrift Light" panose="020B0502040204020203" pitchFamily="34" charset="0"/>
              </a:rPr>
              <a:t>Spinors 	     and	are </a:t>
            </a:r>
            <a:r>
              <a:rPr lang="en-GB" dirty="0">
                <a:solidFill>
                  <a:schemeClr val="accent6"/>
                </a:solidFill>
                <a:latin typeface="Bahnschrift Light" panose="020B0502040204020203" pitchFamily="34" charset="0"/>
              </a:rPr>
              <a:t>real and independent. </a:t>
            </a:r>
          </a:p>
          <a:p>
            <a:r>
              <a:rPr lang="en-GB" dirty="0">
                <a:solidFill>
                  <a:schemeClr val="accent1"/>
                </a:solidFill>
                <a:latin typeface="Bahnschrift Light" panose="020B0502040204020203" pitchFamily="34" charset="0"/>
              </a:rPr>
              <a:t>Little group </a:t>
            </a:r>
            <a:r>
              <a:rPr lang="en-GB" dirty="0">
                <a:latin typeface="Bahnschrift Light" panose="020B0502040204020203" pitchFamily="34" charset="0"/>
              </a:rPr>
              <a:t>in (2,2) is </a:t>
            </a:r>
          </a:p>
          <a:p>
            <a:endParaRPr lang="en-GB" dirty="0">
              <a:latin typeface="Bahnschrift Light" panose="020B0502040204020203" pitchFamily="34" charset="0"/>
            </a:endParaRPr>
          </a:p>
          <a:p>
            <a:endParaRPr lang="en-GB" dirty="0">
              <a:latin typeface="Bahnschrift Light" panose="020B0502040204020203" pitchFamily="34" charset="0"/>
            </a:endParaRPr>
          </a:p>
          <a:p>
            <a:r>
              <a:rPr lang="en-GB" dirty="0">
                <a:latin typeface="Bahnschrift Light" panose="020B0502040204020203" pitchFamily="34" charset="0"/>
              </a:rPr>
              <a:t>States are labelled by a </a:t>
            </a:r>
            <a:r>
              <a:rPr lang="en-GB" dirty="0">
                <a:solidFill>
                  <a:schemeClr val="accent2"/>
                </a:solidFill>
                <a:latin typeface="Bahnschrift Light" panose="020B0502040204020203" pitchFamily="34" charset="0"/>
              </a:rPr>
              <a:t>continuous helicity </a:t>
            </a:r>
            <a:r>
              <a:rPr lang="en-GB" b="1" dirty="0">
                <a:latin typeface="Bahnschrift Light" panose="020B0502040204020203" pitchFamily="34" charset="0"/>
              </a:rPr>
              <a:t>J</a:t>
            </a:r>
            <a:r>
              <a:rPr lang="en-GB" dirty="0">
                <a:latin typeface="Bahnschrift Light" panose="020B0502040204020203" pitchFamily="34" charset="0"/>
              </a:rPr>
              <a:t> labelling reps of 	 and a </a:t>
            </a:r>
            <a:r>
              <a:rPr lang="en-GB" dirty="0">
                <a:solidFill>
                  <a:schemeClr val="accent4"/>
                </a:solidFill>
                <a:latin typeface="Bahnschrift Light" panose="020B0502040204020203" pitchFamily="34" charset="0"/>
              </a:rPr>
              <a:t>discrete parameter</a:t>
            </a:r>
            <a:r>
              <a:rPr lang="en-GB" dirty="0">
                <a:latin typeface="Bahnschrift Light" panose="020B0502040204020203" pitchFamily="34" charset="0"/>
              </a:rPr>
              <a:t> </a:t>
            </a:r>
            <a:r>
              <a:rPr lang="en-GB" b="1" dirty="0">
                <a:latin typeface="Bahnschrift Light" panose="020B0502040204020203" pitchFamily="34" charset="0"/>
              </a:rPr>
              <a:t>s</a:t>
            </a:r>
            <a:r>
              <a:rPr lang="en-GB" dirty="0">
                <a:latin typeface="Bahnschrift Light" panose="020B0502040204020203" pitchFamily="34" charset="0"/>
              </a:rPr>
              <a:t>=0,1 labelling even and odd states under the action of </a:t>
            </a:r>
          </a:p>
        </p:txBody>
      </p:sp>
      <p:grpSp>
        <p:nvGrpSpPr>
          <p:cNvPr id="22" name="Group 21">
            <a:extLst>
              <a:ext uri="{FF2B5EF4-FFF2-40B4-BE49-F238E27FC236}">
                <a16:creationId xmlns:a16="http://schemas.microsoft.com/office/drawing/2014/main" id="{857B4618-A4B8-CA00-9717-D8FC5C431233}"/>
              </a:ext>
            </a:extLst>
          </p:cNvPr>
          <p:cNvGrpSpPr/>
          <p:nvPr/>
        </p:nvGrpSpPr>
        <p:grpSpPr>
          <a:xfrm>
            <a:off x="1173569" y="1796773"/>
            <a:ext cx="7254570" cy="3470410"/>
            <a:chOff x="1186632" y="1526609"/>
            <a:chExt cx="7254570" cy="3470410"/>
          </a:xfrm>
        </p:grpSpPr>
        <p:pic>
          <p:nvPicPr>
            <p:cNvPr id="4" name="Picture 3">
              <a:extLst>
                <a:ext uri="{FF2B5EF4-FFF2-40B4-BE49-F238E27FC236}">
                  <a16:creationId xmlns:a16="http://schemas.microsoft.com/office/drawing/2014/main" id="{BB4C3E84-1C0B-0C2E-6340-106182CD2FD4}"/>
                </a:ext>
              </a:extLst>
            </p:cNvPr>
            <p:cNvPicPr>
              <a:picLocks noChangeAspect="1"/>
            </p:cNvPicPr>
            <p:nvPr/>
          </p:nvPicPr>
          <p:blipFill rotWithShape="1">
            <a:blip r:embed="rId3"/>
            <a:srcRect t="32274" r="92198" b="21954"/>
            <a:stretch/>
          </p:blipFill>
          <p:spPr>
            <a:xfrm>
              <a:off x="2570270" y="1585355"/>
              <a:ext cx="554482" cy="501447"/>
            </a:xfrm>
            <a:prstGeom prst="rect">
              <a:avLst/>
            </a:prstGeom>
          </p:spPr>
        </p:pic>
        <p:pic>
          <p:nvPicPr>
            <p:cNvPr id="5" name="Picture 4">
              <a:extLst>
                <a:ext uri="{FF2B5EF4-FFF2-40B4-BE49-F238E27FC236}">
                  <a16:creationId xmlns:a16="http://schemas.microsoft.com/office/drawing/2014/main" id="{2B250782-23AB-1BFC-1512-BB70F844A203}"/>
                </a:ext>
              </a:extLst>
            </p:cNvPr>
            <p:cNvPicPr>
              <a:picLocks noChangeAspect="1"/>
            </p:cNvPicPr>
            <p:nvPr/>
          </p:nvPicPr>
          <p:blipFill rotWithShape="1">
            <a:blip r:embed="rId3"/>
            <a:srcRect l="57956" t="25992" r="34242" b="21954"/>
            <a:stretch/>
          </p:blipFill>
          <p:spPr>
            <a:xfrm>
              <a:off x="3962693" y="1526609"/>
              <a:ext cx="554482" cy="570272"/>
            </a:xfrm>
            <a:prstGeom prst="rect">
              <a:avLst/>
            </a:prstGeom>
          </p:spPr>
        </p:pic>
        <p:pic>
          <p:nvPicPr>
            <p:cNvPr id="9" name="Picture 8">
              <a:extLst>
                <a:ext uri="{FF2B5EF4-FFF2-40B4-BE49-F238E27FC236}">
                  <a16:creationId xmlns:a16="http://schemas.microsoft.com/office/drawing/2014/main" id="{6D8D9F53-D54A-12B9-9933-9A0C0E94CD18}"/>
                </a:ext>
              </a:extLst>
            </p:cNvPr>
            <p:cNvPicPr>
              <a:picLocks noChangeAspect="1"/>
            </p:cNvPicPr>
            <p:nvPr/>
          </p:nvPicPr>
          <p:blipFill>
            <a:blip r:embed="rId4"/>
            <a:stretch>
              <a:fillRect/>
            </a:stretch>
          </p:blipFill>
          <p:spPr>
            <a:xfrm>
              <a:off x="3962694" y="2684454"/>
              <a:ext cx="4478508" cy="752204"/>
            </a:xfrm>
            <a:prstGeom prst="rect">
              <a:avLst/>
            </a:prstGeom>
          </p:spPr>
        </p:pic>
        <p:pic>
          <p:nvPicPr>
            <p:cNvPr id="11" name="Picture 10">
              <a:extLst>
                <a:ext uri="{FF2B5EF4-FFF2-40B4-BE49-F238E27FC236}">
                  <a16:creationId xmlns:a16="http://schemas.microsoft.com/office/drawing/2014/main" id="{836F87DA-8F5A-5F85-E36C-B2569F552C1C}"/>
                </a:ext>
              </a:extLst>
            </p:cNvPr>
            <p:cNvPicPr>
              <a:picLocks noChangeAspect="1"/>
            </p:cNvPicPr>
            <p:nvPr/>
          </p:nvPicPr>
          <p:blipFill>
            <a:blip r:embed="rId5"/>
            <a:stretch>
              <a:fillRect/>
            </a:stretch>
          </p:blipFill>
          <p:spPr>
            <a:xfrm>
              <a:off x="4835440" y="2080047"/>
              <a:ext cx="2336185" cy="563119"/>
            </a:xfrm>
            <a:prstGeom prst="rect">
              <a:avLst/>
            </a:prstGeom>
          </p:spPr>
        </p:pic>
        <p:pic>
          <p:nvPicPr>
            <p:cNvPr id="20" name="Picture 19">
              <a:extLst>
                <a:ext uri="{FF2B5EF4-FFF2-40B4-BE49-F238E27FC236}">
                  <a16:creationId xmlns:a16="http://schemas.microsoft.com/office/drawing/2014/main" id="{53F74AA7-CBE3-5879-82AA-3C2B78F41465}"/>
                </a:ext>
              </a:extLst>
            </p:cNvPr>
            <p:cNvPicPr>
              <a:picLocks noChangeAspect="1"/>
            </p:cNvPicPr>
            <p:nvPr/>
          </p:nvPicPr>
          <p:blipFill rotWithShape="1">
            <a:blip r:embed="rId5"/>
            <a:srcRect l="41115" t="22680" r="37430" b="10689"/>
            <a:stretch/>
          </p:blipFill>
          <p:spPr>
            <a:xfrm>
              <a:off x="1186632" y="4002606"/>
              <a:ext cx="653143" cy="488911"/>
            </a:xfrm>
            <a:prstGeom prst="rect">
              <a:avLst/>
            </a:prstGeom>
          </p:spPr>
        </p:pic>
        <p:pic>
          <p:nvPicPr>
            <p:cNvPr id="21" name="Picture 20">
              <a:extLst>
                <a:ext uri="{FF2B5EF4-FFF2-40B4-BE49-F238E27FC236}">
                  <a16:creationId xmlns:a16="http://schemas.microsoft.com/office/drawing/2014/main" id="{DE625176-CC3D-ED2A-66E0-9242D075C9CE}"/>
                </a:ext>
              </a:extLst>
            </p:cNvPr>
            <p:cNvPicPr>
              <a:picLocks noChangeAspect="1"/>
            </p:cNvPicPr>
            <p:nvPr/>
          </p:nvPicPr>
          <p:blipFill rotWithShape="1">
            <a:blip r:embed="rId5"/>
            <a:srcRect l="77070" t="13178"/>
            <a:stretch/>
          </p:blipFill>
          <p:spPr>
            <a:xfrm>
              <a:off x="5350389" y="4400915"/>
              <a:ext cx="653143" cy="596104"/>
            </a:xfrm>
            <a:prstGeom prst="rect">
              <a:avLst/>
            </a:prstGeom>
          </p:spPr>
        </p:pic>
      </p:grpSp>
    </p:spTree>
    <p:extLst>
      <p:ext uri="{BB962C8B-B14F-4D97-AF65-F5344CB8AC3E}">
        <p14:creationId xmlns:p14="http://schemas.microsoft.com/office/powerpoint/2010/main" val="958136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8399</TotalTime>
  <Words>2002</Words>
  <Application>Microsoft Office PowerPoint</Application>
  <PresentationFormat>Widescreen</PresentationFormat>
  <Paragraphs>238</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Bahnschrift</vt:lpstr>
      <vt:lpstr>Bahnschrift Light</vt:lpstr>
      <vt:lpstr>Calibri</vt:lpstr>
      <vt:lpstr>Calibri Light</vt:lpstr>
      <vt:lpstr>Office Theme</vt:lpstr>
      <vt:lpstr>Celestial Twistor Amplitudes</vt:lpstr>
      <vt:lpstr>Goal and Methodology</vt:lpstr>
      <vt:lpstr>Lorentzian Scattering (Warm Up)</vt:lpstr>
      <vt:lpstr>Describing an Amplitude (Warm Up)</vt:lpstr>
      <vt:lpstr>Describing a Celestial Amplitude</vt:lpstr>
      <vt:lpstr>4d Lorentz = 2d Conformal</vt:lpstr>
      <vt:lpstr>Chiral Mellin Transform</vt:lpstr>
      <vt:lpstr>Split Signature Scattering</vt:lpstr>
      <vt:lpstr>(2,2) Little Group</vt:lpstr>
      <vt:lpstr>(2,2) Extended Little Group</vt:lpstr>
      <vt:lpstr>(2,2) Chiral Mellin Transform</vt:lpstr>
      <vt:lpstr>Light Transforms</vt:lpstr>
      <vt:lpstr>Twistor ~ Light</vt:lpstr>
      <vt:lpstr>Ambidextrous Twistor Amplitudes</vt:lpstr>
      <vt:lpstr>3 point MHV Ambidextrous Celestial Twistor Amplitudes</vt:lpstr>
      <vt:lpstr>PowerPoint Presentation</vt:lpstr>
      <vt:lpstr>Three Point MHV</vt:lpstr>
      <vt:lpstr>Four Point YM Twistor Amplitude</vt:lpstr>
      <vt:lpstr>Four-Point YM Celestial Twistor Amp</vt:lpstr>
      <vt:lpstr>Celestial Twistor BCFW</vt:lpstr>
      <vt:lpstr>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Celestial Twistor Amplitudes</dc:title>
  <dc:creator>Joshua Keelan</dc:creator>
  <cp:lastModifiedBy>Joshua Keelan</cp:lastModifiedBy>
  <cp:revision>12</cp:revision>
  <dcterms:created xsi:type="dcterms:W3CDTF">2022-12-06T11:21:06Z</dcterms:created>
  <dcterms:modified xsi:type="dcterms:W3CDTF">2022-12-14T08:28:00Z</dcterms:modified>
</cp:coreProperties>
</file>