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1.xml" ContentType="application/vnd.openxmlformats-officedocument.presentationml.notesSlide+xml"/>
  <Override PartName="/ppt/tags/tag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4"/>
  </p:notesMasterIdLst>
  <p:sldIdLst>
    <p:sldId id="259" r:id="rId2"/>
    <p:sldId id="318" r:id="rId3"/>
    <p:sldId id="317" r:id="rId4"/>
    <p:sldId id="316" r:id="rId5"/>
    <p:sldId id="320" r:id="rId6"/>
    <p:sldId id="294" r:id="rId7"/>
    <p:sldId id="311" r:id="rId8"/>
    <p:sldId id="310" r:id="rId9"/>
    <p:sldId id="290" r:id="rId10"/>
    <p:sldId id="307" r:id="rId11"/>
    <p:sldId id="292" r:id="rId12"/>
    <p:sldId id="305" r:id="rId13"/>
    <p:sldId id="265" r:id="rId14"/>
    <p:sldId id="261" r:id="rId15"/>
    <p:sldId id="264" r:id="rId16"/>
    <p:sldId id="315" r:id="rId17"/>
    <p:sldId id="327" r:id="rId18"/>
    <p:sldId id="324" r:id="rId19"/>
    <p:sldId id="325" r:id="rId20"/>
    <p:sldId id="322" r:id="rId21"/>
    <p:sldId id="323" r:id="rId22"/>
    <p:sldId id="329" r:id="rId23"/>
    <p:sldId id="328" r:id="rId24"/>
    <p:sldId id="333" r:id="rId25"/>
    <p:sldId id="331" r:id="rId26"/>
    <p:sldId id="330" r:id="rId27"/>
    <p:sldId id="332" r:id="rId28"/>
    <p:sldId id="306" r:id="rId29"/>
    <p:sldId id="334" r:id="rId30"/>
    <p:sldId id="321" r:id="rId31"/>
    <p:sldId id="296" r:id="rId32"/>
    <p:sldId id="266" r:id="rId33"/>
    <p:sldId id="335" r:id="rId34"/>
    <p:sldId id="288" r:id="rId35"/>
    <p:sldId id="268" r:id="rId36"/>
    <p:sldId id="314" r:id="rId37"/>
    <p:sldId id="270" r:id="rId38"/>
    <p:sldId id="271" r:id="rId39"/>
    <p:sldId id="272" r:id="rId40"/>
    <p:sldId id="273" r:id="rId41"/>
    <p:sldId id="274" r:id="rId42"/>
    <p:sldId id="262" r:id="rId43"/>
    <p:sldId id="263" r:id="rId44"/>
    <p:sldId id="277" r:id="rId45"/>
    <p:sldId id="279" r:id="rId46"/>
    <p:sldId id="280" r:id="rId47"/>
    <p:sldId id="278" r:id="rId48"/>
    <p:sldId id="275" r:id="rId49"/>
    <p:sldId id="276" r:id="rId50"/>
    <p:sldId id="282" r:id="rId51"/>
    <p:sldId id="326" r:id="rId52"/>
    <p:sldId id="31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18897C-A324-4AC9-8625-ED688B0E57BC}">
          <p14:sldIdLst>
            <p14:sldId id="259"/>
            <p14:sldId id="318"/>
            <p14:sldId id="317"/>
            <p14:sldId id="316"/>
            <p14:sldId id="320"/>
            <p14:sldId id="294"/>
            <p14:sldId id="311"/>
            <p14:sldId id="310"/>
            <p14:sldId id="290"/>
            <p14:sldId id="307"/>
            <p14:sldId id="292"/>
            <p14:sldId id="305"/>
            <p14:sldId id="265"/>
            <p14:sldId id="261"/>
            <p14:sldId id="264"/>
            <p14:sldId id="315"/>
            <p14:sldId id="327"/>
            <p14:sldId id="324"/>
            <p14:sldId id="325"/>
            <p14:sldId id="322"/>
            <p14:sldId id="323"/>
            <p14:sldId id="329"/>
            <p14:sldId id="328"/>
            <p14:sldId id="333"/>
            <p14:sldId id="331"/>
            <p14:sldId id="330"/>
            <p14:sldId id="332"/>
            <p14:sldId id="306"/>
            <p14:sldId id="334"/>
            <p14:sldId id="321"/>
            <p14:sldId id="296"/>
            <p14:sldId id="266"/>
            <p14:sldId id="335"/>
            <p14:sldId id="288"/>
            <p14:sldId id="268"/>
            <p14:sldId id="314"/>
            <p14:sldId id="270"/>
            <p14:sldId id="271"/>
            <p14:sldId id="272"/>
            <p14:sldId id="273"/>
            <p14:sldId id="274"/>
            <p14:sldId id="262"/>
            <p14:sldId id="263"/>
            <p14:sldId id="277"/>
            <p14:sldId id="279"/>
            <p14:sldId id="280"/>
            <p14:sldId id="278"/>
            <p14:sldId id="275"/>
            <p14:sldId id="276"/>
            <p14:sldId id="282"/>
            <p14:sldId id="326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B272"/>
    <a:srgbClr val="ED2024"/>
    <a:srgbClr val="0F9347"/>
    <a:srgbClr val="FF0000"/>
    <a:srgbClr val="0D76BB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3" autoAdjust="0"/>
    <p:restoredTop sz="92892" autoAdjust="0"/>
  </p:normalViewPr>
  <p:slideViewPr>
    <p:cSldViewPr snapToGrid="0">
      <p:cViewPr varScale="1">
        <p:scale>
          <a:sx n="119" d="100"/>
          <a:sy n="119" d="100"/>
        </p:scale>
        <p:origin x="69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C8656-ED97-43AA-80F0-CFE069A7C98B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E58D5-EE38-49B0-A7D5-5F9111EFE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E58D5-EE38-49B0-A7D5-5F9111EFE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92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470AB-AE0C-D442-9435-FA9A1F45DED2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Observed</a:t>
            </a:r>
            <a:r>
              <a:rPr lang="en-US" baseline="0" dirty="0"/>
              <a:t> some reversible degradation</a:t>
            </a:r>
          </a:p>
          <a:p>
            <a:r>
              <a:rPr lang="en-US" baseline="0" dirty="0"/>
              <a:t>Due to extra dissipation at clamping points, could be acoustic radiation or losses in the buried oxide layer at the pads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190BA-74A9-4ED4-AAD8-616740E4A6B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3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get half a zero-point motion each from shot</a:t>
            </a:r>
            <a:r>
              <a:rPr lang="en-US" baseline="0" dirty="0"/>
              <a:t> noise and QBA and finally one zero-point motion contribution from the actual </a:t>
            </a:r>
            <a:r>
              <a:rPr lang="en-US" baseline="0" dirty="0" err="1"/>
              <a:t>zpm</a:t>
            </a:r>
            <a:r>
              <a:rPr lang="en-US" baseline="0" dirty="0"/>
              <a:t> of the resonator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470AB-AE0C-D442-9435-FA9A1F45DED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0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Check if spin detection was published, maybe make images smaller and make more white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470AB-AE0C-D442-9435-FA9A1F45DED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1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E58D5-EE38-49B0-A7D5-5F9111EFEF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5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r>
              <a:rPr lang="en-US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Mirhosseini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Nature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(2020)</a:t>
            </a:r>
            <a:endParaRPr lang="en-US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E58D5-EE38-49B0-A7D5-5F9111EFE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E58D5-EE38-49B0-A7D5-5F9111EFEF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42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mode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190BA-74A9-4ED4-AAD8-616740E4A6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2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470AB-AE0C-D442-9435-FA9A1F45DED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15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36478-2F1E-7B40-9F9F-D388C36090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15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t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1049-3382-4562-B02F-3EBC603F4711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18BF39-D09B-4643-AA17-1617937A5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276" y="6651522"/>
            <a:ext cx="6189448" cy="213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Searching for New Physics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7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6" y="479389"/>
            <a:ext cx="10277149" cy="650699"/>
          </a:xfrm>
          <a:prstGeom prst="rect">
            <a:avLst/>
          </a:prstGeom>
        </p:spPr>
        <p:txBody>
          <a:bodyPr anchor="b" anchorCtr="0"/>
          <a:lstStyle>
            <a:lvl1pPr algn="l">
              <a:defRPr sz="288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1265036" y="1211580"/>
            <a:ext cx="10277149" cy="2422142"/>
          </a:xfrm>
        </p:spPr>
        <p:txBody>
          <a:bodyPr/>
          <a:lstStyle>
            <a:lvl1pPr>
              <a:defRPr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1265769" y="3788417"/>
            <a:ext cx="10276417" cy="2422142"/>
          </a:xfrm>
        </p:spPr>
        <p:txBody>
          <a:bodyPr/>
          <a:lstStyle>
            <a:lvl1pPr>
              <a:defRPr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1C0E-EFE9-4FE0-AB7A-4D19EA8A2406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09391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47433-6161-4718-AB7A-8B1346D59D11}" type="datetime1">
              <a:rPr lang="en-US" smtClean="0"/>
              <a:t>1/18/2022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5875" y="361548"/>
            <a:ext cx="9816125" cy="508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455877" y="1057038"/>
            <a:ext cx="11280251" cy="5407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A35325-EB14-7B47-A89C-7F3912716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276" y="6651522"/>
            <a:ext cx="6189448" cy="213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Searching for New Physics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0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34DE-3F73-42C9-9A33-2F544912ECD5}" type="datetime1">
              <a:rPr lang="en-US" smtClean="0"/>
              <a:t>1/18/2022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875" y="361548"/>
            <a:ext cx="9816125" cy="508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0A0BFA1-8B43-4542-8C6E-961C6293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276" y="6651522"/>
            <a:ext cx="6189448" cy="213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Searching for New Physics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89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2808-5FA8-438E-8090-16B206E83005}" type="datetime1">
              <a:rPr lang="en-US" smtClean="0"/>
              <a:t>1/18/2022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2C0CB03-B42E-2B49-9554-C1CD17947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276" y="6651522"/>
            <a:ext cx="6189448" cy="213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Searching for New Physics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1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2892" y="6685014"/>
            <a:ext cx="939113" cy="147595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fld id="{26240229-1CEB-364C-BC66-79BDD839C7C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9A3C5-3805-C740-B446-9635A1004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276" y="6651522"/>
            <a:ext cx="6189448" cy="213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Searching for New Physics 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7A9D39-F293-5042-BE16-9CAD23A7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90727" y="6651530"/>
            <a:ext cx="2163076" cy="213853"/>
          </a:xfrm>
        </p:spPr>
        <p:txBody>
          <a:bodyPr/>
          <a:lstStyle/>
          <a:p>
            <a:fld id="{FA4638F8-FAF6-4D68-B014-B6C666579D75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40229-1CEB-364C-BC66-79BDD839C7C3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646195B-D265-0E43-80E6-EA99DAD9D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01276" y="6651522"/>
            <a:ext cx="6189448" cy="213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Searching for New Physics 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912ADBF4-00A1-A14D-94D3-0AACF71FF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90727" y="6651530"/>
            <a:ext cx="2163076" cy="213853"/>
          </a:xfrm>
        </p:spPr>
        <p:txBody>
          <a:bodyPr/>
          <a:lstStyle/>
          <a:p>
            <a:fld id="{587B1857-AD5C-4231-AAD7-1DA2C98067A3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617237" y="6537963"/>
            <a:ext cx="505135" cy="26778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5C95859-CE03-48C3-B162-F060B1291B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1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176000" y="6553200"/>
            <a:ext cx="1016000" cy="292102"/>
          </a:xfrm>
          <a:prstGeom prst="rect">
            <a:avLst/>
          </a:prstGeom>
        </p:spPr>
        <p:txBody>
          <a:bodyPr lIns="0" rIns="0"/>
          <a:lstStyle>
            <a:lvl1pPr algn="r">
              <a:defRPr b="1" ker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231CC523-8BC6-4921-807A-66BD262F34AB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sz="quarter" idx="13"/>
          </p:nvPr>
        </p:nvSpPr>
        <p:spPr>
          <a:xfrm>
            <a:off x="558800" y="1030148"/>
            <a:ext cx="11074400" cy="544685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2000"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  <a:lvl2pPr marL="742950" indent="-285750">
              <a:buFont typeface="Arial" pitchFamily="34" charset="0"/>
              <a:buChar char="•"/>
              <a:defRPr sz="1800">
                <a:latin typeface="Calibri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latin typeface="Calibri" pitchFamily="34" charset="0"/>
              </a:defRPr>
            </a:lvl3pPr>
            <a:lvl4pPr marL="1600200" indent="-228600">
              <a:buFont typeface="Arial" pitchFamily="34" charset="0"/>
              <a:buChar char="•"/>
              <a:defRPr sz="1400">
                <a:latin typeface="Calibri" pitchFamily="34" charset="0"/>
              </a:defRPr>
            </a:lvl4pPr>
            <a:lvl5pPr marL="2057400" indent="-228600">
              <a:buFont typeface="Arial" pitchFamily="34" charset="0"/>
              <a:buChar char="•"/>
              <a:defRPr sz="1400"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98876" y="190260"/>
            <a:ext cx="7349925" cy="612648"/>
          </a:xfrm>
        </p:spPr>
        <p:txBody>
          <a:bodyPr>
            <a:normAutofit/>
          </a:bodyPr>
          <a:lstStyle>
            <a:lvl1pPr algn="l">
              <a:defRPr sz="2400" b="1">
                <a:latin typeface="Calibri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52" y="130208"/>
            <a:ext cx="1447251" cy="655071"/>
          </a:xfrm>
          <a:prstGeom prst="rect">
            <a:avLst/>
          </a:prstGeom>
        </p:spPr>
      </p:pic>
      <p:cxnSp>
        <p:nvCxnSpPr>
          <p:cNvPr id="9" name="Straight Connector 7"/>
          <p:cNvCxnSpPr>
            <a:cxnSpLocks noChangeShapeType="1"/>
          </p:cNvCxnSpPr>
          <p:nvPr userDrawn="1"/>
        </p:nvCxnSpPr>
        <p:spPr bwMode="auto">
          <a:xfrm>
            <a:off x="508000" y="840448"/>
            <a:ext cx="11176000" cy="1587"/>
          </a:xfrm>
          <a:prstGeom prst="line">
            <a:avLst/>
          </a:prstGeom>
          <a:noFill/>
          <a:ln w="22225">
            <a:solidFill>
              <a:srgbClr val="0F5E9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91828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036" y="479389"/>
            <a:ext cx="10277149" cy="650699"/>
          </a:xfrm>
          <a:prstGeom prst="rect">
            <a:avLst/>
          </a:prstGeom>
        </p:spPr>
        <p:txBody>
          <a:bodyPr anchor="b" anchorCtr="0"/>
          <a:lstStyle>
            <a:lvl1pPr algn="l">
              <a:defRPr sz="288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74235" y="1211580"/>
            <a:ext cx="10267951" cy="5012056"/>
          </a:xfrm>
        </p:spPr>
        <p:txBody>
          <a:bodyPr/>
          <a:lstStyle>
            <a:lvl1pPr>
              <a:defRPr cap="none" baseline="0">
                <a:latin typeface="Source Sans Pro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81C0E-EFE9-4FE0-AB7A-4D19EA8A2406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492136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65374"/>
            <a:chOff x="0" y="0"/>
            <a:chExt cx="9144000" cy="6865374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2138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651522"/>
              <a:ext cx="9144000" cy="2138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875" y="361548"/>
            <a:ext cx="9816125" cy="508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877" y="1057038"/>
            <a:ext cx="11280251" cy="5407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90727" y="6651530"/>
            <a:ext cx="2163076" cy="213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024F15C4-9D43-4794-BD5D-7D7FD6F9BA04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5" y="6647942"/>
            <a:ext cx="838201" cy="210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15ADDA4-E34A-4252-84CD-46EA8A9BBB9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6651522"/>
            <a:ext cx="3001275" cy="213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 Placeholder 10"/>
          <p:cNvSpPr txBox="1">
            <a:spLocks/>
          </p:cNvSpPr>
          <p:nvPr/>
        </p:nvSpPr>
        <p:spPr>
          <a:xfrm>
            <a:off x="0" y="0"/>
            <a:ext cx="12192000" cy="2146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05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E5C6FA-ED05-7E4B-A4FC-9145C4B11AA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726172" y="429823"/>
            <a:ext cx="1255262" cy="3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5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Suisse Int'l Medium" panose="020B0604000000000000" pitchFamily="34" charset="-78"/>
          <a:ea typeface="+mj-ea"/>
          <a:cs typeface="Suisse Int'l Medium" panose="020B0604000000000000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11.xml"/><Relationship Id="rId7" Type="http://schemas.openxmlformats.org/officeDocument/2006/relationships/image" Target="../media/image4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tags" Target="../tags/tag13.xml"/><Relationship Id="rId16" Type="http://schemas.openxmlformats.org/officeDocument/2006/relationships/image" Target="../media/image53.png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48.png"/><Relationship Id="rId5" Type="http://schemas.openxmlformats.org/officeDocument/2006/relationships/tags" Target="../tags/tag16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tags" Target="../tags/tag15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hyperlink" Target="https://arxiv.org/search/advanced" TargetMode="External"/><Relationship Id="rId4" Type="http://schemas.openxmlformats.org/officeDocument/2006/relationships/image" Target="../media/image64.png"/><Relationship Id="rId9" Type="http://schemas.openxmlformats.org/officeDocument/2006/relationships/hyperlink" Target="https://arxiv.org/hel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tags" Target="../tags/tag22.xml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84.png"/><Relationship Id="rId5" Type="http://schemas.openxmlformats.org/officeDocument/2006/relationships/tags" Target="../tags/tag24.xml"/><Relationship Id="rId10" Type="http://schemas.openxmlformats.org/officeDocument/2006/relationships/image" Target="../media/image83.png"/><Relationship Id="rId4" Type="http://schemas.openxmlformats.org/officeDocument/2006/relationships/tags" Target="../tags/tag23.xml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6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0.emf"/><Relationship Id="rId12" Type="http://schemas.openxmlformats.org/officeDocument/2006/relationships/image" Target="../media/image95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5" Type="http://schemas.openxmlformats.org/officeDocument/2006/relationships/image" Target="../media/image98.emf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emf"/><Relationship Id="rId14" Type="http://schemas.openxmlformats.org/officeDocument/2006/relationships/image" Target="../media/image9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11" Type="http://schemas.openxmlformats.org/officeDocument/2006/relationships/image" Target="../media/image114.jpeg"/><Relationship Id="rId5" Type="http://schemas.openxmlformats.org/officeDocument/2006/relationships/image" Target="../media/image108.png"/><Relationship Id="rId10" Type="http://schemas.openxmlformats.org/officeDocument/2006/relationships/image" Target="../media/image113.jpeg"/><Relationship Id="rId4" Type="http://schemas.openxmlformats.org/officeDocument/2006/relationships/image" Target="../media/image107.png"/><Relationship Id="rId9" Type="http://schemas.openxmlformats.org/officeDocument/2006/relationships/image" Target="../media/image11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19.png"/><Relationship Id="rId18" Type="http://schemas.openxmlformats.org/officeDocument/2006/relationships/image" Target="../media/image124.emf"/><Relationship Id="rId3" Type="http://schemas.openxmlformats.org/officeDocument/2006/relationships/image" Target="../media/image90.emf"/><Relationship Id="rId21" Type="http://schemas.openxmlformats.org/officeDocument/2006/relationships/image" Target="../media/image127.png"/><Relationship Id="rId7" Type="http://schemas.openxmlformats.org/officeDocument/2006/relationships/image" Target="../media/image94.emf"/><Relationship Id="rId12" Type="http://schemas.openxmlformats.org/officeDocument/2006/relationships/image" Target="../media/image118.emf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2.png"/><Relationship Id="rId20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11" Type="http://schemas.openxmlformats.org/officeDocument/2006/relationships/image" Target="../media/image117.emf"/><Relationship Id="rId5" Type="http://schemas.openxmlformats.org/officeDocument/2006/relationships/image" Target="../media/image92.emf"/><Relationship Id="rId15" Type="http://schemas.openxmlformats.org/officeDocument/2006/relationships/image" Target="../media/image121.png"/><Relationship Id="rId23" Type="http://schemas.openxmlformats.org/officeDocument/2006/relationships/image" Target="../media/image98.emf"/><Relationship Id="rId10" Type="http://schemas.openxmlformats.org/officeDocument/2006/relationships/image" Target="../media/image97.emf"/><Relationship Id="rId19" Type="http://schemas.openxmlformats.org/officeDocument/2006/relationships/image" Target="../media/image125.emf"/><Relationship Id="rId4" Type="http://schemas.openxmlformats.org/officeDocument/2006/relationships/image" Target="../media/image91.emf"/><Relationship Id="rId9" Type="http://schemas.openxmlformats.org/officeDocument/2006/relationships/image" Target="../media/image96.emf"/><Relationship Id="rId14" Type="http://schemas.openxmlformats.org/officeDocument/2006/relationships/image" Target="../media/image120.png"/><Relationship Id="rId22" Type="http://schemas.openxmlformats.org/officeDocument/2006/relationships/image" Target="../media/image12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32.xml"/><Relationship Id="rId7" Type="http://schemas.openxmlformats.org/officeDocument/2006/relationships/image" Target="../media/image139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16.png"/><Relationship Id="rId11" Type="http://schemas.openxmlformats.org/officeDocument/2006/relationships/image" Target="../media/image143.png"/><Relationship Id="rId5" Type="http://schemas.openxmlformats.org/officeDocument/2006/relationships/image" Target="../media/image138.png"/><Relationship Id="rId10" Type="http://schemas.openxmlformats.org/officeDocument/2006/relationships/image" Target="../media/image14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35.xml"/><Relationship Id="rId7" Type="http://schemas.openxmlformats.org/officeDocument/2006/relationships/image" Target="../media/image14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48.png"/><Relationship Id="rId4" Type="http://schemas.openxmlformats.org/officeDocument/2006/relationships/tags" Target="../tags/tag36.xml"/><Relationship Id="rId9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0.png"/><Relationship Id="rId4" Type="http://schemas.openxmlformats.org/officeDocument/2006/relationships/image" Target="../media/image1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56.png"/><Relationship Id="rId5" Type="http://schemas.openxmlformats.org/officeDocument/2006/relationships/image" Target="../media/image50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1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60.png"/><Relationship Id="rId5" Type="http://schemas.openxmlformats.org/officeDocument/2006/relationships/image" Target="../media/image56.png"/><Relationship Id="rId4" Type="http://schemas.openxmlformats.org/officeDocument/2006/relationships/image" Target="../media/image1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tags" Target="../tags/tag45.xml"/><Relationship Id="rId7" Type="http://schemas.openxmlformats.org/officeDocument/2006/relationships/image" Target="../media/image661.png"/><Relationship Id="rId12" Type="http://schemas.openxmlformats.org/officeDocument/2006/relationships/image" Target="../media/image16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66.png"/><Relationship Id="rId5" Type="http://schemas.openxmlformats.org/officeDocument/2006/relationships/tags" Target="../tags/tag47.xml"/><Relationship Id="rId10" Type="http://schemas.openxmlformats.org/officeDocument/2006/relationships/image" Target="../media/image165.png"/><Relationship Id="rId4" Type="http://schemas.openxmlformats.org/officeDocument/2006/relationships/tags" Target="../tags/tag46.xml"/><Relationship Id="rId9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59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5.png"/><Relationship Id="rId7" Type="http://schemas.openxmlformats.org/officeDocument/2006/relationships/image" Target="../media/image18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"/><Relationship Id="rId9" Type="http://schemas.openxmlformats.org/officeDocument/2006/relationships/image" Target="../media/image1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0.png"/><Relationship Id="rId5" Type="http://schemas.openxmlformats.org/officeDocument/2006/relationships/tags" Target="../tags/tag7.xml"/><Relationship Id="rId10" Type="http://schemas.openxmlformats.org/officeDocument/2006/relationships/image" Target="../media/image27.png"/><Relationship Id="rId4" Type="http://schemas.openxmlformats.org/officeDocument/2006/relationships/tags" Target="../tags/tag6.xm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075" y="-125125"/>
            <a:ext cx="12495075" cy="7030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3833" y="1956560"/>
            <a:ext cx="6363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nb-NO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sse Int'l Medium" panose="020B0604000000000000" pitchFamily="34" charset="-78"/>
                <a:cs typeface="Suisse Int'l Medium" panose="020B0604000000000000" pitchFamily="34" charset="-78"/>
              </a:rPr>
              <a:t>Nils Johan Engelsen, EPFL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D20BA-C7C1-485E-8C64-ED76D301A4EE}"/>
              </a:ext>
            </a:extLst>
          </p:cNvPr>
          <p:cNvSpPr txBox="1"/>
          <p:nvPr/>
        </p:nvSpPr>
        <p:spPr>
          <a:xfrm>
            <a:off x="5723833" y="571565"/>
            <a:ext cx="48362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sse Int'l Medium" panose="020B0604000000000000" pitchFamily="34" charset="-78"/>
                <a:cs typeface="Suisse Int'l Medium" panose="020B0604000000000000" pitchFamily="34" charset="-78"/>
              </a:rPr>
              <a:t>Ultralow dissipation mechanical resonators for sensing and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sse Int'l Medium" panose="020B0604000000000000" pitchFamily="34" charset="-78"/>
                <a:cs typeface="Suisse Int'l Medium" panose="020B0604000000000000" pitchFamily="34" charset="-78"/>
              </a:rPr>
              <a:t>optomechanics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4511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Smaller resonators limited by surface loss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5" y="1084343"/>
            <a:ext cx="5526589" cy="45639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6031" y="5862742"/>
            <a:ext cx="3333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Imboden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et.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Physics Reports 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(2014)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172" y="1352550"/>
            <a:ext cx="5684370" cy="4000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84406" y="5862742"/>
            <a:ext cx="3875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Villanueva and </a:t>
            </a:r>
            <a:r>
              <a:rPr lang="en-US" sz="1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Schmid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Phys. Rev. Lett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(2014)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37255" y="2013320"/>
            <a:ext cx="1086619" cy="1472062"/>
            <a:chOff x="2337255" y="2013320"/>
            <a:chExt cx="1086619" cy="1472062"/>
          </a:xfrm>
        </p:grpSpPr>
        <p:sp>
          <p:nvSpPr>
            <p:cNvPr id="9" name="Oval 8"/>
            <p:cNvSpPr/>
            <p:nvPr/>
          </p:nvSpPr>
          <p:spPr>
            <a:xfrm>
              <a:off x="2337255" y="2398763"/>
              <a:ext cx="1086619" cy="1086619"/>
            </a:xfrm>
            <a:prstGeom prst="ellipse">
              <a:avLst/>
            </a:prstGeom>
            <a:noFill/>
            <a:ln w="57150">
              <a:solidFill>
                <a:srgbClr val="0F93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880564" y="2013320"/>
              <a:ext cx="0" cy="928752"/>
            </a:xfrm>
            <a:prstGeom prst="straightConnector1">
              <a:avLst/>
            </a:prstGeom>
            <a:ln w="38100">
              <a:solidFill>
                <a:srgbClr val="0F934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19F7-7E8C-4B6C-A260-64B7AE7C9219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3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Dissipation dilution</a:t>
            </a:r>
          </a:p>
        </p:txBody>
      </p:sp>
      <p:pic>
        <p:nvPicPr>
          <p:cNvPr id="5" name="Picture 4" descr="http://www.physics.gla.ac.uk/igr/pages/research/suspensions/2.png">
            <a:extLst>
              <a:ext uri="{FF2B5EF4-FFF2-40B4-BE49-F238E27FC236}">
                <a16:creationId xmlns:a16="http://schemas.microsoft.com/office/drawing/2014/main" id="{D946AAB9-4BD7-4EF6-AB59-3948B61AB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7"/>
          <a:stretch/>
        </p:blipFill>
        <p:spPr bwMode="auto">
          <a:xfrm>
            <a:off x="4612322" y="1850589"/>
            <a:ext cx="2433930" cy="344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29A7E8-5F35-4468-81BD-B02EB2D1C8DC}"/>
              </a:ext>
            </a:extLst>
          </p:cNvPr>
          <p:cNvSpPr txBox="1"/>
          <p:nvPr/>
        </p:nvSpPr>
        <p:spPr>
          <a:xfrm>
            <a:off x="4564512" y="5717362"/>
            <a:ext cx="3337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Gonz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ález and Saulson,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J.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Acoust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. Soc. Am.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(1994)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FE0B77-8BDD-406C-8C7D-9DEAECEC1EDA}"/>
              </a:ext>
            </a:extLst>
          </p:cNvPr>
          <p:cNvSpPr txBox="1"/>
          <p:nvPr/>
        </p:nvSpPr>
        <p:spPr>
          <a:xfrm>
            <a:off x="4289192" y="1239678"/>
            <a:ext cx="2903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Gravitational potential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C497B-3976-4CD2-970C-2CA06D7F629F}"/>
              </a:ext>
            </a:extLst>
          </p:cNvPr>
          <p:cNvSpPr txBox="1"/>
          <p:nvPr/>
        </p:nvSpPr>
        <p:spPr>
          <a:xfrm>
            <a:off x="530719" y="1233781"/>
            <a:ext cx="2903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trapping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88E87-00A5-4540-B716-349CFAAC01AF}"/>
              </a:ext>
            </a:extLst>
          </p:cNvPr>
          <p:cNvSpPr txBox="1"/>
          <p:nvPr/>
        </p:nvSpPr>
        <p:spPr>
          <a:xfrm>
            <a:off x="8047665" y="1233781"/>
            <a:ext cx="3306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Nanomechanical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resonators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57954-D2C4-4F10-BF6D-EB37558396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096" y="2036176"/>
            <a:ext cx="3773281" cy="2659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56FD84-6E6B-45CE-A34A-0ADA836B15DF}"/>
              </a:ext>
            </a:extLst>
          </p:cNvPr>
          <p:cNvSpPr txBox="1"/>
          <p:nvPr/>
        </p:nvSpPr>
        <p:spPr>
          <a:xfrm>
            <a:off x="455875" y="5717362"/>
            <a:ext cx="379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Ni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Phys. Rev. Lett.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(2012)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Cripe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Nature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(2019)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4" name="Picture 10" descr="http://www.norcada.com/wp-content/uploads/2012/04/image06.jpg">
            <a:extLst>
              <a:ext uri="{FF2B5EF4-FFF2-40B4-BE49-F238E27FC236}">
                <a16:creationId xmlns:a16="http://schemas.microsoft.com/office/drawing/2014/main" id="{604DF388-B6E2-4BDD-A297-442D20158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22580" r="21337"/>
          <a:stretch/>
        </p:blipFill>
        <p:spPr bwMode="auto">
          <a:xfrm>
            <a:off x="7643198" y="1997746"/>
            <a:ext cx="4126449" cy="24857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445802" y="5717362"/>
            <a:ext cx="3404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Unterreithmeier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et. al. PRL (2010)</a:t>
            </a:r>
          </a:p>
          <a:p>
            <a:pPr lvl="0" defTabSz="457200"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Yu et al., </a:t>
            </a: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PRL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(2012)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11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7D14-B77E-4388-A2BE-71EB732F8B62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4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timeline of strained nanomechanics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845" y="1662176"/>
            <a:ext cx="2326741" cy="236389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0" descr="http://www.norcada.com/wp-content/uploads/2012/04/image06.jpg">
            <a:extLst>
              <a:ext uri="{FF2B5EF4-FFF2-40B4-BE49-F238E27FC236}">
                <a16:creationId xmlns:a16="http://schemas.microsoft.com/office/drawing/2014/main" id="{604DF388-B6E2-4BDD-A297-442D20158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t="22580" r="21337"/>
          <a:stretch/>
        </p:blipFill>
        <p:spPr bwMode="auto">
          <a:xfrm>
            <a:off x="861779" y="2311754"/>
            <a:ext cx="1762541" cy="10617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7926" y="3453686"/>
            <a:ext cx="2546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Thompson et al.,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Nature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9887" y="1658416"/>
            <a:ext cx="174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Millimeter-scale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membranes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54078" y="1662176"/>
            <a:ext cx="2326741" cy="236389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 descr="http://www.sankeylab.ca/wp-content/uploads/2015/11/summary-figure-310x500.png">
            <a:extLst>
              <a:ext uri="{FF2B5EF4-FFF2-40B4-BE49-F238E27FC236}">
                <a16:creationId xmlns:a16="http://schemas.microsoft.com/office/drawing/2014/main" id="{EEB69EAF-564F-4286-80E7-9661546B1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7"/>
          <a:stretch/>
        </p:blipFill>
        <p:spPr bwMode="auto">
          <a:xfrm>
            <a:off x="4083687" y="2290126"/>
            <a:ext cx="1137222" cy="11049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26052" y="3453686"/>
            <a:ext cx="17128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Sankey et al.,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Phys. Rev. X</a:t>
            </a:r>
            <a:r>
              <a:rPr kumimoji="0" lang="en-US" sz="1400" b="0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(2016)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98343" y="1658416"/>
            <a:ext cx="1303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Trampoline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membranes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45405" y="1662176"/>
            <a:ext cx="2326741" cy="236389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3383" y="1796915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Soft-clamping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BA940-24BC-49D6-88AE-B43FB3215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0857" y="2159675"/>
            <a:ext cx="1424526" cy="136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54985" y="3453686"/>
            <a:ext cx="2727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Tsaturyan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et. al.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Nat. Nano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(2017)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45" y="2436091"/>
            <a:ext cx="2289334" cy="1542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9181638" y="1662176"/>
            <a:ext cx="2326741" cy="236389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03620" y="3453686"/>
            <a:ext cx="2769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Ghadimi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et al.,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Science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(2017) 	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465718" y="2228391"/>
            <a:ext cx="1728780" cy="12284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381743" y="1796915"/>
            <a:ext cx="189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Strain engineering</a:t>
            </a:r>
          </a:p>
        </p:txBody>
      </p:sp>
      <p:sp>
        <p:nvSpPr>
          <p:cNvPr id="34" name="Content Placeholder 6">
            <a:extLst>
              <a:ext uri="{FF2B5EF4-FFF2-40B4-BE49-F238E27FC236}">
                <a16:creationId xmlns:a16="http://schemas.microsoft.com/office/drawing/2014/main" id="{F57C2AE1-8511-1C45-BB34-1F7F281F8526}"/>
              </a:ext>
            </a:extLst>
          </p:cNvPr>
          <p:cNvSpPr txBox="1">
            <a:spLocks/>
          </p:cNvSpPr>
          <p:nvPr/>
        </p:nvSpPr>
        <p:spPr bwMode="auto">
          <a:xfrm>
            <a:off x="442379" y="4653995"/>
            <a:ext cx="11277416" cy="796803"/>
          </a:xfrm>
          <a:prstGeom prst="roundRect">
            <a:avLst>
              <a:gd name="adj" fmla="val 9225"/>
            </a:avLst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Tahoma"/>
                <a:ea typeface="ＭＳ Ｐゴシック" charset="-128"/>
                <a:cs typeface="ＭＳ Ｐゴシック" charset="-128"/>
              </a:defRPr>
            </a:lvl1pPr>
            <a:lvl2pPr marL="593725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2pPr>
            <a:lvl3pPr marL="868363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3pPr>
            <a:lvl4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4pPr>
            <a:lvl5pPr marL="141605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Tahoma"/>
                <a:ea typeface="ＭＳ Ｐゴシック" charset="-128"/>
                <a:cs typeface="+mn-cs"/>
              </a:defRPr>
            </a:lvl5pPr>
            <a:lvl6pPr marL="178308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 sz="1200" kern="1200" baseline="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ＭＳ Ｐゴシック" charset="-128"/>
              </a:rPr>
              <a:t>Higher aspect ratios and engineered geometry has enabled 100-1000 times higher mechanical quality factor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CE0-5BAA-43E6-AB56-926081BF4C08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04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Dissipation dilution: a toy model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5293" b="11933"/>
          <a:stretch/>
        </p:blipFill>
        <p:spPr>
          <a:xfrm>
            <a:off x="1311830" y="1901686"/>
            <a:ext cx="4024313" cy="1363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3692" y="2033274"/>
            <a:ext cx="4710113" cy="243363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220543" y="4835575"/>
            <a:ext cx="4115600" cy="1054676"/>
            <a:chOff x="5680711" y="3465883"/>
            <a:chExt cx="4115600" cy="1054676"/>
          </a:xfrm>
        </p:grpSpPr>
        <p:sp>
          <p:nvSpPr>
            <p:cNvPr id="14" name="TextBox 13"/>
            <p:cNvSpPr txBox="1"/>
            <p:nvPr/>
          </p:nvSpPr>
          <p:spPr>
            <a:xfrm>
              <a:off x="5927161" y="3465883"/>
              <a:ext cx="1827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Spring elongation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80711" y="3827832"/>
              <a:ext cx="4115600" cy="6927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434" y="3886097"/>
              <a:ext cx="2131810" cy="55923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874429" y="4829634"/>
            <a:ext cx="4115601" cy="1048204"/>
            <a:chOff x="5680710" y="4902694"/>
            <a:chExt cx="4115601" cy="1048204"/>
          </a:xfrm>
        </p:grpSpPr>
        <p:sp>
          <p:nvSpPr>
            <p:cNvPr id="15" name="TextBox 14"/>
            <p:cNvSpPr txBox="1"/>
            <p:nvPr/>
          </p:nvSpPr>
          <p:spPr>
            <a:xfrm>
              <a:off x="5927351" y="4902694"/>
              <a:ext cx="1333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Hamiltonian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80710" y="5258171"/>
              <a:ext cx="4115601" cy="6927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142" y="5316534"/>
              <a:ext cx="3580952" cy="576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45788" r="15680" b="1"/>
          <a:stretch/>
        </p:blipFill>
        <p:spPr>
          <a:xfrm>
            <a:off x="1000337" y="3265718"/>
            <a:ext cx="4750632" cy="11618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646" y="5289219"/>
            <a:ext cx="662857" cy="5272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ABC497B-3976-4CD2-970C-2CA06D7F629F}"/>
              </a:ext>
            </a:extLst>
          </p:cNvPr>
          <p:cNvSpPr txBox="1"/>
          <p:nvPr/>
        </p:nvSpPr>
        <p:spPr>
          <a:xfrm>
            <a:off x="1786133" y="1278694"/>
            <a:ext cx="290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Tensioned spring system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BC497B-3976-4CD2-970C-2CA06D7F629F}"/>
              </a:ext>
            </a:extLst>
          </p:cNvPr>
          <p:cNvSpPr txBox="1"/>
          <p:nvPr/>
        </p:nvSpPr>
        <p:spPr>
          <a:xfrm>
            <a:off x="7322075" y="1266934"/>
            <a:ext cx="2903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Vibrational modes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58" y="2291059"/>
            <a:ext cx="1054025" cy="860312"/>
          </a:xfrm>
          <a:prstGeom prst="rect">
            <a:avLst/>
          </a:prstGeom>
        </p:spPr>
      </p:pic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13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4487" y="6308357"/>
            <a:ext cx="3944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S. A. Fedorov, PhD Thesis (2021)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01A0-02C8-4481-80DB-AB786AF34BC8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51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64487" y="5936103"/>
            <a:ext cx="91050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A. S. </a:t>
            </a:r>
            <a:r>
              <a:rPr lang="en-US" sz="1400" dirty="0" err="1">
                <a:solidFill>
                  <a:srgbClr val="0D76BB"/>
                </a:solidFill>
                <a:latin typeface="Trebuchet MS" panose="020B0603020202020204" pitchFamily="34" charset="0"/>
              </a:rPr>
              <a:t>Nowick</a:t>
            </a:r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 and B. S. Berry, “</a:t>
            </a:r>
            <a:r>
              <a:rPr lang="en-US" sz="1400" i="1" dirty="0" err="1">
                <a:solidFill>
                  <a:srgbClr val="0D76BB"/>
                </a:solidFill>
                <a:latin typeface="Trebuchet MS" panose="020B0603020202020204" pitchFamily="34" charset="0"/>
              </a:rPr>
              <a:t>Anelastic</a:t>
            </a:r>
            <a:r>
              <a:rPr lang="en-US" sz="1400" i="1" dirty="0">
                <a:solidFill>
                  <a:srgbClr val="0D76BB"/>
                </a:solidFill>
                <a:latin typeface="Trebuchet MS" panose="020B0603020202020204" pitchFamily="34" charset="0"/>
              </a:rPr>
              <a:t> relaxation in crystalline solids”</a:t>
            </a:r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 (1972)</a:t>
            </a:r>
          </a:p>
          <a:p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V. B. </a:t>
            </a:r>
            <a:r>
              <a:rPr lang="en-US" sz="1400" dirty="0" err="1">
                <a:solidFill>
                  <a:srgbClr val="0D76BB"/>
                </a:solidFill>
                <a:latin typeface="Trebuchet MS" panose="020B0603020202020204" pitchFamily="34" charset="0"/>
              </a:rPr>
              <a:t>Braginsky</a:t>
            </a:r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, V. P. </a:t>
            </a:r>
            <a:r>
              <a:rPr lang="en-US" sz="1400" dirty="0" err="1">
                <a:solidFill>
                  <a:srgbClr val="0D76BB"/>
                </a:solidFill>
                <a:latin typeface="Trebuchet MS" panose="020B0603020202020204" pitchFamily="34" charset="0"/>
              </a:rPr>
              <a:t>Mitrofanov</a:t>
            </a:r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 and V. I. </a:t>
            </a:r>
            <a:r>
              <a:rPr lang="en-US" sz="1400" dirty="0" err="1">
                <a:solidFill>
                  <a:srgbClr val="0D76BB"/>
                </a:solidFill>
                <a:latin typeface="Trebuchet MS" panose="020B0603020202020204" pitchFamily="34" charset="0"/>
              </a:rPr>
              <a:t>Panov</a:t>
            </a:r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 “</a:t>
            </a:r>
            <a:r>
              <a:rPr lang="en-US" sz="1400" i="1" dirty="0">
                <a:solidFill>
                  <a:srgbClr val="0D76BB"/>
                </a:solidFill>
                <a:latin typeface="Trebuchet MS" panose="020B0603020202020204" pitchFamily="34" charset="0"/>
              </a:rPr>
              <a:t>Systems with Small Dissipation</a:t>
            </a:r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” (1985)</a:t>
            </a:r>
          </a:p>
          <a:p>
            <a:r>
              <a:rPr lang="en-US" sz="1400" dirty="0">
                <a:solidFill>
                  <a:srgbClr val="0D76BB"/>
                </a:solidFill>
                <a:latin typeface="Trebuchet MS" panose="020B0603020202020204" pitchFamily="34" charset="0"/>
              </a:rPr>
              <a:t>S. A. Fedorov, PhD Thesis (2021)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Dissipation dilution: introducing damping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246" y="1359136"/>
            <a:ext cx="2647950" cy="1485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1985" y="1101871"/>
            <a:ext cx="145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Voigt damper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8038" y="1462955"/>
            <a:ext cx="2645063" cy="12106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77375" y="1104714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007791" y="1462955"/>
            <a:ext cx="1855470" cy="121068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928909" y="1093623"/>
            <a:ext cx="1463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Quality factor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07" y="1601494"/>
            <a:ext cx="1696000" cy="291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78" y="2126717"/>
            <a:ext cx="2441143" cy="2895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54" y="1764451"/>
            <a:ext cx="1417143" cy="55619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75642" y="2812180"/>
            <a:ext cx="3710940" cy="1895803"/>
            <a:chOff x="6775642" y="2812180"/>
            <a:chExt cx="3710940" cy="189580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21362" y="3694523"/>
              <a:ext cx="3665220" cy="10134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75642" y="2812180"/>
              <a:ext cx="3710940" cy="8382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128759" y="4965874"/>
            <a:ext cx="3052100" cy="920396"/>
            <a:chOff x="7128759" y="4965874"/>
            <a:chExt cx="3052100" cy="920396"/>
          </a:xfrm>
        </p:grpSpPr>
        <p:sp>
          <p:nvSpPr>
            <p:cNvPr id="29" name="Rectangle 28"/>
            <p:cNvSpPr/>
            <p:nvPr/>
          </p:nvSpPr>
          <p:spPr>
            <a:xfrm>
              <a:off x="7128759" y="4965874"/>
              <a:ext cx="3052100" cy="9203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409" y="5100545"/>
              <a:ext cx="2595047" cy="640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218108" y="2860174"/>
            <a:ext cx="3726180" cy="1901190"/>
            <a:chOff x="1218108" y="2860174"/>
            <a:chExt cx="3726180" cy="19011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18108" y="3747904"/>
              <a:ext cx="3695700" cy="10134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18108" y="2860174"/>
              <a:ext cx="3726180" cy="88773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600734" y="4965875"/>
            <a:ext cx="1230917" cy="920396"/>
            <a:chOff x="2600734" y="4965875"/>
            <a:chExt cx="1230917" cy="920396"/>
          </a:xfrm>
        </p:grpSpPr>
        <p:sp>
          <p:nvSpPr>
            <p:cNvPr id="28" name="Rectangle 27"/>
            <p:cNvSpPr/>
            <p:nvPr/>
          </p:nvSpPr>
          <p:spPr>
            <a:xfrm>
              <a:off x="2600734" y="4965875"/>
              <a:ext cx="1230917" cy="9203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430" y="5109912"/>
              <a:ext cx="705524" cy="566857"/>
            </a:xfrm>
            <a:prstGeom prst="rect">
              <a:avLst/>
            </a:prstGeom>
          </p:spPr>
        </p:pic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9FB1-09D3-4215-A20A-53FAD6209733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2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Dissipation dilution in realistic structures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64895" y="3468240"/>
            <a:ext cx="9495103" cy="2544812"/>
            <a:chOff x="1073761" y="3581132"/>
            <a:chExt cx="6979920" cy="18707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3761" y="3581132"/>
              <a:ext cx="6979920" cy="187071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2660503" y="4186287"/>
              <a:ext cx="660400" cy="6604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15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64487" y="6308357"/>
            <a:ext cx="4758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Fedorov, Engelsen et al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.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Phys. Rev. B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(2019)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88" y="1222638"/>
            <a:ext cx="4664648" cy="152095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604294" y="2595584"/>
            <a:ext cx="1312145" cy="164333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0703"/>
          <a:stretch/>
        </p:blipFill>
        <p:spPr>
          <a:xfrm>
            <a:off x="7737315" y="1488463"/>
            <a:ext cx="2995039" cy="182622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68074-FF6A-481E-8AE0-3D689226DC43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7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95" y="1214720"/>
            <a:ext cx="6643305" cy="53859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factor landscape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53" y="1096300"/>
            <a:ext cx="2570647" cy="173405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6819900" y="1963329"/>
            <a:ext cx="2395053" cy="716371"/>
          </a:xfrm>
          <a:prstGeom prst="straightConnector1">
            <a:avLst/>
          </a:prstGeom>
          <a:ln w="38100">
            <a:solidFill>
              <a:srgbClr val="0D76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" y="984250"/>
            <a:ext cx="2029080" cy="12503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98" y="2435744"/>
            <a:ext cx="2016798" cy="158111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324914" y="2435744"/>
            <a:ext cx="1431298" cy="1"/>
          </a:xfrm>
          <a:prstGeom prst="straightConnector1">
            <a:avLst/>
          </a:prstGeom>
          <a:ln w="38100">
            <a:solidFill>
              <a:srgbClr val="ED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961" y="4152203"/>
            <a:ext cx="2995039" cy="2045105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 flipV="1">
            <a:off x="6946900" y="5149850"/>
            <a:ext cx="2123061" cy="24906"/>
          </a:xfrm>
          <a:prstGeom prst="straightConnector1">
            <a:avLst/>
          </a:prstGeom>
          <a:ln w="38100">
            <a:solidFill>
              <a:srgbClr val="0F93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92889" y="4502943"/>
          <a:ext cx="2232025" cy="2018672"/>
        </p:xfrm>
        <a:graphic>
          <a:graphicData uri="http://schemas.openxmlformats.org/drawingml/2006/table">
            <a:tbl>
              <a:tblPr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84275">
                  <a:extLst>
                    <a:ext uri="{9D8B030D-6E8A-4147-A177-3AD203B41FA5}">
                      <a16:colId xmlns:a16="http://schemas.microsoft.com/office/drawing/2014/main" val="343710787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837868973"/>
                    </a:ext>
                  </a:extLst>
                </a:gridCol>
              </a:tblGrid>
              <a:tr h="50466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Material</a:t>
                      </a:r>
                    </a:p>
                  </a:txBody>
                  <a:tcPr marL="124439" marR="124439" marT="62219" marB="62219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C9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600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600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439" marR="124439" marT="62219" marB="6221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956222"/>
                  </a:ext>
                </a:extLst>
              </a:tr>
              <a:tr h="5046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Stress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4439" marR="124439" marT="62219" marB="62219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C9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r">
                        <a:buNone/>
                      </a:pPr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1.1</a:t>
                      </a:r>
                      <a:r>
                        <a:rPr lang="nb-NO" sz="16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GPa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4439" marR="124439" marT="62219" marB="6221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378422"/>
                  </a:ext>
                </a:extLst>
              </a:tr>
              <a:tr h="5046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Thickness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4439" marR="124439" marT="62219" marB="62219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C9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20 nm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4439" marR="124439" marT="62219" marB="6221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908762"/>
                  </a:ext>
                </a:extLst>
              </a:tr>
              <a:tr h="50466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Intrinsic Q</a:t>
                      </a:r>
                    </a:p>
                  </a:txBody>
                  <a:tcPr marL="124439" marR="124439" marT="62219" marB="62219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C9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2600</a:t>
                      </a:r>
                    </a:p>
                  </a:txBody>
                  <a:tcPr marL="124439" marR="124439" marT="62219" marB="6221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701741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11CE6-70BA-4C34-84E6-3A58E99DCA5B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4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314" b="-1"/>
          <a:stretch/>
        </p:blipFill>
        <p:spPr>
          <a:xfrm>
            <a:off x="5538343" y="1513408"/>
            <a:ext cx="6372472" cy="44244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8AD13-245F-4D84-BCDD-B8C3F7AC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8AB381-1797-4720-A071-66F1AF487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Strained silicon-on-insulator material platform</a:t>
            </a:r>
            <a:endParaRPr lang="en-CH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FC316D-B82E-4E4A-A2CE-44FA7B5E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7" y="1791770"/>
            <a:ext cx="4644326" cy="37896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E18514-8405-4717-BA76-AA9C27F3DA6C}"/>
              </a:ext>
            </a:extLst>
          </p:cNvPr>
          <p:cNvSpPr txBox="1"/>
          <p:nvPr/>
        </p:nvSpPr>
        <p:spPr>
          <a:xfrm>
            <a:off x="1379069" y="1092355"/>
            <a:ext cx="265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TEM cross section</a:t>
            </a:r>
            <a:endParaRPr lang="en-CH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D07327-8A69-4A37-8E40-5781B5F3C36B}"/>
              </a:ext>
            </a:extLst>
          </p:cNvPr>
          <p:cNvSpPr txBox="1"/>
          <p:nvPr/>
        </p:nvSpPr>
        <p:spPr>
          <a:xfrm>
            <a:off x="5982759" y="1092355"/>
            <a:ext cx="4386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Dark-field electron holography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D911A-D95B-4BF7-9062-DDC0B0C48C47}" type="datetime1">
              <a:rPr lang="en-US" smtClean="0"/>
              <a:t>1/19/2022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149054" y="5711249"/>
            <a:ext cx="7041670" cy="810470"/>
            <a:chOff x="577004" y="5467044"/>
            <a:chExt cx="8038078" cy="810470"/>
          </a:xfrm>
        </p:grpSpPr>
        <p:sp>
          <p:nvSpPr>
            <p:cNvPr id="12" name="Rounded Rectangle 11"/>
            <p:cNvSpPr/>
            <p:nvPr/>
          </p:nvSpPr>
          <p:spPr>
            <a:xfrm>
              <a:off x="577004" y="5467044"/>
              <a:ext cx="8038078" cy="81047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9051" y="5667683"/>
              <a:ext cx="75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Potentially much higher intrinsic quality factor at low temperature</a:t>
              </a:r>
              <a:endParaRPr lang="en-US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0786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295" y="2976674"/>
            <a:ext cx="5777535" cy="35112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8AD13-245F-4D84-BCDD-B8C3F7AC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CEFD29-D8EB-439D-A320-B4F52E29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dilution: soft clamping</a:t>
            </a:r>
            <a:endParaRPr lang="en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B3CEA-818D-4ECE-AF94-68DEF65B4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67" y="2067613"/>
            <a:ext cx="4625191" cy="8321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227BE4-3468-4200-8508-12A79CBD9F57}"/>
              </a:ext>
            </a:extLst>
          </p:cNvPr>
          <p:cNvGrpSpPr/>
          <p:nvPr/>
        </p:nvGrpSpPr>
        <p:grpSpPr>
          <a:xfrm>
            <a:off x="255068" y="2789488"/>
            <a:ext cx="4177366" cy="3489717"/>
            <a:chOff x="375385" y="2295624"/>
            <a:chExt cx="4659021" cy="37863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FFF7AB-A8ED-4C58-9232-7C72A1160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176" y="2415310"/>
              <a:ext cx="4531230" cy="366666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2123E-99AC-4E4B-A40D-603367BE8301}"/>
                </a:ext>
              </a:extLst>
            </p:cNvPr>
            <p:cNvSpPr/>
            <p:nvPr/>
          </p:nvSpPr>
          <p:spPr>
            <a:xfrm>
              <a:off x="375385" y="2295624"/>
              <a:ext cx="2767263" cy="332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9F0DE85-4DEE-4ABC-A58B-68DCBC739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37" y="849628"/>
            <a:ext cx="11421525" cy="10231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1CB11F-75F9-4F50-8ED9-D9109A8A6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8579" y="1894387"/>
            <a:ext cx="5494042" cy="10054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544C15B-513A-4BC8-9866-201491471EF6}"/>
              </a:ext>
            </a:extLst>
          </p:cNvPr>
          <p:cNvSpPr/>
          <p:nvPr/>
        </p:nvSpPr>
        <p:spPr>
          <a:xfrm>
            <a:off x="1621857" y="1386038"/>
            <a:ext cx="731520" cy="3160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5C518C0-E13D-4970-9BD3-24869BDA08D1}"/>
              </a:ext>
            </a:extLst>
          </p:cNvPr>
          <p:cNvCxnSpPr>
            <a:cxnSpLocks/>
          </p:cNvCxnSpPr>
          <p:nvPr/>
        </p:nvCxnSpPr>
        <p:spPr>
          <a:xfrm flipV="1">
            <a:off x="4432434" y="2789488"/>
            <a:ext cx="1350010" cy="1693531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22491-84B1-46DF-AAEC-DFF5246E4A10}" type="datetime1">
              <a:rPr lang="en-US" smtClean="0"/>
              <a:t>1/18/2022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0107" y="6311381"/>
            <a:ext cx="3337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Beccari et al., arXiv:2107.02124 (2021)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arXiv:2107.02124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  <a:hlinkClick r:id="rId9"/>
              </a:rPr>
              <a:t>Help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  <a:t> | 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  <a:hlinkClick r:id="rId10"/>
              </a:rPr>
              <a:t>Advanced Search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  <a:t>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               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9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63"/>
    </mc:Choice>
    <mc:Fallback xmlns="">
      <p:transition spd="slow" advTm="6206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82" y="1421716"/>
            <a:ext cx="6611395" cy="4446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349" y="1343097"/>
            <a:ext cx="4720451" cy="31705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8AD13-245F-4D84-BCDD-B8C3F7AC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CEFD29-D8EB-439D-A320-B4F52E29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Strained silicon nanobeams with Q~13 billion</a:t>
            </a:r>
            <a:endParaRPr lang="en-CH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C7AC30-9366-4025-A458-E8457DF64E17}"/>
              </a:ext>
            </a:extLst>
          </p:cNvPr>
          <p:cNvCxnSpPr>
            <a:cxnSpLocks/>
          </p:cNvCxnSpPr>
          <p:nvPr/>
        </p:nvCxnSpPr>
        <p:spPr>
          <a:xfrm>
            <a:off x="5281353" y="1960600"/>
            <a:ext cx="1862996" cy="60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438876" y="4693412"/>
            <a:ext cx="4131395" cy="1362288"/>
            <a:chOff x="7958546" y="4693412"/>
            <a:chExt cx="4131395" cy="1362288"/>
          </a:xfrm>
        </p:grpSpPr>
        <p:grpSp>
          <p:nvGrpSpPr>
            <p:cNvPr id="14" name="Group 13"/>
            <p:cNvGrpSpPr/>
            <p:nvPr/>
          </p:nvGrpSpPr>
          <p:grpSpPr>
            <a:xfrm>
              <a:off x="7958546" y="4693412"/>
              <a:ext cx="4131395" cy="1362288"/>
              <a:chOff x="8310884" y="5157219"/>
              <a:chExt cx="4131395" cy="1362288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8310884" y="5157219"/>
                <a:ext cx="4131395" cy="1362288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" name="Picture 3" descr="\documentclass{article}&#10;\usepackage{amsmath}&#10;\usepackage{siunitx}&#10;\pagestyle{empty}&#10;\begin{document}&#10;&#10;$$ \Gamma_{th}\sim2\pi\times\SI{10}{\hertz}$$&#10;&#10;&#10;\end{document}" title="IguanaTex Bitmap Display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6890" y="5402788"/>
                <a:ext cx="2243656" cy="254172"/>
              </a:xfrm>
              <a:prstGeom prst="rect">
                <a:avLst/>
              </a:prstGeom>
            </p:spPr>
          </p:pic>
        </p:grpSp>
        <p:pic>
          <p:nvPicPr>
            <p:cNvPr id="16" name="Picture 15" descr="\documentclass{article}&#10;\usepackage{amsmath}&#10;\usepackage{siunitx}&#10;\pagestyle{empty}&#10;\begin{document}&#10;&#10;$$ S_\text{FF}= \SI{45}{\zepto\newton\per\hertz^{1/2} } $$&#10;&#10;&#10;\end{document}" title="IguanaTex Bitmap Display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552" y="5372920"/>
              <a:ext cx="2488686" cy="362057"/>
            </a:xfrm>
            <a:prstGeom prst="rect">
              <a:avLst/>
            </a:prstGeom>
          </p:spPr>
        </p:pic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7B528-D1D3-47EF-9E68-A6368DB6CC9A}" type="datetime1">
              <a:rPr lang="en-US" smtClean="0"/>
              <a:t>1/18/2022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0107" y="6311381"/>
            <a:ext cx="3337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Beccari et al., arXiv:2107.02124 (2021)</a:t>
            </a:r>
          </a:p>
        </p:txBody>
      </p:sp>
    </p:spTree>
    <p:extLst>
      <p:ext uri="{BB962C8B-B14F-4D97-AF65-F5344CB8AC3E}">
        <p14:creationId xmlns:p14="http://schemas.microsoft.com/office/powerpoint/2010/main" val="406510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215681"/>
            <a:ext cx="8437895" cy="6432261"/>
            <a:chOff x="588709" y="997054"/>
            <a:chExt cx="4216755" cy="3174361"/>
          </a:xfrm>
        </p:grpSpPr>
        <p:pic>
          <p:nvPicPr>
            <p:cNvPr id="5" name="pasted-image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88709" y="997054"/>
              <a:ext cx="4216755" cy="31743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Shape 330 2"/>
            <p:cNvSpPr/>
            <p:nvPr/>
          </p:nvSpPr>
          <p:spPr>
            <a:xfrm>
              <a:off x="631670" y="1052478"/>
              <a:ext cx="1615902" cy="43637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600" b="0" i="0" u="sng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LIGO scientific collaboration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Science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rPr>
                <a:t>256</a:t>
              </a: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325 (1992)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Rep. </a:t>
              </a:r>
              <a:r>
                <a:rPr kumimoji="0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Prog</a:t>
              </a: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 Phys. </a:t>
              </a: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rPr>
                <a:t>72,</a:t>
              </a: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076901 (2009)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6903" y="3428477"/>
              <a:ext cx="3556933" cy="6827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8523862" y="216625"/>
            <a:ext cx="3751409" cy="1888568"/>
            <a:chOff x="8313802" y="916860"/>
            <a:chExt cx="3751409" cy="1888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9898" y="916860"/>
              <a:ext cx="3460881" cy="185914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313802" y="2477869"/>
              <a:ext cx="3751409" cy="3275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Image: Simulating Extreme </a:t>
              </a:r>
              <a:r>
                <a:rPr lang="en-US" sz="1400" dirty="0" err="1">
                  <a:solidFill>
                    <a:schemeClr val="bg1"/>
                  </a:solidFill>
                </a:rPr>
                <a:t>Spacetimes</a:t>
              </a:r>
              <a:r>
                <a:rPr lang="en-US" sz="1400" dirty="0">
                  <a:solidFill>
                    <a:schemeClr val="bg1"/>
                  </a:solidFill>
                </a:rPr>
                <a:t> Project</a:t>
              </a:r>
            </a:p>
          </p:txBody>
        </p:sp>
      </p:grpSp>
      <p:pic>
        <p:nvPicPr>
          <p:cNvPr id="17" name="Picture 16" descr="http://www.physics.gla.ac.uk/igr/pages/research/suspensions/2.png">
            <a:extLst>
              <a:ext uri="{FF2B5EF4-FFF2-40B4-BE49-F238E27FC236}">
                <a16:creationId xmlns:a16="http://schemas.microsoft.com/office/drawing/2014/main" id="{D946AAB9-4BD7-4EF6-AB59-3948B61AB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7"/>
          <a:stretch/>
        </p:blipFill>
        <p:spPr bwMode="auto">
          <a:xfrm>
            <a:off x="8733273" y="2219630"/>
            <a:ext cx="3141626" cy="44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69CD8-DAA0-4FB1-B1BD-E10741CEFAA8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78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FA123-0051-4087-B014-B419493C90E8}" type="datetime1">
              <a:rPr lang="en-US" smtClean="0"/>
              <a:t>1/18/2022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Soft-clamped perimeter modes by vertex-clamping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45677" y="1247618"/>
            <a:ext cx="11174867" cy="3845418"/>
            <a:chOff x="300853" y="1539664"/>
            <a:chExt cx="11174867" cy="38454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853" y="1539673"/>
              <a:ext cx="11174867" cy="384540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00853" y="1617283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44394" y="1539664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21389" y="1617283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21389" y="3462377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36542" y="1068896"/>
            <a:ext cx="4052046" cy="4265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652226" y="5467044"/>
            <a:ext cx="8020495" cy="810470"/>
            <a:chOff x="577004" y="5467044"/>
            <a:chExt cx="8284570" cy="810470"/>
          </a:xfrm>
        </p:grpSpPr>
        <p:sp>
          <p:nvSpPr>
            <p:cNvPr id="17" name="Rounded Rectangle 16"/>
            <p:cNvSpPr/>
            <p:nvPr/>
          </p:nvSpPr>
          <p:spPr>
            <a:xfrm>
              <a:off x="577004" y="5467044"/>
              <a:ext cx="8038078" cy="81047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07590" y="5687613"/>
              <a:ext cx="75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Mechanical quality factors limited by torsion in the supports</a:t>
              </a:r>
              <a:endParaRPr lang="en-US" b="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E45A888-29D0-45A8-9A4D-C1764F85B6ED}"/>
              </a:ext>
            </a:extLst>
          </p:cNvPr>
          <p:cNvSpPr/>
          <p:nvPr/>
        </p:nvSpPr>
        <p:spPr>
          <a:xfrm>
            <a:off x="114266" y="6311786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rebuchet MS" panose="020B0603020202020204" pitchFamily="34" charset="0"/>
              </a:rPr>
              <a:t>Bereyhi</a:t>
            </a: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 et al., arXiv:2108.03615 (2021)</a:t>
            </a:r>
          </a:p>
        </p:txBody>
      </p:sp>
    </p:spTree>
    <p:extLst>
      <p:ext uri="{BB962C8B-B14F-4D97-AF65-F5344CB8AC3E}">
        <p14:creationId xmlns:p14="http://schemas.microsoft.com/office/powerpoint/2010/main" val="25772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C1585-E316-46E2-B7D9-ED72641154AF}" type="datetime1">
              <a:rPr lang="en-US" smtClean="0"/>
              <a:t>1/18/2022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 temperature quality factor &gt;3 billion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38518" y="1151119"/>
            <a:ext cx="9227731" cy="5362639"/>
            <a:chOff x="1138518" y="1151119"/>
            <a:chExt cx="9227731" cy="53626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92" r="-1"/>
            <a:stretch/>
          </p:blipFill>
          <p:spPr>
            <a:xfrm>
              <a:off x="1246095" y="1151119"/>
              <a:ext cx="9120154" cy="536263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38518" y="1151119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553201" y="1151119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46095" y="4342554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0767498-D960-4B20-A7BA-1D162E4D0ABB}"/>
              </a:ext>
            </a:extLst>
          </p:cNvPr>
          <p:cNvSpPr/>
          <p:nvPr/>
        </p:nvSpPr>
        <p:spPr>
          <a:xfrm>
            <a:off x="114266" y="6311786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rebuchet MS" panose="020B0603020202020204" pitchFamily="34" charset="0"/>
              </a:rPr>
              <a:t>Bereyhi</a:t>
            </a: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 et al., arXiv:2108.03615 (2021)</a:t>
            </a:r>
          </a:p>
        </p:txBody>
      </p:sp>
    </p:spTree>
    <p:extLst>
      <p:ext uri="{BB962C8B-B14F-4D97-AF65-F5344CB8AC3E}">
        <p14:creationId xmlns:p14="http://schemas.microsoft.com/office/powerpoint/2010/main" val="40217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19001-A69A-4F39-9471-65E0CCF736DE}" type="datetime1">
              <a:rPr lang="en-US" smtClean="0"/>
              <a:t>1/18/2022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perimeter modes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81555" y="927146"/>
            <a:ext cx="10472008" cy="5411144"/>
            <a:chOff x="781555" y="1089399"/>
            <a:chExt cx="10472008" cy="54111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8437" y="1092439"/>
              <a:ext cx="10315126" cy="54081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48433" y="1092439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81555" y="2815957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94330" y="1092439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94330" y="2815957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52168" y="4394610"/>
              <a:ext cx="241460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79146" y="2825590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15449" y="4401910"/>
              <a:ext cx="313764" cy="256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21604" y="1089399"/>
              <a:ext cx="241460" cy="256340"/>
            </a:xfrm>
            <a:prstGeom prst="rect">
              <a:avLst/>
            </a:prstGeom>
            <a:solidFill>
              <a:srgbClr val="A3B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935172" y="914338"/>
            <a:ext cx="4769148" cy="5353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918404-BE5B-4FF2-A9A2-032C9F6CCCBF}"/>
              </a:ext>
            </a:extLst>
          </p:cNvPr>
          <p:cNvSpPr/>
          <p:nvPr/>
        </p:nvSpPr>
        <p:spPr>
          <a:xfrm>
            <a:off x="114266" y="6311786"/>
            <a:ext cx="4259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rebuchet MS" panose="020B0603020202020204" pitchFamily="34" charset="0"/>
              </a:rPr>
              <a:t>Bereyhi</a:t>
            </a: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 et al., arXiv:2108.03615 (2021)</a:t>
            </a:r>
          </a:p>
        </p:txBody>
      </p:sp>
    </p:spTree>
    <p:extLst>
      <p:ext uri="{BB962C8B-B14F-4D97-AF65-F5344CB8AC3E}">
        <p14:creationId xmlns:p14="http://schemas.microsoft.com/office/powerpoint/2010/main" val="20880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optomechanical system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>
                <a:latin typeface="Humanist 521 BT" panose="020B0602020204020204" pitchFamily="34" charset="0"/>
              </a:rPr>
              <a:t>23</a:t>
            </a:fld>
            <a:endParaRPr lang="en-US">
              <a:latin typeface="Humanist 521 BT" panose="020B0602020204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0F7746-145D-45C2-B29C-2D959E390388}"/>
              </a:ext>
            </a:extLst>
          </p:cNvPr>
          <p:cNvCxnSpPr/>
          <p:nvPr/>
        </p:nvCxnSpPr>
        <p:spPr>
          <a:xfrm>
            <a:off x="3629491" y="6231858"/>
            <a:ext cx="1107428" cy="0"/>
          </a:xfrm>
          <a:prstGeom prst="line">
            <a:avLst/>
          </a:prstGeom>
          <a:ln w="76200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CA210E-8E2D-4956-BAFF-01102490AA38}"/>
                  </a:ext>
                </a:extLst>
              </p:cNvPr>
              <p:cNvSpPr txBox="1"/>
              <p:nvPr/>
            </p:nvSpPr>
            <p:spPr>
              <a:xfrm>
                <a:off x="724206" y="5739911"/>
                <a:ext cx="4469885" cy="76662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4×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kHz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GHz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×0.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mHz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000" b="0" dirty="0">
                  <a:latin typeface="Humanist 521 BT" panose="020B0602020204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CA210E-8E2D-4956-BAFF-01102490A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06" y="5739911"/>
                <a:ext cx="4469885" cy="7666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8155C4F-4099-4B1F-971D-A9E769AFE8F3}"/>
              </a:ext>
            </a:extLst>
          </p:cNvPr>
          <p:cNvSpPr txBox="1"/>
          <p:nvPr/>
        </p:nvSpPr>
        <p:spPr>
          <a:xfrm>
            <a:off x="724206" y="3721107"/>
            <a:ext cx="616223" cy="265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5 um</a:t>
            </a:r>
            <a:endParaRPr lang="en-CH" sz="1100" b="1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B07BB1-ECCD-4738-82A4-2E56E0927873}"/>
              </a:ext>
            </a:extLst>
          </p:cNvPr>
          <p:cNvCxnSpPr/>
          <p:nvPr/>
        </p:nvCxnSpPr>
        <p:spPr>
          <a:xfrm>
            <a:off x="724206" y="4054476"/>
            <a:ext cx="533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717735" y="1013980"/>
            <a:ext cx="8554265" cy="4397090"/>
            <a:chOff x="6060558" y="1207528"/>
            <a:chExt cx="5837959" cy="300084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8D49A6-49BA-4B70-A88D-F889F1523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9" r="26192" b="49691"/>
            <a:stretch/>
          </p:blipFill>
          <p:spPr>
            <a:xfrm>
              <a:off x="6060558" y="1207528"/>
              <a:ext cx="5837959" cy="3000846"/>
            </a:xfrm>
            <a:prstGeom prst="rect">
              <a:avLst/>
            </a:prstGeom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76CD98-32E5-4D12-B8B6-4F9A98C96FC9}"/>
                </a:ext>
              </a:extLst>
            </p:cNvPr>
            <p:cNvSpPr txBox="1"/>
            <p:nvPr/>
          </p:nvSpPr>
          <p:spPr>
            <a:xfrm>
              <a:off x="6469629" y="3721107"/>
              <a:ext cx="616223" cy="26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25 um</a:t>
              </a:r>
              <a:endParaRPr lang="en-CH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432FA-9058-4BB0-9171-8F135B995B00}"/>
                </a:ext>
              </a:extLst>
            </p:cNvPr>
            <p:cNvCxnSpPr/>
            <p:nvPr/>
          </p:nvCxnSpPr>
          <p:spPr>
            <a:xfrm>
              <a:off x="6480764" y="4049713"/>
              <a:ext cx="5334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9F4F40F-853E-4682-9BAE-EE8D56560F72}"/>
                </a:ext>
              </a:extLst>
            </p:cNvPr>
            <p:cNvSpPr/>
            <p:nvPr/>
          </p:nvSpPr>
          <p:spPr>
            <a:xfrm>
              <a:off x="8288079" y="1839433"/>
              <a:ext cx="606056" cy="5316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606F9-DB6E-42BC-A0F6-5B4D5C2C7337}" type="datetime1">
              <a:rPr lang="en-US" smtClean="0"/>
              <a:t>1/18/2022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5941501" y="5649674"/>
            <a:ext cx="6100060" cy="810470"/>
            <a:chOff x="6069209" y="4511670"/>
            <a:chExt cx="6100060" cy="810470"/>
          </a:xfrm>
        </p:grpSpPr>
        <p:sp>
          <p:nvSpPr>
            <p:cNvPr id="31" name="Rounded Rectangle 30"/>
            <p:cNvSpPr/>
            <p:nvPr/>
          </p:nvSpPr>
          <p:spPr>
            <a:xfrm>
              <a:off x="6069209" y="4511670"/>
              <a:ext cx="5831404" cy="81047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06669" y="4615885"/>
              <a:ext cx="556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Room temperature ground state cooling</a:t>
              </a:r>
            </a:p>
            <a:p>
              <a:r>
                <a:rPr lang="en-US" dirty="0"/>
                <a:t>Force/spin sensing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90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3223E-86D9-4CBD-8D5D-C222E89A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34DE-3F73-42C9-9A33-2F544912ECD5}" type="datetime1">
              <a:rPr lang="en-US" smtClean="0"/>
              <a:t>1/19/2022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D82275-D216-4DE5-8DF9-C9B21D47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229151-3DDF-4A17-A39A-FE6925AB6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Devices with reflection pad</a:t>
            </a:r>
            <a:endParaRPr lang="LID4096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516BD6-D6B7-4AFB-AB9F-AFFB8F1AB98F}"/>
              </a:ext>
            </a:extLst>
          </p:cNvPr>
          <p:cNvGrpSpPr/>
          <p:nvPr/>
        </p:nvGrpSpPr>
        <p:grpSpPr>
          <a:xfrm>
            <a:off x="397933" y="1049867"/>
            <a:ext cx="4883684" cy="5348830"/>
            <a:chOff x="397933" y="1049867"/>
            <a:chExt cx="4883684" cy="53488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3ED280-9FF5-4142-9FA3-A9A05B985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5" t="1025"/>
            <a:stretch/>
          </p:blipFill>
          <p:spPr>
            <a:xfrm>
              <a:off x="541867" y="1176866"/>
              <a:ext cx="4739750" cy="522183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AEA273-6DAC-4B3D-B8C1-37F7D74CE6DE}"/>
                </a:ext>
              </a:extLst>
            </p:cNvPr>
            <p:cNvSpPr/>
            <p:nvPr/>
          </p:nvSpPr>
          <p:spPr>
            <a:xfrm>
              <a:off x="397933" y="1049867"/>
              <a:ext cx="436034" cy="444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2703CA-8356-486E-932B-4066D7E8E5C7}"/>
                </a:ext>
              </a:extLst>
            </p:cNvPr>
            <p:cNvSpPr/>
            <p:nvPr/>
          </p:nvSpPr>
          <p:spPr>
            <a:xfrm>
              <a:off x="397933" y="4843235"/>
              <a:ext cx="436034" cy="444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97A60A-CA5C-4C17-B7B0-D0D3C91C4CD5}"/>
              </a:ext>
            </a:extLst>
          </p:cNvPr>
          <p:cNvGrpSpPr/>
          <p:nvPr/>
        </p:nvGrpSpPr>
        <p:grpSpPr>
          <a:xfrm>
            <a:off x="5888567" y="3615513"/>
            <a:ext cx="4832166" cy="3007416"/>
            <a:chOff x="5338537" y="994404"/>
            <a:chExt cx="6541210" cy="40710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DACB13-F6C9-4ECA-BEC1-5A9B09BF2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522"/>
            <a:stretch/>
          </p:blipFill>
          <p:spPr>
            <a:xfrm>
              <a:off x="5465445" y="1139370"/>
              <a:ext cx="6414302" cy="392611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F55D01-48EC-4663-A694-1ADB4C75F8EA}"/>
                </a:ext>
              </a:extLst>
            </p:cNvPr>
            <p:cNvSpPr/>
            <p:nvPr/>
          </p:nvSpPr>
          <p:spPr>
            <a:xfrm>
              <a:off x="5338537" y="994404"/>
              <a:ext cx="436034" cy="444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0988B2D-D052-453A-9F56-C7C06E273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961" y="979261"/>
            <a:ext cx="5582556" cy="25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11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C4036F-18D1-43F0-8409-F23BA813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34DE-3F73-42C9-9A33-2F544912ECD5}" type="datetime1">
              <a:rPr lang="en-US" smtClean="0"/>
              <a:t>1/19/2022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AA375E-D1ED-47CA-B57A-E7265B46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 1">
            <a:extLst>
              <a:ext uri="{FF2B5EF4-FFF2-40B4-BE49-F238E27FC236}">
                <a16:creationId xmlns:a16="http://schemas.microsoft.com/office/drawing/2014/main" id="{1097999D-0694-405C-B472-F639C184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sensing with mechanical resonators</a:t>
            </a:r>
            <a:endParaRPr lang="LID4096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5749E-D1B9-4268-94B3-8A80B227AC99}"/>
              </a:ext>
            </a:extLst>
          </p:cNvPr>
          <p:cNvGrpSpPr/>
          <p:nvPr/>
        </p:nvGrpSpPr>
        <p:grpSpPr>
          <a:xfrm>
            <a:off x="1714792" y="4377247"/>
            <a:ext cx="7989656" cy="2138143"/>
            <a:chOff x="1168637" y="1570078"/>
            <a:chExt cx="7989656" cy="2138143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95E864AA-1C54-4B11-AE5A-09F41CCA6BC0}"/>
                </a:ext>
              </a:extLst>
            </p:cNvPr>
            <p:cNvSpPr/>
            <p:nvPr/>
          </p:nvSpPr>
          <p:spPr>
            <a:xfrm>
              <a:off x="1168637" y="1570078"/>
              <a:ext cx="7989656" cy="2138143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itle 3 2">
              <a:extLst>
                <a:ext uri="{FF2B5EF4-FFF2-40B4-BE49-F238E27FC236}">
                  <a16:creationId xmlns:a16="http://schemas.microsoft.com/office/drawing/2014/main" id="{CA652473-043E-4376-BCB1-1AB7D6A9A1FF}"/>
                </a:ext>
              </a:extLst>
            </p:cNvPr>
            <p:cNvSpPr txBox="1">
              <a:spLocks/>
            </p:cNvSpPr>
            <p:nvPr/>
          </p:nvSpPr>
          <p:spPr>
            <a:xfrm>
              <a:off x="1396820" y="2920622"/>
              <a:ext cx="7029296" cy="5083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Suisse Int'l Medium" panose="020B0604000000000000" pitchFamily="34" charset="-78"/>
                  <a:ea typeface="+mj-ea"/>
                  <a:cs typeface="Suisse Int'l Medium" panose="020B0604000000000000" pitchFamily="34" charset="-78"/>
                </a:defRPr>
              </a:lvl1pPr>
            </a:lstStyle>
            <a:p>
              <a:r>
                <a:rPr lang="en-US" sz="2000" dirty="0"/>
                <a:t>Very sensitive to frequency fluctuations and alignment drift</a:t>
              </a:r>
              <a:endParaRPr lang="LID4096" sz="2000" dirty="0"/>
            </a:p>
          </p:txBody>
        </p:sp>
        <p:pic>
          <p:nvPicPr>
            <p:cNvPr id="7" name="Picture 6" descr="\documentclass{article}&#10;\usepackage{amsmath}&#10;\usepackage{siunitx}&#10;\pagestyle{empty}&#10;\begin{document}&#10;&#10;\begin{equation*}&#10;\ddot{x}+\Gamma_m \dot{x}+\Omega_m^2 x=F_{\text{ex}}/m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B88063B8-4293-4FAD-A8B1-5C79C292722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632684" y="1819375"/>
              <a:ext cx="2820573" cy="286475"/>
            </a:xfrm>
            <a:prstGeom prst="rect">
              <a:avLst/>
            </a:prstGeom>
          </p:spPr>
        </p:pic>
        <p:pic>
          <p:nvPicPr>
            <p:cNvPr id="8" name="Picture 7" descr="\documentclass{article}&#10;\usepackage{amsmath}&#10;\usepackage{siunitx}&#10;\pagestyle{empty}&#10;\begin{document}&#10;&#10;\begin{equation*}&#10;    \chi_m(\omega) = \left[m(\Omega_m^2-\omega^2-i\omega\Gamma_\mathrm{m})\right]^{-1}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6655C859-1B10-4276-B740-62CBECC7E65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920318" y="2371954"/>
              <a:ext cx="3779047" cy="361143"/>
            </a:xfrm>
            <a:prstGeom prst="rect">
              <a:avLst/>
            </a:prstGeom>
          </p:spPr>
        </p:pic>
        <p:pic>
          <p:nvPicPr>
            <p:cNvPr id="9" name="Picture 8" descr="\documentclass{article}&#10;\usepackage{amsmath}&#10;\usepackage{siunitx}&#10;\pagestyle{empty}&#10;\begin{document}&#10;&#10;\begin{equation*}&#10;x(\omega)=\chi_m(\omega)F_{\mathrm{ex}}(\omega)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B60B773C-9E5A-4079-B7E6-3B40559070F7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632684" y="2481503"/>
              <a:ext cx="2262856" cy="254476"/>
            </a:xfrm>
            <a:prstGeom prst="rect">
              <a:avLst/>
            </a:prstGeom>
          </p:spPr>
        </p:pic>
        <p:pic>
          <p:nvPicPr>
            <p:cNvPr id="11" name="Picture 10" descr="\documentclass{article}&#10;\usepackage{amsmath}&#10;\usepackage{siunitx}&#10;\pagestyle{empty}&#10;\begin{document}&#10;&#10;\begin{equation*}&#10;\Gamma_m\sim\SI{100}{\micro\hertz}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057B8D01-6F1F-4405-AF28-15B80DCFCDF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920318" y="1886237"/>
              <a:ext cx="1534476" cy="22095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68BED9-129B-43B5-96FA-0921F61A3675}"/>
              </a:ext>
            </a:extLst>
          </p:cNvPr>
          <p:cNvGrpSpPr/>
          <p:nvPr/>
        </p:nvGrpSpPr>
        <p:grpSpPr>
          <a:xfrm>
            <a:off x="942177" y="951159"/>
            <a:ext cx="8845971" cy="3289948"/>
            <a:chOff x="1276442" y="3827216"/>
            <a:chExt cx="7584330" cy="282072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1957E0-442A-446B-8386-FF65803DE058}"/>
                </a:ext>
              </a:extLst>
            </p:cNvPr>
            <p:cNvGrpSpPr/>
            <p:nvPr/>
          </p:nvGrpSpPr>
          <p:grpSpPr>
            <a:xfrm>
              <a:off x="1276442" y="3827216"/>
              <a:ext cx="7584330" cy="2820725"/>
              <a:chOff x="1276442" y="3827216"/>
              <a:chExt cx="7584330" cy="282072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33E72EC-2096-4F8F-A98C-0C812556F5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10179"/>
              <a:stretch/>
            </p:blipFill>
            <p:spPr>
              <a:xfrm>
                <a:off x="1276442" y="3867696"/>
                <a:ext cx="4087495" cy="275356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0151A85-7708-48FF-9FDB-2A1FECCA9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99806" y="3827216"/>
                <a:ext cx="3760966" cy="2820725"/>
              </a:xfrm>
              <a:prstGeom prst="rect">
                <a:avLst/>
              </a:prstGeom>
            </p:spPr>
          </p:pic>
        </p:grpSp>
        <p:pic>
          <p:nvPicPr>
            <p:cNvPr id="20" name="Picture 19" descr="\documentclass{article}&#10;\usepackage{amsmath}&#10;\usepackage{siunitx}&#10;\pagestyle{empty}&#10;\begin{document}&#10;&#10;\begin{equation*}&#10;S_F^{\mathrm{th}}=\sqrt{4mk_B T\Gamma_m}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504CF536-1878-418D-9C4C-5AD5987A1BF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096000" y="5170363"/>
              <a:ext cx="2139429" cy="309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7729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B9369C-7BFE-4E94-A9F0-3D7F0682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34DE-3F73-42C9-9A33-2F544912ECD5}" type="datetime1">
              <a:rPr lang="en-US" smtClean="0"/>
              <a:t>1/18/2022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4C355-2717-4994-B8B9-F6D1C4B98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 1">
            <a:extLst>
              <a:ext uri="{FF2B5EF4-FFF2-40B4-BE49-F238E27FC236}">
                <a16:creationId xmlns:a16="http://schemas.microsoft.com/office/drawing/2014/main" id="{7EEE6D67-FAB4-4DC8-A0F5-EFC38A6E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damping for broadened frequency response</a:t>
            </a:r>
            <a:endParaRPr lang="LID4096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E2C97A4-6F47-4318-BFE6-D70C3D0C41E6}"/>
              </a:ext>
            </a:extLst>
          </p:cNvPr>
          <p:cNvGrpSpPr/>
          <p:nvPr/>
        </p:nvGrpSpPr>
        <p:grpSpPr>
          <a:xfrm>
            <a:off x="455875" y="4402301"/>
            <a:ext cx="6242468" cy="2094151"/>
            <a:chOff x="455875" y="4402301"/>
            <a:chExt cx="6242468" cy="2094151"/>
          </a:xfrm>
        </p:grpSpPr>
        <p:sp>
          <p:nvSpPr>
            <p:cNvPr id="15" name="Rounded Rectangle 30">
              <a:extLst>
                <a:ext uri="{FF2B5EF4-FFF2-40B4-BE49-F238E27FC236}">
                  <a16:creationId xmlns:a16="http://schemas.microsoft.com/office/drawing/2014/main" id="{2C8BA6C2-B553-4EA2-AF84-D47874050B32}"/>
                </a:ext>
              </a:extLst>
            </p:cNvPr>
            <p:cNvSpPr/>
            <p:nvPr/>
          </p:nvSpPr>
          <p:spPr>
            <a:xfrm>
              <a:off x="455875" y="4402301"/>
              <a:ext cx="6242468" cy="2094151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 descr="\documentclass{article}&#10;\usepackage{amsmath}&#10;\usepackage{siunitx}&#10;\pagestyle{empty}&#10;\begin{document}&#10;&#10;\begin{equation*}&#10;    \chi_\mathrm{eff}(\omega) = \left[m_\mathrm{eff}(\Omega_m^2-\omega^2-i\omega\Gamma_\mathrm{tot})\right]^{-1}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C8B5C78C-59A5-4CE3-851C-61B18A71434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12095" y="4541542"/>
              <a:ext cx="4152381" cy="361143"/>
            </a:xfrm>
            <a:prstGeom prst="rect">
              <a:avLst/>
            </a:prstGeom>
          </p:spPr>
        </p:pic>
        <p:sp>
          <p:nvSpPr>
            <p:cNvPr id="38" name="Title 3 2">
              <a:extLst>
                <a:ext uri="{FF2B5EF4-FFF2-40B4-BE49-F238E27FC236}">
                  <a16:creationId xmlns:a16="http://schemas.microsoft.com/office/drawing/2014/main" id="{42D8FCD6-5E0A-4A7B-9386-0FA229DD1CD1}"/>
                </a:ext>
              </a:extLst>
            </p:cNvPr>
            <p:cNvSpPr txBox="1">
              <a:spLocks/>
            </p:cNvSpPr>
            <p:nvPr/>
          </p:nvSpPr>
          <p:spPr>
            <a:xfrm>
              <a:off x="690487" y="5645221"/>
              <a:ext cx="5920129" cy="7463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Suisse Int'l Medium" panose="020B0604000000000000" pitchFamily="34" charset="-78"/>
                  <a:ea typeface="+mj-ea"/>
                  <a:cs typeface="Suisse Int'l Medium" panose="020B0604000000000000" pitchFamily="34" charset="-78"/>
                </a:defRPr>
              </a:lvl1pPr>
            </a:lstStyle>
            <a:p>
              <a:r>
                <a:rPr lang="en-US" sz="2000" dirty="0"/>
                <a:t>Increase damping by viscous feedback:</a:t>
              </a:r>
            </a:p>
            <a:p>
              <a:r>
                <a:rPr lang="en-US" sz="2000" dirty="0"/>
                <a:t>Flatter frequency response without added noise</a:t>
              </a:r>
              <a:endParaRPr lang="LID4096" sz="2000" dirty="0"/>
            </a:p>
          </p:txBody>
        </p:sp>
        <p:pic>
          <p:nvPicPr>
            <p:cNvPr id="60" name="Picture 59" descr="\documentclass{article}&#10;\usepackage{amsmath}&#10;\usepackage{siunitx}&#10;\pagestyle{empty}&#10;\begin{document}&#10;&#10;\begin{equation*}&#10;\Gamma_{\mathrm{tot}}=\Gamma_{\mathrm{fb}}+\Gamma_m\quad&#10; F_{\mathrm{fb}}=- m_{\mathrm{eff}}\Gamma_m \dot{x}(t)&#10;\end{equation*}&#10;&#10;&#10;\end{document}" title="IguanaTex Bitmap Display">
              <a:extLst>
                <a:ext uri="{FF2B5EF4-FFF2-40B4-BE49-F238E27FC236}">
                  <a16:creationId xmlns:a16="http://schemas.microsoft.com/office/drawing/2014/main" id="{5212EE86-BE82-4583-9D39-30F775A6A1E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912095" y="5242515"/>
              <a:ext cx="4117331" cy="25447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1C2101-FDA9-446A-BF4F-65FE60BE0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836" y="1669359"/>
            <a:ext cx="4716623" cy="44327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52223D2-3519-4702-93D6-039652A192A5}"/>
              </a:ext>
            </a:extLst>
          </p:cNvPr>
          <p:cNvGrpSpPr/>
          <p:nvPr/>
        </p:nvGrpSpPr>
        <p:grpSpPr>
          <a:xfrm>
            <a:off x="1205321" y="944953"/>
            <a:ext cx="4951749" cy="3382842"/>
            <a:chOff x="625354" y="50468"/>
            <a:chExt cx="6318492" cy="431654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E3F6E2-A944-8041-ABD1-E64FF1D39B6A}"/>
                </a:ext>
              </a:extLst>
            </p:cNvPr>
            <p:cNvGrpSpPr/>
            <p:nvPr/>
          </p:nvGrpSpPr>
          <p:grpSpPr>
            <a:xfrm>
              <a:off x="625354" y="1116973"/>
              <a:ext cx="3390905" cy="3250043"/>
              <a:chOff x="208850" y="2852931"/>
              <a:chExt cx="3390905" cy="325004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BAA9446-19DF-754A-90B7-4F2B6DCF175D}"/>
                  </a:ext>
                </a:extLst>
              </p:cNvPr>
              <p:cNvGrpSpPr/>
              <p:nvPr/>
            </p:nvGrpSpPr>
            <p:grpSpPr>
              <a:xfrm>
                <a:off x="208850" y="2852931"/>
                <a:ext cx="3390905" cy="3250043"/>
                <a:chOff x="207579" y="2588111"/>
                <a:chExt cx="3390905" cy="3250043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814FC19-7DCE-6A41-BB8F-2838D2CB0E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b="4154"/>
                <a:stretch/>
              </p:blipFill>
              <p:spPr>
                <a:xfrm>
                  <a:off x="207579" y="2588111"/>
                  <a:ext cx="3390905" cy="3250043"/>
                </a:xfrm>
                <a:prstGeom prst="rect">
                  <a:avLst/>
                </a:prstGeom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7E4F9CCA-F6A9-CF4A-BE54-59CD0B5D352C}"/>
                    </a:ext>
                  </a:extLst>
                </p:cNvPr>
                <p:cNvSpPr/>
                <p:nvPr/>
              </p:nvSpPr>
              <p:spPr>
                <a:xfrm>
                  <a:off x="856232" y="4650042"/>
                  <a:ext cx="548640" cy="5136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CH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FC184FF-5773-9E43-A4FD-83505DAA0755}"/>
                    </a:ext>
                  </a:extLst>
                </p:cNvPr>
                <p:cNvSpPr/>
                <p:nvPr/>
              </p:nvSpPr>
              <p:spPr>
                <a:xfrm>
                  <a:off x="972589" y="3172188"/>
                  <a:ext cx="548640" cy="5136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CH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5898FEC-53FF-0544-A1E6-9EAAE46BEBD6}"/>
                    </a:ext>
                  </a:extLst>
                </p:cNvPr>
                <p:cNvSpPr/>
                <p:nvPr/>
              </p:nvSpPr>
              <p:spPr>
                <a:xfrm>
                  <a:off x="2942318" y="3296375"/>
                  <a:ext cx="548640" cy="3367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CH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</p:grpSp>
          <p:sp>
            <p:nvSpPr>
              <p:cNvPr id="32" name="TextBox 6">
                <a:extLst>
                  <a:ext uri="{FF2B5EF4-FFF2-40B4-BE49-F238E27FC236}">
                    <a16:creationId xmlns:a16="http://schemas.microsoft.com/office/drawing/2014/main" id="{25A384C5-3207-FF41-BDCF-B9044B4FE934}"/>
                  </a:ext>
                </a:extLst>
              </p:cNvPr>
              <p:cNvSpPr txBox="1"/>
              <p:nvPr/>
            </p:nvSpPr>
            <p:spPr>
              <a:xfrm>
                <a:off x="973860" y="2999707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CH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34FC5B-307D-8043-BB89-569347EEC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96929" y="3561195"/>
                <a:ext cx="495300" cy="317500"/>
              </a:xfrm>
              <a:prstGeom prst="rect">
                <a:avLst/>
              </a:prstGeom>
            </p:spPr>
          </p:pic>
          <p:sp>
            <p:nvSpPr>
              <p:cNvPr id="34" name="TextBox 8">
                <a:extLst>
                  <a:ext uri="{FF2B5EF4-FFF2-40B4-BE49-F238E27FC236}">
                    <a16:creationId xmlns:a16="http://schemas.microsoft.com/office/drawing/2014/main" id="{55FC0146-08BF-FB4E-9BA4-DAD128D1F625}"/>
                  </a:ext>
                </a:extLst>
              </p:cNvPr>
              <p:cNvSpPr txBox="1"/>
              <p:nvPr/>
            </p:nvSpPr>
            <p:spPr>
              <a:xfrm>
                <a:off x="599605" y="5307394"/>
                <a:ext cx="12971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CH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>
                    <a:latin typeface="HUMANIST 521 BT" panose="020B0602020204020204" pitchFamily="34" charset="0"/>
                  </a:rPr>
                  <a:t>Spring constant</a:t>
                </a:r>
                <a:endParaRPr lang="en-GB" sz="1400" dirty="0"/>
              </a:p>
            </p:txBody>
          </p:sp>
          <p:sp>
            <p:nvSpPr>
              <p:cNvPr id="35" name="TextBox 9">
                <a:extLst>
                  <a:ext uri="{FF2B5EF4-FFF2-40B4-BE49-F238E27FC236}">
                    <a16:creationId xmlns:a16="http://schemas.microsoft.com/office/drawing/2014/main" id="{9B8BE76D-80C2-CB45-AE57-5C3A049BC001}"/>
                  </a:ext>
                </a:extLst>
              </p:cNvPr>
              <p:cNvSpPr txBox="1"/>
              <p:nvPr/>
            </p:nvSpPr>
            <p:spPr>
              <a:xfrm>
                <a:off x="653096" y="3312331"/>
                <a:ext cx="11769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CH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>
                    <a:latin typeface="HUMANIST 521 BT" panose="020B0602020204020204" pitchFamily="34" charset="0"/>
                  </a:rPr>
                  <a:t>Damping rate</a:t>
                </a:r>
                <a:endParaRPr lang="en-GB" sz="1400" dirty="0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C302809-45B2-5E4D-95BF-32BD1991E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58591" y="3683932"/>
                <a:ext cx="393700" cy="266700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3C10CD5-2475-9441-931A-B4D665985965}"/>
                  </a:ext>
                </a:extLst>
              </p:cNvPr>
              <p:cNvSpPr/>
              <p:nvPr/>
            </p:nvSpPr>
            <p:spPr>
              <a:xfrm>
                <a:off x="2297119" y="4333125"/>
                <a:ext cx="737764" cy="737764"/>
              </a:xfrm>
              <a:prstGeom prst="ellipse">
                <a:avLst/>
              </a:prstGeom>
              <a:solidFill>
                <a:srgbClr val="DAE8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CH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55761C6-6295-0241-AEF3-C69E73D544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39001" y="4632157"/>
                <a:ext cx="254000" cy="1397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1474EDFD-791C-B74D-B182-BC953CA70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9530" y="4982446"/>
                <a:ext cx="1257300" cy="35560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D45E03-CD72-AE41-837D-11CB0B9B0ECF}"/>
                </a:ext>
              </a:extLst>
            </p:cNvPr>
            <p:cNvGrpSpPr/>
            <p:nvPr/>
          </p:nvGrpSpPr>
          <p:grpSpPr>
            <a:xfrm>
              <a:off x="3060935" y="50468"/>
              <a:ext cx="1969362" cy="3339948"/>
              <a:chOff x="2644431" y="1786426"/>
              <a:chExt cx="1969362" cy="333994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BA7EAD2-B06B-3B40-B7E7-8821033ADC9E}"/>
                  </a:ext>
                </a:extLst>
              </p:cNvPr>
              <p:cNvGrpSpPr/>
              <p:nvPr/>
            </p:nvGrpSpPr>
            <p:grpSpPr>
              <a:xfrm>
                <a:off x="2644431" y="2093898"/>
                <a:ext cx="1969362" cy="3032476"/>
                <a:chOff x="2644431" y="2093898"/>
                <a:chExt cx="1969362" cy="3032476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FE7A992-70C3-DC45-94DA-940A320CA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6502964" flipH="1">
                  <a:off x="2644431" y="2592919"/>
                  <a:ext cx="813573" cy="813573"/>
                </a:xfrm>
                <a:prstGeom prst="rect">
                  <a:avLst/>
                </a:prstGeom>
              </p:spPr>
            </p:pic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80EFFC85-FE22-1940-902D-73685D6B7DC0}"/>
                    </a:ext>
                  </a:extLst>
                </p:cNvPr>
                <p:cNvCxnSpPr/>
                <p:nvPr/>
              </p:nvCxnSpPr>
              <p:spPr>
                <a:xfrm flipV="1">
                  <a:off x="3396478" y="2499137"/>
                  <a:ext cx="203277" cy="2464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A62D13FC-06ED-704E-ADD1-9D2CE38FCC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94495" y="2499137"/>
                  <a:ext cx="50964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C4351E0-D3CC-7341-963C-87D6252975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4144" y="2500462"/>
                  <a:ext cx="50964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0C236072-5035-D546-A829-CC494EFFF0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46669" y="2093898"/>
                  <a:ext cx="495300" cy="317500"/>
                </a:xfrm>
                <a:prstGeom prst="rect">
                  <a:avLst/>
                </a:prstGeom>
              </p:spPr>
            </p:pic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C7D3559-0A39-AE4B-A3B8-4B979B440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13793" y="2507131"/>
                  <a:ext cx="0" cy="218126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CDCFA74-AE77-7943-9154-FC46EDE1CB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5462" y="4688396"/>
                  <a:ext cx="143833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riangle 28">
                  <a:extLst>
                    <a:ext uri="{FF2B5EF4-FFF2-40B4-BE49-F238E27FC236}">
                      <a16:creationId xmlns:a16="http://schemas.microsoft.com/office/drawing/2014/main" id="{D1D286C1-88AD-B54A-B557-4A55BD1F1A44}"/>
                    </a:ext>
                  </a:extLst>
                </p:cNvPr>
                <p:cNvSpPr/>
                <p:nvPr/>
              </p:nvSpPr>
              <p:spPr>
                <a:xfrm rot="5400000" flipV="1">
                  <a:off x="3747910" y="4405754"/>
                  <a:ext cx="622832" cy="565285"/>
                </a:xfrm>
                <a:prstGeom prst="triangl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CH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DB20ED52-D1FB-5441-9B95-730EFA86B1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06821" y="4850578"/>
                  <a:ext cx="639848" cy="275796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0004EF-38E6-DA49-B6EA-DB998465C6FE}"/>
                  </a:ext>
                </a:extLst>
              </p:cNvPr>
              <p:cNvSpPr txBox="1"/>
              <p:nvPr/>
            </p:nvSpPr>
            <p:spPr>
              <a:xfrm rot="18670104">
                <a:off x="2695263" y="2226610"/>
                <a:ext cx="11881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CH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>
                    <a:latin typeface="HUMANIST 521 BT" panose="020B0602020204020204" pitchFamily="34" charset="0"/>
                  </a:rPr>
                  <a:t>Measurement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A68CF32-D22D-224D-933C-0F8B0EE9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35646" y="365643"/>
              <a:ext cx="2108200" cy="33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685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1FAE9F-029D-4BB8-BA70-FF4497A5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34DE-3F73-42C9-9A33-2F544912ECD5}" type="datetime1">
              <a:rPr lang="en-US" smtClean="0"/>
              <a:t>1/18/2022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14FA3E-8A1F-44DB-A3E5-F54B4572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8665EF-F817-4C99-8630-D4B232603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Attonewton force sensitivity at room temperature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29A64-2C17-4C22-850D-E94975503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74" y="814914"/>
            <a:ext cx="4483397" cy="4557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35974-9B00-4089-A2AD-5F9D4B3D9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0"/>
          <a:stretch/>
        </p:blipFill>
        <p:spPr>
          <a:xfrm>
            <a:off x="5621659" y="851616"/>
            <a:ext cx="4362353" cy="4520610"/>
          </a:xfrm>
          <a:prstGeom prst="rect">
            <a:avLst/>
          </a:prstGeom>
        </p:spPr>
      </p:pic>
      <p:sp>
        <p:nvSpPr>
          <p:cNvPr id="10" name="Rounded Rectangle 30">
            <a:extLst>
              <a:ext uri="{FF2B5EF4-FFF2-40B4-BE49-F238E27FC236}">
                <a16:creationId xmlns:a16="http://schemas.microsoft.com/office/drawing/2014/main" id="{5262C04A-3A9A-4F74-B5DF-EF87E79ED3CB}"/>
              </a:ext>
            </a:extLst>
          </p:cNvPr>
          <p:cNvSpPr/>
          <p:nvPr/>
        </p:nvSpPr>
        <p:spPr>
          <a:xfrm>
            <a:off x="935217" y="5463300"/>
            <a:ext cx="8024299" cy="1050024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 descr="\documentclass{article}&#10;\usepackage{amsmath}&#10;\usepackage{siunitx}&#10;\pagestyle{empty}&#10;\begin{document}&#10;&#10;\begin{equation*}&#10;\Omega_m/2\pi=\SI{226.8}{\kilo\hertz} &#10;\quad Q=1.5\times10^9\quad m_{\mathrm{eff}}=\SI{101}{\pico\gram}&#10;\end{equation*}&#10;&#10;&#10;\end{document}" title="IguanaTex Bitmap Display">
            <a:extLst>
              <a:ext uri="{FF2B5EF4-FFF2-40B4-BE49-F238E27FC236}">
                <a16:creationId xmlns:a16="http://schemas.microsoft.com/office/drawing/2014/main" id="{F3221893-DBCA-46E3-A27D-D97C728003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50715" y="5575818"/>
            <a:ext cx="5683808" cy="286476"/>
          </a:xfrm>
          <a:prstGeom prst="rect">
            <a:avLst/>
          </a:prstGeom>
        </p:spPr>
      </p:pic>
      <p:pic>
        <p:nvPicPr>
          <p:cNvPr id="30" name="Picture 29" descr="\documentclass{article}&#10;\usepackage{amsmath}&#10;\usepackage{siunitx}&#10;\pagestyle{empty}&#10;\begin{document}&#10;&#10;\begin{equation*}&#10;\sqrt{S_x^\mathrm{imp}} = \SI{96}{\femto\meter/\sqrt\hertz}\quad\sqrt{S_F}=\SI{1.3}{\atto\newton\per\sqrt\hertz}&#10;\end{equation*}&#10;&#10;&#10;\end{document}" title="IguanaTex Bitmap Display">
            <a:extLst>
              <a:ext uri="{FF2B5EF4-FFF2-40B4-BE49-F238E27FC236}">
                <a16:creationId xmlns:a16="http://schemas.microsoft.com/office/drawing/2014/main" id="{55BFE78F-DE8B-49A9-8ABC-FE2ADFF547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50715" y="6006384"/>
            <a:ext cx="4780189" cy="4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08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in force microscopy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55875" y="1774765"/>
            <a:ext cx="6636765" cy="3667519"/>
            <a:chOff x="351936" y="1152525"/>
            <a:chExt cx="7187620" cy="3971925"/>
          </a:xfrm>
        </p:grpSpPr>
        <p:grpSp>
          <p:nvGrpSpPr>
            <p:cNvPr id="8" name="Group 7"/>
            <p:cNvGrpSpPr/>
            <p:nvPr/>
          </p:nvGrpSpPr>
          <p:grpSpPr>
            <a:xfrm>
              <a:off x="351936" y="1152525"/>
              <a:ext cx="7187620" cy="3971925"/>
              <a:chOff x="455875" y="1714500"/>
              <a:chExt cx="7187620" cy="397192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75" y="1714500"/>
                <a:ext cx="7187620" cy="3667685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533525" y="5095875"/>
                <a:ext cx="4248150" cy="590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522550" y="4695825"/>
              <a:ext cx="29755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H</a:t>
              </a:r>
              <a:r>
                <a:rPr lang="nb-NO" sz="1400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älg</a:t>
              </a:r>
              <a:r>
                <a:rPr lang="en-US" sz="1400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 et al., Phys. Rev. Appl. (2021)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F7021-2E35-4543-B9E2-AB416C806A89}" type="datetime1">
              <a:rPr lang="en-US" smtClean="0"/>
              <a:t>1/18/2022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52BBBC-6650-459B-B883-56A7CBB5E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955" y="1961147"/>
            <a:ext cx="3744653" cy="293570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5B3E65-AE41-47A0-A465-7A73B9A65F61}"/>
              </a:ext>
            </a:extLst>
          </p:cNvPr>
          <p:cNvCxnSpPr>
            <a:cxnSpLocks/>
          </p:cNvCxnSpPr>
          <p:nvPr/>
        </p:nvCxnSpPr>
        <p:spPr>
          <a:xfrm>
            <a:off x="9331408" y="1616242"/>
            <a:ext cx="0" cy="14932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3E4CE137-4CB7-4A09-B192-28C534163F4B}"/>
              </a:ext>
            </a:extLst>
          </p:cNvPr>
          <p:cNvSpPr txBox="1">
            <a:spLocks/>
          </p:cNvSpPr>
          <p:nvPr/>
        </p:nvSpPr>
        <p:spPr>
          <a:xfrm>
            <a:off x="7962558" y="1214831"/>
            <a:ext cx="1532956" cy="508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uisse Int'l Medium" panose="020B0604000000000000" pitchFamily="34" charset="-78"/>
                <a:ea typeface="+mj-ea"/>
                <a:cs typeface="Suisse Int'l Medium" panose="020B0604000000000000" pitchFamily="34" charset="-78"/>
              </a:defRPr>
            </a:lvl1pPr>
          </a:lstStyle>
          <a:p>
            <a:r>
              <a:rPr lang="en-US" sz="2000" dirty="0" err="1"/>
              <a:t>Tip+sample</a:t>
            </a:r>
            <a:endParaRPr lang="LID4096" sz="20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C80F81-C183-482F-A4CF-AE49A0CBAA0D}"/>
              </a:ext>
            </a:extLst>
          </p:cNvPr>
          <p:cNvCxnSpPr>
            <a:cxnSpLocks/>
          </p:cNvCxnSpPr>
          <p:nvPr/>
        </p:nvCxnSpPr>
        <p:spPr>
          <a:xfrm>
            <a:off x="10174705" y="1664368"/>
            <a:ext cx="0" cy="209330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>
            <a:extLst>
              <a:ext uri="{FF2B5EF4-FFF2-40B4-BE49-F238E27FC236}">
                <a16:creationId xmlns:a16="http://schemas.microsoft.com/office/drawing/2014/main" id="{FC6853A3-77CC-4D18-B808-E5BE347EFB02}"/>
              </a:ext>
            </a:extLst>
          </p:cNvPr>
          <p:cNvSpPr txBox="1">
            <a:spLocks/>
          </p:cNvSpPr>
          <p:nvPr/>
        </p:nvSpPr>
        <p:spPr>
          <a:xfrm>
            <a:off x="9659618" y="1214831"/>
            <a:ext cx="2294021" cy="508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uisse Int'l Medium" panose="020B0604000000000000" pitchFamily="34" charset="-78"/>
                <a:ea typeface="+mj-ea"/>
                <a:cs typeface="Suisse Int'l Medium" panose="020B0604000000000000" pitchFamily="34" charset="-78"/>
              </a:defRPr>
            </a:lvl1pPr>
          </a:lstStyle>
          <a:p>
            <a:r>
              <a:rPr lang="en-US" sz="2000" dirty="0"/>
              <a:t>Laser/optical cavity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218566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39D50B-7836-4F76-AB29-EFC16AF7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34DE-3F73-42C9-9A33-2F544912ECD5}" type="datetime1">
              <a:rPr lang="en-US" smtClean="0"/>
              <a:t>1/19/2022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E8A684-7D3A-452C-BFBB-E2472C1A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29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B41216-FE08-44E0-BA12-DB7167D7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Dark matter searches</a:t>
            </a:r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B5DA78-8325-4866-96F6-7D809E856F74}"/>
              </a:ext>
            </a:extLst>
          </p:cNvPr>
          <p:cNvSpPr/>
          <p:nvPr/>
        </p:nvSpPr>
        <p:spPr>
          <a:xfrm>
            <a:off x="549010" y="356969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Trebuchet MS" panose="020B0603020202020204" pitchFamily="34" charset="0"/>
              </a:rPr>
              <a:t>Figure from Carney et al., </a:t>
            </a:r>
            <a:r>
              <a:rPr lang="en-US" sz="1600" i="1" dirty="0">
                <a:solidFill>
                  <a:srgbClr val="0070C0"/>
                </a:solidFill>
                <a:latin typeface="Trebuchet MS" panose="020B0603020202020204" pitchFamily="34" charset="0"/>
              </a:rPr>
              <a:t>Quantum Sci. Technol. </a:t>
            </a:r>
            <a:r>
              <a:rPr lang="en-US" sz="1600" dirty="0">
                <a:solidFill>
                  <a:srgbClr val="0070C0"/>
                </a:solidFill>
                <a:latin typeface="Trebuchet MS" panose="020B0603020202020204" pitchFamily="34" charset="0"/>
              </a:rPr>
              <a:t>(2021)</a:t>
            </a:r>
            <a:endParaRPr lang="en-US" sz="1600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9149F3-EE97-4FC3-8A71-85AF7CB29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603" y="4148873"/>
            <a:ext cx="5126200" cy="18315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52160D-3D9D-4743-AAE7-5222942AF40D}"/>
              </a:ext>
            </a:extLst>
          </p:cNvPr>
          <p:cNvSpPr/>
          <p:nvPr/>
        </p:nvSpPr>
        <p:spPr>
          <a:xfrm>
            <a:off x="6531513" y="5795775"/>
            <a:ext cx="47586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Trebuchet MS" panose="020B0603020202020204" pitchFamily="34" charset="0"/>
              </a:rPr>
              <a:t>Figure from Manley et al., </a:t>
            </a:r>
            <a:r>
              <a:rPr lang="en-US" sz="16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Phys. Rev. Lett.</a:t>
            </a:r>
            <a:r>
              <a:rPr lang="en-US" sz="1600" dirty="0">
                <a:solidFill>
                  <a:srgbClr val="0070C0"/>
                </a:solidFill>
                <a:latin typeface="Trebuchet MS" panose="020B0603020202020204" pitchFamily="34" charset="0"/>
              </a:rPr>
              <a:t> (2021)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8643DD-5043-4422-9DA7-92B8C2062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17"/>
          <a:stretch/>
        </p:blipFill>
        <p:spPr>
          <a:xfrm>
            <a:off x="405075" y="1067554"/>
            <a:ext cx="8902700" cy="2487896"/>
          </a:xfrm>
          <a:prstGeom prst="rect">
            <a:avLst/>
          </a:prstGeom>
        </p:spPr>
      </p:pic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1FD0ACE-BAE4-40FF-8200-1285A418B195}"/>
              </a:ext>
            </a:extLst>
          </p:cNvPr>
          <p:cNvSpPr/>
          <p:nvPr/>
        </p:nvSpPr>
        <p:spPr>
          <a:xfrm>
            <a:off x="342300" y="4518204"/>
            <a:ext cx="5588600" cy="1293299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Particle-like dark matter: Search for impulses on detector</a:t>
            </a:r>
          </a:p>
          <a:p>
            <a:r>
              <a:rPr lang="en-US" sz="1600" dirty="0">
                <a:solidFill>
                  <a:schemeClr val="tx1"/>
                </a:solidFill>
              </a:rPr>
              <a:t>Ultralight dark matter: look for coherent force, mediated e.g. by B-L number</a:t>
            </a:r>
            <a:endParaRPr lang="da-DK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2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quantum limit for position measurements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039" y="3863521"/>
            <a:ext cx="3937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61417"/>
                </a:solidFill>
              </a:rPr>
              <a:t>Photon shot noise</a:t>
            </a:r>
          </a:p>
          <a:p>
            <a:r>
              <a:rPr lang="en-US" sz="2400" dirty="0">
                <a:solidFill>
                  <a:srgbClr val="2A79B5"/>
                </a:solidFill>
              </a:rPr>
              <a:t>Radiation pressure backaction</a:t>
            </a:r>
          </a:p>
          <a:p>
            <a:r>
              <a:rPr lang="en-US" sz="2400" dirty="0">
                <a:solidFill>
                  <a:srgbClr val="FDAE61"/>
                </a:solidFill>
              </a:rPr>
              <a:t>Sum</a:t>
            </a:r>
          </a:p>
          <a:p>
            <a:r>
              <a:rPr lang="en-US" sz="2400" dirty="0"/>
              <a:t>Standard quantum limit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88" y="1442602"/>
            <a:ext cx="6996607" cy="4663746"/>
          </a:xfrm>
        </p:spPr>
      </p:pic>
      <p:grpSp>
        <p:nvGrpSpPr>
          <p:cNvPr id="4" name="Group 3"/>
          <p:cNvGrpSpPr/>
          <p:nvPr/>
        </p:nvGrpSpPr>
        <p:grpSpPr>
          <a:xfrm>
            <a:off x="696321" y="1539724"/>
            <a:ext cx="4581000" cy="1836981"/>
            <a:chOff x="734811" y="1409699"/>
            <a:chExt cx="4581000" cy="18369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811" y="1409699"/>
              <a:ext cx="4581000" cy="1836981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4232804" y="1705388"/>
              <a:ext cx="340152" cy="230911"/>
              <a:chOff x="5258244" y="1114354"/>
              <a:chExt cx="636105" cy="431818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5258244" y="1546172"/>
                <a:ext cx="63610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 descr="\documentclass{article}&#10;\usepackage{amsmath}&#10;\usepackage{siunitx}&#10;\pagestyle{empty}&#10;\begin{document}&#10;&#10;$$ x(t)$$&#10;&#10;&#10;\end{document}" title="IguanaTex Bitmap Display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1149" y="1114354"/>
                <a:ext cx="563200" cy="356267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1586934" y="1704678"/>
              <a:ext cx="340152" cy="231621"/>
              <a:chOff x="1525642" y="1545494"/>
              <a:chExt cx="636105" cy="433146"/>
            </a:xfrm>
          </p:grpSpPr>
          <p:pic>
            <p:nvPicPr>
              <p:cNvPr id="20" name="Picture 19" descr="\documentclass{article}&#10;\usepackage{amsmath}&#10;\usepackage{siunitx}&#10;\pagestyle{empty}&#10;\begin{document}&#10;&#10;$$ \phi(t)$$&#10;&#10;&#10;\end{document}" title="IguanaTex Bitmap Display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8547" y="1545494"/>
                <a:ext cx="563200" cy="356267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>
                <a:off x="1525642" y="1978640"/>
                <a:ext cx="63610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/>
          <p:cNvSpPr/>
          <p:nvPr/>
        </p:nvSpPr>
        <p:spPr>
          <a:xfrm>
            <a:off x="496879" y="5909278"/>
            <a:ext cx="362503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V. B. </a:t>
            </a:r>
            <a:r>
              <a:rPr lang="en-US" sz="1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Braginsky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J. Exp. </a:t>
            </a:r>
            <a:r>
              <a:rPr lang="en-US" sz="1400" i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Theor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. Phys. 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(1968)</a:t>
            </a:r>
          </a:p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C. M. Caves,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Phys. Rev. Lett.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(1980)</a:t>
            </a:r>
          </a:p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A. A. Clerk et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Rev. Mod. Phys. 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(2008)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0C2A-9BE9-4F39-8CD7-40A6154F2839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59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99588" y="5697280"/>
            <a:ext cx="12192001" cy="954983"/>
            <a:chOff x="0" y="5925865"/>
            <a:chExt cx="12192001" cy="954983"/>
          </a:xfrm>
        </p:grpSpPr>
        <p:sp>
          <p:nvSpPr>
            <p:cNvPr id="44" name="Rectangle 43"/>
            <p:cNvSpPr/>
            <p:nvPr/>
          </p:nvSpPr>
          <p:spPr>
            <a:xfrm>
              <a:off x="0" y="5925865"/>
              <a:ext cx="12192001" cy="954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9530" y="5980148"/>
              <a:ext cx="1494111" cy="82487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5915" y="5985509"/>
              <a:ext cx="954419" cy="814152"/>
            </a:xfrm>
            <a:prstGeom prst="rect">
              <a:avLst/>
            </a:prstGeom>
          </p:spPr>
        </p:pic>
        <p:pic>
          <p:nvPicPr>
            <p:cNvPr id="47" name="HOT_logo_orange.png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8292" y="5964069"/>
              <a:ext cx="1599296" cy="857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7133" y="5995561"/>
              <a:ext cx="812095" cy="79404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/>
            <a:srcRect l="1353"/>
            <a:stretch/>
          </p:blipFill>
          <p:spPr>
            <a:xfrm>
              <a:off x="5996412" y="6029470"/>
              <a:ext cx="2112937" cy="718199"/>
            </a:xfrm>
            <a:prstGeom prst="rect">
              <a:avLst/>
            </a:prstGeom>
          </p:spPr>
        </p:pic>
      </p:grpSp>
      <p:pic>
        <p:nvPicPr>
          <p:cNvPr id="1026" name="Picture 2" descr="Image result for qsit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20" y="5777778"/>
            <a:ext cx="1661170" cy="7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people.epfl.ch/cgi-bin/people/getPhoto?id=182444&amp;show=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2106" y="1431041"/>
            <a:ext cx="1126794" cy="14582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AF3474-7A57-4012-BC12-B87BEDC86E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22589" r="3803" b="-679"/>
          <a:stretch/>
        </p:blipFill>
        <p:spPr>
          <a:xfrm>
            <a:off x="-16607" y="192024"/>
            <a:ext cx="9324772" cy="548371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8846-A30D-491B-8B06-64EFCE12E007}" type="datetime1">
              <a:rPr lang="en-US" smtClean="0"/>
              <a:t>1/18/2022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30</a:t>
            </a:fld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026B235-039C-4534-AEF5-A9C0F9A9DD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4" r="30603"/>
          <a:stretch/>
        </p:blipFill>
        <p:spPr>
          <a:xfrm>
            <a:off x="9256985" y="3230462"/>
            <a:ext cx="2252937" cy="146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60513" y="4232299"/>
            <a:ext cx="1386579" cy="1383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07E5D3-8867-48DA-BEB6-0B498F716F53}"/>
              </a:ext>
            </a:extLst>
          </p:cNvPr>
          <p:cNvSpPr txBox="1"/>
          <p:nvPr/>
        </p:nvSpPr>
        <p:spPr>
          <a:xfrm>
            <a:off x="160420" y="289552"/>
            <a:ext cx="144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uisse Int'l Medium" panose="020B0604000000000000" pitchFamily="34" charset="-78"/>
                <a:cs typeface="Suisse Int'l Medium" panose="020B0604000000000000" pitchFamily="34" charset="-78"/>
              </a:rPr>
              <a:t>M. Bereyhi</a:t>
            </a:r>
            <a:endParaRPr lang="en-CH" b="1" dirty="0">
              <a:solidFill>
                <a:schemeClr val="bg1"/>
              </a:solidFill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957256-E7D4-49AB-A993-B8F43CB1C47D}"/>
              </a:ext>
            </a:extLst>
          </p:cNvPr>
          <p:cNvSpPr txBox="1"/>
          <p:nvPr/>
        </p:nvSpPr>
        <p:spPr>
          <a:xfrm>
            <a:off x="2073269" y="104886"/>
            <a:ext cx="144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uisse Int'l Medium" panose="020B0604000000000000" pitchFamily="34" charset="-78"/>
                <a:cs typeface="Suisse Int'l Medium" panose="020B0604000000000000" pitchFamily="34" charset="-78"/>
              </a:rPr>
              <a:t>G. Huang</a:t>
            </a:r>
            <a:endParaRPr lang="en-CH" b="1" dirty="0">
              <a:solidFill>
                <a:schemeClr val="bg1"/>
              </a:solidFill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79D8FF-42D1-4C7B-A904-0C2EC03CF03D}"/>
              </a:ext>
            </a:extLst>
          </p:cNvPr>
          <p:cNvSpPr txBox="1"/>
          <p:nvPr/>
        </p:nvSpPr>
        <p:spPr>
          <a:xfrm>
            <a:off x="3813914" y="104886"/>
            <a:ext cx="144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uisse Int'l Medium" panose="020B0604000000000000" pitchFamily="34" charset="-78"/>
                <a:cs typeface="Suisse Int'l Medium" panose="020B0604000000000000" pitchFamily="34" charset="-78"/>
              </a:rPr>
              <a:t>S. Fedorov</a:t>
            </a:r>
            <a:endParaRPr lang="en-CH" b="1" dirty="0">
              <a:solidFill>
                <a:schemeClr val="bg1"/>
              </a:solidFill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04021B-B548-463A-BFE7-D05A52CEFF9F}"/>
              </a:ext>
            </a:extLst>
          </p:cNvPr>
          <p:cNvSpPr txBox="1"/>
          <p:nvPr/>
        </p:nvSpPr>
        <p:spPr>
          <a:xfrm>
            <a:off x="5245333" y="237324"/>
            <a:ext cx="144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uisse Int'l Medium" panose="020B0604000000000000" pitchFamily="34" charset="-78"/>
                <a:cs typeface="Suisse Int'l Medium" panose="020B0604000000000000" pitchFamily="34" charset="-78"/>
              </a:rPr>
              <a:t>D. Visani</a:t>
            </a:r>
            <a:endParaRPr lang="en-CH" b="1" dirty="0">
              <a:solidFill>
                <a:schemeClr val="bg1"/>
              </a:solidFill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5A7DF4-AFD7-4882-8874-31D5E9D71BE1}"/>
              </a:ext>
            </a:extLst>
          </p:cNvPr>
          <p:cNvSpPr txBox="1"/>
          <p:nvPr/>
        </p:nvSpPr>
        <p:spPr>
          <a:xfrm>
            <a:off x="6652789" y="4850827"/>
            <a:ext cx="187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uisse Int'l Medium" panose="020B0604000000000000" pitchFamily="34" charset="-78"/>
                <a:cs typeface="Suisse Int'l Medium" panose="020B0604000000000000" pitchFamily="34" charset="-78"/>
              </a:rPr>
              <a:t>A. Beccari</a:t>
            </a:r>
            <a:endParaRPr lang="en-CH" b="1" dirty="0">
              <a:solidFill>
                <a:schemeClr val="bg1"/>
              </a:solidFill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A55993-4A09-4B26-9405-769EF3330084}"/>
              </a:ext>
            </a:extLst>
          </p:cNvPr>
          <p:cNvSpPr txBox="1"/>
          <p:nvPr/>
        </p:nvSpPr>
        <p:spPr>
          <a:xfrm>
            <a:off x="2046615" y="4871561"/>
            <a:ext cx="226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uisse Int'l Medium" panose="020B0604000000000000" pitchFamily="34" charset="-78"/>
                <a:cs typeface="Suisse Int'l Medium" panose="020B0604000000000000" pitchFamily="34" charset="-78"/>
              </a:rPr>
              <a:t>A. Arabmoheghi</a:t>
            </a:r>
            <a:endParaRPr lang="en-CH" b="1" dirty="0">
              <a:solidFill>
                <a:schemeClr val="bg1"/>
              </a:solidFill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995FDB-A0DA-499E-ABF8-C93C1B82BCEB}"/>
              </a:ext>
            </a:extLst>
          </p:cNvPr>
          <p:cNvSpPr txBox="1"/>
          <p:nvPr/>
        </p:nvSpPr>
        <p:spPr>
          <a:xfrm>
            <a:off x="9520492" y="957744"/>
            <a:ext cx="200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uisse Int'l Medium" panose="020B0604000000000000" pitchFamily="34" charset="-78"/>
                <a:cs typeface="Suisse Int'l Medium" panose="020B0604000000000000" pitchFamily="34" charset="-78"/>
              </a:rPr>
              <a:t>T. J. Kippenberg</a:t>
            </a:r>
            <a:endParaRPr lang="en-CH" b="1" dirty="0">
              <a:latin typeface="Suisse Int'l Medium" panose="020B0604000000000000" pitchFamily="34" charset="-78"/>
              <a:cs typeface="Suisse Int'l Medium" panose="020B0604000000000000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05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0"/>
    </mc:Choice>
    <mc:Fallback xmlns="">
      <p:transition spd="slow" advTm="3172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4177699" y="4094809"/>
            <a:ext cx="7108865" cy="2095118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>
              <a:solidFill>
                <a:schemeClr val="tx1"/>
              </a:solidFill>
            </a:endParaRPr>
          </a:p>
          <a:p>
            <a:endParaRPr lang="en-US" sz="1600" b="1" dirty="0">
              <a:solidFill>
                <a:schemeClr val="tx1"/>
              </a:solidFill>
            </a:endParaRPr>
          </a:p>
          <a:p>
            <a:r>
              <a:rPr lang="en-US" sz="1600" b="1" dirty="0">
                <a:solidFill>
                  <a:schemeClr val="tx1"/>
                </a:solidFill>
              </a:rPr>
              <a:t>For more information:</a:t>
            </a:r>
          </a:p>
          <a:p>
            <a:r>
              <a:rPr lang="en-US" sz="1600" dirty="0">
                <a:solidFill>
                  <a:schemeClr val="tx1"/>
                </a:solidFill>
              </a:rPr>
              <a:t>Strain engineering:		Ghadimi et al., Science </a:t>
            </a:r>
            <a:r>
              <a:rPr lang="en-US" sz="1600" b="1" dirty="0">
                <a:solidFill>
                  <a:schemeClr val="tx1"/>
                </a:solidFill>
              </a:rPr>
              <a:t>360</a:t>
            </a:r>
            <a:r>
              <a:rPr lang="en-US" sz="1600" dirty="0">
                <a:solidFill>
                  <a:schemeClr val="tx1"/>
                </a:solidFill>
              </a:rPr>
              <a:t> (2018)</a:t>
            </a:r>
          </a:p>
          <a:p>
            <a:r>
              <a:rPr lang="en-US" sz="1600" dirty="0">
                <a:solidFill>
                  <a:schemeClr val="tx1"/>
                </a:solidFill>
              </a:rPr>
              <a:t>Dissipation dilution:		S. A. Fedorov et al., </a:t>
            </a:r>
            <a:r>
              <a:rPr lang="en-US" sz="1600" i="1" dirty="0">
                <a:solidFill>
                  <a:schemeClr val="tx1"/>
                </a:solidFill>
              </a:rPr>
              <a:t>Phys. Rev. B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99</a:t>
            </a:r>
            <a:r>
              <a:rPr lang="en-US" sz="1600" dirty="0">
                <a:solidFill>
                  <a:schemeClr val="tx1"/>
                </a:solidFill>
              </a:rPr>
              <a:t> (2019)</a:t>
            </a:r>
          </a:p>
          <a:p>
            <a:r>
              <a:rPr lang="en-US" sz="1600" dirty="0">
                <a:solidFill>
                  <a:schemeClr val="tx1"/>
                </a:solidFill>
              </a:rPr>
              <a:t>Binary tree beams: 		S. A. Fedorov, et al., </a:t>
            </a:r>
            <a:r>
              <a:rPr lang="en-US" sz="1600" i="1" dirty="0">
                <a:solidFill>
                  <a:schemeClr val="tx1"/>
                </a:solidFill>
              </a:rPr>
              <a:t>Phys. Rev. Lett.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124</a:t>
            </a:r>
            <a:r>
              <a:rPr lang="en-US" sz="1600" dirty="0">
                <a:solidFill>
                  <a:schemeClr val="tx1"/>
                </a:solidFill>
              </a:rPr>
              <a:t> (2020)</a:t>
            </a:r>
          </a:p>
          <a:p>
            <a:r>
              <a:rPr lang="nb-NO" sz="1600" dirty="0">
                <a:solidFill>
                  <a:schemeClr val="tx1"/>
                </a:solidFill>
              </a:rPr>
              <a:t>Hierarchical resonators:	Beccari et al., arXiv:2103.09785 (2021)</a:t>
            </a:r>
          </a:p>
          <a:p>
            <a:r>
              <a:rPr lang="en-US" sz="1600" dirty="0">
                <a:solidFill>
                  <a:schemeClr val="tx1"/>
                </a:solidFill>
              </a:rPr>
              <a:t>Strained silicon:		</a:t>
            </a:r>
            <a:r>
              <a:rPr lang="en-US" sz="1600" dirty="0" err="1">
                <a:solidFill>
                  <a:schemeClr val="tx1"/>
                </a:solidFill>
              </a:rPr>
              <a:t>Beccari</a:t>
            </a:r>
            <a:r>
              <a:rPr lang="en-US" sz="1600" dirty="0">
                <a:solidFill>
                  <a:schemeClr val="tx1"/>
                </a:solidFill>
              </a:rPr>
              <a:t> et al., arXiv:2107.02124  (2021)</a:t>
            </a:r>
          </a:p>
          <a:p>
            <a:r>
              <a:rPr lang="en-US" sz="1600" dirty="0">
                <a:solidFill>
                  <a:schemeClr val="tx1"/>
                </a:solidFill>
              </a:rPr>
              <a:t>Perimeter modes:		</a:t>
            </a:r>
            <a:r>
              <a:rPr lang="da-DK" sz="1600" dirty="0">
                <a:solidFill>
                  <a:schemeClr val="tx1"/>
                </a:solidFill>
              </a:rPr>
              <a:t>Bereyhi et al., arXiv:2108.03615 (2021)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pPr algn="ctr"/>
            <a:endParaRPr lang="en-US" sz="1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53805" y="6647942"/>
            <a:ext cx="838201" cy="210058"/>
          </a:xfrm>
        </p:spPr>
        <p:txBody>
          <a:bodyPr/>
          <a:lstStyle/>
          <a:p>
            <a:fld id="{015ADDA4-E34A-4252-84CD-46EA8A9BBB9E}" type="slidenum">
              <a:rPr lang="en-US" smtClean="0"/>
              <a:t>31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84706" y="503648"/>
            <a:ext cx="3172968" cy="2898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7384706" y="579067"/>
            <a:ext cx="3095045" cy="415649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Strained silicon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34591" y="497433"/>
            <a:ext cx="3172968" cy="2898648"/>
            <a:chOff x="4258156" y="1601819"/>
            <a:chExt cx="3413760" cy="3118104"/>
          </a:xfrm>
        </p:grpSpPr>
        <p:sp>
          <p:nvSpPr>
            <p:cNvPr id="17" name="Rectangle 16"/>
            <p:cNvSpPr/>
            <p:nvPr/>
          </p:nvSpPr>
          <p:spPr>
            <a:xfrm>
              <a:off x="4258156" y="1601819"/>
              <a:ext cx="3413760" cy="311810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itle 2"/>
            <p:cNvSpPr txBox="1">
              <a:spLocks/>
            </p:cNvSpPr>
            <p:nvPr/>
          </p:nvSpPr>
          <p:spPr>
            <a:xfrm>
              <a:off x="4445559" y="1683622"/>
              <a:ext cx="3038955" cy="5083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1800" dirty="0">
                  <a:latin typeface="Suisse Int'l Medium" panose="020B0604000000000000" pitchFamily="34" charset="-78"/>
                  <a:cs typeface="Suisse Int'l Medium" panose="020B0604000000000000" pitchFamily="34" charset="-78"/>
                </a:rPr>
                <a:t>Hierarchical structure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9642" y="2368516"/>
              <a:ext cx="3130789" cy="192922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4FC316D-B82E-4E4A-A2CE-44FA7B5ED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727" y="1031844"/>
            <a:ext cx="2740715" cy="22363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8975" y="502025"/>
            <a:ext cx="3168469" cy="2894056"/>
            <a:chOff x="497840" y="1601819"/>
            <a:chExt cx="3413760" cy="3118104"/>
          </a:xfrm>
        </p:grpSpPr>
        <p:sp>
          <p:nvSpPr>
            <p:cNvPr id="8" name="Rectangle 7"/>
            <p:cNvSpPr/>
            <p:nvPr/>
          </p:nvSpPr>
          <p:spPr>
            <a:xfrm>
              <a:off x="497840" y="1601819"/>
              <a:ext cx="3413760" cy="311810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itle 2"/>
            <p:cNvSpPr txBox="1">
              <a:spLocks/>
            </p:cNvSpPr>
            <p:nvPr/>
          </p:nvSpPr>
          <p:spPr>
            <a:xfrm>
              <a:off x="692762" y="1704691"/>
              <a:ext cx="3095045" cy="4156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US" sz="1800" dirty="0">
                  <a:latin typeface="Suisse Int'l Medium" panose="020B0604000000000000" pitchFamily="34" charset="-78"/>
                  <a:cs typeface="Suisse Int'l Medium" panose="020B0604000000000000" pitchFamily="34" charset="-78"/>
                </a:rPr>
                <a:t>Strain engineering</a:t>
              </a:r>
            </a:p>
          </p:txBody>
        </p:sp>
        <p:sp>
          <p:nvSpPr>
            <p:cNvPr id="29" name="Title 2"/>
            <p:cNvSpPr txBox="1">
              <a:spLocks/>
            </p:cNvSpPr>
            <p:nvPr/>
          </p:nvSpPr>
          <p:spPr>
            <a:xfrm>
              <a:off x="796443" y="4141630"/>
              <a:ext cx="2778759" cy="5083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endParaRPr lang="en-US" sz="1800" b="0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03" y="2276713"/>
              <a:ext cx="3132161" cy="2112832"/>
            </a:xfrm>
            <a:prstGeom prst="rect">
              <a:avLst/>
            </a:prstGeom>
          </p:spPr>
        </p:pic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3EB7C-7B95-4F13-8D6D-5FF52D7041EA}" type="datetime1">
              <a:rPr lang="en-US" smtClean="0"/>
              <a:t>1/18/2022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07873" y="3612782"/>
            <a:ext cx="3172968" cy="2898648"/>
            <a:chOff x="507873" y="3501419"/>
            <a:chExt cx="3413760" cy="3118104"/>
          </a:xfrm>
        </p:grpSpPr>
        <p:grpSp>
          <p:nvGrpSpPr>
            <p:cNvPr id="19" name="Group 18"/>
            <p:cNvGrpSpPr/>
            <p:nvPr/>
          </p:nvGrpSpPr>
          <p:grpSpPr>
            <a:xfrm>
              <a:off x="507873" y="3501419"/>
              <a:ext cx="3413760" cy="3118104"/>
              <a:chOff x="497840" y="1601819"/>
              <a:chExt cx="3413760" cy="311810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97840" y="1601819"/>
                <a:ext cx="3413760" cy="311810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itle 2"/>
              <p:cNvSpPr txBox="1">
                <a:spLocks/>
              </p:cNvSpPr>
              <p:nvPr/>
            </p:nvSpPr>
            <p:spPr>
              <a:xfrm>
                <a:off x="692762" y="1704691"/>
                <a:ext cx="3095045" cy="4156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en-US" sz="1800" dirty="0">
                    <a:latin typeface="Suisse Int'l Medium" panose="020B0604000000000000" pitchFamily="34" charset="-78"/>
                    <a:cs typeface="Suisse Int'l Medium" panose="020B0604000000000000" pitchFamily="34" charset="-78"/>
                  </a:rPr>
                  <a:t>Vertex clamping</a:t>
                </a:r>
              </a:p>
            </p:txBody>
          </p:sp>
          <p:sp>
            <p:nvSpPr>
              <p:cNvPr id="24" name="Title 2"/>
              <p:cNvSpPr txBox="1">
                <a:spLocks/>
              </p:cNvSpPr>
              <p:nvPr/>
            </p:nvSpPr>
            <p:spPr>
              <a:xfrm>
                <a:off x="796443" y="4141630"/>
                <a:ext cx="2778759" cy="50837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b="1" kern="120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endParaRPr lang="en-US" sz="1800" b="0" dirty="0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457" y="4123847"/>
              <a:ext cx="2900999" cy="2274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8998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4EFD-63E6-45E2-90DE-3C3A738B08BC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76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89B0-0FDE-6644-8122-9EEAA076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78" y="107713"/>
            <a:ext cx="8576657" cy="633358"/>
          </a:xfrm>
        </p:spPr>
        <p:txBody>
          <a:bodyPr/>
          <a:lstStyle/>
          <a:p>
            <a:r>
              <a:rPr lang="en-GB" dirty="0">
                <a:latin typeface="HUMANIST 521 BT" panose="020B0602020204020204" pitchFamily="34" charset="0"/>
              </a:rPr>
              <a:t>Feedback cooling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ED415-712A-8C4F-853C-5A0815FE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11CC-A99E-A34D-8E02-A16D1444C6DD}" type="slidenum">
              <a:rPr lang="en-CH" smtClean="0"/>
              <a:t>33</a:t>
            </a:fld>
            <a:endParaRPr lang="en-C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E3F6E2-A944-8041-ABD1-E64FF1D39B6A}"/>
              </a:ext>
            </a:extLst>
          </p:cNvPr>
          <p:cNvGrpSpPr/>
          <p:nvPr/>
        </p:nvGrpSpPr>
        <p:grpSpPr>
          <a:xfrm>
            <a:off x="272143" y="2346842"/>
            <a:ext cx="3390905" cy="3390905"/>
            <a:chOff x="208850" y="2852931"/>
            <a:chExt cx="3390905" cy="33909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AA9446-19DF-754A-90B7-4F2B6DCF175D}"/>
                </a:ext>
              </a:extLst>
            </p:cNvPr>
            <p:cNvGrpSpPr/>
            <p:nvPr/>
          </p:nvGrpSpPr>
          <p:grpSpPr>
            <a:xfrm>
              <a:off x="208850" y="2852931"/>
              <a:ext cx="3390905" cy="3390905"/>
              <a:chOff x="207579" y="2588111"/>
              <a:chExt cx="3390905" cy="339090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814FC19-7DCE-6A41-BB8F-2838D2CB0E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7579" y="2588111"/>
                <a:ext cx="3390905" cy="3390905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E4F9CCA-F6A9-CF4A-BE54-59CD0B5D352C}"/>
                  </a:ext>
                </a:extLst>
              </p:cNvPr>
              <p:cNvSpPr/>
              <p:nvPr/>
            </p:nvSpPr>
            <p:spPr>
              <a:xfrm>
                <a:off x="856232" y="4650042"/>
                <a:ext cx="548640" cy="513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FC184FF-5773-9E43-A4FD-83505DAA0755}"/>
                  </a:ext>
                </a:extLst>
              </p:cNvPr>
              <p:cNvSpPr/>
              <p:nvPr/>
            </p:nvSpPr>
            <p:spPr>
              <a:xfrm>
                <a:off x="972589" y="3172188"/>
                <a:ext cx="548640" cy="5136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5898FEC-53FF-0544-A1E6-9EAAE46BEBD6}"/>
                  </a:ext>
                </a:extLst>
              </p:cNvPr>
              <p:cNvSpPr/>
              <p:nvPr/>
            </p:nvSpPr>
            <p:spPr>
              <a:xfrm>
                <a:off x="2942318" y="3296375"/>
                <a:ext cx="548640" cy="3367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A384C5-3207-FF41-BDCF-B9044B4FE934}"/>
                </a:ext>
              </a:extLst>
            </p:cNvPr>
            <p:cNvSpPr txBox="1"/>
            <p:nvPr/>
          </p:nvSpPr>
          <p:spPr>
            <a:xfrm>
              <a:off x="973860" y="2999707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34FC5B-307D-8043-BB89-569347EEC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6929" y="3561195"/>
              <a:ext cx="495300" cy="3175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FC0146-08BF-FB4E-9BA4-DAD128D1F625}"/>
                </a:ext>
              </a:extLst>
            </p:cNvPr>
            <p:cNvSpPr txBox="1"/>
            <p:nvPr/>
          </p:nvSpPr>
          <p:spPr>
            <a:xfrm>
              <a:off x="599605" y="5307394"/>
              <a:ext cx="1297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HUMANIST 521 BT" panose="020B0602020204020204" pitchFamily="34" charset="0"/>
                </a:rPr>
                <a:t>Spring constant</a:t>
              </a:r>
              <a:endParaRPr lang="en-GB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8BE76D-80C2-CB45-AE57-5C3A049BC001}"/>
                </a:ext>
              </a:extLst>
            </p:cNvPr>
            <p:cNvSpPr txBox="1"/>
            <p:nvPr/>
          </p:nvSpPr>
          <p:spPr>
            <a:xfrm>
              <a:off x="670760" y="3397471"/>
              <a:ext cx="11769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HUMANIST 521 BT" panose="020B0602020204020204" pitchFamily="34" charset="0"/>
                </a:rPr>
                <a:t>Damping rate</a:t>
              </a:r>
              <a:endParaRPr lang="en-GB" sz="1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302809-45B2-5E4D-95BF-32BD1991E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8591" y="3683932"/>
              <a:ext cx="393700" cy="2667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C10CD5-2475-9441-931A-B4D665985965}"/>
                </a:ext>
              </a:extLst>
            </p:cNvPr>
            <p:cNvSpPr/>
            <p:nvPr/>
          </p:nvSpPr>
          <p:spPr>
            <a:xfrm>
              <a:off x="2297119" y="4333125"/>
              <a:ext cx="737764" cy="737764"/>
            </a:xfrm>
            <a:prstGeom prst="ellipse">
              <a:avLst/>
            </a:prstGeom>
            <a:solidFill>
              <a:srgbClr val="DAE8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55761C6-6295-0241-AEF3-C69E73D54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9001" y="4632157"/>
              <a:ext cx="254000" cy="1397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74EDFD-791C-B74D-B182-BC953CA70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530" y="4982446"/>
              <a:ext cx="1257300" cy="3556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45E03-CD72-AE41-837D-11CB0B9B0ECF}"/>
              </a:ext>
            </a:extLst>
          </p:cNvPr>
          <p:cNvGrpSpPr/>
          <p:nvPr/>
        </p:nvGrpSpPr>
        <p:grpSpPr>
          <a:xfrm>
            <a:off x="2707724" y="1280337"/>
            <a:ext cx="1969362" cy="3339948"/>
            <a:chOff x="2644431" y="1786426"/>
            <a:chExt cx="1969362" cy="333994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BA7EAD2-B06B-3B40-B7E7-8821033ADC9E}"/>
                </a:ext>
              </a:extLst>
            </p:cNvPr>
            <p:cNvGrpSpPr/>
            <p:nvPr/>
          </p:nvGrpSpPr>
          <p:grpSpPr>
            <a:xfrm>
              <a:off x="2644431" y="2093898"/>
              <a:ext cx="1969362" cy="3032476"/>
              <a:chOff x="2644431" y="2093898"/>
              <a:chExt cx="1969362" cy="303247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FE7A992-70C3-DC45-94DA-940A320CA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502964" flipH="1">
                <a:off x="2644431" y="2592919"/>
                <a:ext cx="813573" cy="813573"/>
              </a:xfrm>
              <a:prstGeom prst="rect">
                <a:avLst/>
              </a:prstGeom>
            </p:spPr>
          </p:pic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0EFFC85-FE22-1940-902D-73685D6B7DC0}"/>
                  </a:ext>
                </a:extLst>
              </p:cNvPr>
              <p:cNvCxnSpPr/>
              <p:nvPr/>
            </p:nvCxnSpPr>
            <p:spPr>
              <a:xfrm flipV="1">
                <a:off x="3396478" y="2499137"/>
                <a:ext cx="203277" cy="2464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62D13FC-06ED-704E-ADD1-9D2CE38FCC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94495" y="2499137"/>
                <a:ext cx="509649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C4351E0-D3CC-7341-963C-87D6252975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4144" y="2500462"/>
                <a:ext cx="50964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C236072-5035-D546-A829-CC494EFFF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46669" y="2093898"/>
                <a:ext cx="495300" cy="317500"/>
              </a:xfrm>
              <a:prstGeom prst="rect">
                <a:avLst/>
              </a:prstGeom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C7D3559-0A39-AE4B-A3B8-4B979B4402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3793" y="2507131"/>
                <a:ext cx="0" cy="21812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CDCFA74-AE77-7943-9154-FC46EDE1CB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5462" y="4688396"/>
                <a:ext cx="143833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riangle 28">
                <a:extLst>
                  <a:ext uri="{FF2B5EF4-FFF2-40B4-BE49-F238E27FC236}">
                    <a16:creationId xmlns:a16="http://schemas.microsoft.com/office/drawing/2014/main" id="{D1D286C1-88AD-B54A-B557-4A55BD1F1A44}"/>
                  </a:ext>
                </a:extLst>
              </p:cNvPr>
              <p:cNvSpPr/>
              <p:nvPr/>
            </p:nvSpPr>
            <p:spPr>
              <a:xfrm rot="5400000" flipV="1">
                <a:off x="3747910" y="4405754"/>
                <a:ext cx="622832" cy="565285"/>
              </a:xfrm>
              <a:prstGeom prst="triangl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B20ED52-D1FB-5441-9B95-730EFA86B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06821" y="4850578"/>
                <a:ext cx="639848" cy="275796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0004EF-38E6-DA49-B6EA-DB998465C6FE}"/>
                </a:ext>
              </a:extLst>
            </p:cNvPr>
            <p:cNvSpPr txBox="1"/>
            <p:nvPr/>
          </p:nvSpPr>
          <p:spPr>
            <a:xfrm rot="18670104">
              <a:off x="2695263" y="2226610"/>
              <a:ext cx="11881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HUMANIST 521 BT" panose="020B0602020204020204" pitchFamily="34" charset="0"/>
                </a:rPr>
                <a:t>Measurement</a:t>
              </a: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75511F5-2139-124B-BBC2-346987266FC8}"/>
              </a:ext>
            </a:extLst>
          </p:cNvPr>
          <p:cNvSpPr txBox="1">
            <a:spLocks/>
          </p:cNvSpPr>
          <p:nvPr/>
        </p:nvSpPr>
        <p:spPr>
          <a:xfrm>
            <a:off x="207579" y="816865"/>
            <a:ext cx="11712278" cy="1019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latin typeface="HUMANIST 521 BT" panose="020B0602020204020204" pitchFamily="34" charset="0"/>
              </a:rPr>
              <a:t>By applying a feedback force proportional to the velocity one can cool down the Brownian motion.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195C1C-6383-5F40-919F-97E81412DD1F}"/>
              </a:ext>
            </a:extLst>
          </p:cNvPr>
          <p:cNvSpPr txBox="1"/>
          <p:nvPr/>
        </p:nvSpPr>
        <p:spPr>
          <a:xfrm>
            <a:off x="9904562" y="1592920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HUMANIST 521 BT" panose="020B0602020204020204" pitchFamily="34" charset="0"/>
              </a:rPr>
              <a:t>Langevin Stochastic force</a:t>
            </a:r>
            <a:endParaRPr lang="en-GB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11B4B16-9322-814B-97DB-73F21E6F28C4}"/>
              </a:ext>
            </a:extLst>
          </p:cNvPr>
          <p:cNvCxnSpPr>
            <a:cxnSpLocks/>
          </p:cNvCxnSpPr>
          <p:nvPr/>
        </p:nvCxnSpPr>
        <p:spPr>
          <a:xfrm flipV="1">
            <a:off x="9969485" y="1890436"/>
            <a:ext cx="176713" cy="266918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21EC2668-C27A-E04F-B3D4-143752191C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0043" y="2217353"/>
            <a:ext cx="4191000" cy="355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9305EA9-9742-1D42-AB28-9D062EE2D4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3517" y="3568196"/>
            <a:ext cx="673100" cy="2794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BB3BF96-5F80-6244-83BA-DE4FF6617408}"/>
              </a:ext>
            </a:extLst>
          </p:cNvPr>
          <p:cNvSpPr txBox="1"/>
          <p:nvPr/>
        </p:nvSpPr>
        <p:spPr>
          <a:xfrm>
            <a:off x="7138594" y="1592921"/>
            <a:ext cx="2468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HUMANIST 521 BT" panose="020B0602020204020204" pitchFamily="34" charset="0"/>
              </a:rPr>
              <a:t>Linear response (susceptibility)</a:t>
            </a:r>
            <a:endParaRPr lang="en-GB" sz="1400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7DB191D-0D8C-DE43-B729-5F764C300BF7}"/>
              </a:ext>
            </a:extLst>
          </p:cNvPr>
          <p:cNvCxnSpPr>
            <a:cxnSpLocks/>
          </p:cNvCxnSpPr>
          <p:nvPr/>
        </p:nvCxnSpPr>
        <p:spPr>
          <a:xfrm flipV="1">
            <a:off x="7530226" y="1886282"/>
            <a:ext cx="176713" cy="266918"/>
          </a:xfrm>
          <a:prstGeom prst="line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2E4B1986-4F41-4A4D-A53E-112FC2F423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0000" y="3600000"/>
            <a:ext cx="6477000" cy="2870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F681EDB-9413-D148-9917-B749D5236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40000" y="3600000"/>
            <a:ext cx="6477000" cy="28702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1308CA3-EE76-CB42-A703-28054EA147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0000" y="3600000"/>
            <a:ext cx="6477000" cy="28702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3B40838-FD48-F248-AF35-6BA25EDE71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0000" y="3600000"/>
            <a:ext cx="6477000" cy="28702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2C0F591-0434-6B44-9753-24E15EB1D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0000" y="3600000"/>
            <a:ext cx="6477000" cy="28702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65CD80C-85EB-9F4D-95D1-39AA390009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66643" y="4172861"/>
            <a:ext cx="914400" cy="2794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02601A9-7625-7049-B109-E62F1D190907}"/>
              </a:ext>
            </a:extLst>
          </p:cNvPr>
          <p:cNvGrpSpPr/>
          <p:nvPr/>
        </p:nvGrpSpPr>
        <p:grpSpPr>
          <a:xfrm>
            <a:off x="10400964" y="4085705"/>
            <a:ext cx="1199086" cy="566189"/>
            <a:chOff x="10122638" y="5260925"/>
            <a:chExt cx="1199086" cy="56618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5A7E30B-94AB-4346-8190-E7ED631F7778}"/>
                </a:ext>
              </a:extLst>
            </p:cNvPr>
            <p:cNvSpPr/>
            <p:nvPr/>
          </p:nvSpPr>
          <p:spPr>
            <a:xfrm>
              <a:off x="10122638" y="5260925"/>
              <a:ext cx="1199086" cy="566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8FA330E-2673-E04E-9EC3-E444D584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264981" y="5347898"/>
              <a:ext cx="914400" cy="279400"/>
            </a:xfrm>
            <a:prstGeom prst="rect">
              <a:avLst/>
            </a:pr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2B8E8C9D-94ED-A245-B68F-702FBD51233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90043" y="2794908"/>
            <a:ext cx="3225800" cy="3175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EF28CEB-E0FE-164D-B1DA-4E4A889517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40000" y="3600000"/>
            <a:ext cx="6477000" cy="28702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05B8180-91E0-B046-940B-24E9D34D2BCB}"/>
              </a:ext>
            </a:extLst>
          </p:cNvPr>
          <p:cNvSpPr txBox="1"/>
          <p:nvPr/>
        </p:nvSpPr>
        <p:spPr>
          <a:xfrm>
            <a:off x="161630" y="5961741"/>
            <a:ext cx="615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UMANIST 521 BT" panose="020B0602020204020204" pitchFamily="34" charset="0"/>
              </a:rPr>
              <a:t>Detection noise limits the performance of feedback stabilization.</a:t>
            </a:r>
            <a:endParaRPr lang="en-GB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9C02DC2D-1A68-A246-979F-0137B111E69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50736" y="4142538"/>
            <a:ext cx="2201776" cy="35100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A68CF32-D22D-224D-933C-0F8B0EE906A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82435" y="1595512"/>
            <a:ext cx="2108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40229-1CEB-364C-BC66-79BDD839C7C3}" type="slidenum">
              <a:rPr lang="fr-FR" smtClean="0"/>
              <a:t>34</a:t>
            </a:fld>
            <a:endParaRPr lang="fr-F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 clamping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9667880" y="1544390"/>
            <a:ext cx="2034745" cy="3682589"/>
            <a:chOff x="750602" y="1934341"/>
            <a:chExt cx="3205996" cy="5802386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00BA940-24BC-49D6-88AE-B43FB3215B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0602" y="1934341"/>
              <a:ext cx="3205996" cy="307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s://3c1703fe8d.site.internapcdn.net/newman/gfx/news/hires/2017/holeypattern.jpg">
              <a:extLst>
                <a:ext uri="{FF2B5EF4-FFF2-40B4-BE49-F238E27FC236}">
                  <a16:creationId xmlns:a16="http://schemas.microsoft.com/office/drawing/2014/main" id="{4486CBFE-53E8-497F-A08C-BF81E64CE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237" y="4956991"/>
              <a:ext cx="3014597" cy="2779736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43941" y="5236794"/>
            <a:ext cx="8083226" cy="971086"/>
            <a:chOff x="2045978" y="4199510"/>
            <a:chExt cx="8083226" cy="971086"/>
          </a:xfrm>
        </p:grpSpPr>
        <p:sp>
          <p:nvSpPr>
            <p:cNvPr id="8" name="TextBox 7"/>
            <p:cNvSpPr txBox="1"/>
            <p:nvPr/>
          </p:nvSpPr>
          <p:spPr>
            <a:xfrm>
              <a:off x="2045978" y="4708931"/>
              <a:ext cx="76161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Phononic crystal with defect localizes mechanical mode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2083738" y="4199510"/>
              <a:ext cx="8045466" cy="48447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71444" y="1260363"/>
            <a:ext cx="7388688" cy="4049827"/>
            <a:chOff x="1508199" y="898722"/>
            <a:chExt cx="6115293" cy="335186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8199" y="898722"/>
              <a:ext cx="6115293" cy="13092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8199" y="2832817"/>
              <a:ext cx="6115293" cy="1417769"/>
            </a:xfrm>
            <a:prstGeom prst="rect">
              <a:avLst/>
            </a:prstGeom>
          </p:spPr>
        </p:pic>
        <p:sp>
          <p:nvSpPr>
            <p:cNvPr id="20" name="Down Arrow 19"/>
            <p:cNvSpPr/>
            <p:nvPr/>
          </p:nvSpPr>
          <p:spPr>
            <a:xfrm>
              <a:off x="4258274" y="2208013"/>
              <a:ext cx="615142" cy="535188"/>
            </a:xfrm>
            <a:prstGeom prst="downArrow">
              <a:avLst/>
            </a:prstGeom>
            <a:solidFill>
              <a:srgbClr val="2C2C8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9733018" y="5236794"/>
            <a:ext cx="19474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Y. </a:t>
            </a:r>
            <a:r>
              <a:rPr lang="en-US" sz="1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Tsaturyan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Nat. Nano.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(2017)</a:t>
            </a:r>
          </a:p>
          <a:p>
            <a:endParaRPr lang="en-US" sz="14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DB4FE-7C3A-4748-A7C5-F8A482A91624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79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40229-1CEB-364C-BC66-79BDD839C7C3}" type="slidenum">
              <a:rPr lang="fr-FR" smtClean="0"/>
              <a:pPr/>
              <a:t>35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Record room temperature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of 800 million at 1.3 MHz</a:t>
                </a:r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04" t="-16667" b="-29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640" y="3065773"/>
            <a:ext cx="9005810" cy="3653284"/>
          </a:xfrm>
        </p:spPr>
      </p:pic>
      <p:sp>
        <p:nvSpPr>
          <p:cNvPr id="13" name="Rectangle 12"/>
          <p:cNvSpPr/>
          <p:nvPr/>
        </p:nvSpPr>
        <p:spPr>
          <a:xfrm>
            <a:off x="8847400" y="6255621"/>
            <a:ext cx="2622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Ghadimi et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Science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(2018)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2" y="967554"/>
            <a:ext cx="9653325" cy="2216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9C632-B667-4316-9E60-E25B3E7A5634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38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195" y="1214720"/>
            <a:ext cx="6643305" cy="538592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36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factor landscape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53" y="1096300"/>
            <a:ext cx="2570647" cy="173405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6819900" y="1963329"/>
            <a:ext cx="2395053" cy="716371"/>
          </a:xfrm>
          <a:prstGeom prst="straightConnector1">
            <a:avLst/>
          </a:prstGeom>
          <a:ln w="38100">
            <a:solidFill>
              <a:srgbClr val="0D76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961" y="4152203"/>
            <a:ext cx="2995039" cy="204510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6946900" y="5149850"/>
            <a:ext cx="2123061" cy="24906"/>
          </a:xfrm>
          <a:prstGeom prst="straightConnector1">
            <a:avLst/>
          </a:prstGeom>
          <a:ln w="38100">
            <a:solidFill>
              <a:srgbClr val="0F93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92889" y="4502943"/>
          <a:ext cx="2232025" cy="2018672"/>
        </p:xfrm>
        <a:graphic>
          <a:graphicData uri="http://schemas.openxmlformats.org/drawingml/2006/table">
            <a:tbl>
              <a:tblPr bandCol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84275">
                  <a:extLst>
                    <a:ext uri="{9D8B030D-6E8A-4147-A177-3AD203B41FA5}">
                      <a16:colId xmlns:a16="http://schemas.microsoft.com/office/drawing/2014/main" val="3437107873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837868973"/>
                    </a:ext>
                  </a:extLst>
                </a:gridCol>
              </a:tblGrid>
              <a:tr h="50466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Material</a:t>
                      </a:r>
                    </a:p>
                  </a:txBody>
                  <a:tcPr marL="124439" marR="124439" marT="62219" marB="62219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C9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</a:t>
                      </a:r>
                      <a:r>
                        <a:rPr lang="en-US" sz="1600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600" kern="1200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4439" marR="124439" marT="62219" marB="6221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956222"/>
                  </a:ext>
                </a:extLst>
              </a:tr>
              <a:tr h="5046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Stress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4439" marR="124439" marT="62219" marB="62219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C9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r">
                        <a:buNone/>
                      </a:pPr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1.1</a:t>
                      </a:r>
                      <a:r>
                        <a:rPr lang="nb-NO" sz="16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GPa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4439" marR="124439" marT="62219" marB="6221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378422"/>
                  </a:ext>
                </a:extLst>
              </a:tr>
              <a:tr h="50466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Thickness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4439" marR="124439" marT="62219" marB="62219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C9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nb-NO" sz="1600" dirty="0">
                          <a:solidFill>
                            <a:schemeClr val="bg1"/>
                          </a:solidFill>
                        </a:rPr>
                        <a:t>20 nm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124439" marR="124439" marT="62219" marB="6221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908762"/>
                  </a:ext>
                </a:extLst>
              </a:tr>
              <a:tr h="50466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Intrinsic Q</a:t>
                      </a:r>
                    </a:p>
                  </a:txBody>
                  <a:tcPr marL="124439" marR="124439" marT="62219" marB="62219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5C9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2600</a:t>
                      </a:r>
                    </a:p>
                  </a:txBody>
                  <a:tcPr marL="124439" marR="124439" marT="62219" marB="6221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A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701741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84EC-3B47-470F-B39C-FE5949AB5A22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36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clamping by hierarchical structure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9468" y="629300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Fedorov et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Phys. Rev. Lett.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(2020)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37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807492" y="1086072"/>
            <a:ext cx="3356432" cy="1308385"/>
            <a:chOff x="6807492" y="1193442"/>
            <a:chExt cx="3356432" cy="1308385"/>
          </a:xfrm>
        </p:grpSpPr>
        <p:sp>
          <p:nvSpPr>
            <p:cNvPr id="36" name="Rectangle 35"/>
            <p:cNvSpPr/>
            <p:nvPr/>
          </p:nvSpPr>
          <p:spPr>
            <a:xfrm>
              <a:off x="6848132" y="1193442"/>
              <a:ext cx="3186883" cy="13083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07492" y="1308225"/>
              <a:ext cx="3356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Wave derivative transformation</a:t>
              </a:r>
            </a:p>
          </p:txBody>
        </p:sp>
        <p:pic>
          <p:nvPicPr>
            <p:cNvPr id="3" name="Picture 2" descr="\documentclass{article}&#10;\usepackage{amsmath}&#10;\usepackage{siunitx}&#10;\pagestyle{empty}&#10;\begin{document}&#10;&#10;$$ \gamma'=\gamma\cos\theta$$&#10;&#10;&#10;\end{document}" title="IguanaTex Bitmap Display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966" y="1792340"/>
              <a:ext cx="2090853" cy="43882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6" y="912479"/>
            <a:ext cx="4610420" cy="5033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77" y="2393068"/>
            <a:ext cx="5155035" cy="408536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AFEE6-DF0B-475E-9A2A-BDDA8AF9D227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3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875" y="452390"/>
            <a:ext cx="8062057" cy="417535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 factor survey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522" y="1205559"/>
            <a:ext cx="8150905" cy="5089279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698245" y="4349634"/>
            <a:ext cx="2991423" cy="1843348"/>
            <a:chOff x="8946468" y="4349634"/>
            <a:chExt cx="2743200" cy="16903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6468" y="4349634"/>
              <a:ext cx="2743200" cy="1690390"/>
            </a:xfrm>
            <a:prstGeom prst="rect">
              <a:avLst/>
            </a:prstGeom>
          </p:spPr>
        </p:pic>
        <p:pic>
          <p:nvPicPr>
            <p:cNvPr id="2" name="Picture 1" descr="\documentclass{article}&#10;\usepackage{amsmath}&#10;\usepackage{siunitx}&#10;\pagestyle{empty}&#10;\begin{document}&#10;&#10;$$ N=3$$&#10;&#10;&#10;\end{document}" title="IguanaTex Bitmap Display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3122" y="4423800"/>
              <a:ext cx="445991" cy="11779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8698244" y="2974925"/>
            <a:ext cx="2991424" cy="1337681"/>
            <a:chOff x="8946468" y="2958551"/>
            <a:chExt cx="2743200" cy="12266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6468" y="2958551"/>
              <a:ext cx="2743200" cy="1226682"/>
            </a:xfrm>
            <a:prstGeom prst="rect">
              <a:avLst/>
            </a:prstGeom>
          </p:spPr>
        </p:pic>
        <p:pic>
          <p:nvPicPr>
            <p:cNvPr id="6" name="Picture 5" descr="\documentclass{article}&#10;\usepackage{amsmath}&#10;\usepackage{siunitx}&#10;\pagestyle{empty}&#10;\begin{document}&#10;&#10;$$ N=2$$&#10;&#10;&#10;\end{document}" title="IguanaTex Bitmap Display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3122" y="3039215"/>
              <a:ext cx="444984" cy="11376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698244" y="1205559"/>
            <a:ext cx="2991424" cy="1732338"/>
            <a:chOff x="8946468" y="1205559"/>
            <a:chExt cx="2743200" cy="15885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6468" y="1205559"/>
              <a:ext cx="2743200" cy="1588591"/>
            </a:xfrm>
            <a:prstGeom prst="rect">
              <a:avLst/>
            </a:prstGeom>
          </p:spPr>
        </p:pic>
        <p:pic>
          <p:nvPicPr>
            <p:cNvPr id="4" name="Picture 3" descr="\documentclass{article}&#10;\usepackage{amsmath}&#10;\usepackage{siunitx}&#10;\pagestyle{empty}&#10;\begin{document}&#10;&#10;$$ N=1$$&#10;&#10;&#10;\end{document}" title="IguanaTex Bitmap Display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3122" y="1325983"/>
              <a:ext cx="439950" cy="113763"/>
            </a:xfrm>
            <a:prstGeom prst="rect">
              <a:avLst/>
            </a:prstGeom>
          </p:spPr>
        </p:pic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2400" y="13901"/>
            <a:ext cx="109004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Lucida Grande"/>
              </a:rPr>
              <a:t>                                                                                                                                                                         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94767" y="6293004"/>
            <a:ext cx="3523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Beccari et al., arXiv:2103.09785(2021)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15D1B-2448-4F1A-83A5-6A8EFE816251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61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factor of 800 million at 107 kHz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74" y="1184832"/>
            <a:ext cx="11310543" cy="199189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39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01320" y="2997200"/>
            <a:ext cx="3876039" cy="3494146"/>
            <a:chOff x="401320" y="939800"/>
            <a:chExt cx="3876039" cy="34941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1439"/>
            <a:stretch/>
          </p:blipFill>
          <p:spPr>
            <a:xfrm>
              <a:off x="455874" y="1022932"/>
              <a:ext cx="3821485" cy="341101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01320" y="939800"/>
              <a:ext cx="330200" cy="340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8394767" y="6293004"/>
            <a:ext cx="3523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Beccari et al., arXiv:2103.09785(2021)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22EC0D-C834-454F-A80C-2DAAE1169957}"/>
              </a:ext>
            </a:extLst>
          </p:cNvPr>
          <p:cNvGrpSpPr/>
          <p:nvPr/>
        </p:nvGrpSpPr>
        <p:grpSpPr>
          <a:xfrm>
            <a:off x="4669652" y="3497351"/>
            <a:ext cx="7491682" cy="2442193"/>
            <a:chOff x="4669652" y="3803650"/>
            <a:chExt cx="7491682" cy="2442193"/>
          </a:xfrm>
        </p:grpSpPr>
        <p:sp>
          <p:nvSpPr>
            <p:cNvPr id="15" name="Rounded Rectangle 14"/>
            <p:cNvSpPr/>
            <p:nvPr/>
          </p:nvSpPr>
          <p:spPr>
            <a:xfrm>
              <a:off x="4669652" y="3803650"/>
              <a:ext cx="7248484" cy="2442193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67357" y="3838125"/>
              <a:ext cx="1591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RT</a:t>
              </a:r>
            </a:p>
          </p:txBody>
        </p:sp>
        <p:pic>
          <p:nvPicPr>
            <p:cNvPr id="18" name="Picture 17" descr="\documentclass{article}&#10;\usepackage{amsmath}&#10;\usepackage{siunitx}&#10;\pagestyle{empty}&#10;\begin{document}&#10;&#10;$$ S_\text{FF}= \SI{740}{\zepto\newton\per\hertz^{1/2} } $$&#10;&#10;&#10;\end{document}" title="IguanaTex Bitmap Display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638" y="4979539"/>
              <a:ext cx="2638628" cy="36205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977069" y="3838125"/>
              <a:ext cx="22647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6K</a:t>
              </a:r>
            </a:p>
          </p:txBody>
        </p:sp>
        <p:pic>
          <p:nvPicPr>
            <p:cNvPr id="21" name="Picture 20" descr="\documentclass{article}&#10;\usepackage{amsmath}&#10;\usepackage{siunitx}&#10;\pagestyle{empty}&#10;\begin{document}&#10;&#10;$$ S_\text{FF} = \SI{90}{\zepto\newton\per\hertz^{1/2} } $$&#10;&#10;&#10;\end{document}" title="IguanaTex Bitmap Display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118" y="4979539"/>
              <a:ext cx="2488687" cy="36205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94598" y="5656502"/>
              <a:ext cx="7066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Force sensitivities surpassing the best AFM cantilevers</a:t>
              </a:r>
            </a:p>
          </p:txBody>
        </p:sp>
        <p:pic>
          <p:nvPicPr>
            <p:cNvPr id="8" name="Picture 7" descr="\documentclass{article}&#10;\usepackage{amsmath}&#10;\usepackage{siunitx}&#10;\pagestyle{empty}&#10;\begin{document}&#10;&#10;$$ \Gamma_{th}\sim 2\pi\times\SI{10}{\kilo\hertz}$$&#10;&#10;&#10;\end{document}" title="IguanaTex Bitmap Display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638" y="4466296"/>
              <a:ext cx="2404571" cy="257829"/>
            </a:xfrm>
            <a:prstGeom prst="rect">
              <a:avLst/>
            </a:prstGeom>
          </p:spPr>
        </p:pic>
        <p:pic>
          <p:nvPicPr>
            <p:cNvPr id="22" name="Picture 21" descr="\documentclass{article}&#10;\usepackage{amsmath}&#10;\usepackage{siunitx}&#10;\pagestyle{empty}&#10;\begin{document}&#10;&#10;$$ \Gamma_{th}\sim2\pi\times\SI{100}{\hertz}$$&#10;&#10;&#10;\end{document}" title="IguanaTex Bitmap Display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598" y="4466295"/>
              <a:ext cx="2397256" cy="254172"/>
            </a:xfrm>
            <a:prstGeom prst="rect">
              <a:avLst/>
            </a:prstGeom>
          </p:spPr>
        </p:pic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FD7F-5F44-4321-837F-A7897F15509C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8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optomechanics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205" y="1140980"/>
            <a:ext cx="3955146" cy="5297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F8B7FF-CA49-4704-84E5-C9F13D2D1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464" y="3089999"/>
            <a:ext cx="4829383" cy="334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41" y="1140980"/>
            <a:ext cx="7058656" cy="181224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44E6B-022C-462E-BAA5-13ABDA57A030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8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spectral dimension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666" r="70793" b="1436"/>
          <a:stretch/>
        </p:blipFill>
        <p:spPr>
          <a:xfrm>
            <a:off x="94006" y="997730"/>
            <a:ext cx="3324019" cy="456022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40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884578" y="831486"/>
            <a:ext cx="3838126" cy="4834595"/>
            <a:chOff x="3881294" y="1303266"/>
            <a:chExt cx="3838126" cy="48345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29385" t="1" r="36891" b="453"/>
            <a:stretch/>
          </p:blipFill>
          <p:spPr>
            <a:xfrm>
              <a:off x="3881294" y="1303266"/>
              <a:ext cx="3838126" cy="483459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916615" y="1303266"/>
              <a:ext cx="247241" cy="26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16614" y="2213855"/>
              <a:ext cx="247241" cy="26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28387" y="4359769"/>
              <a:ext cx="247241" cy="26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80819" y="818371"/>
            <a:ext cx="4203759" cy="4910502"/>
            <a:chOff x="7811641" y="1115746"/>
            <a:chExt cx="4203759" cy="49105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63218" t="1" b="80"/>
            <a:stretch/>
          </p:blipFill>
          <p:spPr>
            <a:xfrm>
              <a:off x="7829304" y="1173586"/>
              <a:ext cx="4186096" cy="485266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811641" y="1115746"/>
              <a:ext cx="247241" cy="26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32278" y="5808017"/>
            <a:ext cx="7248484" cy="503974"/>
            <a:chOff x="2248718" y="5941302"/>
            <a:chExt cx="7248484" cy="503974"/>
          </a:xfrm>
        </p:grpSpPr>
        <p:sp>
          <p:nvSpPr>
            <p:cNvPr id="18" name="Rounded Rectangle 17"/>
            <p:cNvSpPr/>
            <p:nvPr/>
          </p:nvSpPr>
          <p:spPr>
            <a:xfrm>
              <a:off x="2248718" y="5941302"/>
              <a:ext cx="7248484" cy="503974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284041" y="6008623"/>
              <a:ext cx="7146446" cy="369332"/>
              <a:chOff x="384600" y="6013152"/>
              <a:chExt cx="7146446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84600" y="6013152"/>
                <a:ext cx="71464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Fractal-like structures can have fractional spectral dimension: </a:t>
                </a:r>
              </a:p>
            </p:txBody>
          </p:sp>
          <p:pic>
            <p:nvPicPr>
              <p:cNvPr id="15" name="Picture 14" descr="\documentclass{article}&#10;\usepackage{amsmath}&#10;\usepackage{siunitx}&#10;\pagestyle{empty}&#10;\begin{document}&#10;&#10;$$ \tilde{d}=1.6$$&#10;&#10;&#10;\end{document}" title="IguanaTex Bitmap Display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1787" y="6045323"/>
                <a:ext cx="771048" cy="242286"/>
              </a:xfrm>
              <a:prstGeom prst="rect">
                <a:avLst/>
              </a:prstGeom>
            </p:spPr>
          </p:pic>
        </p:grpSp>
      </p:grpSp>
      <p:sp>
        <p:nvSpPr>
          <p:cNvPr id="21" name="Rectangle 20"/>
          <p:cNvSpPr/>
          <p:nvPr/>
        </p:nvSpPr>
        <p:spPr>
          <a:xfrm>
            <a:off x="8394767" y="6293004"/>
            <a:ext cx="35233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Beccari et al., arXiv:2103.09785(2021)</a:t>
            </a:r>
          </a:p>
        </p:txBody>
      </p:sp>
      <p:pic>
        <p:nvPicPr>
          <p:cNvPr id="20" name="Picture 19" descr="\documentclass{article}&#10;\usepackage{amsmath}&#10;\usepackage{siunitx}&#10;\pagestyle{empty}&#10;\begin{document}&#10;&#10;$$ \mathrm{CD}(\omega)=\sum_{n:\Omega_n\leq\omega}1\propto\omega^{\tilde{d}}$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18" y="2810844"/>
            <a:ext cx="3635200" cy="84906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D68D-9924-4222-B1CB-8C12AB763F7F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membranes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9" y="919480"/>
            <a:ext cx="5530969" cy="55625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950024" y="938911"/>
            <a:ext cx="5950589" cy="2761820"/>
            <a:chOff x="5875215" y="938911"/>
            <a:chExt cx="5950589" cy="27618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5215" y="938911"/>
              <a:ext cx="5950589" cy="27618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r="47726"/>
            <a:stretch/>
          </p:blipFill>
          <p:spPr>
            <a:xfrm>
              <a:off x="6565259" y="1177605"/>
              <a:ext cx="658368" cy="59671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49270"/>
            <a:stretch/>
          </p:blipFill>
          <p:spPr>
            <a:xfrm>
              <a:off x="8026400" y="2457764"/>
              <a:ext cx="653740" cy="610555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7071360" y="1686560"/>
              <a:ext cx="259080" cy="1567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7721600" y="2319821"/>
              <a:ext cx="304800" cy="28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8732520" y="2560320"/>
              <a:ext cx="558800" cy="1146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8778240" y="2844539"/>
              <a:ext cx="1351280" cy="53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6009616" y="3999787"/>
            <a:ext cx="5831404" cy="810470"/>
            <a:chOff x="6069209" y="4511670"/>
            <a:chExt cx="5831404" cy="810470"/>
          </a:xfrm>
        </p:grpSpPr>
        <p:sp>
          <p:nvSpPr>
            <p:cNvPr id="26" name="Rounded Rectangle 25"/>
            <p:cNvSpPr/>
            <p:nvPr/>
          </p:nvSpPr>
          <p:spPr>
            <a:xfrm>
              <a:off x="6069209" y="4511670"/>
              <a:ext cx="5831404" cy="81047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6069209" y="4712309"/>
                  <a:ext cx="5562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Trampoline resonators with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&gt;2×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a14:m>
                  <a:r>
                    <a:rPr lang="en-US" b="0" dirty="0"/>
                    <a:t> at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∼100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kHz</m:t>
                      </m:r>
                    </m:oMath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9209" y="4712309"/>
                  <a:ext cx="556260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987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/>
          <p:cNvSpPr/>
          <p:nvPr/>
        </p:nvSpPr>
        <p:spPr>
          <a:xfrm>
            <a:off x="5881249" y="5047504"/>
            <a:ext cx="683768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Beccari et al., arXiv:2103.09785 (2021)</a:t>
            </a:r>
          </a:p>
          <a:p>
            <a:endParaRPr lang="en-US" sz="1400" u="sng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Topology optimization: </a:t>
            </a:r>
            <a:r>
              <a:rPr lang="en-US" sz="1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Høj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arXiv:2103.15601 (2021)</a:t>
            </a:r>
          </a:p>
          <a:p>
            <a:endParaRPr lang="en-US" sz="1400" u="sng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Trampoline membranes:</a:t>
            </a:r>
          </a:p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Reinhardt et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Phys. Rev. X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(2016)    </a:t>
            </a:r>
            <a:r>
              <a:rPr lang="en-US" sz="14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Pluchar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Applied Optics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(2020)</a:t>
            </a:r>
          </a:p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Norte et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Phys. Rev. Lett. 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(2016)    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A435F-FBA6-453A-9907-4B7D8C5837E3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33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toy model to realistic structures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55324" y="3376001"/>
            <a:ext cx="4395434" cy="1075584"/>
            <a:chOff x="3564081" y="4186720"/>
            <a:chExt cx="2328863" cy="56988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4081" y="4186720"/>
              <a:ext cx="2328863" cy="55483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4587784" y="4650213"/>
              <a:ext cx="425308" cy="106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195026" y="3347400"/>
            <a:ext cx="4367851" cy="986578"/>
            <a:chOff x="1046378" y="4186720"/>
            <a:chExt cx="2319338" cy="52387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6378" y="4186720"/>
              <a:ext cx="2319338" cy="523875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1993393" y="4604204"/>
              <a:ext cx="425308" cy="1063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Straight Arrow Connector 38"/>
          <p:cNvCxnSpPr>
            <a:stCxn id="41" idx="0"/>
          </p:cNvCxnSpPr>
          <p:nvPr/>
        </p:nvCxnSpPr>
        <p:spPr>
          <a:xfrm flipH="1" flipV="1">
            <a:off x="6915334" y="2592593"/>
            <a:ext cx="1463618" cy="754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2837286" y="2534581"/>
            <a:ext cx="1708252" cy="978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404487" y="1672028"/>
            <a:ext cx="5335434" cy="831315"/>
            <a:chOff x="1199342" y="2362840"/>
            <a:chExt cx="5335434" cy="83131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1261" y="2589370"/>
              <a:ext cx="1453515" cy="396716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728692" y="2381302"/>
              <a:ext cx="1014262" cy="812853"/>
            </a:xfrm>
            <a:prstGeom prst="roundRect">
              <a:avLst/>
            </a:prstGeom>
            <a:solidFill>
              <a:srgbClr val="0080FF">
                <a:alpha val="1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2214772" y="2362840"/>
              <a:ext cx="1355423" cy="812853"/>
            </a:xfrm>
            <a:prstGeom prst="roundRect">
              <a:avLst/>
            </a:prstGeom>
            <a:solidFill>
              <a:srgbClr val="FF0000">
                <a:alpha val="1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342" y="2470552"/>
              <a:ext cx="3667809" cy="61561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885775" y="1086311"/>
            <a:ext cx="6014275" cy="369332"/>
            <a:chOff x="1811328" y="1627663"/>
            <a:chExt cx="601427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811328" y="1627663"/>
              <a:ext cx="6014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a deformation field,	we have a strain tensor given by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890" y="1708047"/>
              <a:ext cx="436114" cy="226286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559927" y="4779806"/>
            <a:ext cx="6096000" cy="120032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nb-NO" dirty="0"/>
              <a:t>Dissipation dilution requires: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Static strain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Geometric nonlinearity of strain</a:t>
            </a:r>
          </a:p>
          <a:p>
            <a:r>
              <a:rPr lang="nb-NO" dirty="0"/>
              <a:t>Especially strong for flexural (violin) modes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42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4487" y="6308357"/>
            <a:ext cx="4758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Fedorov, Engelsen et al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.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Phys. Rev. B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 (2019)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0CD03-D1CF-4339-8D3B-67B3AA6F5016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449" y="2622778"/>
            <a:ext cx="3956945" cy="30963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toy model to realistic structures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4487" y="6308357"/>
            <a:ext cx="4758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Fedorov, Engelsen et al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.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Phys. Rev. B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(2019)</a:t>
            </a:r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283225" y="2684424"/>
            <a:ext cx="930406" cy="6579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655" y="1409023"/>
            <a:ext cx="3929063" cy="128111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582995" y="992648"/>
            <a:ext cx="1995805" cy="1169391"/>
            <a:chOff x="6622097" y="1240875"/>
            <a:chExt cx="1995805" cy="116939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22097" y="1240875"/>
              <a:ext cx="1995805" cy="116939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8192594" y="1250254"/>
              <a:ext cx="425308" cy="2544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419429" y="2145177"/>
            <a:ext cx="2482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Unterreithmeier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et. al. PRL 2010 </a:t>
            </a:r>
            <a:br>
              <a:rPr lang="en-US" sz="1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en-US" sz="12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19429" y="869926"/>
            <a:ext cx="2453976" cy="174347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12654702">
            <a:off x="9411980" y="2317004"/>
            <a:ext cx="1282742" cy="1354320"/>
          </a:xfrm>
          <a:prstGeom prst="arc">
            <a:avLst>
              <a:gd name="adj1" fmla="val 17187743"/>
              <a:gd name="adj2" fmla="val 0"/>
            </a:avLst>
          </a:prstGeom>
          <a:ln>
            <a:headEnd type="stealth" w="lg" len="med"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911625" y="3342360"/>
            <a:ext cx="2743200" cy="1603044"/>
            <a:chOff x="647524" y="3342360"/>
            <a:chExt cx="2743200" cy="1603044"/>
          </a:xfrm>
        </p:grpSpPr>
        <p:sp>
          <p:nvSpPr>
            <p:cNvPr id="13" name="TextBox 12"/>
            <p:cNvSpPr txBox="1"/>
            <p:nvPr/>
          </p:nvSpPr>
          <p:spPr>
            <a:xfrm>
              <a:off x="1283634" y="3342360"/>
              <a:ext cx="1470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Elastic energy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7524" y="3358450"/>
              <a:ext cx="2743200" cy="15869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62" y="3867907"/>
              <a:ext cx="1665524" cy="66438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235671" y="2684424"/>
            <a:ext cx="2743200" cy="2260980"/>
            <a:chOff x="4235671" y="2684424"/>
            <a:chExt cx="2743200" cy="2260980"/>
          </a:xfrm>
        </p:grpSpPr>
        <p:cxnSp>
          <p:nvCxnSpPr>
            <p:cNvPr id="17" name="Straight Arrow Connector 16"/>
            <p:cNvCxnSpPr>
              <a:stCxn id="27" idx="0"/>
            </p:cNvCxnSpPr>
            <p:nvPr/>
          </p:nvCxnSpPr>
          <p:spPr>
            <a:xfrm flipH="1" flipV="1">
              <a:off x="5099612" y="2684424"/>
              <a:ext cx="507659" cy="6579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4235671" y="3362993"/>
              <a:ext cx="2743200" cy="15824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83135" y="3342360"/>
              <a:ext cx="1648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Bending energy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6414" y="3857240"/>
              <a:ext cx="2061714" cy="675048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770911" y="461146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Lossless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65350" y="4563298"/>
            <a:ext cx="68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Lossy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072D9-4EB4-4AEE-8820-30405C5CCD9F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418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Reduction of mode gradient over branches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430015" y="1794555"/>
            <a:ext cx="6342890" cy="3823405"/>
            <a:chOff x="4713129" y="1800215"/>
            <a:chExt cx="6342890" cy="38234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4713129" y="2635598"/>
                  <a:ext cx="63428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Use divergence theorem combined with continuity of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a14:m>
                  <a:r>
                    <a:rPr lang="en-US" dirty="0"/>
                    <a:t> to obtain:</a:t>
                  </a: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3129" y="2635598"/>
                  <a:ext cx="6342890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865" t="-8197" r="-9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4713129" y="4147186"/>
              <a:ext cx="2801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Balance of tension requires: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39167" y="4635603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Giving: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260" y="1800215"/>
              <a:ext cx="2698666" cy="61561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0219" y="1997060"/>
              <a:ext cx="801524" cy="2179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475" y="3252534"/>
              <a:ext cx="4178286" cy="61561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410" y="4200676"/>
              <a:ext cx="2101333" cy="21485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439" y="5210667"/>
              <a:ext cx="1248000" cy="24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716367" y="5066430"/>
              <a:ext cx="1511259" cy="5571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419468" y="629300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Fedorov et al., </a:t>
            </a:r>
            <a:r>
              <a:rPr lang="en-US" sz="14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Phys. Rev. Lett.</a:t>
            </a:r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 (2020)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/>
          <a:srcRect t="3262" r="3176"/>
          <a:stretch/>
        </p:blipFill>
        <p:spPr>
          <a:xfrm>
            <a:off x="890130" y="1083156"/>
            <a:ext cx="3802186" cy="510321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5A32-F595-48CC-A302-4B231C8995AC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301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tree beam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86370" y="933489"/>
            <a:ext cx="4289425" cy="5232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838200" y="1155298"/>
                <a:ext cx="5518497" cy="50603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Cascaded branching of a nanobeam reduces the mode curvature at the boundaries</a:t>
                </a:r>
              </a:p>
              <a:p>
                <a:r>
                  <a:rPr lang="en-US" sz="2400" dirty="0"/>
                  <a:t>Useful parameters: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: 	Position on beam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:	Total number of branches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2400" dirty="0"/>
                  <a:t>:	Length contraction ratio 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), chosen to ensure the 	tree is not self-contacting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400" dirty="0"/>
                  <a:t>:	Width ratio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400" dirty="0"/>
                  <a:t>:	Angle between incoming and 	outgoing branch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55298"/>
                <a:ext cx="5518497" cy="5060306"/>
              </a:xfrm>
              <a:prstGeom prst="rect">
                <a:avLst/>
              </a:prstGeom>
              <a:blipFill>
                <a:blip r:embed="rId3"/>
                <a:stretch>
                  <a:fillRect l="-1547" t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262C-A741-4E75-9C83-B0351E1EDC4C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7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limits the quality factor? Torsional motion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11593" y="1232145"/>
            <a:ext cx="6648450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1529" y="2295010"/>
            <a:ext cx="4372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Out-of-plane motion of one branch induces torque on the next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Results in trade-off: reduction of bending at the boundaries vs. increased torsional energy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C509B-1C23-49C6-8053-58177FEA5F1B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60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Fractal beam design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4478338" y="4394200"/>
                <a:ext cx="7713662" cy="19891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Using the calculated mode shape we can evaluate the boundary energy, distributed bending energy, torsional energy and tensile energy to calculate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bend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tors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Note: These are material independent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9492" y="4394971"/>
                <a:ext cx="7714307" cy="1988187"/>
              </a:xfrm>
              <a:blipFill>
                <a:blip r:embed="rId2"/>
                <a:stretch>
                  <a:fillRect l="-1028" t="-4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50172" y="4726630"/>
                <a:ext cx="2188291" cy="756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172" y="4726630"/>
                <a:ext cx="2188291" cy="7562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769545" y="1201275"/>
            <a:ext cx="10584255" cy="3036853"/>
            <a:chOff x="769545" y="1237487"/>
            <a:chExt cx="10584255" cy="3036853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1542784"/>
              <a:ext cx="10515600" cy="273155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73537" y="1237487"/>
              <a:ext cx="20856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Boundary curvature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81849" y="1237487"/>
              <a:ext cx="22283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Distributed curvature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8879627" y="1237487"/>
              <a:ext cx="17493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Torsional energy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9545" y="1466661"/>
              <a:ext cx="362138" cy="380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31773" y="1488463"/>
              <a:ext cx="362138" cy="380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92706" y="1428938"/>
              <a:ext cx="362138" cy="380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47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27EAF-0ABE-45A5-A25E-4FA6ECD79606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02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</a:t>
            </a:r>
            <a:r>
              <a:rPr lang="en-US" baseline="-25000"/>
              <a:t>3</a:t>
            </a:r>
            <a:r>
              <a:rPr lang="en-US"/>
              <a:t>N</a:t>
            </a:r>
            <a:r>
              <a:rPr lang="en-US" baseline="-25000"/>
              <a:t>4 </a:t>
            </a:r>
            <a:r>
              <a:rPr lang="en-US"/>
              <a:t>nanobeam process flow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67793" y="1082998"/>
            <a:ext cx="2795480" cy="5345724"/>
            <a:chOff x="668627" y="1082998"/>
            <a:chExt cx="2795480" cy="5345724"/>
          </a:xfrm>
        </p:grpSpPr>
        <p:sp>
          <p:nvSpPr>
            <p:cNvPr id="12" name="TextBox 11"/>
            <p:cNvSpPr txBox="1"/>
            <p:nvPr/>
          </p:nvSpPr>
          <p:spPr>
            <a:xfrm>
              <a:off x="684194" y="1646763"/>
              <a:ext cx="27643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Structures are patterned using </a:t>
              </a:r>
            </a:p>
            <a:p>
              <a:r>
                <a:rPr lang="en-US" sz="1600" dirty="0"/>
                <a:t>electron beam lithography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70030" y="2946291"/>
              <a:ext cx="2592674" cy="1042653"/>
              <a:chOff x="5186938" y="1763384"/>
              <a:chExt cx="2592674" cy="1042653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5186938" y="1840504"/>
                <a:ext cx="2592674" cy="965533"/>
                <a:chOff x="6051490" y="1768020"/>
                <a:chExt cx="2592674" cy="965533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107116" y="1768020"/>
                  <a:ext cx="2537048" cy="965533"/>
                </a:xfrm>
                <a:prstGeom prst="rect">
                  <a:avLst/>
                </a:prstGeom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6051490" y="1871958"/>
                  <a:ext cx="3898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SiN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095154" y="2249857"/>
                  <a:ext cx="2952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Si</a:t>
                  </a: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5201504" y="1763384"/>
                <a:ext cx="4317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FOX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02" y="4454497"/>
              <a:ext cx="2519749" cy="170033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68627" y="1082998"/>
              <a:ext cx="2795480" cy="5345724"/>
            </a:xfrm>
            <a:prstGeom prst="rect">
              <a:avLst/>
            </a:prstGeom>
            <a:noFill/>
            <a:ln w="28575">
              <a:solidFill>
                <a:srgbClr val="2C2C8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08916" y="1122865"/>
              <a:ext cx="1514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Patterning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32867" y="1082998"/>
            <a:ext cx="2795480" cy="5345724"/>
            <a:chOff x="4258594" y="1082998"/>
            <a:chExt cx="2795480" cy="5345724"/>
          </a:xfrm>
        </p:grpSpPr>
        <p:sp>
          <p:nvSpPr>
            <p:cNvPr id="13" name="TextBox 12"/>
            <p:cNvSpPr txBox="1"/>
            <p:nvPr/>
          </p:nvSpPr>
          <p:spPr>
            <a:xfrm>
              <a:off x="4413950" y="1646763"/>
              <a:ext cx="25157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Upscaled</a:t>
              </a:r>
              <a:r>
                <a:rPr lang="en-US" sz="1600" dirty="0"/>
                <a:t> version of the first lithography followed by deep reactive ion etching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345694" y="2754494"/>
              <a:ext cx="2621280" cy="1236736"/>
              <a:chOff x="3112626" y="4845022"/>
              <a:chExt cx="2621280" cy="123673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9603" y="4845022"/>
                <a:ext cx="2554303" cy="1236736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3137218" y="5213275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SiN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180882" y="5591174"/>
                <a:ext cx="295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Si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112626" y="5052041"/>
                <a:ext cx="4317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FOX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112864" y="4845022"/>
                <a:ext cx="4317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FOX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648" y="4457847"/>
              <a:ext cx="2511391" cy="169715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258594" y="1082998"/>
              <a:ext cx="2795480" cy="5345724"/>
            </a:xfrm>
            <a:prstGeom prst="rect">
              <a:avLst/>
            </a:prstGeom>
            <a:noFill/>
            <a:ln w="28575">
              <a:solidFill>
                <a:srgbClr val="2C2C8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650610" y="1122865"/>
              <a:ext cx="20114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Gap definition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397940" y="1082998"/>
            <a:ext cx="2795480" cy="5345724"/>
            <a:chOff x="7637469" y="1082998"/>
            <a:chExt cx="2795480" cy="5345724"/>
          </a:xfrm>
        </p:grpSpPr>
        <p:sp>
          <p:nvSpPr>
            <p:cNvPr id="16" name="TextBox 15"/>
            <p:cNvSpPr txBox="1"/>
            <p:nvPr/>
          </p:nvSpPr>
          <p:spPr>
            <a:xfrm>
              <a:off x="7754425" y="1646754"/>
              <a:ext cx="25615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Si undercut using KOH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769863" y="2747997"/>
              <a:ext cx="2530711" cy="1240947"/>
              <a:chOff x="6051490" y="4840811"/>
              <a:chExt cx="2530711" cy="124094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6274" y="4840811"/>
                <a:ext cx="2525927" cy="1240947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6051490" y="5213275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SiN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095154" y="5591174"/>
                <a:ext cx="2952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Si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774" y="4454497"/>
              <a:ext cx="2520889" cy="1700492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637469" y="1082998"/>
              <a:ext cx="2795480" cy="5345724"/>
            </a:xfrm>
            <a:prstGeom prst="rect">
              <a:avLst/>
            </a:prstGeom>
            <a:noFill/>
            <a:ln w="28575">
              <a:solidFill>
                <a:srgbClr val="2C2C8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47136" y="1122865"/>
              <a:ext cx="1376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Undercut</a:t>
              </a: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324-929B-44E3-BE37-5885F70C7CCB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characterization setup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680" y="1202370"/>
            <a:ext cx="3826756" cy="5177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875" y="1510919"/>
            <a:ext cx="5435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Resolves Brownian motion of mechanical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Ringdown measurements conducted by driving with PZT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Homodyne phase is locked by changing frequency of second AOM drive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57150-E721-4011-9874-52116C3F1563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7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Nanomechanical resonators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205" y="1140980"/>
            <a:ext cx="3955146" cy="52979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8840" y="1544320"/>
            <a:ext cx="5704840" cy="1082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Sensors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878840" y="3121660"/>
            <a:ext cx="5704840" cy="1082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Transducers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878840" y="4699000"/>
            <a:ext cx="5704840" cy="1082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Quantum technologies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4E3D-9062-46CF-B459-C4AE41421A9C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64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8AD13-245F-4D84-BCDD-B8C3F7AC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50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CEFD29-D8EB-439D-A320-B4F52E29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of </a:t>
            </a:r>
            <a:r>
              <a:rPr lang="en-US" dirty="0" err="1"/>
              <a:t>sSi</a:t>
            </a:r>
            <a:r>
              <a:rPr lang="en-US" dirty="0"/>
              <a:t> </a:t>
            </a:r>
            <a:r>
              <a:rPr lang="en-US" dirty="0" err="1"/>
              <a:t>nanostrings</a:t>
            </a:r>
            <a:endParaRPr lang="en-CH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F0FD3E-7270-4F43-A985-76EB076140C5}"/>
              </a:ext>
            </a:extLst>
          </p:cNvPr>
          <p:cNvGrpSpPr/>
          <p:nvPr/>
        </p:nvGrpSpPr>
        <p:grpSpPr>
          <a:xfrm>
            <a:off x="119616" y="1392865"/>
            <a:ext cx="11952767" cy="3785002"/>
            <a:chOff x="119616" y="1392865"/>
            <a:chExt cx="11952767" cy="37850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8BFC4E-BD41-40A4-AB86-99B9BAB8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616" y="1461549"/>
              <a:ext cx="11952767" cy="37163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461388-4787-4ABD-BD64-466479638FA0}"/>
                </a:ext>
              </a:extLst>
            </p:cNvPr>
            <p:cNvSpPr/>
            <p:nvPr/>
          </p:nvSpPr>
          <p:spPr>
            <a:xfrm>
              <a:off x="119616" y="1392865"/>
              <a:ext cx="3522035" cy="382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DD4387-EE64-4937-B435-28C27BC754B1}"/>
                </a:ext>
              </a:extLst>
            </p:cNvPr>
            <p:cNvSpPr/>
            <p:nvPr/>
          </p:nvSpPr>
          <p:spPr>
            <a:xfrm>
              <a:off x="6095999" y="1461549"/>
              <a:ext cx="533401" cy="314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F84ED4-492A-4299-B279-83719ABEBED6}"/>
                </a:ext>
              </a:extLst>
            </p:cNvPr>
            <p:cNvSpPr/>
            <p:nvPr/>
          </p:nvSpPr>
          <p:spPr>
            <a:xfrm>
              <a:off x="9190724" y="1523089"/>
              <a:ext cx="533401" cy="314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B5ED0A7-019B-4237-A9C2-82D4BE7C9C42}"/>
              </a:ext>
            </a:extLst>
          </p:cNvPr>
          <p:cNvSpPr txBox="1"/>
          <p:nvPr/>
        </p:nvSpPr>
        <p:spPr>
          <a:xfrm>
            <a:off x="381447" y="5321306"/>
            <a:ext cx="234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Patterning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FF61FF-D99B-4703-8B55-E139A3BF2EF9}"/>
              </a:ext>
            </a:extLst>
          </p:cNvPr>
          <p:cNvSpPr txBox="1"/>
          <p:nvPr/>
        </p:nvSpPr>
        <p:spPr>
          <a:xfrm>
            <a:off x="3503428" y="5321306"/>
            <a:ext cx="234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Encapsulation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F643C4-A67F-4310-A1B0-CAD321AB3D68}"/>
              </a:ext>
            </a:extLst>
          </p:cNvPr>
          <p:cNvSpPr txBox="1"/>
          <p:nvPr/>
        </p:nvSpPr>
        <p:spPr>
          <a:xfrm>
            <a:off x="6451751" y="5298190"/>
            <a:ext cx="234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Undercut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14BB5-E198-4E70-8F88-796F18C0F86A}"/>
              </a:ext>
            </a:extLst>
          </p:cNvPr>
          <p:cNvSpPr txBox="1"/>
          <p:nvPr/>
        </p:nvSpPr>
        <p:spPr>
          <a:xfrm>
            <a:off x="9540948" y="5286867"/>
            <a:ext cx="2348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Selective etch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66678-F79E-438B-AFF0-CB84898B97E0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51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dependence of dissipation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02"/>
          <a:stretch/>
        </p:blipFill>
        <p:spPr>
          <a:xfrm>
            <a:off x="332510" y="1166830"/>
            <a:ext cx="6705600" cy="5190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2"/>
          <a:stretch/>
        </p:blipFill>
        <p:spPr>
          <a:xfrm>
            <a:off x="7160029" y="1166830"/>
            <a:ext cx="4807527" cy="519015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21FB2-A373-45BF-9F09-63515435A235}" type="datetime1">
              <a:rPr lang="en-US" smtClean="0"/>
              <a:t>1/19/2022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0107" y="6311381"/>
            <a:ext cx="3337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rebuchet MS" panose="020B0603020202020204" pitchFamily="34" charset="0"/>
              </a:rPr>
              <a:t>Beccari et al., arXiv:2107.02124 (2021)</a:t>
            </a:r>
          </a:p>
        </p:txBody>
      </p:sp>
    </p:spTree>
    <p:extLst>
      <p:ext uri="{BB962C8B-B14F-4D97-AF65-F5344CB8AC3E}">
        <p14:creationId xmlns:p14="http://schemas.microsoft.com/office/powerpoint/2010/main" val="410380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52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sensors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6375" y="968488"/>
            <a:ext cx="250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Gravitational astronomy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25183" y="3378679"/>
            <a:ext cx="4217681" cy="3174361"/>
            <a:chOff x="7504001" y="1211065"/>
            <a:chExt cx="4217681" cy="317436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4001" y="1211065"/>
              <a:ext cx="4217681" cy="3174361"/>
            </a:xfrm>
            <a:prstGeom prst="rect">
              <a:avLst/>
            </a:prstGeom>
          </p:spPr>
        </p:pic>
        <p:sp>
          <p:nvSpPr>
            <p:cNvPr id="14" name="Shape 330 1"/>
            <p:cNvSpPr/>
            <p:nvPr/>
          </p:nvSpPr>
          <p:spPr>
            <a:xfrm>
              <a:off x="7590566" y="3690097"/>
              <a:ext cx="2408551" cy="626129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7" tIns="35717" rIns="35717" bIns="35717" anchor="ctr">
              <a:spAutoFit/>
            </a:bodyPr>
            <a:lstStyle/>
            <a:p>
              <a:pPr lvl="0" defTabSz="914400">
                <a:defRPr sz="1800"/>
              </a:pPr>
              <a:r>
                <a:rPr lang="en-US" sz="1200" kern="0" dirty="0">
                  <a:solidFill>
                    <a:prstClr val="black"/>
                  </a:solidFill>
                </a:rPr>
                <a:t>Force-detected magnetic resonance</a:t>
              </a:r>
            </a:p>
            <a:p>
              <a:pPr lvl="0" defTabSz="914400">
                <a:defRPr sz="1800"/>
              </a:pPr>
              <a:r>
                <a:rPr lang="da-DK" sz="1200" kern="0" dirty="0">
                  <a:solidFill>
                    <a:prstClr val="black"/>
                  </a:solidFill>
                </a:rPr>
                <a:t>Nature </a:t>
              </a:r>
              <a:r>
                <a:rPr lang="da-DK" sz="1200" b="1" kern="0" dirty="0">
                  <a:solidFill>
                    <a:prstClr val="black"/>
                  </a:solidFill>
                </a:rPr>
                <a:t>430</a:t>
              </a:r>
              <a:r>
                <a:rPr lang="da-DK" sz="1200" kern="0" dirty="0">
                  <a:solidFill>
                    <a:prstClr val="black"/>
                  </a:solidFill>
                </a:rPr>
                <a:t> 329 (2004)</a:t>
              </a:r>
            </a:p>
            <a:p>
              <a:pPr lvl="0" defTabSz="914400">
                <a:defRPr sz="1800"/>
              </a:pPr>
              <a:r>
                <a:rPr lang="en-US" sz="1200" kern="0" dirty="0">
                  <a:solidFill>
                    <a:prstClr val="black"/>
                  </a:solidFill>
                </a:rPr>
                <a:t>Nanotechnology </a:t>
              </a:r>
              <a:r>
                <a:rPr lang="en-US" sz="1200" b="1" kern="0" dirty="0">
                  <a:solidFill>
                    <a:prstClr val="black"/>
                  </a:solidFill>
                </a:rPr>
                <a:t>21</a:t>
              </a:r>
              <a:r>
                <a:rPr lang="en-US" sz="1200" kern="0" dirty="0">
                  <a:solidFill>
                    <a:prstClr val="black"/>
                  </a:solidFill>
                </a:rPr>
                <a:t>, 342001 (2010)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0198" y="3378679"/>
            <a:ext cx="4216755" cy="3174361"/>
            <a:chOff x="588709" y="997054"/>
            <a:chExt cx="4216755" cy="3174361"/>
          </a:xfrm>
        </p:grpSpPr>
        <p:pic>
          <p:nvPicPr>
            <p:cNvPr id="16" name="pasted-image.ti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8709" y="997054"/>
              <a:ext cx="4216755" cy="31743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Shape 330 2"/>
            <p:cNvSpPr/>
            <p:nvPr/>
          </p:nvSpPr>
          <p:spPr>
            <a:xfrm>
              <a:off x="631670" y="1008697"/>
              <a:ext cx="2273055" cy="626129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LIGO scientific collaboration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Science </a:t>
              </a:r>
              <a:r>
                <a:rPr kumimoji="0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rPr>
                <a:t>256</a:t>
              </a: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325 (1992)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Rep. </a:t>
              </a:r>
              <a:r>
                <a:rPr kumimoji="0" sz="1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Prog</a:t>
              </a: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 Phys. </a:t>
              </a:r>
              <a:r>
                <a:rPr kumimoji="0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rPr>
                <a:t>72,</a:t>
              </a: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076901 (2009)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398" y="3323135"/>
              <a:ext cx="4105700" cy="7881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941049" y="1436382"/>
            <a:ext cx="3569375" cy="1793777"/>
            <a:chOff x="963273" y="3784498"/>
            <a:chExt cx="3569375" cy="17937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7274" y="3784498"/>
              <a:ext cx="3381375" cy="179377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63273" y="5270498"/>
              <a:ext cx="356937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Image: Simulating Extreme </a:t>
              </a:r>
              <a:r>
                <a:rPr lang="en-US" sz="1400" dirty="0" err="1">
                  <a:solidFill>
                    <a:schemeClr val="bg1"/>
                  </a:solidFill>
                </a:rPr>
                <a:t>Spacetimes</a:t>
              </a:r>
              <a:r>
                <a:rPr lang="en-US" sz="1400" dirty="0">
                  <a:solidFill>
                    <a:schemeClr val="bg1"/>
                  </a:solidFill>
                </a:rPr>
                <a:t> Project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715375" y="968488"/>
            <a:ext cx="183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Force microscopy</a:t>
            </a:r>
          </a:p>
        </p:txBody>
      </p:sp>
      <p:pic>
        <p:nvPicPr>
          <p:cNvPr id="24" name="Picture 2" descr="https://cdn.britannica.com/s:1500x700,q:85/44/4944-004-332E2643/structure-tobacco-mosaic-virus-cutaway-section-nucleotid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113" y="1469249"/>
            <a:ext cx="3521820" cy="17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4778587" y="2829418"/>
            <a:ext cx="295571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1" name="Group 1030"/>
          <p:cNvGrpSpPr/>
          <p:nvPr/>
        </p:nvGrpSpPr>
        <p:grpSpPr>
          <a:xfrm>
            <a:off x="4997823" y="2349704"/>
            <a:ext cx="2387892" cy="369332"/>
            <a:chOff x="5136263" y="1939636"/>
            <a:chExt cx="2387892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5136263" y="1939636"/>
              <a:ext cx="2302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Mass difference: </a:t>
              </a:r>
            </a:p>
          </p:txBody>
        </p:sp>
        <p:pic>
          <p:nvPicPr>
            <p:cNvPr id="1030" name="Picture 1029" descr="\documentclass{article}&#10;\usepackage{amsmath}&#10;\usepackage{siunitx}&#10;\pagestyle{empty}&#10;\begin{document}&#10;&#10;$$ \sim10^{60}$$&#10;&#10;&#10;\end{document}" title="IguanaTex Bitmap Display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250" y="1974302"/>
              <a:ext cx="697905" cy="22857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15801" y="438340"/>
            <a:ext cx="3565683" cy="3718489"/>
            <a:chOff x="8549700" y="2552107"/>
            <a:chExt cx="3565683" cy="3718489"/>
          </a:xfrm>
        </p:grpSpPr>
        <p:sp>
          <p:nvSpPr>
            <p:cNvPr id="22" name="Rectangle 21"/>
            <p:cNvSpPr/>
            <p:nvPr/>
          </p:nvSpPr>
          <p:spPr>
            <a:xfrm>
              <a:off x="8892180" y="5962819"/>
              <a:ext cx="288072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0070C0"/>
                  </a:solidFill>
                  <a:latin typeface="Trebuchet MS" panose="020B0603020202020204" pitchFamily="34" charset="0"/>
                </a:rPr>
                <a:t>Tse</a:t>
              </a:r>
              <a:r>
                <a:rPr lang="en-US" sz="1400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 et al., </a:t>
              </a:r>
              <a:r>
                <a:rPr lang="en-US" sz="1400" i="1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Phys. Rev. Lett. </a:t>
              </a:r>
              <a:r>
                <a:rPr lang="en-US" sz="1400" dirty="0">
                  <a:solidFill>
                    <a:srgbClr val="0070C0"/>
                  </a:solidFill>
                  <a:latin typeface="Trebuchet MS" panose="020B0603020202020204" pitchFamily="34" charset="0"/>
                </a:rPr>
                <a:t>(2019)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49700" y="2552107"/>
              <a:ext cx="3565683" cy="3341144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30F28-B2AF-4DA0-9A0D-331D59AEAF32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6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6</a:t>
            </a:fld>
            <a:endParaRPr lang="en-US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455875" y="361548"/>
            <a:ext cx="9816125" cy="508378"/>
          </a:xfrm>
        </p:spPr>
        <p:txBody>
          <a:bodyPr/>
          <a:lstStyle/>
          <a:p>
            <a:r>
              <a:rPr lang="en-US" dirty="0"/>
              <a:t>Mechanical sensors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926" y="1487062"/>
            <a:ext cx="3850322" cy="2897875"/>
          </a:xfrm>
          <a:prstGeom prst="rect">
            <a:avLst/>
          </a:prstGeom>
        </p:spPr>
      </p:pic>
      <p:sp>
        <p:nvSpPr>
          <p:cNvPr id="14" name="Shape 330 1"/>
          <p:cNvSpPr/>
          <p:nvPr/>
        </p:nvSpPr>
        <p:spPr>
          <a:xfrm>
            <a:off x="7020993" y="4525123"/>
            <a:ext cx="3614542" cy="108779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ctr" defTabSz="914400">
              <a:defRPr sz="1800"/>
            </a:pPr>
            <a:r>
              <a:rPr lang="en-US" kern="0" dirty="0">
                <a:solidFill>
                  <a:prstClr val="black"/>
                </a:solidFill>
              </a:rPr>
              <a:t>Magnetic resonance force microscopy</a:t>
            </a:r>
          </a:p>
          <a:p>
            <a:pPr lvl="0" defTabSz="914400">
              <a:defRPr sz="1800"/>
            </a:pPr>
            <a:r>
              <a:rPr lang="da-DK" sz="1200" kern="0" dirty="0">
                <a:solidFill>
                  <a:srgbClr val="0070C0"/>
                </a:solidFill>
                <a:latin typeface="Trebuchet MS" panose="020B0603020202020204" pitchFamily="34" charset="0"/>
              </a:rPr>
              <a:t>D. Rugar et al., Nature (2004)</a:t>
            </a:r>
          </a:p>
          <a:p>
            <a:pPr lvl="0" defTabSz="914400">
              <a:defRPr sz="1800"/>
            </a:pPr>
            <a:r>
              <a:rPr lang="en-US" sz="1200" kern="0" dirty="0">
                <a:solidFill>
                  <a:srgbClr val="0070C0"/>
                </a:solidFill>
                <a:latin typeface="Trebuchet MS" panose="020B0603020202020204" pitchFamily="34" charset="0"/>
              </a:rPr>
              <a:t>M. </a:t>
            </a:r>
            <a:r>
              <a:rPr lang="en-US" sz="1200" kern="0" dirty="0" err="1">
                <a:solidFill>
                  <a:srgbClr val="0070C0"/>
                </a:solidFill>
                <a:latin typeface="Trebuchet MS" panose="020B0603020202020204" pitchFamily="34" charset="0"/>
              </a:rPr>
              <a:t>Poggio</a:t>
            </a:r>
            <a:r>
              <a:rPr lang="en-US" sz="1200" kern="0" dirty="0">
                <a:solidFill>
                  <a:srgbClr val="0070C0"/>
                </a:solidFill>
                <a:latin typeface="Trebuchet MS" panose="020B0603020202020204" pitchFamily="34" charset="0"/>
              </a:rPr>
              <a:t> and C. L. </a:t>
            </a:r>
            <a:r>
              <a:rPr lang="en-US" sz="1200" kern="0" dirty="0" err="1">
                <a:solidFill>
                  <a:srgbClr val="0070C0"/>
                </a:solidFill>
                <a:latin typeface="Trebuchet MS" panose="020B0603020202020204" pitchFamily="34" charset="0"/>
              </a:rPr>
              <a:t>Degen</a:t>
            </a:r>
            <a:r>
              <a:rPr lang="en-US" sz="1200" kern="0" dirty="0">
                <a:solidFill>
                  <a:srgbClr val="0070C0"/>
                </a:solidFill>
                <a:latin typeface="Trebuchet MS" panose="020B0603020202020204" pitchFamily="34" charset="0"/>
              </a:rPr>
              <a:t>, Nanotechnology (2010)</a:t>
            </a:r>
          </a:p>
          <a:p>
            <a:pPr>
              <a:defRPr sz="1800"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R. Fischer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New J. Phys. 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(2019)</a:t>
            </a:r>
          </a:p>
          <a:p>
            <a:pPr>
              <a:defRPr sz="1800"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U. </a:t>
            </a:r>
            <a:r>
              <a:rPr lang="en-US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Grob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Nano Lett.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(2019)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945250" y="5753103"/>
            <a:ext cx="32616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Dark matter searches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Manley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Phys. Rev. Lett.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(2021)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Carney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Quantum Sci. Technol. 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(2021)</a:t>
            </a:r>
            <a:endParaRPr lang="en-US" sz="1200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9065" y="4525123"/>
            <a:ext cx="2954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Accelerometers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Krause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Nat. Photonics 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(2012)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Zhou et al., </a:t>
            </a:r>
            <a:r>
              <a:rPr lang="en-US" sz="1200" i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Optica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(2021)</a:t>
            </a:r>
            <a:endParaRPr lang="en-US" sz="1200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39065" y="1487062"/>
            <a:ext cx="2954821" cy="2954821"/>
            <a:chOff x="769103" y="1194833"/>
            <a:chExt cx="2954821" cy="29548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103" y="1194833"/>
              <a:ext cx="2954821" cy="295482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892928" y="3795040"/>
              <a:ext cx="16510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Image: F. Zhou, NIST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39065" y="5753103"/>
            <a:ext cx="32288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Mass sensors</a:t>
            </a: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Yang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Nano Lett. 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(2006)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Chaste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Nat. </a:t>
            </a:r>
            <a:r>
              <a:rPr lang="en-US" sz="1200" i="1" dirty="0" err="1">
                <a:solidFill>
                  <a:srgbClr val="0070C0"/>
                </a:solidFill>
                <a:latin typeface="Trebuchet MS" panose="020B0603020202020204" pitchFamily="34" charset="0"/>
              </a:rPr>
              <a:t>Nanotechnol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. 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(2012)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36A25-B24E-40A3-B355-8ECA696426C9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transducers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8262404" y="5485833"/>
            <a:ext cx="34156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Microwave-to-optical </a:t>
            </a: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conversion</a:t>
            </a:r>
          </a:p>
          <a:p>
            <a:pPr>
              <a:defRPr/>
            </a:pP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Higginbotham et al., 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Nat. Phys. 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(2017)</a:t>
            </a:r>
          </a:p>
          <a:p>
            <a:pPr>
              <a:defRPr/>
            </a:pPr>
            <a:r>
              <a:rPr lang="en-US" sz="1200" dirty="0" err="1">
                <a:solidFill>
                  <a:srgbClr val="0F5E90"/>
                </a:solidFill>
                <a:latin typeface="Trebuchet MS" panose="020B0603020202020204" pitchFamily="34" charset="0"/>
              </a:rPr>
              <a:t>Forsch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Nat. Phys.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 (2020)</a:t>
            </a:r>
          </a:p>
          <a:p>
            <a:pPr>
              <a:defRPr/>
            </a:pP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Jiang et al., 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Nat. </a:t>
            </a:r>
            <a:r>
              <a:rPr lang="en-US" sz="1200" i="1" dirty="0" err="1">
                <a:solidFill>
                  <a:srgbClr val="0F5E90"/>
                </a:solidFill>
                <a:latin typeface="Trebuchet MS" panose="020B0603020202020204" pitchFamily="34" charset="0"/>
              </a:rPr>
              <a:t>Commun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. 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(2020)</a:t>
            </a:r>
          </a:p>
          <a:p>
            <a:pPr>
              <a:defRPr/>
            </a:pP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Arnold et al., 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Nat. </a:t>
            </a:r>
            <a:r>
              <a:rPr lang="en-US" sz="1200" i="1" dirty="0" err="1">
                <a:solidFill>
                  <a:srgbClr val="0F5E90"/>
                </a:solidFill>
                <a:latin typeface="Trebuchet MS" panose="020B0603020202020204" pitchFamily="34" charset="0"/>
              </a:rPr>
              <a:t>Commun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. 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(2020)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5530" y="3293565"/>
            <a:ext cx="1569422" cy="26839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3535" y="5485832"/>
            <a:ext cx="289213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Optical RF detection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200" dirty="0" err="1">
                <a:solidFill>
                  <a:srgbClr val="0F5E90"/>
                </a:solidFill>
                <a:latin typeface="Trebuchet MS" panose="020B0603020202020204" pitchFamily="34" charset="0"/>
              </a:rPr>
              <a:t>Bagci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Nature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 (2014)</a:t>
            </a:r>
          </a:p>
          <a:p>
            <a:pPr>
              <a:defRPr/>
            </a:pP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A. </a:t>
            </a:r>
            <a:r>
              <a:rPr lang="en-US" sz="1200" dirty="0" err="1">
                <a:solidFill>
                  <a:srgbClr val="0F5E90"/>
                </a:solidFill>
                <a:latin typeface="Trebuchet MS" panose="020B0603020202020204" pitchFamily="34" charset="0"/>
              </a:rPr>
              <a:t>Simonsen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Opt. Express 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(2019)</a:t>
            </a:r>
            <a:endParaRPr lang="en-US" sz="1200" i="1" dirty="0">
              <a:solidFill>
                <a:srgbClr val="0F5E9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22" y="4055688"/>
            <a:ext cx="1692565" cy="13717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33056" y="5485832"/>
            <a:ext cx="25773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Two-mode entanglement</a:t>
            </a:r>
            <a:endParaRPr lang="en-US" sz="1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200" dirty="0" err="1">
                <a:solidFill>
                  <a:srgbClr val="0F5E90"/>
                </a:solidFill>
                <a:latin typeface="Trebuchet MS" panose="020B0603020202020204" pitchFamily="34" charset="0"/>
              </a:rPr>
              <a:t>Barzanjeh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Nature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 (2020)</a:t>
            </a:r>
          </a:p>
          <a:p>
            <a:pPr>
              <a:defRPr/>
            </a:pP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Chen et al., 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Nat. </a:t>
            </a:r>
            <a:r>
              <a:rPr lang="en-US" sz="1200" i="1" dirty="0" err="1">
                <a:solidFill>
                  <a:srgbClr val="0F5E90"/>
                </a:solidFill>
                <a:latin typeface="Trebuchet MS" panose="020B0603020202020204" pitchFamily="34" charset="0"/>
              </a:rPr>
              <a:t>Commun</a:t>
            </a:r>
            <a:r>
              <a:rPr lang="en-US" sz="1200" i="1" dirty="0">
                <a:solidFill>
                  <a:srgbClr val="0F5E90"/>
                </a:solidFill>
                <a:latin typeface="Trebuchet MS" panose="020B0603020202020204" pitchFamily="34" charset="0"/>
              </a:rPr>
              <a:t>. </a:t>
            </a:r>
            <a:r>
              <a:rPr lang="en-US" sz="1200" dirty="0">
                <a:solidFill>
                  <a:srgbClr val="0F5E90"/>
                </a:solidFill>
                <a:latin typeface="Trebuchet MS" panose="020B0603020202020204" pitchFamily="34" charset="0"/>
              </a:rPr>
              <a:t>(2020)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517605" y="3983310"/>
            <a:ext cx="2408210" cy="1482698"/>
            <a:chOff x="4517605" y="3997339"/>
            <a:chExt cx="2408210" cy="148269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7605" y="4003134"/>
              <a:ext cx="2408210" cy="147690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546628" y="3997339"/>
              <a:ext cx="200502" cy="1728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10" y="889750"/>
            <a:ext cx="5706766" cy="302743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916E-12A7-465D-BCF7-D7EEC26F7439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35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resonators in quantum technologies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88" y="4280859"/>
            <a:ext cx="1907268" cy="15458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102" y="5901098"/>
            <a:ext cx="24847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MacCabe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 Science (2020)</a:t>
            </a:r>
          </a:p>
          <a:p>
            <a:pPr>
              <a:defRPr/>
            </a:pPr>
            <a:r>
              <a:rPr lang="en-US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Wallucks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Nat. Phys.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(2020)</a:t>
            </a:r>
            <a:endParaRPr lang="en-US" sz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4184" y="1239161"/>
            <a:ext cx="3953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Coupling to superconducting qubits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621" y="1811672"/>
            <a:ext cx="1973218" cy="1551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6621" y="3339297"/>
            <a:ext cx="1973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Arrangoiz-Arriola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 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Nature (2019)</a:t>
            </a:r>
            <a:endParaRPr lang="en-US" sz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02" y="1811672"/>
            <a:ext cx="2278067" cy="15458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13807" y="3357529"/>
            <a:ext cx="1973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Chu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Science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(2017)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Chu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Nature 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(2018)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102" y="3819194"/>
            <a:ext cx="2323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Quantum memories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D65353-56B9-4ECB-87E1-C88B8FAF8734}"/>
              </a:ext>
            </a:extLst>
          </p:cNvPr>
          <p:cNvSpPr/>
          <p:nvPr/>
        </p:nvSpPr>
        <p:spPr>
          <a:xfrm>
            <a:off x="7471563" y="4192432"/>
            <a:ext cx="2786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Chamberland et al., arXiv:2012.04108</a:t>
            </a:r>
            <a:endParaRPr lang="en-CH" sz="1200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305C3-F1D5-49B3-B6F2-92E513DE4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337" y="1739770"/>
            <a:ext cx="2843649" cy="2366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46BB3-9AC0-4E9C-A056-A4BDDDE05F19}"/>
              </a:ext>
            </a:extLst>
          </p:cNvPr>
          <p:cNvSpPr txBox="1"/>
          <p:nvPr/>
        </p:nvSpPr>
        <p:spPr>
          <a:xfrm>
            <a:off x="6478800" y="5090978"/>
            <a:ext cx="4941466" cy="646331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Mechanical resonators are natural systems for encoding of cat state qubits</a:t>
            </a:r>
            <a:endParaRPr lang="en-CH" dirty="0"/>
          </a:p>
        </p:txBody>
      </p:sp>
      <p:sp>
        <p:nvSpPr>
          <p:cNvPr id="15" name="Rectangle 14"/>
          <p:cNvSpPr/>
          <p:nvPr/>
        </p:nvSpPr>
        <p:spPr>
          <a:xfrm>
            <a:off x="3701241" y="3819194"/>
            <a:ext cx="1614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Teleportation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966" y="4280859"/>
            <a:ext cx="2086641" cy="162023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89840" y="5901097"/>
            <a:ext cx="2377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rgbClr val="0070C0"/>
                </a:solidFill>
                <a:latin typeface="Trebuchet MS" panose="020B0603020202020204" pitchFamily="34" charset="0"/>
              </a:rPr>
              <a:t>Fiaschi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 et al., </a:t>
            </a:r>
            <a:r>
              <a:rPr lang="en-US" sz="1200" i="1" dirty="0">
                <a:solidFill>
                  <a:srgbClr val="0070C0"/>
                </a:solidFill>
                <a:latin typeface="Trebuchet MS" panose="020B0603020202020204" pitchFamily="34" charset="0"/>
              </a:rPr>
              <a:t>Nat. Phot. </a:t>
            </a:r>
            <a:r>
              <a:rPr lang="en-US" sz="1200" dirty="0">
                <a:solidFill>
                  <a:srgbClr val="0070C0"/>
                </a:solidFill>
                <a:latin typeface="Trebuchet MS" panose="020B0603020202020204" pitchFamily="34" charset="0"/>
              </a:rPr>
              <a:t>(2021)</a:t>
            </a:r>
            <a:endParaRPr lang="en-US" sz="12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F307E-445D-4563-BD66-2476D40597B2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2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119880" y="5110480"/>
            <a:ext cx="931869" cy="46228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691555" y="5282754"/>
            <a:ext cx="407486" cy="503365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ADDA4-E34A-4252-84CD-46EA8A9BBB9E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Figures of merit for </a:t>
            </a:r>
            <a:r>
              <a:rPr lang="en-US"/>
              <a:t>mechanical resonators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95679" y="1045548"/>
            <a:ext cx="9235445" cy="3025683"/>
            <a:chOff x="868161" y="1221113"/>
            <a:chExt cx="10485642" cy="343526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61" y="1221113"/>
              <a:ext cx="8566752" cy="3435268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2461684" y="1772742"/>
              <a:ext cx="8892119" cy="1509001"/>
              <a:chOff x="2461684" y="1772742"/>
              <a:chExt cx="8892119" cy="150900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8745037" y="2329202"/>
                <a:ext cx="2608766" cy="952541"/>
                <a:chOff x="5651614" y="1901761"/>
                <a:chExt cx="2608766" cy="952541"/>
              </a:xfrm>
            </p:grpSpPr>
            <p:sp>
              <p:nvSpPr>
                <p:cNvPr id="6" name="Cloud 5"/>
                <p:cNvSpPr/>
                <p:nvPr/>
              </p:nvSpPr>
              <p:spPr>
                <a:xfrm>
                  <a:off x="6593428" y="1901761"/>
                  <a:ext cx="1666952" cy="952541"/>
                </a:xfrm>
                <a:prstGeom prst="cloud">
                  <a:avLst/>
                </a:prstGeom>
                <a:noFill/>
                <a:ln>
                  <a:solidFill>
                    <a:srgbClr val="F9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" name="Straight Arrow Connector 7"/>
                <p:cNvCxnSpPr>
                  <a:stCxn id="6" idx="2"/>
                </p:cNvCxnSpPr>
                <p:nvPr/>
              </p:nvCxnSpPr>
              <p:spPr>
                <a:xfrm flipH="1">
                  <a:off x="5651614" y="2378032"/>
                  <a:ext cx="946985" cy="0"/>
                </a:xfrm>
                <a:prstGeom prst="straightConnector1">
                  <a:avLst/>
                </a:prstGeom>
                <a:ln>
                  <a:solidFill>
                    <a:srgbClr val="F90000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Picture 20" descr="\documentclass{article}&#10;\usepackage{amsmath}&#10;\usepackage{siunitx}&#10;\pagestyle{empty}&#10;\begin{document}&#10;&#10;$$ k_B T$$&#10;&#10;&#10;\end{document}" title="IguanaTex Bitmap Display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97304" y="2228697"/>
                  <a:ext cx="659200" cy="298667"/>
                </a:xfrm>
                <a:prstGeom prst="rect">
                  <a:avLst/>
                </a:prstGeom>
              </p:spPr>
            </p:pic>
            <p:pic>
              <p:nvPicPr>
                <p:cNvPr id="23" name="Picture 22" descr="\documentclass{article}&#10;\usepackage{amsmath}&#10;\usepackage{siunitx}&#10;\pagestyle{empty}&#10;\begin{document}&#10;&#10;$$ \Gamma_m$$&#10;&#10;&#10;\end{document}" title="IguanaTex Bitmap Display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55587" y="2000655"/>
                  <a:ext cx="452267" cy="296533"/>
                </a:xfrm>
                <a:prstGeom prst="rect">
                  <a:avLst/>
                </a:prstGeom>
              </p:spPr>
            </p:pic>
          </p:grpSp>
          <p:grpSp>
            <p:nvGrpSpPr>
              <p:cNvPr id="34" name="Group 33"/>
              <p:cNvGrpSpPr/>
              <p:nvPr/>
            </p:nvGrpSpPr>
            <p:grpSpPr>
              <a:xfrm>
                <a:off x="7409625" y="1774070"/>
                <a:ext cx="636105" cy="431818"/>
                <a:chOff x="5258244" y="1114354"/>
                <a:chExt cx="636105" cy="431818"/>
              </a:xfrm>
            </p:grpSpPr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5258244" y="1546172"/>
                  <a:ext cx="63610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7" name="Picture 26" descr="\documentclass{article}&#10;\usepackage{amsmath}&#10;\usepackage{siunitx}&#10;\pagestyle{empty}&#10;\begin{document}&#10;&#10;$$ x(t)$$&#10;&#10;&#10;\end{document}" title="IguanaTex Bitmap Display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1149" y="1114354"/>
                  <a:ext cx="563200" cy="356267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 34"/>
              <p:cNvGrpSpPr/>
              <p:nvPr/>
            </p:nvGrpSpPr>
            <p:grpSpPr>
              <a:xfrm>
                <a:off x="2461684" y="1772742"/>
                <a:ext cx="636105" cy="433146"/>
                <a:chOff x="1525642" y="1545494"/>
                <a:chExt cx="636105" cy="433146"/>
              </a:xfrm>
            </p:grpSpPr>
            <p:pic>
              <p:nvPicPr>
                <p:cNvPr id="29" name="Picture 28" descr="\documentclass{article}&#10;\usepackage{amsmath}&#10;\usepackage{siunitx}&#10;\pagestyle{empty}&#10;\begin{document}&#10;&#10;$$ \phi(t)$$&#10;&#10;&#10;\end{document}" title="IguanaTex Bitmap Display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98547" y="1545494"/>
                  <a:ext cx="563200" cy="356267"/>
                </a:xfrm>
                <a:prstGeom prst="rect">
                  <a:avLst/>
                </a:prstGeom>
              </p:spPr>
            </p:pic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1525642" y="1978640"/>
                  <a:ext cx="63610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2" name="Picture 31" descr="\documentclass{article}&#10;\usepackage{amsmath}&#10;\usepackage{siunitx}&#10;\pagestyle{empty}&#10;\begin{document}&#10;&#10;$$ S_{FF}=\sqrt{4k_B T m\Gamma_m}$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97" y="5043591"/>
            <a:ext cx="3593752" cy="4851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93063" y="4191259"/>
            <a:ext cx="4323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Thermal-limited force sensitivity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17988" y="4186746"/>
            <a:ext cx="3535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Thermal decoherence rate</a:t>
            </a:r>
          </a:p>
        </p:txBody>
      </p:sp>
      <p:pic>
        <p:nvPicPr>
          <p:cNvPr id="10" name="Picture 9" descr="\documentclass{article}&#10;\usepackage{amsmath}&#10;\usepackage{siunitx}&#10;\pagestyle{empty}&#10;\begin{document}&#10;&#10;$$ \Gamma_{th}=\frac{k_B T}{\hbar Q}$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27" y="4828050"/>
            <a:ext cx="1943162" cy="90941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7E1A9-7575-4D65-9AD7-0ADA54D26009}" type="datetime1">
              <a:rPr lang="en-US" smtClean="0"/>
              <a:t>1/18/2022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97.9753"/>
  <p:tag name="LATEXADDIN" val="\documentclass{article}&#10;\usepackage{amsmath}&#10;\usepackage{siunitx}&#10;\pagestyle{empty}&#10;\begin{document}&#10;&#10;$$ \phi(t)$$&#10;&#10;&#10;\end{document}"/>
  <p:tag name="IGUANATEXSIZE" val="28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762.28"/>
  <p:tag name="LATEXADDIN" val="\documentclass{article}&#10;\usepackage{amsmath}&#10;\pagestyle{empty}&#10;\begin{document}&#10;&#10;$$H=\frac{M\left(\dot{x}^2+\dot{y}^2\right)}{2}+k\left(x^2+\epsilon y^2\right) $$&#10;&#10;&#10;\end{document}"/>
  <p:tag name="IGUANATEXSIZE" val="20"/>
  <p:tag name="IGUANATEXCURSOR" val="1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5.2156"/>
  <p:tag name="ORIGINALWIDTH" val="1049.119"/>
  <p:tag name="LATEXADDIN" val="\documentclass{article}&#10;\usepackage{amsmath}&#10;\pagestyle{empty}&#10;\begin{document}&#10;&#10;$$\delta l_{1,2}\approx\Delta l\pm x+\frac{y^2}{2l}$$&#10;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834.6457"/>
  <p:tag name="LATEXADDIN" val="\documentclass{article}&#10;\usepackage{amsmath}&#10;\pagestyle{empty}&#10;\begin{document}&#10;&#10;$$F=-k\delta l-\eta \dot{\delta l} $$&#10;&#10;&#10;\end{document}"/>
  <p:tag name="IGUANATEXSIZE" val="20"/>
  <p:tag name="IGUANATEXCURSOR" val="1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4822"/>
  <p:tag name="ORIGINALWIDTH" val="1201.35"/>
  <p:tag name="LATEXADDIN" val="\documentclass{article}&#10;\usepackage{amsmath}&#10;\pagestyle{empty}&#10;\begin{document}&#10;&#10;$$F\left[\omega\right]=-\left|k\right|e^{-i\phi}\delta l\left[\omega\right] $$&#10;&#10;&#10;\end{document}"/>
  <p:tag name="IGUANATEXSIZE" val="20"/>
  <p:tag name="IGUANATEXCURSOR" val="1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158"/>
  <p:tag name="ORIGINALWIDTH" val="697.4128"/>
  <p:tag name="LATEXADDIN" val="\documentclass{article}&#10;\usepackage{amsmath}&#10;\pagestyle{empty}&#10;\begin{document}&#10;&#10;$$Q=2\pi\frac{W_\text{tot}}{W_\text{diss}} $$&#10;&#10;&#10;\end{document}"/>
  <p:tag name="IGUANATEXSIZE" val="2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9651"/>
  <p:tag name="ORIGINALWIDTH" val="347.2066"/>
  <p:tag name="LATEXADDIN" val="\documentclass{article}&#10;\usepackage{amsmath}&#10;\pagestyle{empty}&#10;\begin{document}&#10;&#10;$$Q=\frac{1}{\phi} $$&#10;&#10;&#10;\end{document}"/>
  <p:tag name="IGUANATEXSIZE" val="20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9606"/>
  <p:tag name="ORIGINALWIDTH" val="1277.09"/>
  <p:tag name="LATEXADDIN" val="\documentclass{article}&#10;\usepackage{amsmath}&#10;\pagestyle{empty}&#10;\begin{document}&#10;&#10;$$Q=\frac{M\omega_m\left&lt;y^2\right&gt;}{2\times\eta\left&lt;y^4/l^2\right&gt;}\rightarrow\infty $$&#10;&#10;&#10;\end{document}"/>
  <p:tag name="IGUANATEXSIZE" val="20"/>
  <p:tag name="IGUANATEXCURSOR" val="16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7.5|7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1020.622"/>
  <p:tag name="LATEXADDIN" val="\documentclass{article}&#10;\usepackage{amsmath}&#10;\usepackage{siunitx}&#10;\pagestyle{empty}&#10;\begin{document}&#10;&#10;$$ S_\text{FF}= \SI{45}{\zepto\newton\per\hertz^{1/2} } $$&#10;&#10;&#10;\end{document}"/>
  <p:tag name="IGUANATEXSIZE" val="24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920.1349"/>
  <p:tag name="LATEXADDIN" val="\documentclass{article}&#10;\usepackage{amsmath}&#10;\usepackage{siunitx}&#10;\pagestyle{empty}&#10;\begin{document}&#10;&#10;$$ \Gamma_{th}\sim2\pi\times\SI{10}{\hertz}$$&#10;&#10;&#10;\end{document}"/>
  <p:tag name="IGUANATEXSIZE" val="24"/>
  <p:tag name="IGUANATEXCURSOR" val="13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97.9753"/>
  <p:tag name="LATEXADDIN" val="\documentclass{article}&#10;\usepackage{amsmath}&#10;\usepackage{siunitx}&#10;\pagestyle{empty}&#10;\begin{document}&#10;&#10;$$ x(t)$$&#10;&#10;&#10;\end{document}"/>
  <p:tag name="IGUANATEXSIZE" val="28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2309"/>
  <p:tag name="ORIGINALWIDTH" val="1052.868"/>
  <p:tag name="LATEXADDIN" val="\documentclass{article}&#10;\usepackage{amsmath}&#10;\usepackage{siunitx}&#10;\pagestyle{empty}&#10;\begin{document}&#10;&#10;\begin{equation*}&#10;S_F^{\mathrm{th}}=\sqrt{4mk_B T\Gamma_m}&#10;\end{equation*}&#10;&#10;&#10;\end{document}"/>
  <p:tag name="IGUANATEXSIZE" val="20"/>
  <p:tag name="IGUANATEXCURSOR" val="1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388.077"/>
  <p:tag name="LATEXADDIN" val="\documentclass{article}&#10;\usepackage{amsmath}&#10;\usepackage{siunitx}&#10;\pagestyle{empty}&#10;\begin{document}&#10;&#10;\begin{equation*}&#10;\ddot{x}+\Gamma_m \dot{x}+\Omega_m^2 x=F_{\text{ex}}/m&#10;\end{equation*}&#10;&#10;&#10;\end{document}"/>
  <p:tag name="IGUANATEXSIZE" val="20"/>
  <p:tag name="IGUANATEXCURSOR" val="17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7278"/>
  <p:tag name="ORIGINALWIDTH" val="1859.768"/>
  <p:tag name="LATEXADDIN" val="\documentclass{article}&#10;\usepackage{amsmath}&#10;\usepackage{siunitx}&#10;\pagestyle{empty}&#10;\begin{document}&#10;&#10;\begin{equation*}&#10;    \chi_m(\omega) = \left[m(\Omega_m^2-\omega^2-i\omega\Gamma_\mathrm{m})\right]^{-1}&#10;\end{equation*}&#10;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13.611"/>
  <p:tag name="LATEXADDIN" val="\documentclass{article}&#10;\usepackage{amsmath}&#10;\usepackage{siunitx}&#10;\pagestyle{empty}&#10;\begin{document}&#10;&#10;\begin{equation*}&#10;x(\omega)=\chi_m(\omega)F_{\mathrm{ex}}(\omega)&#10;\end{equation*}&#10;&#10;&#10;\end{document}"/>
  <p:tag name="IGUANATEXSIZE" val="20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755.1556"/>
  <p:tag name="LATEXADDIN" val="\documentclass{article}&#10;\usepackage{amsmath}&#10;\usepackage{siunitx}&#10;\pagestyle{empty}&#10;\begin{document}&#10;&#10;\begin{equation*}&#10;\Gamma_m\sim\SI{100}{\micro\hertz}&#10;\end{equation*}&#10;&#10;&#10;\end{document}"/>
  <p:tag name="IGUANATEXSIZE" val="20"/>
  <p:tag name="IGUANATEXCURSOR" val="1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.7278"/>
  <p:tag name="ORIGINALWIDTH" val="2043.495"/>
  <p:tag name="LATEXADDIN" val="\documentclass{article}&#10;\usepackage{amsmath}&#10;\usepackage{siunitx}&#10;\pagestyle{empty}&#10;\begin{document}&#10;&#10;\begin{equation*}&#10;    \chi_\mathrm{eff}(\omega) = \left[m_\mathrm{eff}(\Omega_m^2-\omega^2-i\omega\Gamma_\mathrm{tot})\right]^{-1}&#10;\end{equation*}&#10;&#10;&#10;\end{document}"/>
  <p:tag name="IGUANATEXSIZE" val="20"/>
  <p:tag name="IGUANATEXCURSOR" val="2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026.247"/>
  <p:tag name="LATEXADDIN" val="\documentclass{article}&#10;\usepackage{amsmath}&#10;\usepackage{siunitx}&#10;\pagestyle{empty}&#10;\begin{document}&#10;&#10;\begin{equation*}&#10;\Gamma_{\mathrm{tot}}=\Gamma_{\mathrm{fb}}+\Gamma_m\quad&#10; F_{\mathrm{fb}}=- m_{\mathrm{eff}}\Gamma_m \dot{x}(t)&#10;\end{equation*}&#10;&#10;&#10;\end{document}"/>
  <p:tag name="IGUANATEXSIZE" val="20"/>
  <p:tag name="IGUANATEXCURSOR" val="228"/>
  <p:tag name="TRANSPARENCY" val="True"/>
  <p:tag name="FILENAME" val=""/>
  <p:tag name="LATEXENGINEID" val="0"/>
  <p:tag name="TEMPFOLDER" val="c:\temp\"/>
  <p:tag name="LATEXFORMHEIGHT" val="219.5"/>
  <p:tag name="LATEXFORMWIDTH" val="470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2797.15"/>
  <p:tag name="LATEXADDIN" val="\documentclass{article}&#10;\usepackage{amsmath}&#10;\usepackage{siunitx}&#10;\pagestyle{empty}&#10;\begin{document}&#10;&#10;\begin{equation*}&#10;\Omega_m/2\pi=\SI{226.8}{\kilo\hertz} &#10;\quad Q=1.5\times10^9\quad m_{\mathrm{eff}}=\SI{101}{\pico\gram}&#10;\end{equation*}&#10;&#10;&#10;\end{document}"/>
  <p:tag name="IGUANATEXSIZE" val="20"/>
  <p:tag name="IGUANATEXCURSOR" val="223"/>
  <p:tag name="TRANSPARENCY" val="True"/>
  <p:tag name="FILENAME" val=""/>
  <p:tag name="LATEXENGINEID" val="0"/>
  <p:tag name="TEMPFOLDER" val="c:\temp\"/>
  <p:tag name="LATEXFORMHEIGHT" val="406.5"/>
  <p:tag name="LATEXFORMWIDTH" val="61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352.456"/>
  <p:tag name="LATEXADDIN" val="\documentclass{article}&#10;\usepackage{amsmath}&#10;\usepackage{siunitx}&#10;\pagestyle{empty}&#10;\begin{document}&#10;&#10;\begin{equation*}&#10;\sqrt{S_x^\mathrm{imp}} = \SI{96}{\femto\meter/\sqrt\hertz}\quad\sqrt{S_F}=\SI{1.3}{\atto\newton\per\sqrt\hertz}&#10;\end{equation*}&#10;&#10;&#10;\end{document}"/>
  <p:tag name="IGUANATEXSIZE" val="20"/>
  <p:tag name="IGUANATEXCURSOR" val="232"/>
  <p:tag name="TRANSPARENCY" val="True"/>
  <p:tag name="FILENAME" val=""/>
  <p:tag name="LATEXENGINEID" val="0"/>
  <p:tag name="TEMPFOLDER" val="c:\temp\"/>
  <p:tag name="LATEXFORMHEIGHT" val="218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.4841"/>
  <p:tag name="ORIGINALWIDTH" val="607.4241"/>
  <p:tag name="LATEXADDIN" val="\documentclass{article}&#10;\usepackage{amsmath}&#10;\usepackage{siunitx}&#10;\pagestyle{empty}&#10;\begin{document}&#10;&#10;$$ \gamma'=\gamma\cos\theta$$&#10;&#10;&#10;\end{document}"/>
  <p:tag name="IGUANATEXSIZE" val="20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105.362"/>
  <p:tag name="LATEXADDIN" val="\documentclass{article}&#10;\usepackage{amsmath}&#10;\usepackage{siunitx}&#10;\pagestyle{empty}&#10;\begin{document}&#10;&#10;$$ S_{FF}=\sqrt{4k_B T m\Gamma_m}$$&#10;&#10;&#10;\end{document}"/>
  <p:tag name="IGUANATEXSIZE" val="32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327.709"/>
  <p:tag name="LATEXADDIN" val="\documentclass{article}&#10;\usepackage{amsmath}&#10;\usepackage{siunitx}&#10;\pagestyle{empty}&#10;\begin{document}&#10;&#10;$$ N=1$$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331.4586"/>
  <p:tag name="LATEXADDIN" val="\documentclass{article}&#10;\usepackage{amsmath}&#10;\usepackage{siunitx}&#10;\pagestyle{empty}&#10;\begin{document}&#10;&#10;$$ N=2$$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332.2085"/>
  <p:tag name="LATEXADDIN" val="\documentclass{article}&#10;\usepackage{amsmath}&#10;\usepackage{siunitx}&#10;\pagestyle{empty}&#10;\begin{document}&#10;&#10;$$ N=3$$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1082.115"/>
  <p:tag name="LATEXADDIN" val="\documentclass{article}&#10;\usepackage{amsmath}&#10;\usepackage{siunitx}&#10;\pagestyle{empty}&#10;\begin{document}&#10;&#10;$$ S_\text{FF}= \SI{740}{\zepto\newton\per\hertz^{1/2} } $$&#10;&#10;&#10;\end{document}"/>
  <p:tag name="IGUANATEXSIZE" val="24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.4814"/>
  <p:tag name="ORIGINALWIDTH" val="1020.622"/>
  <p:tag name="LATEXADDIN" val="\documentclass{article}&#10;\usepackage{amsmath}&#10;\usepackage{siunitx}&#10;\pagestyle{empty}&#10;\begin{document}&#10;&#10;$$ S_\text{FF} = \SI{90}{\zepto\newton\per\hertz^{1/2} } $$&#10;&#10;&#10;\end{document}"/>
  <p:tag name="IGUANATEXSIZE" val="24"/>
  <p:tag name="IGUANATEXCURSOR" val="1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986.1267"/>
  <p:tag name="LATEXADDIN" val="\documentclass{article}&#10;\usepackage{amsmath}&#10;\usepackage{siunitx}&#10;\pagestyle{empty}&#10;\begin{document}&#10;&#10;$$ \Gamma_{th}\sim 2\pi\times\SI{10}{\kilo\hertz}$$&#10;&#10;&#10;\end{document}"/>
  <p:tag name="IGUANATEXSIZE" val="24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983.1271"/>
  <p:tag name="LATEXADDIN" val="\documentclass{article}&#10;\usepackage{amsmath}&#10;\usepackage{siunitx}&#10;\pagestyle{empty}&#10;\begin{document}&#10;&#10;$$ \Gamma_{th}\sim2\pi\times\SI{100}{\hertz}$$&#10;&#10;&#10;\end{document}"/>
  <p:tag name="IGUANATEXSIZE" val="24"/>
  <p:tag name="IGUANATEXCURSOR" val="13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8.4627"/>
  <p:tag name="ORIGINALWIDTH" val="1277.84"/>
  <p:tag name="LATEXADDIN" val="\documentclass{article}&#10;\usepackage{amsmath}&#10;\usepackage{siunitx}&#10;\pagestyle{empty}&#10;\begin{document}&#10;&#10;$$ \mathrm{CD}(\omega)=\sum_{n:\Omega_n\leq\omega}1\propto\omega^{\tilde{d}}$$&#10;&#10;&#10;\end{document}"/>
  <p:tag name="IGUANATEXSIZE" val="28"/>
  <p:tag name="IGUANATEXCURSOR" val="1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351"/>
  <p:tag name="ORIGINALWIDTH" val="379.4526"/>
  <p:tag name="LATEXADDIN" val="\documentclass{article}&#10;\usepackage{amsmath}&#10;\usepackage{siunitx}&#10;\pagestyle{empty}&#10;\begin{document}&#10;&#10;$$ \tilde{d}=1.6$$&#10;&#10;&#10;\end{document}"/>
  <p:tag name="IGUANATEXSIZE" val="20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38.4702"/>
  <p:tag name="LATEXADDIN" val="\documentclass{article}&#10;\usepackage{amsmath}&#10;\pagestyle{empty}&#10;\begin{document}&#10;&#10;$$ \mathbf{u}\left(\mathbf{r}\right) $$&#10;&#10;&#10;\end{document}"/>
  <p:tag name="IGUANATEXSIZE" val="18"/>
  <p:tag name="IGUANATEXCURSOR" val="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9.715"/>
  <p:tag name="ORIGINALWIDTH" val="597.6753"/>
  <p:tag name="LATEXADDIN" val="\documentclass{article}&#10;\usepackage{amsmath}&#10;\usepackage{siunitx}&#10;\pagestyle{empty}&#10;\begin{document}&#10;&#10;$$ \Gamma_{th}=\frac{k_B T}{\hbar Q}$$&#10;&#10;&#10;\end{document}"/>
  <p:tag name="IGUANATEXSIZE" val="32"/>
  <p:tag name="IGUANATEXCURSOR" val="13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9621"/>
  <p:tag name="ORIGINALWIDTH" val="1805.024"/>
  <p:tag name="LATEXADDIN" val="\documentclass{article}&#10;\usepackage{amsmath}&#10;\pagestyle{empty}&#10;\begin{document}&#10;&#10;$$e_{ij}=\frac{1}{2}\left(\frac{\partial u_i}{\partial x_j}+\frac{\partial u_j}{\partial x_i}+\frac{\partial u_k}{\partial x_i}\frac{\partial u_k}{\partial x_j}\right) $$&#10;&#10;&#10;\end{document}"/>
  <p:tag name="IGUANATEXSIZE" val="20"/>
  <p:tag name="IGUANATEXCURSOR" val="2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2.2085"/>
  <p:tag name="ORIGINALWIDTH" val="1014.623"/>
  <p:tag name="LATEXADDIN" val="\documentclass{article}&#10;\usepackage{amsmath}&#10;\pagestyle{empty}&#10;\begin{document}&#10;&#10;$$ W_{\text{bend}} \propto \left(\frac{\partial^2 u_x}{\partial x^2}\right)^2 $$&#10;&#10;&#10;\end{document}"/>
  <p:tag name="IGUANATEXSIZE" val="20"/>
  <p:tag name="IGUANATEXCURSOR" val="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591"/>
  <p:tag name="ORIGINALWIDTH" val="819.6476"/>
  <p:tag name="LATEXADDIN" val="\documentclass{article}&#10;\usepackage{amsmath}&#10;\pagestyle{empty}&#10;\begin{document}&#10;&#10;$$ W_{\text{el}} \propto \left(\frac{\partial u_x}{\partial x}\right)^2 $$&#10;&#10;&#10;\end{document}"/>
  <p:tag name="IGUANATEXSIZE" val="20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9621"/>
  <p:tag name="ORIGINALWIDTH" val="1328.084"/>
  <p:tag name="LATEXADDIN" val="\documentclass{article}&#10;\usepackage{amsmath}&#10;\pagestyle{empty}&#10;\begin{document}&#10;&#10;$$ -\frac{\partial}{\partial x_i}\left(\sigma_{ij}\frac{\partial u}{\partial x_j}\right)=\omega^2\rho u $$&#10;&#10;&#10;\end{document}"/>
  <p:tag name="IGUANATEXSIZE" val="20"/>
  <p:tag name="IGUANATEXCURSOR" val="1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366"/>
  <p:tag name="ORIGINALWIDTH" val="394.4507"/>
  <p:tag name="LATEXADDIN" val="\documentclass{article}&#10;\usepackage{amsmath}&#10;\pagestyle{empty}&#10;\begin{document}&#10;&#10;$$i=x,y $$&#10;&#10;&#10;\end{document}"/>
  <p:tag name="IGUANATEXSIZE" val="20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9621"/>
  <p:tag name="ORIGINALWIDTH" val="2056.243"/>
  <p:tag name="LATEXADDIN" val="\documentclass{article}&#10;\usepackage{amsmath}&#10;\pagestyle{empty}&#10;\begin{document}&#10;&#10;$$\oint ds_i\left(\sigma_{ij}\frac{\partial u}{\partial x_j}\right)=2w_2\sigma_2u_2'-w_1\sigma_1u_1' $$&#10;&#10;&#10;\end{document}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368"/>
  <p:tag name="ORIGINALWIDTH" val="1034.121"/>
  <p:tag name="LATEXADDIN" val="\documentclass{article}&#10;\usepackage{amsmath}&#10;\pagestyle{empty}&#10;\begin{document}&#10;&#10;$$w_1\sigma_1=2w_2\sigma_2\cos\theta $$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682.4147"/>
  <p:tag name="LATEXADDIN" val="\documentclass{article}&#10;\usepackage{amsmath}&#10;\pagestyle{empty}&#10;\begin{document}&#10;&#10;$$u_2'=u_1'\cos\theta $$&#10;&#10;&#10;\end{document}"/>
  <p:tag name="IGUANATEXSIZE" val="18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343.4571"/>
  <p:tag name="LATEXADDIN" val="\documentclass{article}&#10;\usepackage{amsmath}&#10;\usepackage{siunitx}&#10;\pagestyle{empty}&#10;\begin{document}&#10;&#10;$$ \sim10^{60}$$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97.9753"/>
  <p:tag name="LATEXADDIN" val="\documentclass{article}&#10;\usepackage{amsmath}&#10;\usepackage{siunitx}&#10;\pagestyle{empty}&#10;\begin{document}&#10;&#10;$$ \phi(t)$$&#10;&#10;&#10;\end{document}"/>
  <p:tag name="IGUANATEXSIZE" val="28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97.9753"/>
  <p:tag name="LATEXADDIN" val="\documentclass{article}&#10;\usepackage{amsmath}&#10;\usepackage{siunitx}&#10;\pagestyle{empty}&#10;\begin{document}&#10;&#10;$$ x(t)$$&#10;&#10;&#10;\end{document}"/>
  <p:tag name="IGUANATEXSIZE" val="28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231.721"/>
  <p:tag name="LATEXADDIN" val="\documentclass{article}&#10;\usepackage{amsmath}&#10;\usepackage{siunitx}&#10;\pagestyle{empty}&#10;\begin{document}&#10;&#10;$$ k_B T$$&#10;&#10;&#10;\end{document}"/>
  <p:tag name="IGUANATEXSIZE" val="28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58.9802"/>
  <p:tag name="LATEXADDIN" val="\documentclass{article}&#10;\usepackage{amsmath}&#10;\usepackage{siunitx}&#10;\pagestyle{empty}&#10;\begin{document}&#10;&#10;$$ \Gamma_m$$&#10;&#10;&#10;\end{document}"/>
  <p:tag name="IGUANATEXSIZE" val="28"/>
  <p:tag name="IGUANATEXCURSOR" val="1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9.4676"/>
  <p:tag name="ORIGINALWIDTH" val="326.2092"/>
  <p:tag name="LATEXADDIN" val="\documentclass{article}&#10;\usepackage{amsmath}&#10;\pagestyle{empty}&#10;\begin{document}&#10;&#10;$$\epsilon=\frac{\delta l}{l} $$&#10;&#10;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2017_CLEO_HG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_CLEO_HG" id="{18BA8765-076A-4408-A469-D8839E228C84}" vid="{2741ECBF-10DF-4063-A162-03D9DC623D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13631</TotalTime>
  <Words>2394</Words>
  <Application>Microsoft Office PowerPoint</Application>
  <PresentationFormat>Widescreen</PresentationFormat>
  <Paragraphs>422</Paragraphs>
  <Slides>52</Slides>
  <Notes>11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MS PGothic</vt:lpstr>
      <vt:lpstr>Arial</vt:lpstr>
      <vt:lpstr>Calibri</vt:lpstr>
      <vt:lpstr>Cambria Math</vt:lpstr>
      <vt:lpstr>Helvetica</vt:lpstr>
      <vt:lpstr>Humanist 521 BT</vt:lpstr>
      <vt:lpstr>Humanist 521 BT</vt:lpstr>
      <vt:lpstr>Lucida Grande</vt:lpstr>
      <vt:lpstr>Source Sans Pro</vt:lpstr>
      <vt:lpstr>Suisse Int'l Medium</vt:lpstr>
      <vt:lpstr>Tahoma</vt:lpstr>
      <vt:lpstr>Trebuchet MS</vt:lpstr>
      <vt:lpstr>Wingdings</vt:lpstr>
      <vt:lpstr>2017_CLEO_HG</vt:lpstr>
      <vt:lpstr>PowerPoint Presentation</vt:lpstr>
      <vt:lpstr>PowerPoint Presentation</vt:lpstr>
      <vt:lpstr>Standard quantum limit for position measurements</vt:lpstr>
      <vt:lpstr>Quantum optomechanics</vt:lpstr>
      <vt:lpstr>Nanomechanical resonators</vt:lpstr>
      <vt:lpstr>Mechanical sensors</vt:lpstr>
      <vt:lpstr>Mechanical transducers</vt:lpstr>
      <vt:lpstr>Mechanical resonators in quantum technologies</vt:lpstr>
      <vt:lpstr>Figures of merit for mechanical resonators</vt:lpstr>
      <vt:lpstr>Smaller resonators limited by surface loss</vt:lpstr>
      <vt:lpstr>Dissipation dilution</vt:lpstr>
      <vt:lpstr>A timeline of strained nanomechanics</vt:lpstr>
      <vt:lpstr>Dissipation dilution: a toy model</vt:lpstr>
      <vt:lpstr>Dissipation dilution: introducing damping</vt:lpstr>
      <vt:lpstr>Dissipation dilution in realistic structures</vt:lpstr>
      <vt:lpstr>Quality factor landscape</vt:lpstr>
      <vt:lpstr>Strained silicon-on-insulator material platform</vt:lpstr>
      <vt:lpstr>Engineering dilution: soft clamping</vt:lpstr>
      <vt:lpstr>Strained silicon nanobeams with Q~13 billion</vt:lpstr>
      <vt:lpstr>Soft-clamped perimeter modes by vertex-clamping</vt:lpstr>
      <vt:lpstr>Room temperature quality factor &gt;3 billion</vt:lpstr>
      <vt:lpstr>Coupled perimeter modes</vt:lpstr>
      <vt:lpstr>Integrated optomechanical system</vt:lpstr>
      <vt:lpstr>Devices with reflection pad</vt:lpstr>
      <vt:lpstr>Force sensing with mechanical resonators</vt:lpstr>
      <vt:lpstr>Feedback damping for broadened frequency response</vt:lpstr>
      <vt:lpstr>Attonewton force sensitivity at room temperature</vt:lpstr>
      <vt:lpstr>Applications in force microscopy</vt:lpstr>
      <vt:lpstr>Dark matter searches</vt:lpstr>
      <vt:lpstr>PowerPoint Presentation</vt:lpstr>
      <vt:lpstr>Strained silicon</vt:lpstr>
      <vt:lpstr>Backup slides</vt:lpstr>
      <vt:lpstr>Feedback cooling</vt:lpstr>
      <vt:lpstr>Soft clamping</vt:lpstr>
      <vt:lpstr>Record room temperature Q of 800 million at 1.3 MHz</vt:lpstr>
      <vt:lpstr>Quality factor landscape</vt:lpstr>
      <vt:lpstr>Soft clamping by hierarchical structure</vt:lpstr>
      <vt:lpstr>Quality factor survey</vt:lpstr>
      <vt:lpstr>Quality factor of 800 million at 107 kHz</vt:lpstr>
      <vt:lpstr>Fractional spectral dimension</vt:lpstr>
      <vt:lpstr>Hierarchical membranes</vt:lpstr>
      <vt:lpstr>From toy model to realistic structures</vt:lpstr>
      <vt:lpstr>From toy model to realistic structures</vt:lpstr>
      <vt:lpstr>Reduction of mode gradient over branches</vt:lpstr>
      <vt:lpstr>Binary tree beam design</vt:lpstr>
      <vt:lpstr>What limits the quality factor? Torsional motion</vt:lpstr>
      <vt:lpstr>Fractal beam design coefficients</vt:lpstr>
      <vt:lpstr>Si3N4 nanobeam process flow</vt:lpstr>
      <vt:lpstr>Mechanical characterization setup</vt:lpstr>
      <vt:lpstr>Fabrication of sSi nanostrings</vt:lpstr>
      <vt:lpstr>Temperature dependence of dissipation</vt:lpstr>
      <vt:lpstr>Mechanical sensors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LPQM Common</dc:creator>
  <cp:lastModifiedBy>Engelsen Nils Johan</cp:lastModifiedBy>
  <cp:revision>183</cp:revision>
  <dcterms:created xsi:type="dcterms:W3CDTF">2021-03-27T12:56:32Z</dcterms:created>
  <dcterms:modified xsi:type="dcterms:W3CDTF">2022-01-19T13:52:36Z</dcterms:modified>
</cp:coreProperties>
</file>