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71" r:id="rId4"/>
    <p:sldId id="270" r:id="rId5"/>
    <p:sldId id="272" r:id="rId6"/>
    <p:sldId id="370" r:id="rId7"/>
    <p:sldId id="269" r:id="rId8"/>
    <p:sldId id="367" r:id="rId9"/>
    <p:sldId id="368" r:id="rId10"/>
    <p:sldId id="257" r:id="rId11"/>
    <p:sldId id="274" r:id="rId12"/>
    <p:sldId id="276" r:id="rId13"/>
    <p:sldId id="371" r:id="rId14"/>
    <p:sldId id="344" r:id="rId15"/>
    <p:sldId id="366" r:id="rId16"/>
    <p:sldId id="260" r:id="rId17"/>
    <p:sldId id="275" r:id="rId18"/>
    <p:sldId id="369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wegler  Nick" initials="SN" lastIdx="1" clrIdx="0">
    <p:extLst>
      <p:ext uri="{19B8F6BF-5375-455C-9EA6-DF929625EA0E}">
        <p15:presenceInfo xmlns:p15="http://schemas.microsoft.com/office/powerpoint/2012/main" userId="Schwegler  Ni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0CECE"/>
    <a:srgbClr val="FFFFFF"/>
    <a:srgbClr val="FF0000"/>
    <a:srgbClr val="8D42C6"/>
    <a:srgbClr val="FFA3A3"/>
    <a:srgbClr val="44546A"/>
    <a:srgbClr val="AEACAC"/>
    <a:srgbClr val="B3B30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 autoAdjust="0"/>
    <p:restoredTop sz="93081" autoAdjust="0"/>
  </p:normalViewPr>
  <p:slideViewPr>
    <p:cSldViewPr snapToGrid="0">
      <p:cViewPr>
        <p:scale>
          <a:sx n="100" d="100"/>
          <a:sy n="100" d="100"/>
        </p:scale>
        <p:origin x="72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E0AC4-716A-44C3-A088-165292C04E42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882B7-5ED9-4B96-A97F-97EB2A7F29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91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71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60A70-B759-4664-9FB2-C27A102B13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5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43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31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640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925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247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514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340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882B7-5ED9-4B96-A97F-97EB2A7F29A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92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F3CF-BDC0-4D02-BC45-A98B9C65C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541C9-B24C-41E2-BFCC-D5F26ADD3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53810-B491-4084-9AA4-9660250E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61137-0B44-400C-AFC7-4B08FF2E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86C8-4711-4D51-B9DE-6C54559C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728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0CA9-C16F-400F-91A8-8F20E139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D080B-CB03-4A29-9CA2-3F01FA97A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C0DD2-6FCC-473C-BA4F-7614C02E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2C748-4447-4667-AB93-B50E04B0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EC254-3E41-4A28-A0A4-B67EFA05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301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B32BF-811B-477E-9C0C-CF6C8B868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2A350-16C8-4F3E-AC21-03D0D2249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90DE9-7B6C-42BB-AF8A-358489A4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DF9DF-E11A-41A5-BFEC-3F4C69C7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B8B64-660A-4EB3-B8F3-662E92BB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002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12BC-C62D-422B-8FED-2ABD4F439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0D92D-8BD2-4CA2-BC70-50F88D795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0C8F7-5B3F-465E-A5BE-2DF9D4C8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5160C-A99D-4E64-95E8-B8CD5B8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23C75-2B3A-4FD0-9E9D-D819765E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846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E142-CD6D-4C79-997C-A9C661CD3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A70F9-68FB-454E-991B-850D6D77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F61FD-8A68-4CDC-BB1A-735EED14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59E94-5E37-439B-89F6-D6157056A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42BFE-C9E2-40E2-8185-414E3B4A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82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BF18-A65E-4F28-9106-5867B82A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532DE-0291-4EC7-8C8E-14EAD6C34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D08F4-7533-46E4-A5EC-1483D0F08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348D4-4CF0-4001-A75F-85C540D5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F2239-DB03-41A6-BB5F-771A5F87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72D63-2D32-447C-999A-B4BCA525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964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B914F-60A6-493F-86DA-F1D6FD6F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B57C3-4550-4AD1-9D49-3E72750CD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2E178-BF76-46FB-90DB-59C900CD6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A2CE1-9B3E-4C17-98C5-B29D04C66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C1089-DC24-41A4-AE17-6D6342C62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C36EE1-69F8-4CE6-9A8E-FB0A212D3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36E7E-CEA3-4C20-9DB7-434B7091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EC2598-F9ED-4CF7-98C3-4AD1F7D0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672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459F4-484F-484F-BCE7-64449E58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5C285-7B6A-47B3-BE05-266D1FE9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67A0B-82AC-4777-A68D-E4EA9C3B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B34BD-2D83-40B1-A227-D288652D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188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21561-3C99-437B-8F96-8212E2A3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E661B-06C5-49AD-B945-5F60A74D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7ECEF-8170-48A3-B2E4-1441D097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895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A7920-E2FC-4F34-AF1D-7A7B7AA6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E74C5-D8F6-476B-942A-8656AC337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704E0-D1CA-4CCB-AD3E-64D02E60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F2F41-06B5-40D3-9A4E-74D84886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8EE6F-03B9-4E24-8BFC-963AEAEC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50A0C-BD9D-460A-9EF2-FA19D690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868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871C-877E-4D80-BC23-207FDB79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64F558-4D2B-4C8A-9856-3101064D6B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06700-4CAB-4B4B-BD9C-68EE299D2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1511F-E7A5-434F-A7C1-EAB65FF1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47CBA-7EA5-4B11-9956-274568A1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92556-B92B-4C65-B051-2043BDB25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855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0BA1B-2694-4AC6-AF3D-ED30D23D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3478B-FF4B-4C4F-81BE-F5A4EB0AE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9A74-A0F3-499C-AC34-2B2DC25C6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15860-F2FC-411D-B251-F5FB9E7A263A}" type="datetimeFigureOut">
              <a:rPr lang="de-CH" smtClean="0"/>
              <a:t>19.01.2022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65842-E855-414C-9C13-87FAEAA52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D2139-AC65-43BB-B9E6-38507CBB4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75934-1A31-4E86-AF35-98C91CE13D3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511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tags" Target="../tags/tag16.xml"/><Relationship Id="rId16" Type="http://schemas.openxmlformats.org/officeDocument/2006/relationships/image" Target="../media/image45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40.png"/><Relationship Id="rId5" Type="http://schemas.openxmlformats.org/officeDocument/2006/relationships/tags" Target="../tags/tag19.xml"/><Relationship Id="rId15" Type="http://schemas.openxmlformats.org/officeDocument/2006/relationships/image" Target="../media/image4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8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44.png"/><Relationship Id="rId17" Type="http://schemas.openxmlformats.org/officeDocument/2006/relationships/image" Target="../media/image43.png"/><Relationship Id="rId2" Type="http://schemas.openxmlformats.org/officeDocument/2006/relationships/tags" Target="../tags/tag25.xml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28.xml"/><Relationship Id="rId15" Type="http://schemas.openxmlformats.org/officeDocument/2006/relationships/image" Target="../media/image4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0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image" Target="../media/image17.sv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23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2.png"/><Relationship Id="rId2" Type="http://schemas.openxmlformats.org/officeDocument/2006/relationships/tags" Target="../tags/tag7.xml"/><Relationship Id="rId16" Type="http://schemas.openxmlformats.org/officeDocument/2006/relationships/image" Target="../media/image26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21.png"/><Relationship Id="rId5" Type="http://schemas.openxmlformats.org/officeDocument/2006/relationships/tags" Target="../tags/tag10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B89163-6B5E-4675-8A96-0B007E14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5" r="175" b="334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D1DAA1-EB83-4177-A63B-CEB2C632EE56}"/>
              </a:ext>
            </a:extLst>
          </p:cNvPr>
          <p:cNvSpPr/>
          <p:nvPr/>
        </p:nvSpPr>
        <p:spPr>
          <a:xfrm>
            <a:off x="0" y="5848350"/>
            <a:ext cx="12192000" cy="1009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i="1" dirty="0"/>
              <a:t>21.01.2022</a:t>
            </a:r>
          </a:p>
          <a:p>
            <a:r>
              <a:rPr lang="en-US" i="1" dirty="0"/>
              <a:t>Searching for New Physics at the Quantum Technology Frontier</a:t>
            </a:r>
            <a:endParaRPr lang="de-DE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22AF1C-B126-4ED1-A916-AFF2727D4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715"/>
            <a:ext cx="12192000" cy="1569083"/>
          </a:xfrm>
          <a:solidFill>
            <a:srgbClr val="000000">
              <a:alpha val="50196"/>
            </a:srgbClr>
          </a:solidFill>
        </p:spPr>
        <p:txBody>
          <a:bodyPr>
            <a:normAutofit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</a:rPr>
              <a:t>Towards quantum control and spectroscopy of a single hydrogen molecular 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683494-C55B-4622-A4B1-1737CEA0F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3218" y="4871140"/>
            <a:ext cx="9144000" cy="892137"/>
          </a:xfrm>
        </p:spPr>
        <p:txBody>
          <a:bodyPr>
            <a:normAutofit/>
          </a:bodyPr>
          <a:lstStyle/>
          <a:p>
            <a:pPr algn="r"/>
            <a:r>
              <a:rPr lang="de-DE" u="sng" dirty="0">
                <a:solidFill>
                  <a:schemeClr val="bg1"/>
                </a:solidFill>
              </a:rPr>
              <a:t>N. Schwegler</a:t>
            </a:r>
            <a:r>
              <a:rPr lang="de-DE" dirty="0">
                <a:solidFill>
                  <a:schemeClr val="bg1"/>
                </a:solidFill>
              </a:rPr>
              <a:t>, D. Holzapfel, J. P. Home, D. Kienzler</a:t>
            </a:r>
          </a:p>
          <a:p>
            <a:pPr algn="r"/>
            <a:r>
              <a:rPr lang="de-DE" dirty="0" err="1">
                <a:solidFill>
                  <a:schemeClr val="bg1"/>
                </a:solidFill>
              </a:rPr>
              <a:t>Trapped</a:t>
            </a:r>
            <a:r>
              <a:rPr lang="de-DE" dirty="0">
                <a:solidFill>
                  <a:schemeClr val="bg1"/>
                </a:solidFill>
              </a:rPr>
              <a:t> Ion Quantum Information Group, ETH </a:t>
            </a:r>
            <a:r>
              <a:rPr lang="de-DE" dirty="0" err="1">
                <a:solidFill>
                  <a:schemeClr val="bg1"/>
                </a:solidFill>
              </a:rPr>
              <a:t>Zurich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Picture 6" descr="Logo_ETH_white.eps">
            <a:extLst>
              <a:ext uri="{FF2B5EF4-FFF2-40B4-BE49-F238E27FC236}">
                <a16:creationId xmlns:a16="http://schemas.microsoft.com/office/drawing/2014/main" id="{8A2FD63C-225F-4383-8165-2B751EB5F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21" y="6018495"/>
            <a:ext cx="2795430" cy="698151"/>
          </a:xfrm>
          <a:prstGeom prst="rect">
            <a:avLst/>
          </a:prstGeom>
        </p:spPr>
      </p:pic>
      <p:pic>
        <p:nvPicPr>
          <p:cNvPr id="8" name="Bild 14">
            <a:extLst>
              <a:ext uri="{FF2B5EF4-FFF2-40B4-BE49-F238E27FC236}">
                <a16:creationId xmlns:a16="http://schemas.microsoft.com/office/drawing/2014/main" id="{E621B75E-9657-434E-8D78-894A4002C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82" r="60032" b="26977"/>
          <a:stretch>
            <a:fillRect/>
          </a:stretch>
        </p:blipFill>
        <p:spPr>
          <a:xfrm>
            <a:off x="10464424" y="6121400"/>
            <a:ext cx="1602794" cy="595246"/>
          </a:xfrm>
          <a:prstGeom prst="rect">
            <a:avLst/>
          </a:prstGeom>
        </p:spPr>
      </p:pic>
      <p:grpSp>
        <p:nvGrpSpPr>
          <p:cNvPr id="16" name="Gruppieren 43">
            <a:extLst>
              <a:ext uri="{FF2B5EF4-FFF2-40B4-BE49-F238E27FC236}">
                <a16:creationId xmlns:a16="http://schemas.microsoft.com/office/drawing/2014/main" id="{F2D61D06-DA97-42DE-9817-B09BDB51CAE8}"/>
              </a:ext>
            </a:extLst>
          </p:cNvPr>
          <p:cNvGrpSpPr/>
          <p:nvPr/>
        </p:nvGrpSpPr>
        <p:grpSpPr>
          <a:xfrm>
            <a:off x="9133520" y="3259520"/>
            <a:ext cx="2933698" cy="1569083"/>
            <a:chOff x="7107128" y="3782196"/>
            <a:chExt cx="2674111" cy="1430242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C541B21-D230-4E17-A3ED-951E3867C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92" t="46856" r="49113" b="34431"/>
            <a:stretch/>
          </p:blipFill>
          <p:spPr bwMode="auto">
            <a:xfrm>
              <a:off x="7107128" y="3782196"/>
              <a:ext cx="2674111" cy="1430242"/>
            </a:xfrm>
            <a:prstGeom prst="roundRect">
              <a:avLst>
                <a:gd name="adj" fmla="val 39359"/>
              </a:avLst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45">
              <a:extLst>
                <a:ext uri="{FF2B5EF4-FFF2-40B4-BE49-F238E27FC236}">
                  <a16:creationId xmlns:a16="http://schemas.microsoft.com/office/drawing/2014/main" id="{5B18B248-8595-4058-BBED-17FB46492856}"/>
                </a:ext>
              </a:extLst>
            </p:cNvPr>
            <p:cNvSpPr/>
            <p:nvPr/>
          </p:nvSpPr>
          <p:spPr>
            <a:xfrm>
              <a:off x="8569614" y="4285424"/>
              <a:ext cx="551680" cy="5516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9" name="Textfeld 4">
              <a:extLst>
                <a:ext uri="{FF2B5EF4-FFF2-40B4-BE49-F238E27FC236}">
                  <a16:creationId xmlns:a16="http://schemas.microsoft.com/office/drawing/2014/main" id="{2ACC7A52-2027-46F7-9663-244E101EC7B0}"/>
                </a:ext>
              </a:extLst>
            </p:cNvPr>
            <p:cNvSpPr txBox="1"/>
            <p:nvPr/>
          </p:nvSpPr>
          <p:spPr>
            <a:xfrm>
              <a:off x="7515952" y="4000154"/>
              <a:ext cx="1175144" cy="42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400" dirty="0" err="1">
                  <a:solidFill>
                    <a:schemeClr val="bg1"/>
                  </a:solidFill>
                  <a:latin typeface="+mj-lt"/>
                </a:rPr>
                <a:t>Be</a:t>
              </a:r>
              <a:r>
                <a:rPr lang="de-DE" sz="2400" baseline="30000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feld 4">
              <a:extLst>
                <a:ext uri="{FF2B5EF4-FFF2-40B4-BE49-F238E27FC236}">
                  <a16:creationId xmlns:a16="http://schemas.microsoft.com/office/drawing/2014/main" id="{A86B52D8-A775-4D88-BC54-5555DC76B271}"/>
                </a:ext>
              </a:extLst>
            </p:cNvPr>
            <p:cNvSpPr txBox="1"/>
            <p:nvPr/>
          </p:nvSpPr>
          <p:spPr>
            <a:xfrm>
              <a:off x="8998384" y="4023932"/>
              <a:ext cx="524850" cy="420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</a:t>
              </a:r>
              <a:r>
                <a:rPr lang="en-US" sz="2400" b="1" baseline="-25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522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1BB8FD-EF58-4700-A939-C2A369CF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05" y="0"/>
            <a:ext cx="6966003" cy="1325563"/>
          </a:xfrm>
        </p:spPr>
        <p:txBody>
          <a:bodyPr/>
          <a:lstStyle/>
          <a:p>
            <a:r>
              <a:rPr lang="en-US" dirty="0">
                <a:ea typeface="+mn-ea"/>
                <a:cs typeface="+mn-cs"/>
              </a:rPr>
              <a:t>Current state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5A1D8B-9969-4B0D-8930-044EC0176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5" y="1208241"/>
            <a:ext cx="10985228" cy="2784653"/>
          </a:xfrm>
        </p:spPr>
        <p:txBody>
          <a:bodyPr>
            <a:noAutofit/>
          </a:bodyPr>
          <a:lstStyle/>
          <a:p>
            <a:r>
              <a:rPr lang="en-US" dirty="0"/>
              <a:t>Load Be+ (photo-ionization laser) and Be+ control</a:t>
            </a:r>
          </a:p>
          <a:p>
            <a:r>
              <a:rPr lang="en-US" dirty="0"/>
              <a:t>Load H2+ (electron impact ionization) </a:t>
            </a:r>
          </a:p>
          <a:p>
            <a:r>
              <a:rPr lang="en-US" dirty="0"/>
              <a:t>Implementing control over H2+ (cool to motional </a:t>
            </a:r>
            <a:r>
              <a:rPr lang="en-US" dirty="0" err="1"/>
              <a:t>groundstate</a:t>
            </a:r>
            <a:r>
              <a:rPr lang="en-US" dirty="0"/>
              <a:t>, first steps towards quantum logic spectroscopy and buffer gas cooling)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First goal: microwave spectroscopy of the hyperfine sub-levels of H2+ prepared in rovibrational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groundstate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04FD89-6197-49DD-8805-481FA8504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" b="-3252"/>
          <a:stretch/>
        </p:blipFill>
        <p:spPr>
          <a:xfrm>
            <a:off x="8288875" y="4613384"/>
            <a:ext cx="3667262" cy="20727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3E06131-52EB-4797-9AD2-5923B83416BC}"/>
              </a:ext>
            </a:extLst>
          </p:cNvPr>
          <p:cNvSpPr/>
          <p:nvPr/>
        </p:nvSpPr>
        <p:spPr>
          <a:xfrm>
            <a:off x="8638313" y="4153557"/>
            <a:ext cx="311704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dirty="0"/>
              <a:t>H</a:t>
            </a:r>
            <a:r>
              <a:rPr lang="en-US" sz="2000" b="1" baseline="-25000" dirty="0"/>
              <a:t>2</a:t>
            </a:r>
            <a:r>
              <a:rPr lang="en-US" sz="2000" b="1" baseline="30000" dirty="0"/>
              <a:t>+</a:t>
            </a:r>
            <a:r>
              <a:rPr lang="en-US" sz="2000" dirty="0"/>
              <a:t> radial trap frequency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0629D8-8EB9-4495-BD6A-18328FBF4B50}"/>
              </a:ext>
            </a:extLst>
          </p:cNvPr>
          <p:cNvCxnSpPr>
            <a:cxnSpLocks/>
          </p:cNvCxnSpPr>
          <p:nvPr/>
        </p:nvCxnSpPr>
        <p:spPr>
          <a:xfrm>
            <a:off x="10580295" y="4609680"/>
            <a:ext cx="95925" cy="5766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371EE74B-381E-304E-91C3-D0258CF1C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8" t="42969" r="44903" b="29654"/>
          <a:stretch/>
        </p:blipFill>
        <p:spPr bwMode="auto">
          <a:xfrm>
            <a:off x="410905" y="4260938"/>
            <a:ext cx="3634383" cy="209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45">
            <a:extLst>
              <a:ext uri="{FF2B5EF4-FFF2-40B4-BE49-F238E27FC236}">
                <a16:creationId xmlns:a16="http://schemas.microsoft.com/office/drawing/2014/main" id="{5749F47A-2DE8-F14D-90F2-42898BF9F3EB}"/>
              </a:ext>
            </a:extLst>
          </p:cNvPr>
          <p:cNvSpPr/>
          <p:nvPr/>
        </p:nvSpPr>
        <p:spPr>
          <a:xfrm>
            <a:off x="2416521" y="5061164"/>
            <a:ext cx="551680" cy="5516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8" name="Textfeld 4">
            <a:extLst>
              <a:ext uri="{FF2B5EF4-FFF2-40B4-BE49-F238E27FC236}">
                <a16:creationId xmlns:a16="http://schemas.microsoft.com/office/drawing/2014/main" id="{C3C28D51-280E-564D-B513-C951A6CB286B}"/>
              </a:ext>
            </a:extLst>
          </p:cNvPr>
          <p:cNvSpPr txBox="1"/>
          <p:nvPr/>
        </p:nvSpPr>
        <p:spPr>
          <a:xfrm>
            <a:off x="2598152" y="4440541"/>
            <a:ext cx="35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?</a:t>
            </a:r>
            <a:endParaRPr lang="en-US" sz="2800" b="1" baseline="300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9" name="Textfeld 4">
            <a:extLst>
              <a:ext uri="{FF2B5EF4-FFF2-40B4-BE49-F238E27FC236}">
                <a16:creationId xmlns:a16="http://schemas.microsoft.com/office/drawing/2014/main" id="{C3C28D51-280E-564D-B513-C951A6CB286B}"/>
              </a:ext>
            </a:extLst>
          </p:cNvPr>
          <p:cNvSpPr txBox="1"/>
          <p:nvPr/>
        </p:nvSpPr>
        <p:spPr>
          <a:xfrm>
            <a:off x="1793055" y="4420072"/>
            <a:ext cx="673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 err="1">
                <a:solidFill>
                  <a:schemeClr val="bg1"/>
                </a:solidFill>
                <a:latin typeface="+mj-lt"/>
              </a:rPr>
              <a:t>Be</a:t>
            </a:r>
            <a:r>
              <a:rPr lang="de-DE" sz="2800" baseline="30000" dirty="0">
                <a:solidFill>
                  <a:schemeClr val="bg1"/>
                </a:solidFill>
                <a:latin typeface="+mj-lt"/>
              </a:rPr>
              <a:t>+</a:t>
            </a:r>
          </a:p>
        </p:txBody>
      </p:sp>
      <p:grpSp>
        <p:nvGrpSpPr>
          <p:cNvPr id="20" name="Group 7">
            <a:extLst>
              <a:ext uri="{FF2B5EF4-FFF2-40B4-BE49-F238E27FC236}">
                <a16:creationId xmlns:a16="http://schemas.microsoft.com/office/drawing/2014/main" id="{9AC517F4-49F8-4999-87BE-1030FEB5B154}"/>
              </a:ext>
            </a:extLst>
          </p:cNvPr>
          <p:cNvGrpSpPr/>
          <p:nvPr/>
        </p:nvGrpSpPr>
        <p:grpSpPr>
          <a:xfrm>
            <a:off x="4457851" y="4257820"/>
            <a:ext cx="3634384" cy="2086346"/>
            <a:chOff x="6152708" y="4347634"/>
            <a:chExt cx="3634384" cy="2086346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D3FBBA12-BF96-BA4E-9B8C-F33E77CDB3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1" t="39542" r="30341" b="28677"/>
            <a:stretch/>
          </p:blipFill>
          <p:spPr bwMode="auto">
            <a:xfrm>
              <a:off x="6152708" y="4347634"/>
              <a:ext cx="3634384" cy="2086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62">
              <a:extLst>
                <a:ext uri="{FF2B5EF4-FFF2-40B4-BE49-F238E27FC236}">
                  <a16:creationId xmlns:a16="http://schemas.microsoft.com/office/drawing/2014/main" id="{5749F47A-2DE8-F14D-90F2-42898BF9F3EB}"/>
                </a:ext>
              </a:extLst>
            </p:cNvPr>
            <p:cNvSpPr/>
            <p:nvPr/>
          </p:nvSpPr>
          <p:spPr>
            <a:xfrm>
              <a:off x="7552734" y="5075813"/>
              <a:ext cx="551680" cy="5516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sp>
        <p:nvSpPr>
          <p:cNvPr id="23" name="Textfeld 4">
            <a:extLst>
              <a:ext uri="{FF2B5EF4-FFF2-40B4-BE49-F238E27FC236}">
                <a16:creationId xmlns:a16="http://schemas.microsoft.com/office/drawing/2014/main" id="{31092115-ECF5-4A30-BB0F-799C6CC5333F}"/>
              </a:ext>
            </a:extLst>
          </p:cNvPr>
          <p:cNvSpPr txBox="1"/>
          <p:nvPr/>
        </p:nvSpPr>
        <p:spPr>
          <a:xfrm>
            <a:off x="2821068" y="4359861"/>
            <a:ext cx="7521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3500" b="1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35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grpSp>
        <p:nvGrpSpPr>
          <p:cNvPr id="39" name="Group 1">
            <a:extLst>
              <a:ext uri="{FF2B5EF4-FFF2-40B4-BE49-F238E27FC236}">
                <a16:creationId xmlns:a16="http://schemas.microsoft.com/office/drawing/2014/main" id="{CE72BC84-F54A-435C-8BCB-94179240FA2B}"/>
              </a:ext>
            </a:extLst>
          </p:cNvPr>
          <p:cNvGrpSpPr/>
          <p:nvPr/>
        </p:nvGrpSpPr>
        <p:grpSpPr>
          <a:xfrm>
            <a:off x="4637137" y="5432556"/>
            <a:ext cx="3405340" cy="920764"/>
            <a:chOff x="389195" y="3097719"/>
            <a:chExt cx="3405340" cy="920764"/>
          </a:xfrm>
        </p:grpSpPr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CC51F35B-DDBA-4BCA-B6D8-570C6AF5F502}"/>
                </a:ext>
              </a:extLst>
            </p:cNvPr>
            <p:cNvSpPr/>
            <p:nvPr/>
          </p:nvSpPr>
          <p:spPr>
            <a:xfrm>
              <a:off x="1220561" y="3618373"/>
              <a:ext cx="25739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oscillating electric field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手繪多邊形 24">
              <a:extLst>
                <a:ext uri="{FF2B5EF4-FFF2-40B4-BE49-F238E27FC236}">
                  <a16:creationId xmlns:a16="http://schemas.microsoft.com/office/drawing/2014/main" id="{B1F14A49-43A4-4CB2-BFEC-C06447E046C0}"/>
                </a:ext>
              </a:extLst>
            </p:cNvPr>
            <p:cNvSpPr/>
            <p:nvPr/>
          </p:nvSpPr>
          <p:spPr>
            <a:xfrm rot="19386204" flipH="1">
              <a:off x="389195" y="3097719"/>
              <a:ext cx="1221454" cy="726632"/>
            </a:xfrm>
            <a:custGeom>
              <a:avLst/>
              <a:gdLst>
                <a:gd name="connsiteX0" fmla="*/ 0 w 1069848"/>
                <a:gd name="connsiteY0" fmla="*/ 573786 h 941070"/>
                <a:gd name="connsiteX1" fmla="*/ 146304 w 1069848"/>
                <a:gd name="connsiteY1" fmla="*/ 84582 h 941070"/>
                <a:gd name="connsiteX2" fmla="*/ 320040 w 1069848"/>
                <a:gd name="connsiteY2" fmla="*/ 930402 h 941070"/>
                <a:gd name="connsiteX3" fmla="*/ 452628 w 1069848"/>
                <a:gd name="connsiteY3" fmla="*/ 70866 h 941070"/>
                <a:gd name="connsiteX4" fmla="*/ 598932 w 1069848"/>
                <a:gd name="connsiteY4" fmla="*/ 939546 h 941070"/>
                <a:gd name="connsiteX5" fmla="*/ 740664 w 1069848"/>
                <a:gd name="connsiteY5" fmla="*/ 61722 h 941070"/>
                <a:gd name="connsiteX6" fmla="*/ 841248 w 1069848"/>
                <a:gd name="connsiteY6" fmla="*/ 569214 h 941070"/>
                <a:gd name="connsiteX7" fmla="*/ 1069848 w 1069848"/>
                <a:gd name="connsiteY7" fmla="*/ 642366 h 941070"/>
                <a:gd name="connsiteX0" fmla="*/ 0 w 1069848"/>
                <a:gd name="connsiteY0" fmla="*/ 573786 h 941070"/>
                <a:gd name="connsiteX1" fmla="*/ 123339 w 1069848"/>
                <a:gd name="connsiteY1" fmla="*/ 84582 h 941070"/>
                <a:gd name="connsiteX2" fmla="*/ 320040 w 1069848"/>
                <a:gd name="connsiteY2" fmla="*/ 930402 h 941070"/>
                <a:gd name="connsiteX3" fmla="*/ 452628 w 1069848"/>
                <a:gd name="connsiteY3" fmla="*/ 70866 h 941070"/>
                <a:gd name="connsiteX4" fmla="*/ 598932 w 1069848"/>
                <a:gd name="connsiteY4" fmla="*/ 939546 h 941070"/>
                <a:gd name="connsiteX5" fmla="*/ 740664 w 1069848"/>
                <a:gd name="connsiteY5" fmla="*/ 61722 h 941070"/>
                <a:gd name="connsiteX6" fmla="*/ 841248 w 1069848"/>
                <a:gd name="connsiteY6" fmla="*/ 569214 h 941070"/>
                <a:gd name="connsiteX7" fmla="*/ 1069848 w 1069848"/>
                <a:gd name="connsiteY7" fmla="*/ 642366 h 941070"/>
                <a:gd name="connsiteX0" fmla="*/ 0 w 1069848"/>
                <a:gd name="connsiteY0" fmla="*/ 573786 h 941070"/>
                <a:gd name="connsiteX1" fmla="*/ 123339 w 1069848"/>
                <a:gd name="connsiteY1" fmla="*/ 84582 h 941070"/>
                <a:gd name="connsiteX2" fmla="*/ 297076 w 1069848"/>
                <a:gd name="connsiteY2" fmla="*/ 930402 h 941070"/>
                <a:gd name="connsiteX3" fmla="*/ 452628 w 1069848"/>
                <a:gd name="connsiteY3" fmla="*/ 70866 h 941070"/>
                <a:gd name="connsiteX4" fmla="*/ 598932 w 1069848"/>
                <a:gd name="connsiteY4" fmla="*/ 939546 h 941070"/>
                <a:gd name="connsiteX5" fmla="*/ 740664 w 1069848"/>
                <a:gd name="connsiteY5" fmla="*/ 61722 h 941070"/>
                <a:gd name="connsiteX6" fmla="*/ 841248 w 1069848"/>
                <a:gd name="connsiteY6" fmla="*/ 569214 h 941070"/>
                <a:gd name="connsiteX7" fmla="*/ 1069848 w 1069848"/>
                <a:gd name="connsiteY7" fmla="*/ 642366 h 941070"/>
                <a:gd name="connsiteX0" fmla="*/ 0 w 1046904"/>
                <a:gd name="connsiteY0" fmla="*/ 573786 h 941070"/>
                <a:gd name="connsiteX1" fmla="*/ 100395 w 1046904"/>
                <a:gd name="connsiteY1" fmla="*/ 84582 h 941070"/>
                <a:gd name="connsiteX2" fmla="*/ 274132 w 1046904"/>
                <a:gd name="connsiteY2" fmla="*/ 930402 h 941070"/>
                <a:gd name="connsiteX3" fmla="*/ 429684 w 1046904"/>
                <a:gd name="connsiteY3" fmla="*/ 70866 h 941070"/>
                <a:gd name="connsiteX4" fmla="*/ 575988 w 1046904"/>
                <a:gd name="connsiteY4" fmla="*/ 939546 h 941070"/>
                <a:gd name="connsiteX5" fmla="*/ 717720 w 1046904"/>
                <a:gd name="connsiteY5" fmla="*/ 61722 h 941070"/>
                <a:gd name="connsiteX6" fmla="*/ 818304 w 1046904"/>
                <a:gd name="connsiteY6" fmla="*/ 569214 h 941070"/>
                <a:gd name="connsiteX7" fmla="*/ 1046904 w 1046904"/>
                <a:gd name="connsiteY7" fmla="*/ 642366 h 941070"/>
                <a:gd name="connsiteX0" fmla="*/ 0 w 1046904"/>
                <a:gd name="connsiteY0" fmla="*/ 573786 h 941070"/>
                <a:gd name="connsiteX1" fmla="*/ 100395 w 1046904"/>
                <a:gd name="connsiteY1" fmla="*/ 84582 h 941070"/>
                <a:gd name="connsiteX2" fmla="*/ 274132 w 1046904"/>
                <a:gd name="connsiteY2" fmla="*/ 930402 h 941070"/>
                <a:gd name="connsiteX3" fmla="*/ 429684 w 1046904"/>
                <a:gd name="connsiteY3" fmla="*/ 70866 h 941070"/>
                <a:gd name="connsiteX4" fmla="*/ 575988 w 1046904"/>
                <a:gd name="connsiteY4" fmla="*/ 939546 h 941070"/>
                <a:gd name="connsiteX5" fmla="*/ 717720 w 1046904"/>
                <a:gd name="connsiteY5" fmla="*/ 61722 h 941070"/>
                <a:gd name="connsiteX6" fmla="*/ 818304 w 1046904"/>
                <a:gd name="connsiteY6" fmla="*/ 569214 h 941070"/>
                <a:gd name="connsiteX7" fmla="*/ 1046904 w 1046904"/>
                <a:gd name="connsiteY7" fmla="*/ 642366 h 941070"/>
                <a:gd name="connsiteX0" fmla="*/ 0 w 1046904"/>
                <a:gd name="connsiteY0" fmla="*/ 573786 h 941070"/>
                <a:gd name="connsiteX1" fmla="*/ 100395 w 1046904"/>
                <a:gd name="connsiteY1" fmla="*/ 84582 h 941070"/>
                <a:gd name="connsiteX2" fmla="*/ 274132 w 1046904"/>
                <a:gd name="connsiteY2" fmla="*/ 930402 h 941070"/>
                <a:gd name="connsiteX3" fmla="*/ 429684 w 1046904"/>
                <a:gd name="connsiteY3" fmla="*/ 70866 h 941070"/>
                <a:gd name="connsiteX4" fmla="*/ 575988 w 1046904"/>
                <a:gd name="connsiteY4" fmla="*/ 939546 h 941070"/>
                <a:gd name="connsiteX5" fmla="*/ 717720 w 1046904"/>
                <a:gd name="connsiteY5" fmla="*/ 61722 h 941070"/>
                <a:gd name="connsiteX6" fmla="*/ 818304 w 1046904"/>
                <a:gd name="connsiteY6" fmla="*/ 569214 h 941070"/>
                <a:gd name="connsiteX7" fmla="*/ 1046904 w 1046904"/>
                <a:gd name="connsiteY7" fmla="*/ 642366 h 941070"/>
                <a:gd name="connsiteX0" fmla="*/ 0 w 1046904"/>
                <a:gd name="connsiteY0" fmla="*/ 573786 h 941070"/>
                <a:gd name="connsiteX1" fmla="*/ 100395 w 1046904"/>
                <a:gd name="connsiteY1" fmla="*/ 84582 h 941070"/>
                <a:gd name="connsiteX2" fmla="*/ 274132 w 1046904"/>
                <a:gd name="connsiteY2" fmla="*/ 930402 h 941070"/>
                <a:gd name="connsiteX3" fmla="*/ 429684 w 1046904"/>
                <a:gd name="connsiteY3" fmla="*/ 70866 h 941070"/>
                <a:gd name="connsiteX4" fmla="*/ 575988 w 1046904"/>
                <a:gd name="connsiteY4" fmla="*/ 939546 h 941070"/>
                <a:gd name="connsiteX5" fmla="*/ 717720 w 1046904"/>
                <a:gd name="connsiteY5" fmla="*/ 61722 h 941070"/>
                <a:gd name="connsiteX6" fmla="*/ 818304 w 1046904"/>
                <a:gd name="connsiteY6" fmla="*/ 569214 h 941070"/>
                <a:gd name="connsiteX7" fmla="*/ 1046904 w 1046904"/>
                <a:gd name="connsiteY7" fmla="*/ 642366 h 941070"/>
                <a:gd name="connsiteX0" fmla="*/ 0 w 1046904"/>
                <a:gd name="connsiteY0" fmla="*/ 573786 h 941070"/>
                <a:gd name="connsiteX1" fmla="*/ 100395 w 1046904"/>
                <a:gd name="connsiteY1" fmla="*/ 84582 h 941070"/>
                <a:gd name="connsiteX2" fmla="*/ 274132 w 1046904"/>
                <a:gd name="connsiteY2" fmla="*/ 930402 h 941070"/>
                <a:gd name="connsiteX3" fmla="*/ 429684 w 1046904"/>
                <a:gd name="connsiteY3" fmla="*/ 70866 h 941070"/>
                <a:gd name="connsiteX4" fmla="*/ 575988 w 1046904"/>
                <a:gd name="connsiteY4" fmla="*/ 939546 h 941070"/>
                <a:gd name="connsiteX5" fmla="*/ 717720 w 1046904"/>
                <a:gd name="connsiteY5" fmla="*/ 61722 h 941070"/>
                <a:gd name="connsiteX6" fmla="*/ 818304 w 1046904"/>
                <a:gd name="connsiteY6" fmla="*/ 569214 h 941070"/>
                <a:gd name="connsiteX7" fmla="*/ 1046904 w 1046904"/>
                <a:gd name="connsiteY7" fmla="*/ 642366 h 941070"/>
                <a:gd name="connsiteX0" fmla="*/ 0 w 1046904"/>
                <a:gd name="connsiteY0" fmla="*/ 573786 h 941070"/>
                <a:gd name="connsiteX1" fmla="*/ 100395 w 1046904"/>
                <a:gd name="connsiteY1" fmla="*/ 84582 h 941070"/>
                <a:gd name="connsiteX2" fmla="*/ 274132 w 1046904"/>
                <a:gd name="connsiteY2" fmla="*/ 930402 h 941070"/>
                <a:gd name="connsiteX3" fmla="*/ 429684 w 1046904"/>
                <a:gd name="connsiteY3" fmla="*/ 70866 h 941070"/>
                <a:gd name="connsiteX4" fmla="*/ 575988 w 1046904"/>
                <a:gd name="connsiteY4" fmla="*/ 939546 h 941070"/>
                <a:gd name="connsiteX5" fmla="*/ 717720 w 1046904"/>
                <a:gd name="connsiteY5" fmla="*/ 61722 h 941070"/>
                <a:gd name="connsiteX6" fmla="*/ 818304 w 1046904"/>
                <a:gd name="connsiteY6" fmla="*/ 569214 h 941070"/>
                <a:gd name="connsiteX7" fmla="*/ 1046904 w 1046904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51188 w 1023960"/>
                <a:gd name="connsiteY2" fmla="*/ 930402 h 941070"/>
                <a:gd name="connsiteX3" fmla="*/ 406740 w 1023960"/>
                <a:gd name="connsiteY3" fmla="*/ 70866 h 941070"/>
                <a:gd name="connsiteX4" fmla="*/ 553044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51188 w 1023960"/>
                <a:gd name="connsiteY2" fmla="*/ 930402 h 941070"/>
                <a:gd name="connsiteX3" fmla="*/ 406740 w 1023960"/>
                <a:gd name="connsiteY3" fmla="*/ 70866 h 941070"/>
                <a:gd name="connsiteX4" fmla="*/ 553044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51188 w 1023960"/>
                <a:gd name="connsiteY2" fmla="*/ 930402 h 941070"/>
                <a:gd name="connsiteX3" fmla="*/ 406740 w 1023960"/>
                <a:gd name="connsiteY3" fmla="*/ 70866 h 941070"/>
                <a:gd name="connsiteX4" fmla="*/ 553044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28223 w 1023960"/>
                <a:gd name="connsiteY2" fmla="*/ 930402 h 941070"/>
                <a:gd name="connsiteX3" fmla="*/ 406740 w 1023960"/>
                <a:gd name="connsiteY3" fmla="*/ 70866 h 941070"/>
                <a:gd name="connsiteX4" fmla="*/ 553044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28223 w 1023960"/>
                <a:gd name="connsiteY2" fmla="*/ 930402 h 941070"/>
                <a:gd name="connsiteX3" fmla="*/ 406740 w 1023960"/>
                <a:gd name="connsiteY3" fmla="*/ 70866 h 941070"/>
                <a:gd name="connsiteX4" fmla="*/ 553044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28223 w 1023960"/>
                <a:gd name="connsiteY2" fmla="*/ 930402 h 941070"/>
                <a:gd name="connsiteX3" fmla="*/ 406740 w 1023960"/>
                <a:gd name="connsiteY3" fmla="*/ 70866 h 941070"/>
                <a:gd name="connsiteX4" fmla="*/ 553044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28223 w 1023960"/>
                <a:gd name="connsiteY2" fmla="*/ 930402 h 941070"/>
                <a:gd name="connsiteX3" fmla="*/ 383776 w 1023960"/>
                <a:gd name="connsiteY3" fmla="*/ 70866 h 941070"/>
                <a:gd name="connsiteX4" fmla="*/ 553044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73786 h 941070"/>
                <a:gd name="connsiteX1" fmla="*/ 77451 w 1023960"/>
                <a:gd name="connsiteY1" fmla="*/ 84582 h 941070"/>
                <a:gd name="connsiteX2" fmla="*/ 228223 w 1023960"/>
                <a:gd name="connsiteY2" fmla="*/ 930402 h 941070"/>
                <a:gd name="connsiteX3" fmla="*/ 383776 w 1023960"/>
                <a:gd name="connsiteY3" fmla="*/ 70866 h 941070"/>
                <a:gd name="connsiteX4" fmla="*/ 530080 w 1023960"/>
                <a:gd name="connsiteY4" fmla="*/ 939546 h 941070"/>
                <a:gd name="connsiteX5" fmla="*/ 694776 w 1023960"/>
                <a:gd name="connsiteY5" fmla="*/ 61722 h 941070"/>
                <a:gd name="connsiteX6" fmla="*/ 795360 w 1023960"/>
                <a:gd name="connsiteY6" fmla="*/ 569214 h 941070"/>
                <a:gd name="connsiteX7" fmla="*/ 1023960 w 1023960"/>
                <a:gd name="connsiteY7" fmla="*/ 642366 h 941070"/>
                <a:gd name="connsiteX0" fmla="*/ 0 w 1023960"/>
                <a:gd name="connsiteY0" fmla="*/ 513776 h 881060"/>
                <a:gd name="connsiteX1" fmla="*/ 77451 w 1023960"/>
                <a:gd name="connsiteY1" fmla="*/ 24572 h 881060"/>
                <a:gd name="connsiteX2" fmla="*/ 228223 w 1023960"/>
                <a:gd name="connsiteY2" fmla="*/ 870392 h 881060"/>
                <a:gd name="connsiteX3" fmla="*/ 383776 w 1023960"/>
                <a:gd name="connsiteY3" fmla="*/ 10856 h 881060"/>
                <a:gd name="connsiteX4" fmla="*/ 530080 w 1023960"/>
                <a:gd name="connsiteY4" fmla="*/ 879536 h 881060"/>
                <a:gd name="connsiteX5" fmla="*/ 694776 w 1023960"/>
                <a:gd name="connsiteY5" fmla="*/ 1712 h 881060"/>
                <a:gd name="connsiteX6" fmla="*/ 795360 w 1023960"/>
                <a:gd name="connsiteY6" fmla="*/ 509204 h 881060"/>
                <a:gd name="connsiteX7" fmla="*/ 1023960 w 1023960"/>
                <a:gd name="connsiteY7" fmla="*/ 582356 h 881060"/>
                <a:gd name="connsiteX0" fmla="*/ 0 w 1023960"/>
                <a:gd name="connsiteY0" fmla="*/ 513776 h 881060"/>
                <a:gd name="connsiteX1" fmla="*/ 77451 w 1023960"/>
                <a:gd name="connsiteY1" fmla="*/ 24572 h 881060"/>
                <a:gd name="connsiteX2" fmla="*/ 228223 w 1023960"/>
                <a:gd name="connsiteY2" fmla="*/ 870392 h 881060"/>
                <a:gd name="connsiteX3" fmla="*/ 383776 w 1023960"/>
                <a:gd name="connsiteY3" fmla="*/ 10856 h 881060"/>
                <a:gd name="connsiteX4" fmla="*/ 530080 w 1023960"/>
                <a:gd name="connsiteY4" fmla="*/ 879536 h 881060"/>
                <a:gd name="connsiteX5" fmla="*/ 694776 w 1023960"/>
                <a:gd name="connsiteY5" fmla="*/ 1712 h 881060"/>
                <a:gd name="connsiteX6" fmla="*/ 795360 w 1023960"/>
                <a:gd name="connsiteY6" fmla="*/ 509204 h 881060"/>
                <a:gd name="connsiteX7" fmla="*/ 1023960 w 1023960"/>
                <a:gd name="connsiteY7" fmla="*/ 582356 h 881060"/>
                <a:gd name="connsiteX0" fmla="*/ 0 w 1023960"/>
                <a:gd name="connsiteY0" fmla="*/ 513776 h 881060"/>
                <a:gd name="connsiteX1" fmla="*/ 77451 w 1023960"/>
                <a:gd name="connsiteY1" fmla="*/ 24572 h 881060"/>
                <a:gd name="connsiteX2" fmla="*/ 228223 w 1023960"/>
                <a:gd name="connsiteY2" fmla="*/ 870392 h 881060"/>
                <a:gd name="connsiteX3" fmla="*/ 383776 w 1023960"/>
                <a:gd name="connsiteY3" fmla="*/ 10856 h 881060"/>
                <a:gd name="connsiteX4" fmla="*/ 530080 w 1023960"/>
                <a:gd name="connsiteY4" fmla="*/ 879536 h 881060"/>
                <a:gd name="connsiteX5" fmla="*/ 694776 w 1023960"/>
                <a:gd name="connsiteY5" fmla="*/ 1712 h 881060"/>
                <a:gd name="connsiteX6" fmla="*/ 795360 w 1023960"/>
                <a:gd name="connsiteY6" fmla="*/ 509204 h 881060"/>
                <a:gd name="connsiteX7" fmla="*/ 1023960 w 1023960"/>
                <a:gd name="connsiteY7" fmla="*/ 582356 h 881060"/>
                <a:gd name="connsiteX0" fmla="*/ 0 w 1023960"/>
                <a:gd name="connsiteY0" fmla="*/ 512064 h 879348"/>
                <a:gd name="connsiteX1" fmla="*/ 77451 w 1023960"/>
                <a:gd name="connsiteY1" fmla="*/ 22860 h 879348"/>
                <a:gd name="connsiteX2" fmla="*/ 228223 w 1023960"/>
                <a:gd name="connsiteY2" fmla="*/ 868680 h 879348"/>
                <a:gd name="connsiteX3" fmla="*/ 383776 w 1023960"/>
                <a:gd name="connsiteY3" fmla="*/ 9144 h 879348"/>
                <a:gd name="connsiteX4" fmla="*/ 530080 w 1023960"/>
                <a:gd name="connsiteY4" fmla="*/ 877824 h 879348"/>
                <a:gd name="connsiteX5" fmla="*/ 694776 w 1023960"/>
                <a:gd name="connsiteY5" fmla="*/ 0 h 879348"/>
                <a:gd name="connsiteX6" fmla="*/ 795360 w 1023960"/>
                <a:gd name="connsiteY6" fmla="*/ 507492 h 879348"/>
                <a:gd name="connsiteX7" fmla="*/ 1023960 w 1023960"/>
                <a:gd name="connsiteY7" fmla="*/ 580644 h 879348"/>
                <a:gd name="connsiteX0" fmla="*/ 0 w 1023960"/>
                <a:gd name="connsiteY0" fmla="*/ 512064 h 879348"/>
                <a:gd name="connsiteX1" fmla="*/ 77451 w 1023960"/>
                <a:gd name="connsiteY1" fmla="*/ 22860 h 879348"/>
                <a:gd name="connsiteX2" fmla="*/ 228223 w 1023960"/>
                <a:gd name="connsiteY2" fmla="*/ 868680 h 879348"/>
                <a:gd name="connsiteX3" fmla="*/ 383776 w 1023960"/>
                <a:gd name="connsiteY3" fmla="*/ 9144 h 879348"/>
                <a:gd name="connsiteX4" fmla="*/ 530080 w 1023960"/>
                <a:gd name="connsiteY4" fmla="*/ 877824 h 879348"/>
                <a:gd name="connsiteX5" fmla="*/ 671811 w 1023960"/>
                <a:gd name="connsiteY5" fmla="*/ 0 h 879348"/>
                <a:gd name="connsiteX6" fmla="*/ 795360 w 1023960"/>
                <a:gd name="connsiteY6" fmla="*/ 507492 h 879348"/>
                <a:gd name="connsiteX7" fmla="*/ 1023960 w 1023960"/>
                <a:gd name="connsiteY7" fmla="*/ 580644 h 879348"/>
                <a:gd name="connsiteX0" fmla="*/ 0 w 1023960"/>
                <a:gd name="connsiteY0" fmla="*/ 512064 h 879348"/>
                <a:gd name="connsiteX1" fmla="*/ 77451 w 1023960"/>
                <a:gd name="connsiteY1" fmla="*/ 22860 h 879348"/>
                <a:gd name="connsiteX2" fmla="*/ 228223 w 1023960"/>
                <a:gd name="connsiteY2" fmla="*/ 868680 h 879348"/>
                <a:gd name="connsiteX3" fmla="*/ 383776 w 1023960"/>
                <a:gd name="connsiteY3" fmla="*/ 9144 h 879348"/>
                <a:gd name="connsiteX4" fmla="*/ 530080 w 1023960"/>
                <a:gd name="connsiteY4" fmla="*/ 877824 h 879348"/>
                <a:gd name="connsiteX5" fmla="*/ 671811 w 1023960"/>
                <a:gd name="connsiteY5" fmla="*/ 0 h 879348"/>
                <a:gd name="connsiteX6" fmla="*/ 795360 w 1023960"/>
                <a:gd name="connsiteY6" fmla="*/ 578906 h 879348"/>
                <a:gd name="connsiteX7" fmla="*/ 1023960 w 1023960"/>
                <a:gd name="connsiteY7" fmla="*/ 580644 h 879348"/>
                <a:gd name="connsiteX0" fmla="*/ 0 w 909178"/>
                <a:gd name="connsiteY0" fmla="*/ 512064 h 879348"/>
                <a:gd name="connsiteX1" fmla="*/ 77451 w 909178"/>
                <a:gd name="connsiteY1" fmla="*/ 22860 h 879348"/>
                <a:gd name="connsiteX2" fmla="*/ 228223 w 909178"/>
                <a:gd name="connsiteY2" fmla="*/ 868680 h 879348"/>
                <a:gd name="connsiteX3" fmla="*/ 383776 w 909178"/>
                <a:gd name="connsiteY3" fmla="*/ 9144 h 879348"/>
                <a:gd name="connsiteX4" fmla="*/ 530080 w 909178"/>
                <a:gd name="connsiteY4" fmla="*/ 877824 h 879348"/>
                <a:gd name="connsiteX5" fmla="*/ 671811 w 909178"/>
                <a:gd name="connsiteY5" fmla="*/ 0 h 879348"/>
                <a:gd name="connsiteX6" fmla="*/ 795360 w 909178"/>
                <a:gd name="connsiteY6" fmla="*/ 578906 h 879348"/>
                <a:gd name="connsiteX7" fmla="*/ 909178 w 909178"/>
                <a:gd name="connsiteY7" fmla="*/ 652058 h 879348"/>
                <a:gd name="connsiteX0" fmla="*/ 0 w 909178"/>
                <a:gd name="connsiteY0" fmla="*/ 512064 h 879348"/>
                <a:gd name="connsiteX1" fmla="*/ 100395 w 909178"/>
                <a:gd name="connsiteY1" fmla="*/ 22860 h 879348"/>
                <a:gd name="connsiteX2" fmla="*/ 228223 w 909178"/>
                <a:gd name="connsiteY2" fmla="*/ 868680 h 879348"/>
                <a:gd name="connsiteX3" fmla="*/ 383776 w 909178"/>
                <a:gd name="connsiteY3" fmla="*/ 9144 h 879348"/>
                <a:gd name="connsiteX4" fmla="*/ 530080 w 909178"/>
                <a:gd name="connsiteY4" fmla="*/ 877824 h 879348"/>
                <a:gd name="connsiteX5" fmla="*/ 671811 w 909178"/>
                <a:gd name="connsiteY5" fmla="*/ 0 h 879348"/>
                <a:gd name="connsiteX6" fmla="*/ 795360 w 909178"/>
                <a:gd name="connsiteY6" fmla="*/ 578906 h 879348"/>
                <a:gd name="connsiteX7" fmla="*/ 909178 w 909178"/>
                <a:gd name="connsiteY7" fmla="*/ 652058 h 879348"/>
                <a:gd name="connsiteX0" fmla="*/ 0 w 886234"/>
                <a:gd name="connsiteY0" fmla="*/ 512064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72416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12064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72416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12064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72416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12064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72416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12064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60832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37868 w 886234"/>
                <a:gd name="connsiteY3" fmla="*/ 9144 h 879348"/>
                <a:gd name="connsiteX4" fmla="*/ 507136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37868 w 886234"/>
                <a:gd name="connsiteY3" fmla="*/ 9144 h 879348"/>
                <a:gd name="connsiteX4" fmla="*/ 484172 w 886234"/>
                <a:gd name="connsiteY4" fmla="*/ 877824 h 879348"/>
                <a:gd name="connsiteX5" fmla="*/ 648867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37868 w 886234"/>
                <a:gd name="connsiteY3" fmla="*/ 9144 h 879348"/>
                <a:gd name="connsiteX4" fmla="*/ 484172 w 886234"/>
                <a:gd name="connsiteY4" fmla="*/ 877824 h 879348"/>
                <a:gd name="connsiteX5" fmla="*/ 625902 w 886234"/>
                <a:gd name="connsiteY5" fmla="*/ 0 h 879348"/>
                <a:gd name="connsiteX6" fmla="*/ 749452 w 886234"/>
                <a:gd name="connsiteY6" fmla="*/ 578906 h 879348"/>
                <a:gd name="connsiteX7" fmla="*/ 886234 w 886234"/>
                <a:gd name="connsiteY7" fmla="*/ 652058 h 879348"/>
                <a:gd name="connsiteX0" fmla="*/ 0 w 886234"/>
                <a:gd name="connsiteY0" fmla="*/ 583478 h 879348"/>
                <a:gd name="connsiteX1" fmla="*/ 77451 w 886234"/>
                <a:gd name="connsiteY1" fmla="*/ 22860 h 879348"/>
                <a:gd name="connsiteX2" fmla="*/ 205279 w 886234"/>
                <a:gd name="connsiteY2" fmla="*/ 868680 h 879348"/>
                <a:gd name="connsiteX3" fmla="*/ 337868 w 886234"/>
                <a:gd name="connsiteY3" fmla="*/ 9144 h 879348"/>
                <a:gd name="connsiteX4" fmla="*/ 484172 w 886234"/>
                <a:gd name="connsiteY4" fmla="*/ 877824 h 879348"/>
                <a:gd name="connsiteX5" fmla="*/ 625902 w 886234"/>
                <a:gd name="connsiteY5" fmla="*/ 0 h 879348"/>
                <a:gd name="connsiteX6" fmla="*/ 726487 w 886234"/>
                <a:gd name="connsiteY6" fmla="*/ 578906 h 879348"/>
                <a:gd name="connsiteX7" fmla="*/ 886234 w 886234"/>
                <a:gd name="connsiteY7" fmla="*/ 652058 h 879348"/>
                <a:gd name="connsiteX0" fmla="*/ 0 w 817361"/>
                <a:gd name="connsiteY0" fmla="*/ 583478 h 879348"/>
                <a:gd name="connsiteX1" fmla="*/ 77451 w 817361"/>
                <a:gd name="connsiteY1" fmla="*/ 22860 h 879348"/>
                <a:gd name="connsiteX2" fmla="*/ 205279 w 817361"/>
                <a:gd name="connsiteY2" fmla="*/ 868680 h 879348"/>
                <a:gd name="connsiteX3" fmla="*/ 337868 w 817361"/>
                <a:gd name="connsiteY3" fmla="*/ 9144 h 879348"/>
                <a:gd name="connsiteX4" fmla="*/ 484172 w 817361"/>
                <a:gd name="connsiteY4" fmla="*/ 877824 h 879348"/>
                <a:gd name="connsiteX5" fmla="*/ 625902 w 817361"/>
                <a:gd name="connsiteY5" fmla="*/ 0 h 879348"/>
                <a:gd name="connsiteX6" fmla="*/ 726487 w 817361"/>
                <a:gd name="connsiteY6" fmla="*/ 578906 h 879348"/>
                <a:gd name="connsiteX7" fmla="*/ 817361 w 817361"/>
                <a:gd name="connsiteY7" fmla="*/ 652058 h 879348"/>
                <a:gd name="connsiteX0" fmla="*/ 0 w 817361"/>
                <a:gd name="connsiteY0" fmla="*/ 583478 h 879348"/>
                <a:gd name="connsiteX1" fmla="*/ 77451 w 817361"/>
                <a:gd name="connsiteY1" fmla="*/ 22860 h 879348"/>
                <a:gd name="connsiteX2" fmla="*/ 205279 w 817361"/>
                <a:gd name="connsiteY2" fmla="*/ 868680 h 879348"/>
                <a:gd name="connsiteX3" fmla="*/ 337868 w 817361"/>
                <a:gd name="connsiteY3" fmla="*/ 9144 h 879348"/>
                <a:gd name="connsiteX4" fmla="*/ 484172 w 817361"/>
                <a:gd name="connsiteY4" fmla="*/ 877824 h 879348"/>
                <a:gd name="connsiteX5" fmla="*/ 625902 w 817361"/>
                <a:gd name="connsiteY5" fmla="*/ 0 h 879348"/>
                <a:gd name="connsiteX6" fmla="*/ 726487 w 817361"/>
                <a:gd name="connsiteY6" fmla="*/ 578906 h 879348"/>
                <a:gd name="connsiteX7" fmla="*/ 817361 w 817361"/>
                <a:gd name="connsiteY7" fmla="*/ 652058 h 879348"/>
                <a:gd name="connsiteX0" fmla="*/ 0 w 811485"/>
                <a:gd name="connsiteY0" fmla="*/ 583478 h 879348"/>
                <a:gd name="connsiteX1" fmla="*/ 71575 w 811485"/>
                <a:gd name="connsiteY1" fmla="*/ 22860 h 879348"/>
                <a:gd name="connsiteX2" fmla="*/ 199403 w 811485"/>
                <a:gd name="connsiteY2" fmla="*/ 868680 h 879348"/>
                <a:gd name="connsiteX3" fmla="*/ 331992 w 811485"/>
                <a:gd name="connsiteY3" fmla="*/ 9144 h 879348"/>
                <a:gd name="connsiteX4" fmla="*/ 478296 w 811485"/>
                <a:gd name="connsiteY4" fmla="*/ 877824 h 879348"/>
                <a:gd name="connsiteX5" fmla="*/ 620026 w 811485"/>
                <a:gd name="connsiteY5" fmla="*/ 0 h 879348"/>
                <a:gd name="connsiteX6" fmla="*/ 720611 w 811485"/>
                <a:gd name="connsiteY6" fmla="*/ 578906 h 879348"/>
                <a:gd name="connsiteX7" fmla="*/ 811485 w 811485"/>
                <a:gd name="connsiteY7" fmla="*/ 652058 h 879348"/>
                <a:gd name="connsiteX0" fmla="*/ 0 w 811485"/>
                <a:gd name="connsiteY0" fmla="*/ 583478 h 879348"/>
                <a:gd name="connsiteX1" fmla="*/ 71575 w 811485"/>
                <a:gd name="connsiteY1" fmla="*/ 22860 h 879348"/>
                <a:gd name="connsiteX2" fmla="*/ 199403 w 811485"/>
                <a:gd name="connsiteY2" fmla="*/ 868680 h 879348"/>
                <a:gd name="connsiteX3" fmla="*/ 331992 w 811485"/>
                <a:gd name="connsiteY3" fmla="*/ 9144 h 879348"/>
                <a:gd name="connsiteX4" fmla="*/ 478296 w 811485"/>
                <a:gd name="connsiteY4" fmla="*/ 877824 h 879348"/>
                <a:gd name="connsiteX5" fmla="*/ 620026 w 811485"/>
                <a:gd name="connsiteY5" fmla="*/ 0 h 879348"/>
                <a:gd name="connsiteX6" fmla="*/ 720611 w 811485"/>
                <a:gd name="connsiteY6" fmla="*/ 578906 h 879348"/>
                <a:gd name="connsiteX7" fmla="*/ 811485 w 811485"/>
                <a:gd name="connsiteY7" fmla="*/ 652058 h 879348"/>
                <a:gd name="connsiteX0" fmla="*/ 0 w 834450"/>
                <a:gd name="connsiteY0" fmla="*/ 583478 h 879348"/>
                <a:gd name="connsiteX1" fmla="*/ 94540 w 834450"/>
                <a:gd name="connsiteY1" fmla="*/ 22860 h 879348"/>
                <a:gd name="connsiteX2" fmla="*/ 222368 w 834450"/>
                <a:gd name="connsiteY2" fmla="*/ 868680 h 879348"/>
                <a:gd name="connsiteX3" fmla="*/ 354957 w 834450"/>
                <a:gd name="connsiteY3" fmla="*/ 9144 h 879348"/>
                <a:gd name="connsiteX4" fmla="*/ 501261 w 834450"/>
                <a:gd name="connsiteY4" fmla="*/ 877824 h 879348"/>
                <a:gd name="connsiteX5" fmla="*/ 642991 w 834450"/>
                <a:gd name="connsiteY5" fmla="*/ 0 h 879348"/>
                <a:gd name="connsiteX6" fmla="*/ 743576 w 834450"/>
                <a:gd name="connsiteY6" fmla="*/ 578906 h 879348"/>
                <a:gd name="connsiteX7" fmla="*/ 834450 w 834450"/>
                <a:gd name="connsiteY7" fmla="*/ 652058 h 879348"/>
                <a:gd name="connsiteX0" fmla="*/ 0 w 834450"/>
                <a:gd name="connsiteY0" fmla="*/ 583478 h 879348"/>
                <a:gd name="connsiteX1" fmla="*/ 94540 w 834450"/>
                <a:gd name="connsiteY1" fmla="*/ 22860 h 879348"/>
                <a:gd name="connsiteX2" fmla="*/ 222368 w 834450"/>
                <a:gd name="connsiteY2" fmla="*/ 868680 h 879348"/>
                <a:gd name="connsiteX3" fmla="*/ 354957 w 834450"/>
                <a:gd name="connsiteY3" fmla="*/ 9144 h 879348"/>
                <a:gd name="connsiteX4" fmla="*/ 501261 w 834450"/>
                <a:gd name="connsiteY4" fmla="*/ 877824 h 879348"/>
                <a:gd name="connsiteX5" fmla="*/ 642991 w 834450"/>
                <a:gd name="connsiteY5" fmla="*/ 0 h 879348"/>
                <a:gd name="connsiteX6" fmla="*/ 743576 w 834450"/>
                <a:gd name="connsiteY6" fmla="*/ 578906 h 879348"/>
                <a:gd name="connsiteX7" fmla="*/ 834450 w 834450"/>
                <a:gd name="connsiteY7" fmla="*/ 652058 h 879348"/>
                <a:gd name="connsiteX0" fmla="*/ 0 w 834450"/>
                <a:gd name="connsiteY0" fmla="*/ 583478 h 879348"/>
                <a:gd name="connsiteX1" fmla="*/ 94540 w 834450"/>
                <a:gd name="connsiteY1" fmla="*/ 22860 h 879348"/>
                <a:gd name="connsiteX2" fmla="*/ 222368 w 834450"/>
                <a:gd name="connsiteY2" fmla="*/ 868680 h 879348"/>
                <a:gd name="connsiteX3" fmla="*/ 354957 w 834450"/>
                <a:gd name="connsiteY3" fmla="*/ 9144 h 879348"/>
                <a:gd name="connsiteX4" fmla="*/ 501261 w 834450"/>
                <a:gd name="connsiteY4" fmla="*/ 877824 h 879348"/>
                <a:gd name="connsiteX5" fmla="*/ 642991 w 834450"/>
                <a:gd name="connsiteY5" fmla="*/ 0 h 879348"/>
                <a:gd name="connsiteX6" fmla="*/ 743576 w 834450"/>
                <a:gd name="connsiteY6" fmla="*/ 578906 h 879348"/>
                <a:gd name="connsiteX7" fmla="*/ 834450 w 834450"/>
                <a:gd name="connsiteY7" fmla="*/ 652058 h 879348"/>
                <a:gd name="connsiteX0" fmla="*/ 0 w 834450"/>
                <a:gd name="connsiteY0" fmla="*/ 583478 h 879348"/>
                <a:gd name="connsiteX1" fmla="*/ 94540 w 834450"/>
                <a:gd name="connsiteY1" fmla="*/ 22860 h 879348"/>
                <a:gd name="connsiteX2" fmla="*/ 222368 w 834450"/>
                <a:gd name="connsiteY2" fmla="*/ 868680 h 879348"/>
                <a:gd name="connsiteX3" fmla="*/ 354957 w 834450"/>
                <a:gd name="connsiteY3" fmla="*/ 9144 h 879348"/>
                <a:gd name="connsiteX4" fmla="*/ 501261 w 834450"/>
                <a:gd name="connsiteY4" fmla="*/ 877824 h 879348"/>
                <a:gd name="connsiteX5" fmla="*/ 642991 w 834450"/>
                <a:gd name="connsiteY5" fmla="*/ 0 h 879348"/>
                <a:gd name="connsiteX6" fmla="*/ 743576 w 834450"/>
                <a:gd name="connsiteY6" fmla="*/ 578906 h 879348"/>
                <a:gd name="connsiteX7" fmla="*/ 834450 w 834450"/>
                <a:gd name="connsiteY7" fmla="*/ 652058 h 879348"/>
                <a:gd name="connsiteX0" fmla="*/ 0 w 834450"/>
                <a:gd name="connsiteY0" fmla="*/ 583478 h 879348"/>
                <a:gd name="connsiteX1" fmla="*/ 94540 w 834450"/>
                <a:gd name="connsiteY1" fmla="*/ 22860 h 879348"/>
                <a:gd name="connsiteX2" fmla="*/ 222368 w 834450"/>
                <a:gd name="connsiteY2" fmla="*/ 868680 h 879348"/>
                <a:gd name="connsiteX3" fmla="*/ 354957 w 834450"/>
                <a:gd name="connsiteY3" fmla="*/ 9144 h 879348"/>
                <a:gd name="connsiteX4" fmla="*/ 501261 w 834450"/>
                <a:gd name="connsiteY4" fmla="*/ 877824 h 879348"/>
                <a:gd name="connsiteX5" fmla="*/ 642991 w 834450"/>
                <a:gd name="connsiteY5" fmla="*/ 0 h 879348"/>
                <a:gd name="connsiteX6" fmla="*/ 743576 w 834450"/>
                <a:gd name="connsiteY6" fmla="*/ 578906 h 879348"/>
                <a:gd name="connsiteX7" fmla="*/ 834450 w 834450"/>
                <a:gd name="connsiteY7" fmla="*/ 652058 h 879348"/>
                <a:gd name="connsiteX0" fmla="*/ 0 w 834450"/>
                <a:gd name="connsiteY0" fmla="*/ 583478 h 879348"/>
                <a:gd name="connsiteX1" fmla="*/ 94540 w 834450"/>
                <a:gd name="connsiteY1" fmla="*/ 22860 h 879348"/>
                <a:gd name="connsiteX2" fmla="*/ 222368 w 834450"/>
                <a:gd name="connsiteY2" fmla="*/ 868680 h 879348"/>
                <a:gd name="connsiteX3" fmla="*/ 354957 w 834450"/>
                <a:gd name="connsiteY3" fmla="*/ 9144 h 879348"/>
                <a:gd name="connsiteX4" fmla="*/ 501261 w 834450"/>
                <a:gd name="connsiteY4" fmla="*/ 877824 h 879348"/>
                <a:gd name="connsiteX5" fmla="*/ 642991 w 834450"/>
                <a:gd name="connsiteY5" fmla="*/ 0 h 879348"/>
                <a:gd name="connsiteX6" fmla="*/ 743576 w 834450"/>
                <a:gd name="connsiteY6" fmla="*/ 578906 h 879348"/>
                <a:gd name="connsiteX7" fmla="*/ 834450 w 834450"/>
                <a:gd name="connsiteY7" fmla="*/ 652058 h 879348"/>
                <a:gd name="connsiteX0" fmla="*/ 0 w 857394"/>
                <a:gd name="connsiteY0" fmla="*/ 583478 h 879348"/>
                <a:gd name="connsiteX1" fmla="*/ 94540 w 857394"/>
                <a:gd name="connsiteY1" fmla="*/ 22860 h 879348"/>
                <a:gd name="connsiteX2" fmla="*/ 222368 w 857394"/>
                <a:gd name="connsiteY2" fmla="*/ 868680 h 879348"/>
                <a:gd name="connsiteX3" fmla="*/ 354957 w 857394"/>
                <a:gd name="connsiteY3" fmla="*/ 9144 h 879348"/>
                <a:gd name="connsiteX4" fmla="*/ 501261 w 857394"/>
                <a:gd name="connsiteY4" fmla="*/ 877824 h 879348"/>
                <a:gd name="connsiteX5" fmla="*/ 642991 w 857394"/>
                <a:gd name="connsiteY5" fmla="*/ 0 h 879348"/>
                <a:gd name="connsiteX6" fmla="*/ 743576 w 857394"/>
                <a:gd name="connsiteY6" fmla="*/ 578906 h 879348"/>
                <a:gd name="connsiteX7" fmla="*/ 857394 w 857394"/>
                <a:gd name="connsiteY7" fmla="*/ 652058 h 879348"/>
                <a:gd name="connsiteX0" fmla="*/ 0 w 930874"/>
                <a:gd name="connsiteY0" fmla="*/ 583478 h 879348"/>
                <a:gd name="connsiteX1" fmla="*/ 94540 w 930874"/>
                <a:gd name="connsiteY1" fmla="*/ 22860 h 879348"/>
                <a:gd name="connsiteX2" fmla="*/ 222368 w 930874"/>
                <a:gd name="connsiteY2" fmla="*/ 868680 h 879348"/>
                <a:gd name="connsiteX3" fmla="*/ 354957 w 930874"/>
                <a:gd name="connsiteY3" fmla="*/ 9144 h 879348"/>
                <a:gd name="connsiteX4" fmla="*/ 501261 w 930874"/>
                <a:gd name="connsiteY4" fmla="*/ 877824 h 879348"/>
                <a:gd name="connsiteX5" fmla="*/ 642991 w 930874"/>
                <a:gd name="connsiteY5" fmla="*/ 0 h 879348"/>
                <a:gd name="connsiteX6" fmla="*/ 743576 w 930874"/>
                <a:gd name="connsiteY6" fmla="*/ 578906 h 879348"/>
                <a:gd name="connsiteX7" fmla="*/ 930874 w 930874"/>
                <a:gd name="connsiteY7" fmla="*/ 652058 h 879348"/>
                <a:gd name="connsiteX0" fmla="*/ 0 w 983196"/>
                <a:gd name="connsiteY0" fmla="*/ 879207 h 879348"/>
                <a:gd name="connsiteX1" fmla="*/ 146862 w 983196"/>
                <a:gd name="connsiteY1" fmla="*/ 22860 h 879348"/>
                <a:gd name="connsiteX2" fmla="*/ 274690 w 983196"/>
                <a:gd name="connsiteY2" fmla="*/ 868680 h 879348"/>
                <a:gd name="connsiteX3" fmla="*/ 407279 w 983196"/>
                <a:gd name="connsiteY3" fmla="*/ 9144 h 879348"/>
                <a:gd name="connsiteX4" fmla="*/ 553583 w 983196"/>
                <a:gd name="connsiteY4" fmla="*/ 877824 h 879348"/>
                <a:gd name="connsiteX5" fmla="*/ 695313 w 983196"/>
                <a:gd name="connsiteY5" fmla="*/ 0 h 879348"/>
                <a:gd name="connsiteX6" fmla="*/ 795898 w 983196"/>
                <a:gd name="connsiteY6" fmla="*/ 578906 h 879348"/>
                <a:gd name="connsiteX7" fmla="*/ 983196 w 983196"/>
                <a:gd name="connsiteY7" fmla="*/ 652058 h 879348"/>
                <a:gd name="connsiteX0" fmla="*/ 669 w 983865"/>
                <a:gd name="connsiteY0" fmla="*/ 879207 h 1012335"/>
                <a:gd name="connsiteX1" fmla="*/ 48952 w 983865"/>
                <a:gd name="connsiteY1" fmla="*/ 869611 h 1012335"/>
                <a:gd name="connsiteX2" fmla="*/ 147531 w 983865"/>
                <a:gd name="connsiteY2" fmla="*/ 22860 h 1012335"/>
                <a:gd name="connsiteX3" fmla="*/ 275359 w 983865"/>
                <a:gd name="connsiteY3" fmla="*/ 868680 h 1012335"/>
                <a:gd name="connsiteX4" fmla="*/ 407948 w 983865"/>
                <a:gd name="connsiteY4" fmla="*/ 9144 h 1012335"/>
                <a:gd name="connsiteX5" fmla="*/ 554252 w 983865"/>
                <a:gd name="connsiteY5" fmla="*/ 877824 h 1012335"/>
                <a:gd name="connsiteX6" fmla="*/ 695982 w 983865"/>
                <a:gd name="connsiteY6" fmla="*/ 0 h 1012335"/>
                <a:gd name="connsiteX7" fmla="*/ 796567 w 983865"/>
                <a:gd name="connsiteY7" fmla="*/ 578906 h 1012335"/>
                <a:gd name="connsiteX8" fmla="*/ 983865 w 983865"/>
                <a:gd name="connsiteY8" fmla="*/ 652058 h 1012335"/>
                <a:gd name="connsiteX0" fmla="*/ 669 w 1036188"/>
                <a:gd name="connsiteY0" fmla="*/ 65858 h 879348"/>
                <a:gd name="connsiteX1" fmla="*/ 101275 w 1036188"/>
                <a:gd name="connsiteY1" fmla="*/ 869611 h 879348"/>
                <a:gd name="connsiteX2" fmla="*/ 199854 w 1036188"/>
                <a:gd name="connsiteY2" fmla="*/ 22860 h 879348"/>
                <a:gd name="connsiteX3" fmla="*/ 327682 w 1036188"/>
                <a:gd name="connsiteY3" fmla="*/ 868680 h 879348"/>
                <a:gd name="connsiteX4" fmla="*/ 460271 w 1036188"/>
                <a:gd name="connsiteY4" fmla="*/ 9144 h 879348"/>
                <a:gd name="connsiteX5" fmla="*/ 606575 w 1036188"/>
                <a:gd name="connsiteY5" fmla="*/ 877824 h 879348"/>
                <a:gd name="connsiteX6" fmla="*/ 748305 w 1036188"/>
                <a:gd name="connsiteY6" fmla="*/ 0 h 879348"/>
                <a:gd name="connsiteX7" fmla="*/ 848890 w 1036188"/>
                <a:gd name="connsiteY7" fmla="*/ 578906 h 879348"/>
                <a:gd name="connsiteX8" fmla="*/ 1036188 w 1036188"/>
                <a:gd name="connsiteY8" fmla="*/ 652058 h 879348"/>
                <a:gd name="connsiteX0" fmla="*/ 669 w 1036188"/>
                <a:gd name="connsiteY0" fmla="*/ 65858 h 879348"/>
                <a:gd name="connsiteX1" fmla="*/ 48953 w 1036188"/>
                <a:gd name="connsiteY1" fmla="*/ 869612 h 879348"/>
                <a:gd name="connsiteX2" fmla="*/ 199854 w 1036188"/>
                <a:gd name="connsiteY2" fmla="*/ 22860 h 879348"/>
                <a:gd name="connsiteX3" fmla="*/ 327682 w 1036188"/>
                <a:gd name="connsiteY3" fmla="*/ 868680 h 879348"/>
                <a:gd name="connsiteX4" fmla="*/ 460271 w 1036188"/>
                <a:gd name="connsiteY4" fmla="*/ 9144 h 879348"/>
                <a:gd name="connsiteX5" fmla="*/ 606575 w 1036188"/>
                <a:gd name="connsiteY5" fmla="*/ 877824 h 879348"/>
                <a:gd name="connsiteX6" fmla="*/ 748305 w 1036188"/>
                <a:gd name="connsiteY6" fmla="*/ 0 h 879348"/>
                <a:gd name="connsiteX7" fmla="*/ 848890 w 1036188"/>
                <a:gd name="connsiteY7" fmla="*/ 578906 h 879348"/>
                <a:gd name="connsiteX8" fmla="*/ 1036188 w 1036188"/>
                <a:gd name="connsiteY8" fmla="*/ 652058 h 879348"/>
                <a:gd name="connsiteX0" fmla="*/ 669 w 1114666"/>
                <a:gd name="connsiteY0" fmla="*/ 65858 h 879348"/>
                <a:gd name="connsiteX1" fmla="*/ 127431 w 1114666"/>
                <a:gd name="connsiteY1" fmla="*/ 869612 h 879348"/>
                <a:gd name="connsiteX2" fmla="*/ 278332 w 1114666"/>
                <a:gd name="connsiteY2" fmla="*/ 22860 h 879348"/>
                <a:gd name="connsiteX3" fmla="*/ 406160 w 1114666"/>
                <a:gd name="connsiteY3" fmla="*/ 868680 h 879348"/>
                <a:gd name="connsiteX4" fmla="*/ 538749 w 1114666"/>
                <a:gd name="connsiteY4" fmla="*/ 9144 h 879348"/>
                <a:gd name="connsiteX5" fmla="*/ 685053 w 1114666"/>
                <a:gd name="connsiteY5" fmla="*/ 877824 h 879348"/>
                <a:gd name="connsiteX6" fmla="*/ 826783 w 1114666"/>
                <a:gd name="connsiteY6" fmla="*/ 0 h 879348"/>
                <a:gd name="connsiteX7" fmla="*/ 927368 w 1114666"/>
                <a:gd name="connsiteY7" fmla="*/ 578906 h 879348"/>
                <a:gd name="connsiteX8" fmla="*/ 1114666 w 1114666"/>
                <a:gd name="connsiteY8" fmla="*/ 652058 h 879348"/>
                <a:gd name="connsiteX0" fmla="*/ 0 w 1113997"/>
                <a:gd name="connsiteY0" fmla="*/ 65858 h 879348"/>
                <a:gd name="connsiteX1" fmla="*/ 126762 w 1113997"/>
                <a:gd name="connsiteY1" fmla="*/ 869612 h 879348"/>
                <a:gd name="connsiteX2" fmla="*/ 277663 w 1113997"/>
                <a:gd name="connsiteY2" fmla="*/ 22860 h 879348"/>
                <a:gd name="connsiteX3" fmla="*/ 405491 w 1113997"/>
                <a:gd name="connsiteY3" fmla="*/ 868680 h 879348"/>
                <a:gd name="connsiteX4" fmla="*/ 538080 w 1113997"/>
                <a:gd name="connsiteY4" fmla="*/ 9144 h 879348"/>
                <a:gd name="connsiteX5" fmla="*/ 684384 w 1113997"/>
                <a:gd name="connsiteY5" fmla="*/ 877824 h 879348"/>
                <a:gd name="connsiteX6" fmla="*/ 826114 w 1113997"/>
                <a:gd name="connsiteY6" fmla="*/ 0 h 879348"/>
                <a:gd name="connsiteX7" fmla="*/ 926699 w 1113997"/>
                <a:gd name="connsiteY7" fmla="*/ 578906 h 879348"/>
                <a:gd name="connsiteX8" fmla="*/ 1113997 w 1113997"/>
                <a:gd name="connsiteY8" fmla="*/ 652058 h 879348"/>
                <a:gd name="connsiteX0" fmla="*/ 0 w 1113997"/>
                <a:gd name="connsiteY0" fmla="*/ 65858 h 879348"/>
                <a:gd name="connsiteX1" fmla="*/ 126762 w 1113997"/>
                <a:gd name="connsiteY1" fmla="*/ 869612 h 879348"/>
                <a:gd name="connsiteX2" fmla="*/ 277663 w 1113997"/>
                <a:gd name="connsiteY2" fmla="*/ 22860 h 879348"/>
                <a:gd name="connsiteX3" fmla="*/ 405491 w 1113997"/>
                <a:gd name="connsiteY3" fmla="*/ 868680 h 879348"/>
                <a:gd name="connsiteX4" fmla="*/ 538080 w 1113997"/>
                <a:gd name="connsiteY4" fmla="*/ 9144 h 879348"/>
                <a:gd name="connsiteX5" fmla="*/ 684384 w 1113997"/>
                <a:gd name="connsiteY5" fmla="*/ 877824 h 879348"/>
                <a:gd name="connsiteX6" fmla="*/ 826114 w 1113997"/>
                <a:gd name="connsiteY6" fmla="*/ 0 h 879348"/>
                <a:gd name="connsiteX7" fmla="*/ 926699 w 1113997"/>
                <a:gd name="connsiteY7" fmla="*/ 578906 h 879348"/>
                <a:gd name="connsiteX8" fmla="*/ 1113997 w 1113997"/>
                <a:gd name="connsiteY8" fmla="*/ 652058 h 879348"/>
                <a:gd name="connsiteX0" fmla="*/ 0 w 926699"/>
                <a:gd name="connsiteY0" fmla="*/ 65858 h 877826"/>
                <a:gd name="connsiteX1" fmla="*/ 126762 w 926699"/>
                <a:gd name="connsiteY1" fmla="*/ 869612 h 877826"/>
                <a:gd name="connsiteX2" fmla="*/ 277663 w 926699"/>
                <a:gd name="connsiteY2" fmla="*/ 22860 h 877826"/>
                <a:gd name="connsiteX3" fmla="*/ 405491 w 926699"/>
                <a:gd name="connsiteY3" fmla="*/ 868680 h 877826"/>
                <a:gd name="connsiteX4" fmla="*/ 538080 w 926699"/>
                <a:gd name="connsiteY4" fmla="*/ 9144 h 877826"/>
                <a:gd name="connsiteX5" fmla="*/ 684384 w 926699"/>
                <a:gd name="connsiteY5" fmla="*/ 877824 h 877826"/>
                <a:gd name="connsiteX6" fmla="*/ 826114 w 926699"/>
                <a:gd name="connsiteY6" fmla="*/ 0 h 877826"/>
                <a:gd name="connsiteX7" fmla="*/ 926699 w 926699"/>
                <a:gd name="connsiteY7" fmla="*/ 578906 h 87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6699" h="877826">
                  <a:moveTo>
                    <a:pt x="0" y="65858"/>
                  </a:moveTo>
                  <a:cubicBezTo>
                    <a:pt x="51958" y="441102"/>
                    <a:pt x="80485" y="876778"/>
                    <a:pt x="126762" y="869612"/>
                  </a:cubicBezTo>
                  <a:cubicBezTo>
                    <a:pt x="173039" y="862446"/>
                    <a:pt x="231212" y="23015"/>
                    <a:pt x="277663" y="22860"/>
                  </a:cubicBezTo>
                  <a:cubicBezTo>
                    <a:pt x="327235" y="20014"/>
                    <a:pt x="354480" y="861810"/>
                    <a:pt x="405491" y="868680"/>
                  </a:cubicBezTo>
                  <a:cubicBezTo>
                    <a:pt x="463501" y="857242"/>
                    <a:pt x="491598" y="7620"/>
                    <a:pt x="538080" y="9144"/>
                  </a:cubicBezTo>
                  <a:cubicBezTo>
                    <a:pt x="584562" y="10668"/>
                    <a:pt x="636378" y="879348"/>
                    <a:pt x="684384" y="877824"/>
                  </a:cubicBezTo>
                  <a:cubicBezTo>
                    <a:pt x="732390" y="876300"/>
                    <a:pt x="780617" y="4004"/>
                    <a:pt x="826114" y="0"/>
                  </a:cubicBezTo>
                  <a:cubicBezTo>
                    <a:pt x="871063" y="576"/>
                    <a:pt x="878719" y="470230"/>
                    <a:pt x="926699" y="578906"/>
                  </a:cubicBezTo>
                </a:path>
              </a:pathLst>
            </a:cu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accent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9A7E2706-15D8-4DB2-BAF9-5DA45914FC98}"/>
              </a:ext>
            </a:extLst>
          </p:cNvPr>
          <p:cNvSpPr txBox="1"/>
          <p:nvPr/>
        </p:nvSpPr>
        <p:spPr>
          <a:xfrm>
            <a:off x="5111040" y="4313696"/>
            <a:ext cx="2328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lifetime </a:t>
            </a:r>
            <a:r>
              <a:rPr lang="en-US" sz="2400" b="1" dirty="0">
                <a:solidFill>
                  <a:schemeClr val="bg1"/>
                </a:solidFill>
              </a:rPr>
              <a:t>~8 hours</a:t>
            </a:r>
          </a:p>
        </p:txBody>
      </p:sp>
    </p:spTree>
    <p:extLst>
      <p:ext uri="{BB962C8B-B14F-4D97-AF65-F5344CB8AC3E}">
        <p14:creationId xmlns:p14="http://schemas.microsoft.com/office/powerpoint/2010/main" val="7467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2D14-0C87-4415-B4C8-E44E7671E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87" y="144566"/>
            <a:ext cx="6600836" cy="1325563"/>
          </a:xfrm>
        </p:spPr>
        <p:txBody>
          <a:bodyPr/>
          <a:lstStyle/>
          <a:p>
            <a:r>
              <a:rPr lang="en-US" dirty="0"/>
              <a:t>Future possibilities / dreams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4CC6D-069E-4D98-AD6F-F25F2F50E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37" y="1929734"/>
            <a:ext cx="7410450" cy="5025710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 Light" panose="020F0302020204030204" pitchFamily="34" charset="0"/>
              </a:rPr>
              <a:t>Apparatus and techniques applicable to other light </a:t>
            </a:r>
            <a:r>
              <a:rPr lang="en-US" dirty="0">
                <a:cs typeface="Calibri Light" panose="020F0302020204030204" pitchFamily="34" charset="0"/>
              </a:rPr>
              <a:t>(</a:t>
            </a:r>
            <a:r>
              <a:rPr lang="en-US" sz="2800" dirty="0">
                <a:cs typeface="Calibri Light" panose="020F0302020204030204" pitchFamily="34" charset="0"/>
              </a:rPr>
              <a:t>molecular) ions. 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Comparison matter vs. anti-matter: </a:t>
            </a:r>
            <a:br>
              <a:rPr lang="en-US" dirty="0"/>
            </a:br>
            <a:r>
              <a:rPr lang="en-US" dirty="0"/>
              <a:t>quantum logic spectroscopy with anti-H2-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E86719-B0B0-4675-B70A-452A245F79EB}"/>
              </a:ext>
            </a:extLst>
          </p:cNvPr>
          <p:cNvGrpSpPr/>
          <p:nvPr/>
        </p:nvGrpSpPr>
        <p:grpSpPr>
          <a:xfrm>
            <a:off x="9975959" y="2165575"/>
            <a:ext cx="1798371" cy="1282836"/>
            <a:chOff x="203193" y="2541668"/>
            <a:chExt cx="1798371" cy="12828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DB266A-2110-4EC2-8746-DD416AE47400}"/>
                </a:ext>
              </a:extLst>
            </p:cNvPr>
            <p:cNvGrpSpPr/>
            <p:nvPr/>
          </p:nvGrpSpPr>
          <p:grpSpPr>
            <a:xfrm rot="4237236">
              <a:off x="1128984" y="2933403"/>
              <a:ext cx="624735" cy="553785"/>
              <a:chOff x="788887" y="4717762"/>
              <a:chExt cx="624735" cy="553785"/>
            </a:xfrm>
          </p:grpSpPr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75660817-10CB-4FD1-93C7-104BE35CEB69}"/>
                  </a:ext>
                </a:extLst>
              </p:cNvPr>
              <p:cNvSpPr/>
              <p:nvPr/>
            </p:nvSpPr>
            <p:spPr>
              <a:xfrm>
                <a:off x="857878" y="4780073"/>
                <a:ext cx="478447" cy="412454"/>
              </a:xfrm>
              <a:prstGeom prst="triangl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D993092-301B-4B27-AF06-3BC97540A009}"/>
                  </a:ext>
                </a:extLst>
              </p:cNvPr>
              <p:cNvSpPr/>
              <p:nvPr/>
            </p:nvSpPr>
            <p:spPr>
              <a:xfrm rot="3027512">
                <a:off x="1004071" y="4717762"/>
                <a:ext cx="186059" cy="186060"/>
              </a:xfrm>
              <a:prstGeom prst="ellipse">
                <a:avLst/>
              </a:prstGeom>
              <a:solidFill>
                <a:srgbClr val="FFBDBD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F83E0C4-23CB-47A2-8652-8E906A276CB7}"/>
                  </a:ext>
                </a:extLst>
              </p:cNvPr>
              <p:cNvSpPr/>
              <p:nvPr/>
            </p:nvSpPr>
            <p:spPr>
              <a:xfrm rot="3027512">
                <a:off x="1227562" y="5079946"/>
                <a:ext cx="186059" cy="186060"/>
              </a:xfrm>
              <a:prstGeom prst="ellipse">
                <a:avLst/>
              </a:prstGeom>
              <a:solidFill>
                <a:srgbClr val="FFBDBD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0E22C71-86F8-4DC2-88FA-6368E0B962BD}"/>
                  </a:ext>
                </a:extLst>
              </p:cNvPr>
              <p:cNvSpPr/>
              <p:nvPr/>
            </p:nvSpPr>
            <p:spPr>
              <a:xfrm rot="3027512">
                <a:off x="788887" y="5085488"/>
                <a:ext cx="186059" cy="186060"/>
              </a:xfrm>
              <a:prstGeom prst="ellipse">
                <a:avLst/>
              </a:prstGeom>
              <a:solidFill>
                <a:srgbClr val="FFBDBD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816740-7E66-456A-9843-D5B29B9D2671}"/>
                </a:ext>
              </a:extLst>
            </p:cNvPr>
            <p:cNvSpPr/>
            <p:nvPr/>
          </p:nvSpPr>
          <p:spPr>
            <a:xfrm>
              <a:off x="1171180" y="2547340"/>
              <a:ext cx="5758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400" b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</a:t>
              </a:r>
              <a:r>
                <a:rPr lang="en-US" sz="2400" b="1" baseline="-25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3</a:t>
              </a:r>
              <a:r>
                <a:rPr lang="en-US" sz="2400" b="1" baseline="30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E6DEED-39DC-49E0-8BE6-B725ABF5ACA7}"/>
                </a:ext>
              </a:extLst>
            </p:cNvPr>
            <p:cNvSpPr/>
            <p:nvPr/>
          </p:nvSpPr>
          <p:spPr>
            <a:xfrm>
              <a:off x="587903" y="3055856"/>
              <a:ext cx="427890" cy="427890"/>
            </a:xfrm>
            <a:prstGeom prst="ellipse">
              <a:avLst/>
            </a:prstGeom>
            <a:solidFill>
              <a:srgbClr val="A66BD3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B57924-FB8A-41C7-8723-F8EA840337F8}"/>
                </a:ext>
              </a:extLst>
            </p:cNvPr>
            <p:cNvSpPr/>
            <p:nvPr/>
          </p:nvSpPr>
          <p:spPr>
            <a:xfrm>
              <a:off x="385817" y="2541668"/>
              <a:ext cx="939479" cy="726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Be</a:t>
              </a:r>
              <a:r>
                <a:rPr lang="en-US" sz="2400" b="1" baseline="30000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18" name="Freeform 68">
              <a:extLst>
                <a:ext uri="{FF2B5EF4-FFF2-40B4-BE49-F238E27FC236}">
                  <a16:creationId xmlns:a16="http://schemas.microsoft.com/office/drawing/2014/main" id="{2F39876A-B082-44D9-8705-0662876950E4}"/>
                </a:ext>
              </a:extLst>
            </p:cNvPr>
            <p:cNvSpPr/>
            <p:nvPr/>
          </p:nvSpPr>
          <p:spPr bwMode="auto">
            <a:xfrm>
              <a:off x="203193" y="3145473"/>
              <a:ext cx="1798371" cy="679031"/>
            </a:xfrm>
            <a:custGeom>
              <a:avLst/>
              <a:gdLst>
                <a:gd name="connsiteX0" fmla="*/ 0 w 1550194"/>
                <a:gd name="connsiteY0" fmla="*/ 7144 h 1208485"/>
                <a:gd name="connsiteX1" fmla="*/ 742950 w 1550194"/>
                <a:gd name="connsiteY1" fmla="*/ 1207294 h 1208485"/>
                <a:gd name="connsiteX2" fmla="*/ 1550194 w 1550194"/>
                <a:gd name="connsiteY2" fmla="*/ 0 h 120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0194" h="1208485">
                  <a:moveTo>
                    <a:pt x="0" y="7144"/>
                  </a:moveTo>
                  <a:cubicBezTo>
                    <a:pt x="242292" y="607814"/>
                    <a:pt x="484584" y="1208485"/>
                    <a:pt x="742950" y="1207294"/>
                  </a:cubicBezTo>
                  <a:cubicBezTo>
                    <a:pt x="1001316" y="1206103"/>
                    <a:pt x="1275755" y="603051"/>
                    <a:pt x="1550194" y="0"/>
                  </a:cubicBez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7592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5183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2771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0360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87947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65539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43131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20722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  <a:defRPr/>
              </a:pPr>
              <a:endParaRPr kumimoji="0" lang="de-CH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805FD8-0F9C-485A-8BFB-F57C54EBC9C1}"/>
              </a:ext>
            </a:extLst>
          </p:cNvPr>
          <p:cNvGrpSpPr/>
          <p:nvPr/>
        </p:nvGrpSpPr>
        <p:grpSpPr>
          <a:xfrm>
            <a:off x="8034349" y="2206021"/>
            <a:ext cx="1798371" cy="1242390"/>
            <a:chOff x="404797" y="5141728"/>
            <a:chExt cx="1798371" cy="124239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095984-5A88-4CE6-BD8F-79BF157C4C67}"/>
                </a:ext>
              </a:extLst>
            </p:cNvPr>
            <p:cNvSpPr/>
            <p:nvPr/>
          </p:nvSpPr>
          <p:spPr>
            <a:xfrm>
              <a:off x="1294595" y="5147028"/>
              <a:ext cx="6222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Calibri" panose="020F0502020204030204" pitchFamily="34" charset="0"/>
                </a:rPr>
                <a:t>He</a:t>
              </a:r>
              <a:r>
                <a:rPr lang="en-US" sz="2400" b="1" baseline="30000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0BEBDEC-20AD-4B9B-8079-FC76F6B4E997}"/>
                </a:ext>
              </a:extLst>
            </p:cNvPr>
            <p:cNvSpPr/>
            <p:nvPr/>
          </p:nvSpPr>
          <p:spPr>
            <a:xfrm rot="3027512">
              <a:off x="1393875" y="5694585"/>
              <a:ext cx="333056" cy="33305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755140-C962-4CDF-93E5-3F70790EB027}"/>
                </a:ext>
              </a:extLst>
            </p:cNvPr>
            <p:cNvSpPr/>
            <p:nvPr/>
          </p:nvSpPr>
          <p:spPr>
            <a:xfrm>
              <a:off x="802038" y="5625355"/>
              <a:ext cx="427890" cy="427890"/>
            </a:xfrm>
            <a:prstGeom prst="ellipse">
              <a:avLst/>
            </a:prstGeom>
            <a:solidFill>
              <a:srgbClr val="A66BD3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B255151-8BD8-4F5B-8BFA-4CC28C7C8FE9}"/>
                </a:ext>
              </a:extLst>
            </p:cNvPr>
            <p:cNvSpPr/>
            <p:nvPr/>
          </p:nvSpPr>
          <p:spPr>
            <a:xfrm>
              <a:off x="583289" y="5141728"/>
              <a:ext cx="939479" cy="726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Be</a:t>
              </a:r>
              <a:r>
                <a:rPr lang="en-US" sz="2400" b="1" baseline="30000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30" name="Freeform 71">
              <a:extLst>
                <a:ext uri="{FF2B5EF4-FFF2-40B4-BE49-F238E27FC236}">
                  <a16:creationId xmlns:a16="http://schemas.microsoft.com/office/drawing/2014/main" id="{DEF16E10-4BD4-4F77-88EA-DF8E4170BF7B}"/>
                </a:ext>
              </a:extLst>
            </p:cNvPr>
            <p:cNvSpPr/>
            <p:nvPr/>
          </p:nvSpPr>
          <p:spPr bwMode="auto">
            <a:xfrm>
              <a:off x="404797" y="5705087"/>
              <a:ext cx="1798371" cy="679031"/>
            </a:xfrm>
            <a:custGeom>
              <a:avLst/>
              <a:gdLst>
                <a:gd name="connsiteX0" fmla="*/ 0 w 1550194"/>
                <a:gd name="connsiteY0" fmla="*/ 7144 h 1208485"/>
                <a:gd name="connsiteX1" fmla="*/ 742950 w 1550194"/>
                <a:gd name="connsiteY1" fmla="*/ 1207294 h 1208485"/>
                <a:gd name="connsiteX2" fmla="*/ 1550194 w 1550194"/>
                <a:gd name="connsiteY2" fmla="*/ 0 h 120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0194" h="1208485">
                  <a:moveTo>
                    <a:pt x="0" y="7144"/>
                  </a:moveTo>
                  <a:cubicBezTo>
                    <a:pt x="242292" y="607814"/>
                    <a:pt x="484584" y="1208485"/>
                    <a:pt x="742950" y="1207294"/>
                  </a:cubicBezTo>
                  <a:cubicBezTo>
                    <a:pt x="1001316" y="1206103"/>
                    <a:pt x="1275755" y="603051"/>
                    <a:pt x="1550194" y="0"/>
                  </a:cubicBez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7592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5183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2771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0360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87947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65539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43131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20722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  <a:defRPr/>
              </a:pPr>
              <a:endParaRPr kumimoji="0" lang="de-CH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9E9F449-AB36-4044-892A-5DEC66CD87B8}"/>
              </a:ext>
            </a:extLst>
          </p:cNvPr>
          <p:cNvGrpSpPr/>
          <p:nvPr/>
        </p:nvGrpSpPr>
        <p:grpSpPr>
          <a:xfrm>
            <a:off x="8226848" y="4310319"/>
            <a:ext cx="3360272" cy="1307553"/>
            <a:chOff x="8326286" y="3882303"/>
            <a:chExt cx="3360272" cy="1307553"/>
          </a:xfrm>
        </p:grpSpPr>
        <p:sp>
          <p:nvSpPr>
            <p:cNvPr id="41" name="Freeform 87">
              <a:extLst>
                <a:ext uri="{FF2B5EF4-FFF2-40B4-BE49-F238E27FC236}">
                  <a16:creationId xmlns:a16="http://schemas.microsoft.com/office/drawing/2014/main" id="{25473229-9FCF-F540-B1D4-4BD72033FA23}"/>
                </a:ext>
              </a:extLst>
            </p:cNvPr>
            <p:cNvSpPr/>
            <p:nvPr/>
          </p:nvSpPr>
          <p:spPr>
            <a:xfrm flipV="1">
              <a:off x="8326286" y="3935289"/>
              <a:ext cx="3360272" cy="1163194"/>
            </a:xfrm>
            <a:custGeom>
              <a:avLst/>
              <a:gdLst>
                <a:gd name="connsiteX0" fmla="*/ 0 w 2839156"/>
                <a:gd name="connsiteY0" fmla="*/ 0 h 2032000"/>
                <a:gd name="connsiteX1" fmla="*/ 908756 w 2839156"/>
                <a:gd name="connsiteY1" fmla="*/ 1399823 h 2032000"/>
                <a:gd name="connsiteX2" fmla="*/ 1783645 w 2839156"/>
                <a:gd name="connsiteY2" fmla="*/ 649112 h 2032000"/>
                <a:gd name="connsiteX3" fmla="*/ 2839156 w 2839156"/>
                <a:gd name="connsiteY3" fmla="*/ 2032000 h 2032000"/>
                <a:gd name="connsiteX0" fmla="*/ 0 w 2585156"/>
                <a:gd name="connsiteY0" fmla="*/ 0 h 1563511"/>
                <a:gd name="connsiteX1" fmla="*/ 654756 w 2585156"/>
                <a:gd name="connsiteY1" fmla="*/ 931334 h 1563511"/>
                <a:gd name="connsiteX2" fmla="*/ 1529645 w 2585156"/>
                <a:gd name="connsiteY2" fmla="*/ 180623 h 1563511"/>
                <a:gd name="connsiteX3" fmla="*/ 2585156 w 2585156"/>
                <a:gd name="connsiteY3" fmla="*/ 1563511 h 1563511"/>
                <a:gd name="connsiteX0" fmla="*/ 0 w 2415822"/>
                <a:gd name="connsiteY0" fmla="*/ 0 h 1196622"/>
                <a:gd name="connsiteX1" fmla="*/ 654756 w 2415822"/>
                <a:gd name="connsiteY1" fmla="*/ 931334 h 1196622"/>
                <a:gd name="connsiteX2" fmla="*/ 1529645 w 2415822"/>
                <a:gd name="connsiteY2" fmla="*/ 180623 h 1196622"/>
                <a:gd name="connsiteX3" fmla="*/ 2415822 w 2415822"/>
                <a:gd name="connsiteY3" fmla="*/ 1196622 h 1196622"/>
                <a:gd name="connsiteX0" fmla="*/ 0 w 2415822"/>
                <a:gd name="connsiteY0" fmla="*/ 57837 h 1254459"/>
                <a:gd name="connsiteX1" fmla="*/ 654756 w 2415822"/>
                <a:gd name="connsiteY1" fmla="*/ 989171 h 1254459"/>
                <a:gd name="connsiteX2" fmla="*/ 1591734 w 2415822"/>
                <a:gd name="connsiteY2" fmla="*/ 1393 h 1254459"/>
                <a:gd name="connsiteX3" fmla="*/ 2415822 w 2415822"/>
                <a:gd name="connsiteY3" fmla="*/ 1254459 h 1254459"/>
                <a:gd name="connsiteX0" fmla="*/ 0 w 2415822"/>
                <a:gd name="connsiteY0" fmla="*/ 56589 h 1253211"/>
                <a:gd name="connsiteX1" fmla="*/ 620889 w 2415822"/>
                <a:gd name="connsiteY1" fmla="*/ 1162900 h 1253211"/>
                <a:gd name="connsiteX2" fmla="*/ 1591734 w 2415822"/>
                <a:gd name="connsiteY2" fmla="*/ 145 h 1253211"/>
                <a:gd name="connsiteX3" fmla="*/ 2415822 w 2415822"/>
                <a:gd name="connsiteY3" fmla="*/ 1253211 h 1253211"/>
                <a:gd name="connsiteX0" fmla="*/ 0 w 2415822"/>
                <a:gd name="connsiteY0" fmla="*/ 56589 h 1253211"/>
                <a:gd name="connsiteX1" fmla="*/ 818445 w 2415822"/>
                <a:gd name="connsiteY1" fmla="*/ 1162900 h 1253211"/>
                <a:gd name="connsiteX2" fmla="*/ 1591734 w 2415822"/>
                <a:gd name="connsiteY2" fmla="*/ 145 h 1253211"/>
                <a:gd name="connsiteX3" fmla="*/ 2415822 w 2415822"/>
                <a:gd name="connsiteY3" fmla="*/ 1253211 h 1253211"/>
                <a:gd name="connsiteX0" fmla="*/ 0 w 2415822"/>
                <a:gd name="connsiteY0" fmla="*/ 56589 h 1253211"/>
                <a:gd name="connsiteX1" fmla="*/ 818445 w 2415822"/>
                <a:gd name="connsiteY1" fmla="*/ 1162900 h 1253211"/>
                <a:gd name="connsiteX2" fmla="*/ 1676401 w 2415822"/>
                <a:gd name="connsiteY2" fmla="*/ 145 h 1253211"/>
                <a:gd name="connsiteX3" fmla="*/ 2415822 w 2415822"/>
                <a:gd name="connsiteY3" fmla="*/ 1253211 h 1253211"/>
                <a:gd name="connsiteX0" fmla="*/ 0 w 2393244"/>
                <a:gd name="connsiteY0" fmla="*/ 56510 h 1162959"/>
                <a:gd name="connsiteX1" fmla="*/ 818445 w 2393244"/>
                <a:gd name="connsiteY1" fmla="*/ 1162821 h 1162959"/>
                <a:gd name="connsiteX2" fmla="*/ 1676401 w 2393244"/>
                <a:gd name="connsiteY2" fmla="*/ 66 h 1162959"/>
                <a:gd name="connsiteX3" fmla="*/ 2393244 w 2393244"/>
                <a:gd name="connsiteY3" fmla="*/ 1123309 h 1162959"/>
                <a:gd name="connsiteX0" fmla="*/ 0 w 2393244"/>
                <a:gd name="connsiteY0" fmla="*/ 56510 h 1162959"/>
                <a:gd name="connsiteX1" fmla="*/ 818445 w 2393244"/>
                <a:gd name="connsiteY1" fmla="*/ 1162821 h 1162959"/>
                <a:gd name="connsiteX2" fmla="*/ 1676401 w 2393244"/>
                <a:gd name="connsiteY2" fmla="*/ 66 h 1162959"/>
                <a:gd name="connsiteX3" fmla="*/ 2393244 w 2393244"/>
                <a:gd name="connsiteY3" fmla="*/ 1123309 h 1162959"/>
                <a:gd name="connsiteX0" fmla="*/ 0 w 2246488"/>
                <a:gd name="connsiteY0" fmla="*/ 90376 h 1163194"/>
                <a:gd name="connsiteX1" fmla="*/ 671689 w 2246488"/>
                <a:gd name="connsiteY1" fmla="*/ 1162821 h 1163194"/>
                <a:gd name="connsiteX2" fmla="*/ 1529645 w 2246488"/>
                <a:gd name="connsiteY2" fmla="*/ 66 h 1163194"/>
                <a:gd name="connsiteX3" fmla="*/ 2246488 w 2246488"/>
                <a:gd name="connsiteY3" fmla="*/ 1123309 h 116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488" h="1163194">
                  <a:moveTo>
                    <a:pt x="0" y="90376"/>
                  </a:moveTo>
                  <a:cubicBezTo>
                    <a:pt x="305741" y="736195"/>
                    <a:pt x="416748" y="1177873"/>
                    <a:pt x="671689" y="1162821"/>
                  </a:cubicBezTo>
                  <a:cubicBezTo>
                    <a:pt x="926630" y="1147769"/>
                    <a:pt x="1267179" y="6651"/>
                    <a:pt x="1529645" y="66"/>
                  </a:cubicBezTo>
                  <a:cubicBezTo>
                    <a:pt x="1792111" y="-6519"/>
                    <a:pt x="1936044" y="478901"/>
                    <a:pt x="2246488" y="1123309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719CAAC-B7B7-4884-84D1-1DA3B6851484}"/>
                </a:ext>
              </a:extLst>
            </p:cNvPr>
            <p:cNvGrpSpPr/>
            <p:nvPr/>
          </p:nvGrpSpPr>
          <p:grpSpPr>
            <a:xfrm>
              <a:off x="9177227" y="4728191"/>
              <a:ext cx="588623" cy="461665"/>
              <a:chOff x="9379432" y="5444505"/>
              <a:chExt cx="588623" cy="461665"/>
            </a:xfrm>
          </p:grpSpPr>
          <p:sp>
            <p:nvSpPr>
              <p:cNvPr id="32" name="Rectangle 96">
                <a:extLst>
                  <a:ext uri="{FF2B5EF4-FFF2-40B4-BE49-F238E27FC236}">
                    <a16:creationId xmlns:a16="http://schemas.microsoft.com/office/drawing/2014/main" id="{D342C7A1-36AD-1C4F-BE5A-7592870E100F}"/>
                  </a:ext>
                </a:extLst>
              </p:cNvPr>
              <p:cNvSpPr/>
              <p:nvPr/>
            </p:nvSpPr>
            <p:spPr>
              <a:xfrm>
                <a:off x="9379432" y="5444505"/>
                <a:ext cx="5886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H</a:t>
                </a:r>
                <a:r>
                  <a:rPr kumimoji="0" lang="en-US" sz="2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2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- 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33" name="Straight Connector 89">
                <a:extLst>
                  <a:ext uri="{FF2B5EF4-FFF2-40B4-BE49-F238E27FC236}">
                    <a16:creationId xmlns:a16="http://schemas.microsoft.com/office/drawing/2014/main" id="{7BA6485C-2396-614C-A527-39E464229F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3888" y="5540416"/>
                <a:ext cx="146208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91">
              <a:extLst>
                <a:ext uri="{FF2B5EF4-FFF2-40B4-BE49-F238E27FC236}">
                  <a16:creationId xmlns:a16="http://schemas.microsoft.com/office/drawing/2014/main" id="{8E510EDC-88D9-9442-80C2-AA7D0A96E620}"/>
                </a:ext>
              </a:extLst>
            </p:cNvPr>
            <p:cNvCxnSpPr/>
            <p:nvPr/>
          </p:nvCxnSpPr>
          <p:spPr>
            <a:xfrm>
              <a:off x="8859577" y="4664785"/>
              <a:ext cx="8466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97C06E53-BDC9-4286-AC38-0FB198BBEC38}"/>
                </a:ext>
              </a:extLst>
            </p:cNvPr>
            <p:cNvSpPr/>
            <p:nvPr/>
          </p:nvSpPr>
          <p:spPr>
            <a:xfrm>
              <a:off x="10461262" y="4438490"/>
              <a:ext cx="427890" cy="427890"/>
            </a:xfrm>
            <a:prstGeom prst="ellipse">
              <a:avLst/>
            </a:prstGeom>
            <a:solidFill>
              <a:srgbClr val="A66BD3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12">
              <a:extLst>
                <a:ext uri="{FF2B5EF4-FFF2-40B4-BE49-F238E27FC236}">
                  <a16:creationId xmlns:a16="http://schemas.microsoft.com/office/drawing/2014/main" id="{FF74C82C-7563-4D58-84D3-DB27A51FB721}"/>
                </a:ext>
              </a:extLst>
            </p:cNvPr>
            <p:cNvSpPr/>
            <p:nvPr/>
          </p:nvSpPr>
          <p:spPr>
            <a:xfrm>
              <a:off x="10231233" y="3882303"/>
              <a:ext cx="939479" cy="726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Be</a:t>
              </a:r>
              <a:r>
                <a:rPr lang="en-US" sz="2400" b="1" baseline="30000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8790550B-8608-47CC-8ADC-C7AB9AEE3C09}"/>
                </a:ext>
              </a:extLst>
            </p:cNvPr>
            <p:cNvGrpSpPr/>
            <p:nvPr/>
          </p:nvGrpSpPr>
          <p:grpSpPr>
            <a:xfrm rot="20400551">
              <a:off x="8747445" y="4384474"/>
              <a:ext cx="1004218" cy="351406"/>
              <a:chOff x="9448114" y="3429000"/>
              <a:chExt cx="1004218" cy="351406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0E7A7007-EB1F-4C21-B31D-AF54E7A54E43}"/>
                  </a:ext>
                </a:extLst>
              </p:cNvPr>
              <p:cNvSpPr/>
              <p:nvPr/>
            </p:nvSpPr>
            <p:spPr>
              <a:xfrm>
                <a:off x="9448114" y="3429000"/>
                <a:ext cx="351406" cy="35140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FED40B25-DC6F-4BE3-977B-A64754168AA1}"/>
                  </a:ext>
                </a:extLst>
              </p:cNvPr>
              <p:cNvSpPr/>
              <p:nvPr/>
            </p:nvSpPr>
            <p:spPr>
              <a:xfrm>
                <a:off x="10100926" y="3429000"/>
                <a:ext cx="351406" cy="35140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6" name="Gerader Verbinder 5">
                <a:extLst>
                  <a:ext uri="{FF2B5EF4-FFF2-40B4-BE49-F238E27FC236}">
                    <a16:creationId xmlns:a16="http://schemas.microsoft.com/office/drawing/2014/main" id="{A9020528-9BF6-4467-A763-2538E1E3E8DF}"/>
                  </a:ext>
                </a:extLst>
              </p:cNvPr>
              <p:cNvCxnSpPr>
                <a:cxnSpLocks/>
                <a:stCxn id="4" idx="6"/>
                <a:endCxn id="58" idx="2"/>
              </p:cNvCxnSpPr>
              <p:nvPr/>
            </p:nvCxnSpPr>
            <p:spPr>
              <a:xfrm>
                <a:off x="9799520" y="3604703"/>
                <a:ext cx="301406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70">
            <a:extLst>
              <a:ext uri="{FF2B5EF4-FFF2-40B4-BE49-F238E27FC236}">
                <a16:creationId xmlns:a16="http://schemas.microsoft.com/office/drawing/2014/main" id="{E8B2D1CF-5403-4A05-9264-9835B5835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8915"/>
          <a:stretch/>
        </p:blipFill>
        <p:spPr>
          <a:xfrm>
            <a:off x="9680740" y="830424"/>
            <a:ext cx="2318899" cy="1323190"/>
          </a:xfrm>
          <a:prstGeom prst="rect">
            <a:avLst/>
          </a:prstGeom>
        </p:spPr>
      </p:pic>
      <p:pic>
        <p:nvPicPr>
          <p:cNvPr id="61" name="Picture 17">
            <a:extLst>
              <a:ext uri="{FF2B5EF4-FFF2-40B4-BE49-F238E27FC236}">
                <a16:creationId xmlns:a16="http://schemas.microsoft.com/office/drawing/2014/main" id="{378763EE-17A9-4238-A534-0D1D8EF2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231" y="848990"/>
            <a:ext cx="2349545" cy="1218991"/>
          </a:xfrm>
          <a:prstGeom prst="rect">
            <a:avLst/>
          </a:prstGeom>
        </p:spPr>
      </p:pic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8B6AE082-10C0-4C29-A817-21D7F1A38247}"/>
              </a:ext>
            </a:extLst>
          </p:cNvPr>
          <p:cNvCxnSpPr>
            <a:cxnSpLocks/>
          </p:cNvCxnSpPr>
          <p:nvPr/>
        </p:nvCxnSpPr>
        <p:spPr>
          <a:xfrm>
            <a:off x="9061921" y="1622828"/>
            <a:ext cx="128034" cy="6138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D61F140B-8D13-4E9E-BE01-D0F5B3EDC397}"/>
              </a:ext>
            </a:extLst>
          </p:cNvPr>
          <p:cNvCxnSpPr>
            <a:cxnSpLocks/>
          </p:cNvCxnSpPr>
          <p:nvPr/>
        </p:nvCxnSpPr>
        <p:spPr>
          <a:xfrm>
            <a:off x="11064771" y="1615360"/>
            <a:ext cx="53909" cy="5780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>
            <a:extLst>
              <a:ext uri="{FF2B5EF4-FFF2-40B4-BE49-F238E27FC236}">
                <a16:creationId xmlns:a16="http://schemas.microsoft.com/office/drawing/2014/main" id="{1F75A792-B549-4DBC-BAB7-A49E1BAFDEDB}"/>
              </a:ext>
            </a:extLst>
          </p:cNvPr>
          <p:cNvSpPr txBox="1"/>
          <p:nvPr/>
        </p:nvSpPr>
        <p:spPr>
          <a:xfrm>
            <a:off x="2027620" y="5485948"/>
            <a:ext cx="5390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US" sz="2400" dirty="0"/>
              <a:t>modifications to the trap required to co-trap positive and negative charges. </a:t>
            </a:r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5C4EDFD1-0A6C-42BF-B8C6-D8737E64AB21}"/>
              </a:ext>
            </a:extLst>
          </p:cNvPr>
          <p:cNvCxnSpPr>
            <a:cxnSpLocks/>
          </p:cNvCxnSpPr>
          <p:nvPr/>
        </p:nvCxnSpPr>
        <p:spPr>
          <a:xfrm flipV="1">
            <a:off x="7418295" y="5452093"/>
            <a:ext cx="704954" cy="4493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89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CD110D8-F9FF-48F7-9202-58EB06BE7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9368" y="301418"/>
            <a:ext cx="10313264" cy="6255163"/>
          </a:xfrm>
          <a:ln w="38100">
            <a:solidFill>
              <a:schemeClr val="tx1"/>
            </a:solidFill>
          </a:ln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EF6823B3-8C57-4A45-B5F8-215E36C536C8}"/>
              </a:ext>
            </a:extLst>
          </p:cNvPr>
          <p:cNvGrpSpPr/>
          <p:nvPr/>
        </p:nvGrpSpPr>
        <p:grpSpPr>
          <a:xfrm>
            <a:off x="2191075" y="1694080"/>
            <a:ext cx="3865956" cy="1877214"/>
            <a:chOff x="2914812" y="1803269"/>
            <a:chExt cx="3865956" cy="1877214"/>
          </a:xfrm>
        </p:grpSpPr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213D1028-1BEB-48B4-97F3-79ADA33C0FFD}"/>
                </a:ext>
              </a:extLst>
            </p:cNvPr>
            <p:cNvSpPr/>
            <p:nvPr/>
          </p:nvSpPr>
          <p:spPr>
            <a:xfrm>
              <a:off x="4936224" y="2157987"/>
              <a:ext cx="1358357" cy="307777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David Holzapfel</a:t>
              </a: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12CFB0BA-4EE0-4EA4-9C6B-073F1E2AFFE8}"/>
                </a:ext>
              </a:extLst>
            </p:cNvPr>
            <p:cNvSpPr/>
            <p:nvPr/>
          </p:nvSpPr>
          <p:spPr>
            <a:xfrm>
              <a:off x="3068260" y="2158469"/>
              <a:ext cx="1381777" cy="307777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Nick Schwegler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26FBC9-D6FF-4ECF-BB8A-666B0ADEA57A}"/>
                </a:ext>
              </a:extLst>
            </p:cNvPr>
            <p:cNvSpPr/>
            <p:nvPr/>
          </p:nvSpPr>
          <p:spPr>
            <a:xfrm>
              <a:off x="3063850" y="1803269"/>
              <a:ext cx="3226321" cy="307777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/>
                <a:t>PhD students</a:t>
              </a:r>
            </a:p>
          </p:txBody>
        </p:sp>
        <p:cxnSp>
          <p:nvCxnSpPr>
            <p:cNvPr id="10" name="Straight Arrow Connector 26">
              <a:extLst>
                <a:ext uri="{FF2B5EF4-FFF2-40B4-BE49-F238E27FC236}">
                  <a16:creationId xmlns:a16="http://schemas.microsoft.com/office/drawing/2014/main" id="{7CA860C2-315F-4622-92B4-0736551670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4812" y="2487668"/>
              <a:ext cx="741486" cy="119281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7">
              <a:extLst>
                <a:ext uri="{FF2B5EF4-FFF2-40B4-BE49-F238E27FC236}">
                  <a16:creationId xmlns:a16="http://schemas.microsoft.com/office/drawing/2014/main" id="{89E5B5AF-CB80-4DD1-8BE0-816AF3EF49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7834" y="2504833"/>
              <a:ext cx="1042934" cy="69880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A110F59C-84FD-44C2-884B-A88BFEFACFBF}"/>
              </a:ext>
            </a:extLst>
          </p:cNvPr>
          <p:cNvGrpSpPr/>
          <p:nvPr/>
        </p:nvGrpSpPr>
        <p:grpSpPr>
          <a:xfrm>
            <a:off x="2932561" y="3428999"/>
            <a:ext cx="3341521" cy="2977932"/>
            <a:chOff x="3656298" y="3516685"/>
            <a:chExt cx="3341521" cy="2977932"/>
          </a:xfrm>
        </p:grpSpPr>
        <p:sp>
          <p:nvSpPr>
            <p:cNvPr id="13" name="Rectangle 18">
              <a:extLst>
                <a:ext uri="{FF2B5EF4-FFF2-40B4-BE49-F238E27FC236}">
                  <a16:creationId xmlns:a16="http://schemas.microsoft.com/office/drawing/2014/main" id="{44F4631C-1878-416A-BF0B-45A682C37E75}"/>
                </a:ext>
              </a:extLst>
            </p:cNvPr>
            <p:cNvSpPr/>
            <p:nvPr/>
          </p:nvSpPr>
          <p:spPr>
            <a:xfrm>
              <a:off x="6521163" y="4172667"/>
              <a:ext cx="476656" cy="522077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21">
              <a:extLst>
                <a:ext uri="{FF2B5EF4-FFF2-40B4-BE49-F238E27FC236}">
                  <a16:creationId xmlns:a16="http://schemas.microsoft.com/office/drawing/2014/main" id="{4CC067E6-07BC-41FD-995D-1DCC0CD7F6E8}"/>
                </a:ext>
              </a:extLst>
            </p:cNvPr>
            <p:cNvSpPr/>
            <p:nvPr/>
          </p:nvSpPr>
          <p:spPr>
            <a:xfrm>
              <a:off x="4013122" y="3516685"/>
              <a:ext cx="476656" cy="522077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22">
              <a:extLst>
                <a:ext uri="{FF2B5EF4-FFF2-40B4-BE49-F238E27FC236}">
                  <a16:creationId xmlns:a16="http://schemas.microsoft.com/office/drawing/2014/main" id="{8763DD42-2B0B-46CD-B769-43081428BC83}"/>
                </a:ext>
              </a:extLst>
            </p:cNvPr>
            <p:cNvSpPr/>
            <p:nvPr/>
          </p:nvSpPr>
          <p:spPr>
            <a:xfrm>
              <a:off x="4379952" y="3676845"/>
              <a:ext cx="476656" cy="522077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29">
              <a:extLst>
                <a:ext uri="{FF2B5EF4-FFF2-40B4-BE49-F238E27FC236}">
                  <a16:creationId xmlns:a16="http://schemas.microsoft.com/office/drawing/2014/main" id="{FA9E7B24-3A63-418A-89E5-F0643510465A}"/>
                </a:ext>
              </a:extLst>
            </p:cNvPr>
            <p:cNvCxnSpPr>
              <a:cxnSpLocks/>
            </p:cNvCxnSpPr>
            <p:nvPr/>
          </p:nvCxnSpPr>
          <p:spPr>
            <a:xfrm>
              <a:off x="4251450" y="4075653"/>
              <a:ext cx="221044" cy="2091876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32">
              <a:extLst>
                <a:ext uri="{FF2B5EF4-FFF2-40B4-BE49-F238E27FC236}">
                  <a16:creationId xmlns:a16="http://schemas.microsoft.com/office/drawing/2014/main" id="{8F2B3286-5FC8-4AAC-83F6-7C851629C946}"/>
                </a:ext>
              </a:extLst>
            </p:cNvPr>
            <p:cNvCxnSpPr>
              <a:cxnSpLocks/>
            </p:cNvCxnSpPr>
            <p:nvPr/>
          </p:nvCxnSpPr>
          <p:spPr>
            <a:xfrm>
              <a:off x="4608816" y="4208310"/>
              <a:ext cx="59543" cy="1881202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33">
              <a:extLst>
                <a:ext uri="{FF2B5EF4-FFF2-40B4-BE49-F238E27FC236}">
                  <a16:creationId xmlns:a16="http://schemas.microsoft.com/office/drawing/2014/main" id="{4C0F7CB6-D929-4F0F-8D42-8C77BDB4CB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3403" y="4724207"/>
              <a:ext cx="1686088" cy="1365305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A60E1514-B7B0-4B2F-9E8E-CDF8B6D58D7E}"/>
                </a:ext>
              </a:extLst>
            </p:cNvPr>
            <p:cNvSpPr/>
            <p:nvPr/>
          </p:nvSpPr>
          <p:spPr>
            <a:xfrm>
              <a:off x="3656298" y="6186840"/>
              <a:ext cx="1993687" cy="307777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Penning team: laser light</a:t>
              </a:r>
            </a:p>
          </p:txBody>
        </p:sp>
      </p:grpSp>
      <p:grpSp>
        <p:nvGrpSpPr>
          <p:cNvPr id="20" name="Group 7">
            <a:extLst>
              <a:ext uri="{FF2B5EF4-FFF2-40B4-BE49-F238E27FC236}">
                <a16:creationId xmlns:a16="http://schemas.microsoft.com/office/drawing/2014/main" id="{E8EAF24E-AE9B-4DCA-94CA-FC91EB5C76CB}"/>
              </a:ext>
            </a:extLst>
          </p:cNvPr>
          <p:cNvGrpSpPr/>
          <p:nvPr/>
        </p:nvGrpSpPr>
        <p:grpSpPr>
          <a:xfrm>
            <a:off x="3933867" y="2848172"/>
            <a:ext cx="4612441" cy="3183117"/>
            <a:chOff x="4657604" y="2935858"/>
            <a:chExt cx="4612441" cy="3183117"/>
          </a:xfrm>
        </p:grpSpPr>
        <p:grpSp>
          <p:nvGrpSpPr>
            <p:cNvPr id="21" name="Group 23">
              <a:extLst>
                <a:ext uri="{FF2B5EF4-FFF2-40B4-BE49-F238E27FC236}">
                  <a16:creationId xmlns:a16="http://schemas.microsoft.com/office/drawing/2014/main" id="{03392CB4-8224-4AC3-8C72-A4B5E008E02F}"/>
                </a:ext>
              </a:extLst>
            </p:cNvPr>
            <p:cNvGrpSpPr/>
            <p:nvPr/>
          </p:nvGrpSpPr>
          <p:grpSpPr>
            <a:xfrm>
              <a:off x="4657604" y="2935858"/>
              <a:ext cx="4612441" cy="1922910"/>
              <a:chOff x="4696516" y="3013682"/>
              <a:chExt cx="4612441" cy="1922910"/>
            </a:xfrm>
          </p:grpSpPr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5DC33EC6-F27C-4B6B-9124-FAC516146EBB}"/>
                  </a:ext>
                </a:extLst>
              </p:cNvPr>
              <p:cNvSpPr/>
              <p:nvPr/>
            </p:nvSpPr>
            <p:spPr>
              <a:xfrm>
                <a:off x="7221815" y="4153477"/>
                <a:ext cx="476656" cy="522077"/>
              </a:xfrm>
              <a:prstGeom prst="rect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A4F6FCF4-7A0D-48E5-9965-9B317BF32324}"/>
                  </a:ext>
                </a:extLst>
              </p:cNvPr>
              <p:cNvSpPr/>
              <p:nvPr/>
            </p:nvSpPr>
            <p:spPr>
              <a:xfrm>
                <a:off x="4696516" y="4414515"/>
                <a:ext cx="476656" cy="522077"/>
              </a:xfrm>
              <a:prstGeom prst="rect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D8DAFACB-98E1-4AE4-ABF4-50410BD3A0CC}"/>
                  </a:ext>
                </a:extLst>
              </p:cNvPr>
              <p:cNvSpPr/>
              <p:nvPr/>
            </p:nvSpPr>
            <p:spPr>
              <a:xfrm>
                <a:off x="8832301" y="3013682"/>
                <a:ext cx="476656" cy="522077"/>
              </a:xfrm>
              <a:prstGeom prst="rect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" name="Straight Arrow Connector 38">
              <a:extLst>
                <a:ext uri="{FF2B5EF4-FFF2-40B4-BE49-F238E27FC236}">
                  <a16:creationId xmlns:a16="http://schemas.microsoft.com/office/drawing/2014/main" id="{8C8DF510-1AEC-49C2-BF0A-ABB341DFC8BE}"/>
                </a:ext>
              </a:extLst>
            </p:cNvPr>
            <p:cNvCxnSpPr>
              <a:cxnSpLocks/>
            </p:cNvCxnSpPr>
            <p:nvPr/>
          </p:nvCxnSpPr>
          <p:spPr>
            <a:xfrm>
              <a:off x="4895932" y="4858768"/>
              <a:ext cx="2725770" cy="900004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40">
              <a:extLst>
                <a:ext uri="{FF2B5EF4-FFF2-40B4-BE49-F238E27FC236}">
                  <a16:creationId xmlns:a16="http://schemas.microsoft.com/office/drawing/2014/main" id="{A24B399E-6D9B-4E8A-AC7D-FB605C7F36EC}"/>
                </a:ext>
              </a:extLst>
            </p:cNvPr>
            <p:cNvCxnSpPr>
              <a:cxnSpLocks/>
            </p:cNvCxnSpPr>
            <p:nvPr/>
          </p:nvCxnSpPr>
          <p:spPr>
            <a:xfrm>
              <a:off x="7392599" y="4597729"/>
              <a:ext cx="317419" cy="1161043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42">
              <a:extLst>
                <a:ext uri="{FF2B5EF4-FFF2-40B4-BE49-F238E27FC236}">
                  <a16:creationId xmlns:a16="http://schemas.microsoft.com/office/drawing/2014/main" id="{37088264-2B56-4DB4-BBFB-2705BD6F2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9951" y="3465946"/>
              <a:ext cx="1236538" cy="2292826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645C61A3-9E7B-417D-8B82-EB1CD6798E59}"/>
                </a:ext>
              </a:extLst>
            </p:cNvPr>
            <p:cNvSpPr/>
            <p:nvPr/>
          </p:nvSpPr>
          <p:spPr>
            <a:xfrm>
              <a:off x="6677270" y="5811198"/>
              <a:ext cx="2016321" cy="307777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Seg trap team: laser light</a:t>
              </a:r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F54DEBC6-FC53-4F5B-95D7-587AA57008EC}"/>
              </a:ext>
            </a:extLst>
          </p:cNvPr>
          <p:cNvGrpSpPr/>
          <p:nvPr/>
        </p:nvGrpSpPr>
        <p:grpSpPr>
          <a:xfrm>
            <a:off x="7201711" y="3859586"/>
            <a:ext cx="3312886" cy="2097560"/>
            <a:chOff x="7925448" y="3947272"/>
            <a:chExt cx="3312886" cy="2097560"/>
          </a:xfrm>
        </p:grpSpPr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9C028354-3924-401D-BA4E-F1C16A895611}"/>
                </a:ext>
              </a:extLst>
            </p:cNvPr>
            <p:cNvSpPr/>
            <p:nvPr/>
          </p:nvSpPr>
          <p:spPr>
            <a:xfrm>
              <a:off x="7925448" y="3947272"/>
              <a:ext cx="476656" cy="52207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Arrow Connector 46">
              <a:extLst>
                <a:ext uri="{FF2B5EF4-FFF2-40B4-BE49-F238E27FC236}">
                  <a16:creationId xmlns:a16="http://schemas.microsoft.com/office/drawing/2014/main" id="{13DAC3E9-728E-4AE2-A81E-8AB00CA7F1B6}"/>
                </a:ext>
              </a:extLst>
            </p:cNvPr>
            <p:cNvCxnSpPr>
              <a:cxnSpLocks/>
            </p:cNvCxnSpPr>
            <p:nvPr/>
          </p:nvCxnSpPr>
          <p:spPr>
            <a:xfrm>
              <a:off x="8184416" y="4477360"/>
              <a:ext cx="767598" cy="1058854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50">
              <a:extLst>
                <a:ext uri="{FF2B5EF4-FFF2-40B4-BE49-F238E27FC236}">
                  <a16:creationId xmlns:a16="http://schemas.microsoft.com/office/drawing/2014/main" id="{55441445-4579-4D77-8994-D7B3BFA9A703}"/>
                </a:ext>
              </a:extLst>
            </p:cNvPr>
            <p:cNvSpPr/>
            <p:nvPr/>
          </p:nvSpPr>
          <p:spPr>
            <a:xfrm>
              <a:off x="8844602" y="5521612"/>
              <a:ext cx="2393732" cy="523220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Martin Stadler: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Experiment computer control!</a:t>
              </a:r>
            </a:p>
          </p:txBody>
        </p:sp>
      </p:grpSp>
      <p:grpSp>
        <p:nvGrpSpPr>
          <p:cNvPr id="33" name="Group 2">
            <a:extLst>
              <a:ext uri="{FF2B5EF4-FFF2-40B4-BE49-F238E27FC236}">
                <a16:creationId xmlns:a16="http://schemas.microsoft.com/office/drawing/2014/main" id="{B84FE94C-B599-4B26-BBF3-C69FA79797F2}"/>
              </a:ext>
            </a:extLst>
          </p:cNvPr>
          <p:cNvGrpSpPr/>
          <p:nvPr/>
        </p:nvGrpSpPr>
        <p:grpSpPr>
          <a:xfrm>
            <a:off x="2216708" y="3677337"/>
            <a:ext cx="919995" cy="884230"/>
            <a:chOff x="2940445" y="3765023"/>
            <a:chExt cx="919995" cy="884230"/>
          </a:xfrm>
        </p:grpSpPr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DDE916DB-F4FD-4BC0-AF6C-A8FA734FBDEF}"/>
                </a:ext>
              </a:extLst>
            </p:cNvPr>
            <p:cNvSpPr/>
            <p:nvPr/>
          </p:nvSpPr>
          <p:spPr>
            <a:xfrm>
              <a:off x="3131982" y="3765023"/>
              <a:ext cx="476656" cy="52207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52">
              <a:extLst>
                <a:ext uri="{FF2B5EF4-FFF2-40B4-BE49-F238E27FC236}">
                  <a16:creationId xmlns:a16="http://schemas.microsoft.com/office/drawing/2014/main" id="{17BB92F3-3708-41A7-8FC9-C5D31C5E9891}"/>
                </a:ext>
              </a:extLst>
            </p:cNvPr>
            <p:cNvSpPr/>
            <p:nvPr/>
          </p:nvSpPr>
          <p:spPr>
            <a:xfrm>
              <a:off x="2940445" y="4341476"/>
              <a:ext cx="919995" cy="307777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J. P. Home</a:t>
              </a:r>
            </a:p>
          </p:txBody>
        </p:sp>
      </p:grpSp>
      <p:sp>
        <p:nvSpPr>
          <p:cNvPr id="36" name="Rectangle 53">
            <a:extLst>
              <a:ext uri="{FF2B5EF4-FFF2-40B4-BE49-F238E27FC236}">
                <a16:creationId xmlns:a16="http://schemas.microsoft.com/office/drawing/2014/main" id="{14A61D53-C381-40FE-8DA9-1E0D1E05ADC1}"/>
              </a:ext>
            </a:extLst>
          </p:cNvPr>
          <p:cNvSpPr/>
          <p:nvPr/>
        </p:nvSpPr>
        <p:spPr>
          <a:xfrm>
            <a:off x="7804860" y="2026420"/>
            <a:ext cx="1313180" cy="307777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Daniel Kienzler</a:t>
            </a: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071857F0-E0C9-4B2E-B5D9-BFB18BBC1095}"/>
              </a:ext>
            </a:extLst>
          </p:cNvPr>
          <p:cNvGrpSpPr/>
          <p:nvPr/>
        </p:nvGrpSpPr>
        <p:grpSpPr>
          <a:xfrm>
            <a:off x="1803411" y="2457843"/>
            <a:ext cx="8162251" cy="1684192"/>
            <a:chOff x="2527148" y="2545529"/>
            <a:chExt cx="8162251" cy="1684192"/>
          </a:xfrm>
        </p:grpSpPr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F1DD56CB-9C81-4325-8BF3-58D79D03318B}"/>
                </a:ext>
              </a:extLst>
            </p:cNvPr>
            <p:cNvSpPr/>
            <p:nvPr/>
          </p:nvSpPr>
          <p:spPr>
            <a:xfrm>
              <a:off x="2527148" y="3707644"/>
              <a:ext cx="476656" cy="52207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3DEDD2E9-A2A6-4661-9B34-3049B70F80E3}"/>
                </a:ext>
              </a:extLst>
            </p:cNvPr>
            <p:cNvSpPr/>
            <p:nvPr/>
          </p:nvSpPr>
          <p:spPr>
            <a:xfrm>
              <a:off x="6848920" y="3235519"/>
              <a:ext cx="476656" cy="52207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54">
              <a:extLst>
                <a:ext uri="{FF2B5EF4-FFF2-40B4-BE49-F238E27FC236}">
                  <a16:creationId xmlns:a16="http://schemas.microsoft.com/office/drawing/2014/main" id="{B79AD29B-FA6E-4D24-8DAA-9B097F8F4580}"/>
                </a:ext>
              </a:extLst>
            </p:cNvPr>
            <p:cNvSpPr/>
            <p:nvPr/>
          </p:nvSpPr>
          <p:spPr>
            <a:xfrm>
              <a:off x="10212743" y="2545529"/>
              <a:ext cx="476656" cy="52207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1" name="Bild 14">
            <a:extLst>
              <a:ext uri="{FF2B5EF4-FFF2-40B4-BE49-F238E27FC236}">
                <a16:creationId xmlns:a16="http://schemas.microsoft.com/office/drawing/2014/main" id="{E6A15674-54C6-4C95-9492-7D51C54AA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82" r="60032" b="26977"/>
          <a:stretch>
            <a:fillRect/>
          </a:stretch>
        </p:blipFill>
        <p:spPr>
          <a:xfrm>
            <a:off x="6675199" y="356830"/>
            <a:ext cx="2107530" cy="782695"/>
          </a:xfrm>
          <a:prstGeom prst="rect">
            <a:avLst/>
          </a:prstGeom>
        </p:spPr>
      </p:pic>
      <p:pic>
        <p:nvPicPr>
          <p:cNvPr id="42" name="Picture 39">
            <a:extLst>
              <a:ext uri="{FF2B5EF4-FFF2-40B4-BE49-F238E27FC236}">
                <a16:creationId xmlns:a16="http://schemas.microsoft.com/office/drawing/2014/main" id="{CB022325-72F5-4A9C-85CE-4C1F65FA4E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8" t="21271" r="6550" b="18446"/>
          <a:stretch/>
        </p:blipFill>
        <p:spPr>
          <a:xfrm>
            <a:off x="8817689" y="478847"/>
            <a:ext cx="2270125" cy="565150"/>
          </a:xfrm>
          <a:prstGeom prst="rect">
            <a:avLst/>
          </a:prstGeom>
        </p:spPr>
      </p:pic>
      <p:sp>
        <p:nvSpPr>
          <p:cNvPr id="43" name="Rectangle 43">
            <a:extLst>
              <a:ext uri="{FF2B5EF4-FFF2-40B4-BE49-F238E27FC236}">
                <a16:creationId xmlns:a16="http://schemas.microsoft.com/office/drawing/2014/main" id="{B2B6CE00-9BAB-4722-9661-BD988E381938}"/>
              </a:ext>
            </a:extLst>
          </p:cNvPr>
          <p:cNvSpPr/>
          <p:nvPr/>
        </p:nvSpPr>
        <p:spPr>
          <a:xfrm>
            <a:off x="2340113" y="1249319"/>
            <a:ext cx="2456506" cy="369332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Molecules “Sub-group”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2E723799-0FDE-4883-B2FF-577B7B97BC2A}"/>
              </a:ext>
            </a:extLst>
          </p:cNvPr>
          <p:cNvSpPr/>
          <p:nvPr/>
        </p:nvSpPr>
        <p:spPr>
          <a:xfrm>
            <a:off x="5998183" y="6108656"/>
            <a:ext cx="5173404" cy="369332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Trapped ion quantum information group, ETH Zürich</a:t>
            </a:r>
          </a:p>
        </p:txBody>
      </p:sp>
      <p:sp>
        <p:nvSpPr>
          <p:cNvPr id="54" name="Oval 62">
            <a:extLst>
              <a:ext uri="{FF2B5EF4-FFF2-40B4-BE49-F238E27FC236}">
                <a16:creationId xmlns:a16="http://schemas.microsoft.com/office/drawing/2014/main" id="{4A9EB777-23CD-4E34-86F7-CA16DA0D35D3}"/>
              </a:ext>
            </a:extLst>
          </p:cNvPr>
          <p:cNvSpPr/>
          <p:nvPr/>
        </p:nvSpPr>
        <p:spPr>
          <a:xfrm>
            <a:off x="9451052" y="1889437"/>
            <a:ext cx="473034" cy="47303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3" name="Rectangle 34">
            <a:extLst>
              <a:ext uri="{FF2B5EF4-FFF2-40B4-BE49-F238E27FC236}">
                <a16:creationId xmlns:a16="http://schemas.microsoft.com/office/drawing/2014/main" id="{28F146A5-72B6-4AE9-9980-54C35BB72989}"/>
              </a:ext>
            </a:extLst>
          </p:cNvPr>
          <p:cNvSpPr/>
          <p:nvPr/>
        </p:nvSpPr>
        <p:spPr>
          <a:xfrm>
            <a:off x="9790458" y="1636098"/>
            <a:ext cx="72413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Be</a:t>
            </a:r>
            <a:r>
              <a:rPr lang="en-US" sz="2500" b="1" baseline="30000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C36618F7-1B33-4C57-B1EE-94B486C1F4CF}"/>
              </a:ext>
            </a:extLst>
          </p:cNvPr>
          <p:cNvGrpSpPr/>
          <p:nvPr/>
        </p:nvGrpSpPr>
        <p:grpSpPr>
          <a:xfrm>
            <a:off x="1656540" y="2526937"/>
            <a:ext cx="4825241" cy="1035609"/>
            <a:chOff x="1656540" y="2526937"/>
            <a:chExt cx="4825241" cy="1035609"/>
          </a:xfrm>
        </p:grpSpPr>
        <p:sp>
          <p:nvSpPr>
            <p:cNvPr id="57" name="Freeform 29">
              <a:extLst>
                <a:ext uri="{FF2B5EF4-FFF2-40B4-BE49-F238E27FC236}">
                  <a16:creationId xmlns:a16="http://schemas.microsoft.com/office/drawing/2014/main" id="{5B5FF063-5732-4EFD-8242-B38EA2EE0398}"/>
                </a:ext>
              </a:extLst>
            </p:cNvPr>
            <p:cNvSpPr/>
            <p:nvPr/>
          </p:nvSpPr>
          <p:spPr>
            <a:xfrm rot="21217412">
              <a:off x="1686635" y="2748838"/>
              <a:ext cx="4649526" cy="751519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33">
              <a:extLst>
                <a:ext uri="{FF2B5EF4-FFF2-40B4-BE49-F238E27FC236}">
                  <a16:creationId xmlns:a16="http://schemas.microsoft.com/office/drawing/2014/main" id="{927FFFF5-C8B6-45DA-BD87-353BA743B3F2}"/>
                </a:ext>
              </a:extLst>
            </p:cNvPr>
            <p:cNvSpPr/>
            <p:nvPr/>
          </p:nvSpPr>
          <p:spPr>
            <a:xfrm>
              <a:off x="3272925" y="2526937"/>
              <a:ext cx="680348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2500" b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</a:t>
              </a:r>
              <a:r>
                <a:rPr lang="en-US" sz="2500" b="1" baseline="-25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r>
                <a:rPr lang="en-US" sz="2500" b="1" baseline="30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51" name="Oval 59">
              <a:extLst>
                <a:ext uri="{FF2B5EF4-FFF2-40B4-BE49-F238E27FC236}">
                  <a16:creationId xmlns:a16="http://schemas.microsoft.com/office/drawing/2014/main" id="{B6529912-5AE3-4610-834D-DA7193BE448A}"/>
                </a:ext>
              </a:extLst>
            </p:cNvPr>
            <p:cNvSpPr/>
            <p:nvPr/>
          </p:nvSpPr>
          <p:spPr>
            <a:xfrm>
              <a:off x="1656540" y="3089510"/>
              <a:ext cx="473036" cy="473036"/>
            </a:xfrm>
            <a:prstGeom prst="ellipse">
              <a:avLst/>
            </a:prstGeom>
            <a:solidFill>
              <a:srgbClr val="FFA3A3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Oval 60">
              <a:extLst>
                <a:ext uri="{FF2B5EF4-FFF2-40B4-BE49-F238E27FC236}">
                  <a16:creationId xmlns:a16="http://schemas.microsoft.com/office/drawing/2014/main" id="{9B985D3B-0C5A-4E0D-B25A-FE08A0329D49}"/>
                </a:ext>
              </a:extLst>
            </p:cNvPr>
            <p:cNvSpPr/>
            <p:nvPr/>
          </p:nvSpPr>
          <p:spPr>
            <a:xfrm>
              <a:off x="5988857" y="2545526"/>
              <a:ext cx="492924" cy="492924"/>
            </a:xfrm>
            <a:prstGeom prst="ellipse">
              <a:avLst/>
            </a:prstGeom>
            <a:solidFill>
              <a:srgbClr val="FFA3A3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7C9170-C62F-4581-9F12-752E41B4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711" y="83125"/>
            <a:ext cx="10515600" cy="1325563"/>
          </a:xfrm>
        </p:spPr>
        <p:txBody>
          <a:bodyPr/>
          <a:lstStyle/>
          <a:p>
            <a:r>
              <a:rPr lang="en-GB" dirty="0"/>
              <a:t>Team</a:t>
            </a:r>
          </a:p>
        </p:txBody>
      </p:sp>
      <p:cxnSp>
        <p:nvCxnSpPr>
          <p:cNvPr id="68" name="Straight Arrow Connector 26">
            <a:extLst>
              <a:ext uri="{FF2B5EF4-FFF2-40B4-BE49-F238E27FC236}">
                <a16:creationId xmlns:a16="http://schemas.microsoft.com/office/drawing/2014/main" id="{91898AEB-1184-4317-91C5-86325883095D}"/>
              </a:ext>
            </a:extLst>
          </p:cNvPr>
          <p:cNvCxnSpPr>
            <a:cxnSpLocks/>
          </p:cNvCxnSpPr>
          <p:nvPr/>
        </p:nvCxnSpPr>
        <p:spPr>
          <a:xfrm flipH="1" flipV="1">
            <a:off x="9120895" y="2346422"/>
            <a:ext cx="330157" cy="19910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8">
            <a:extLst>
              <a:ext uri="{FF2B5EF4-FFF2-40B4-BE49-F238E27FC236}">
                <a16:creationId xmlns:a16="http://schemas.microsoft.com/office/drawing/2014/main" id="{BB7B3A81-A413-4C83-A527-736463DF892D}"/>
              </a:ext>
            </a:extLst>
          </p:cNvPr>
          <p:cNvSpPr/>
          <p:nvPr/>
        </p:nvSpPr>
        <p:spPr>
          <a:xfrm>
            <a:off x="7804860" y="1641276"/>
            <a:ext cx="1316036" cy="30777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PI</a:t>
            </a:r>
          </a:p>
        </p:txBody>
      </p:sp>
    </p:spTree>
    <p:extLst>
      <p:ext uri="{BB962C8B-B14F-4D97-AF65-F5344CB8AC3E}">
        <p14:creationId xmlns:p14="http://schemas.microsoft.com/office/powerpoint/2010/main" val="225771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3" grpId="0" animBg="1"/>
      <p:bldP spid="54" grpId="0" animBg="1"/>
      <p:bldP spid="63" grpId="0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D1ACF-9122-446A-A1C6-22FCA6BF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20903-D0A3-4BBA-9CEB-2CE32C2C4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2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000"/>
            <a:ext cx="10754445" cy="6604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l="14908" t="6966" r="14471" b="5169"/>
          <a:stretch/>
        </p:blipFill>
        <p:spPr>
          <a:xfrm>
            <a:off x="30748" y="160346"/>
            <a:ext cx="3367453" cy="3453841"/>
          </a:xfrm>
          <a:prstGeom prst="ellipse">
            <a:avLst/>
          </a:prstGeom>
          <a:ln w="19050">
            <a:solidFill>
              <a:srgbClr val="002060"/>
            </a:solidFill>
          </a:ln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9979007-835F-6C46-8009-74E583F020FC}"/>
              </a:ext>
            </a:extLst>
          </p:cNvPr>
          <p:cNvSpPr txBox="1"/>
          <p:nvPr/>
        </p:nvSpPr>
        <p:spPr>
          <a:xfrm>
            <a:off x="9432273" y="2776521"/>
            <a:ext cx="2447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Liquid helium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flow cryostat (Janis)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2EEE4F-BC79-FE41-A580-ED8D3C70A24F}"/>
              </a:ext>
            </a:extLst>
          </p:cNvPr>
          <p:cNvCxnSpPr>
            <a:cxnSpLocks/>
          </p:cNvCxnSpPr>
          <p:nvPr/>
        </p:nvCxnSpPr>
        <p:spPr>
          <a:xfrm flipH="1">
            <a:off x="7744626" y="4687212"/>
            <a:ext cx="2094120" cy="3000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F961275D-5262-CC42-A5FC-FAA278D25282}"/>
              </a:ext>
            </a:extLst>
          </p:cNvPr>
          <p:cNvSpPr txBox="1"/>
          <p:nvPr/>
        </p:nvSpPr>
        <p:spPr>
          <a:xfrm>
            <a:off x="3129561" y="142443"/>
            <a:ext cx="17563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Trap chamber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F060A2B-4DE1-2444-80A4-2F6CB1304F9B}"/>
              </a:ext>
            </a:extLst>
          </p:cNvPr>
          <p:cNvSpPr txBox="1"/>
          <p:nvPr/>
        </p:nvSpPr>
        <p:spPr>
          <a:xfrm>
            <a:off x="3754559" y="753866"/>
            <a:ext cx="2132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Heatshield (80 K)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2A504-694A-214A-94D9-64B882C2563E}"/>
              </a:ext>
            </a:extLst>
          </p:cNvPr>
          <p:cNvCxnSpPr>
            <a:cxnSpLocks/>
          </p:cNvCxnSpPr>
          <p:nvPr/>
        </p:nvCxnSpPr>
        <p:spPr>
          <a:xfrm>
            <a:off x="4938446" y="1236400"/>
            <a:ext cx="1218514" cy="2497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1">
            <a:extLst>
              <a:ext uri="{FF2B5EF4-FFF2-40B4-BE49-F238E27FC236}">
                <a16:creationId xmlns:a16="http://schemas.microsoft.com/office/drawing/2014/main" id="{A5D307D5-276C-234C-8C4C-E2B6D4B95D6A}"/>
              </a:ext>
            </a:extLst>
          </p:cNvPr>
          <p:cNvSpPr txBox="1"/>
          <p:nvPr/>
        </p:nvSpPr>
        <p:spPr>
          <a:xfrm>
            <a:off x="9171402" y="5858471"/>
            <a:ext cx="1954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Imaging system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A5D307D5-276C-234C-8C4C-E2B6D4B95D6A}"/>
              </a:ext>
            </a:extLst>
          </p:cNvPr>
          <p:cNvSpPr txBox="1"/>
          <p:nvPr/>
        </p:nvSpPr>
        <p:spPr>
          <a:xfrm>
            <a:off x="9897207" y="4503153"/>
            <a:ext cx="1645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RF resonator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A5D307D5-276C-234C-8C4C-E2B6D4B95D6A}"/>
              </a:ext>
            </a:extLst>
          </p:cNvPr>
          <p:cNvSpPr txBox="1"/>
          <p:nvPr/>
        </p:nvSpPr>
        <p:spPr>
          <a:xfrm>
            <a:off x="6728077" y="763477"/>
            <a:ext cx="23155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Ion pump and NEG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A5D307D5-276C-234C-8C4C-E2B6D4B95D6A}"/>
              </a:ext>
            </a:extLst>
          </p:cNvPr>
          <p:cNvSpPr txBox="1"/>
          <p:nvPr/>
        </p:nvSpPr>
        <p:spPr>
          <a:xfrm>
            <a:off x="1390103" y="4361868"/>
            <a:ext cx="1022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CMOS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camera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A5D307D5-276C-234C-8C4C-E2B6D4B95D6A}"/>
              </a:ext>
            </a:extLst>
          </p:cNvPr>
          <p:cNvSpPr txBox="1"/>
          <p:nvPr/>
        </p:nvSpPr>
        <p:spPr>
          <a:xfrm>
            <a:off x="1279627" y="5397402"/>
            <a:ext cx="708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PMT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774947-2BF2-864B-8D92-721D9A03CD4F}"/>
              </a:ext>
            </a:extLst>
          </p:cNvPr>
          <p:cNvCxnSpPr>
            <a:cxnSpLocks/>
          </p:cNvCxnSpPr>
          <p:nvPr/>
        </p:nvCxnSpPr>
        <p:spPr>
          <a:xfrm>
            <a:off x="1714474" y="1593592"/>
            <a:ext cx="155" cy="325581"/>
          </a:xfrm>
          <a:prstGeom prst="straightConnector1">
            <a:avLst/>
          </a:prstGeom>
          <a:ln w="254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9">
            <a:extLst>
              <a:ext uri="{FF2B5EF4-FFF2-40B4-BE49-F238E27FC236}">
                <a16:creationId xmlns:a16="http://schemas.microsoft.com/office/drawing/2014/main" id="{F961275D-5262-CC42-A5FC-FAA278D25282}"/>
              </a:ext>
            </a:extLst>
          </p:cNvPr>
          <p:cNvSpPr txBox="1"/>
          <p:nvPr/>
        </p:nvSpPr>
        <p:spPr>
          <a:xfrm>
            <a:off x="1219027" y="1191941"/>
            <a:ext cx="10845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Ion trap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749741" y="6652850"/>
            <a:ext cx="4928422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0">
            <a:extLst>
              <a:ext uri="{FF2B5EF4-FFF2-40B4-BE49-F238E27FC236}">
                <a16:creationId xmlns:a16="http://schemas.microsoft.com/office/drawing/2014/main" id="{EF060A2B-4DE1-2444-80A4-2F6CB1304F9B}"/>
              </a:ext>
            </a:extLst>
          </p:cNvPr>
          <p:cNvSpPr txBox="1"/>
          <p:nvPr/>
        </p:nvSpPr>
        <p:spPr>
          <a:xfrm>
            <a:off x="8699434" y="645694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600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F961275D-5262-CC42-A5FC-FAA278D25282}"/>
              </a:ext>
            </a:extLst>
          </p:cNvPr>
          <p:cNvSpPr txBox="1"/>
          <p:nvPr/>
        </p:nvSpPr>
        <p:spPr>
          <a:xfrm>
            <a:off x="8490984" y="2056196"/>
            <a:ext cx="19960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Coldhead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(10 K)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002A504-694A-214A-94D9-64B882C2563E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6645018" y="2271640"/>
            <a:ext cx="1845966" cy="156376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9774947-2BF2-864B-8D92-721D9A03CD4F}"/>
              </a:ext>
            </a:extLst>
          </p:cNvPr>
          <p:cNvCxnSpPr>
            <a:cxnSpLocks/>
          </p:cNvCxnSpPr>
          <p:nvPr/>
        </p:nvCxnSpPr>
        <p:spPr>
          <a:xfrm flipH="1" flipV="1">
            <a:off x="6369050" y="5645283"/>
            <a:ext cx="2565400" cy="39363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5820035" y="4272543"/>
            <a:ext cx="824980" cy="824980"/>
          </a:xfrm>
          <a:prstGeom prst="ellips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>
            <a:stCxn id="55" idx="7"/>
            <a:endCxn id="56" idx="7"/>
          </p:cNvCxnSpPr>
          <p:nvPr/>
        </p:nvCxnSpPr>
        <p:spPr>
          <a:xfrm>
            <a:off x="2905049" y="666149"/>
            <a:ext cx="3619150" cy="372721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6" idx="4"/>
          </p:cNvCxnSpPr>
          <p:nvPr/>
        </p:nvCxnSpPr>
        <p:spPr>
          <a:xfrm>
            <a:off x="1326347" y="3580461"/>
            <a:ext cx="4906178" cy="151706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68350" y="2463159"/>
            <a:ext cx="1900238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10">
            <a:extLst>
              <a:ext uri="{FF2B5EF4-FFF2-40B4-BE49-F238E27FC236}">
                <a16:creationId xmlns:a16="http://schemas.microsoft.com/office/drawing/2014/main" id="{EF060A2B-4DE1-2444-80A4-2F6CB1304F9B}"/>
              </a:ext>
            </a:extLst>
          </p:cNvPr>
          <p:cNvSpPr txBox="1"/>
          <p:nvPr/>
        </p:nvSpPr>
        <p:spPr>
          <a:xfrm>
            <a:off x="1271445" y="2546733"/>
            <a:ext cx="979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50 mm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774947-2BF2-864B-8D92-721D9A03CD4F}"/>
              </a:ext>
            </a:extLst>
          </p:cNvPr>
          <p:cNvCxnSpPr>
            <a:cxnSpLocks/>
          </p:cNvCxnSpPr>
          <p:nvPr/>
        </p:nvCxnSpPr>
        <p:spPr>
          <a:xfrm flipH="1">
            <a:off x="2380525" y="444441"/>
            <a:ext cx="715674" cy="121326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96A5D2A2-E259-D24E-A3DE-C44FC255BA1F}"/>
              </a:ext>
            </a:extLst>
          </p:cNvPr>
          <p:cNvSpPr txBox="1"/>
          <p:nvPr/>
        </p:nvSpPr>
        <p:spPr>
          <a:xfrm>
            <a:off x="3206993" y="3019648"/>
            <a:ext cx="13576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Leak valve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1" name="TextBox 9">
            <a:extLst>
              <a:ext uri="{FF2B5EF4-FFF2-40B4-BE49-F238E27FC236}">
                <a16:creationId xmlns:a16="http://schemas.microsoft.com/office/drawing/2014/main" id="{F961275D-5262-CC42-A5FC-FAA278D25282}"/>
              </a:ext>
            </a:extLst>
          </p:cNvPr>
          <p:cNvSpPr txBox="1"/>
          <p:nvPr/>
        </p:nvSpPr>
        <p:spPr>
          <a:xfrm>
            <a:off x="7953076" y="1442264"/>
            <a:ext cx="26516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UHV chamber (300 K)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002A504-694A-214A-94D9-64B882C2563E}"/>
              </a:ext>
            </a:extLst>
          </p:cNvPr>
          <p:cNvCxnSpPr>
            <a:cxnSpLocks/>
          </p:cNvCxnSpPr>
          <p:nvPr/>
        </p:nvCxnSpPr>
        <p:spPr>
          <a:xfrm flipH="1">
            <a:off x="6674493" y="1680569"/>
            <a:ext cx="1218557" cy="13575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68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371" y="131565"/>
            <a:ext cx="4204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Trap Fabrication in 4 steps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4832" y="6159777"/>
            <a:ext cx="239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212326"/>
                </a:solidFill>
              </a:rPr>
              <a:t>Femtoprint</a:t>
            </a:r>
            <a:r>
              <a:rPr lang="en-US" sz="2000" dirty="0">
                <a:solidFill>
                  <a:srgbClr val="212326"/>
                </a:solidFill>
              </a:rPr>
              <a:t> sample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3" y="3879125"/>
            <a:ext cx="2921639" cy="2191229"/>
          </a:xfrm>
          <a:prstGeom prst="ellipse">
            <a:avLst/>
          </a:prstGeom>
          <a:ln w="57150">
            <a:solidFill>
              <a:srgbClr val="084438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rc 7"/>
          <p:cNvSpPr/>
          <p:nvPr/>
        </p:nvSpPr>
        <p:spPr>
          <a:xfrm flipH="1">
            <a:off x="1097208" y="2302715"/>
            <a:ext cx="2404610" cy="3256986"/>
          </a:xfrm>
          <a:prstGeom prst="arc">
            <a:avLst>
              <a:gd name="adj1" fmla="val 16988750"/>
              <a:gd name="adj2" fmla="val 21037635"/>
            </a:avLst>
          </a:prstGeom>
          <a:noFill/>
          <a:ln w="57150">
            <a:solidFill>
              <a:srgbClr val="084438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" y="-783680"/>
            <a:ext cx="5130695" cy="6327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41" y="3015866"/>
            <a:ext cx="3041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12326"/>
                </a:solidFill>
              </a:rPr>
              <a:t>Electron beam evaporation of gold (100 nm)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t="54580" r="49708" b="14511"/>
          <a:stretch/>
        </p:blipFill>
        <p:spPr>
          <a:xfrm>
            <a:off x="2030492" y="1048345"/>
            <a:ext cx="2518839" cy="1813529"/>
          </a:xfrm>
          <a:prstGeom prst="ellipse">
            <a:avLst/>
          </a:prstGeom>
          <a:ln w="57150">
            <a:solidFill>
              <a:srgbClr val="084438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Arc 12"/>
          <p:cNvSpPr/>
          <p:nvPr/>
        </p:nvSpPr>
        <p:spPr>
          <a:xfrm rot="4119747" flipH="1">
            <a:off x="3689493" y="805016"/>
            <a:ext cx="2113662" cy="3232890"/>
          </a:xfrm>
          <a:prstGeom prst="arc">
            <a:avLst>
              <a:gd name="adj1" fmla="val 19129127"/>
              <a:gd name="adj2" fmla="val 21049200"/>
            </a:avLst>
          </a:prstGeom>
          <a:noFill/>
          <a:ln w="57150">
            <a:solidFill>
              <a:srgbClr val="084438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33669" y="2466925"/>
            <a:ext cx="300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12326"/>
                </a:solidFill>
              </a:rPr>
              <a:t>Gold electroplating</a:t>
            </a:r>
          </a:p>
          <a:p>
            <a:pPr algn="ctr"/>
            <a:r>
              <a:rPr lang="en-US" sz="2000" dirty="0">
                <a:solidFill>
                  <a:srgbClr val="212326"/>
                </a:solidFill>
              </a:rPr>
              <a:t>(5 um)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77" t="20906" r="28373" b="17378"/>
          <a:stretch/>
        </p:blipFill>
        <p:spPr>
          <a:xfrm rot="5400000">
            <a:off x="5564280" y="-65897"/>
            <a:ext cx="2161190" cy="2729417"/>
          </a:xfrm>
          <a:prstGeom prst="ellipse">
            <a:avLst/>
          </a:prstGeom>
          <a:ln w="57150">
            <a:solidFill>
              <a:srgbClr val="084438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88951" y="3638820"/>
            <a:ext cx="486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84438"/>
                </a:solidFill>
              </a:rPr>
              <a:t>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63930" y="97024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84438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03280" y="89056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84438"/>
                </a:solidFill>
              </a:rPr>
              <a:t>3</a:t>
            </a:r>
          </a:p>
        </p:txBody>
      </p:sp>
      <p:sp>
        <p:nvSpPr>
          <p:cNvPr id="19" name="Arc 18"/>
          <p:cNvSpPr/>
          <p:nvPr/>
        </p:nvSpPr>
        <p:spPr>
          <a:xfrm rot="6547194" flipH="1">
            <a:off x="6700593" y="530237"/>
            <a:ext cx="2181085" cy="3956660"/>
          </a:xfrm>
          <a:prstGeom prst="arc">
            <a:avLst>
              <a:gd name="adj1" fmla="val 16826739"/>
              <a:gd name="adj2" fmla="val 0"/>
            </a:avLst>
          </a:prstGeom>
          <a:noFill/>
          <a:ln w="57150">
            <a:solidFill>
              <a:srgbClr val="084438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53889" y="6199570"/>
            <a:ext cx="3005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12326"/>
                </a:solidFill>
              </a:rPr>
              <a:t>Glue trap and </a:t>
            </a:r>
            <a:r>
              <a:rPr lang="en-US" sz="2000" dirty="0" err="1">
                <a:solidFill>
                  <a:srgbClr val="212326"/>
                </a:solidFill>
              </a:rPr>
              <a:t>wirebond</a:t>
            </a:r>
            <a:endParaRPr lang="en-US" sz="2000" dirty="0">
              <a:solidFill>
                <a:srgbClr val="21232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18574" y="2925978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84438"/>
                </a:solidFill>
              </a:rPr>
              <a:t>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15954" r="24649" b="26420"/>
          <a:stretch/>
        </p:blipFill>
        <p:spPr>
          <a:xfrm>
            <a:off x="7278431" y="2970736"/>
            <a:ext cx="4760900" cy="3125133"/>
          </a:xfrm>
          <a:prstGeom prst="ellipse">
            <a:avLst/>
          </a:prstGeom>
          <a:ln w="57150">
            <a:solidFill>
              <a:srgbClr val="084438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7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3" grpId="0" animBg="1"/>
      <p:bldP spid="14" grpId="0"/>
      <p:bldP spid="16" grpId="0"/>
      <p:bldP spid="17" grpId="0"/>
      <p:bldP spid="18" grpId="0"/>
      <p:bldP spid="19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5B41D3-D25B-904F-8433-EC65C96A8F93}"/>
              </a:ext>
            </a:extLst>
          </p:cNvPr>
          <p:cNvGrpSpPr/>
          <p:nvPr/>
        </p:nvGrpSpPr>
        <p:grpSpPr>
          <a:xfrm>
            <a:off x="9846482" y="3204057"/>
            <a:ext cx="1617837" cy="2927518"/>
            <a:chOff x="9846482" y="3204057"/>
            <a:chExt cx="1617837" cy="2927518"/>
          </a:xfrm>
        </p:grpSpPr>
        <p:sp>
          <p:nvSpPr>
            <p:cNvPr id="134" name="Rounded Rectangle 133"/>
            <p:cNvSpPr/>
            <p:nvPr/>
          </p:nvSpPr>
          <p:spPr>
            <a:xfrm>
              <a:off x="9846482" y="3204057"/>
              <a:ext cx="1617837" cy="2927518"/>
            </a:xfrm>
            <a:prstGeom prst="roundRect">
              <a:avLst>
                <a:gd name="adj" fmla="val 3063"/>
              </a:avLst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solidFill>
                <a:schemeClr val="accent4">
                  <a:lumMod val="75000"/>
                  <a:alpha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0685207" y="5338332"/>
              <a:ext cx="726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J = 1/2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685207" y="5726345"/>
              <a:ext cx="726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J = 3/2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0676785" y="4363629"/>
              <a:ext cx="726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J = 1/2</a:t>
              </a: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0685206" y="3333268"/>
              <a:ext cx="726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J = 3/2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0676785" y="3738498"/>
              <a:ext cx="726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J = 5/2</a:t>
              </a: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10335839" y="3396869"/>
              <a:ext cx="295160" cy="2569998"/>
              <a:chOff x="17937960" y="29978240"/>
              <a:chExt cx="354634" cy="3087845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7937960" y="32524039"/>
                <a:ext cx="341446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7937960" y="32452825"/>
                <a:ext cx="341446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7937960" y="33066085"/>
                <a:ext cx="35463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7937960" y="32994871"/>
                <a:ext cx="35463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17937960" y="32923655"/>
                <a:ext cx="35463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7937960" y="32852440"/>
                <a:ext cx="354634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7937960" y="31363402"/>
                <a:ext cx="336778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7937960" y="31292187"/>
                <a:ext cx="336778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7937960" y="30191885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7937960" y="30120671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7937960" y="30049456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7937960" y="29978240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17937960" y="30602752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7937960" y="30531536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7937960" y="30460320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17937960" y="30389106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17937960" y="30748148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7937960" y="30676934"/>
                <a:ext cx="32391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65" name="Rounded Rectangle 164"/>
            <p:cNvSpPr/>
            <p:nvPr/>
          </p:nvSpPr>
          <p:spPr>
            <a:xfrm>
              <a:off x="10264382" y="5929269"/>
              <a:ext cx="438073" cy="77266"/>
            </a:xfrm>
            <a:prstGeom prst="roundRect">
              <a:avLst>
                <a:gd name="adj" fmla="val 50000"/>
              </a:avLst>
            </a:prstGeom>
            <a:solidFill>
              <a:srgbClr val="9EC4E6">
                <a:alpha val="50000"/>
              </a:srgbClr>
            </a:solidFill>
            <a:ln>
              <a:solidFill>
                <a:schemeClr val="accent1">
                  <a:alpha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913964" y="1996764"/>
            <a:ext cx="8221796" cy="4257378"/>
          </a:xfrm>
          <a:prstGeom prst="roundRect">
            <a:avLst>
              <a:gd name="adj" fmla="val 2028"/>
            </a:avLst>
          </a:prstGeom>
          <a:solidFill>
            <a:srgbClr val="7030A0">
              <a:alpha val="5000"/>
            </a:srgbClr>
          </a:solidFill>
          <a:ln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27777" y="3476626"/>
            <a:ext cx="5173856" cy="2603330"/>
          </a:xfrm>
          <a:prstGeom prst="roundRect">
            <a:avLst>
              <a:gd name="adj" fmla="val 2324"/>
            </a:avLst>
          </a:prstGeom>
          <a:solidFill>
            <a:srgbClr val="FFEFEF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117883" y="5480504"/>
            <a:ext cx="1017669" cy="367330"/>
          </a:xfrm>
          <a:prstGeom prst="roundRect">
            <a:avLst>
              <a:gd name="adj" fmla="val 2407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accent4">
                <a:lumMod val="75000"/>
                <a:alpha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62402" y="2322137"/>
            <a:ext cx="1543064" cy="433268"/>
          </a:xfrm>
          <a:prstGeom prst="roundRect">
            <a:avLst>
              <a:gd name="adj" fmla="val 10604"/>
            </a:avLst>
          </a:prstGeom>
          <a:solidFill>
            <a:srgbClr val="FFEFEF"/>
          </a:solidFill>
          <a:ln>
            <a:solidFill>
              <a:srgbClr val="F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3964" y="201483"/>
            <a:ext cx="2425377" cy="906653"/>
          </a:xfrm>
          <a:prstGeom prst="roundRect">
            <a:avLst>
              <a:gd name="adj" fmla="val 8364"/>
            </a:avLst>
          </a:prstGeom>
          <a:solidFill>
            <a:srgbClr val="7030A0">
              <a:alpha val="5000"/>
            </a:srgbClr>
          </a:solidFill>
          <a:ln>
            <a:solidFill>
              <a:srgbClr val="7030A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11257" y="411306"/>
            <a:ext cx="17882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5" y="319639"/>
            <a:ext cx="488624" cy="209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3" y="4015902"/>
            <a:ext cx="434005" cy="2361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89023" y="4143730"/>
            <a:ext cx="1565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ground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(bound)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65525" y="438048"/>
            <a:ext cx="0" cy="3667376"/>
          </a:xfrm>
          <a:prstGeom prst="straightConnector1">
            <a:avLst/>
          </a:prstGeom>
          <a:ln w="1905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757" y="6208042"/>
            <a:ext cx="1578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Electronic states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99007" y="4123978"/>
            <a:ext cx="1688275" cy="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55063" y="2523023"/>
            <a:ext cx="9044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 rot="10800000">
            <a:off x="2687282" y="2209558"/>
            <a:ext cx="345087" cy="3828841"/>
          </a:xfrm>
          <a:prstGeom prst="rightBrace">
            <a:avLst>
              <a:gd name="adj1" fmla="val 42520"/>
              <a:gd name="adj2" fmla="val 50000"/>
            </a:avLst>
          </a:prstGeom>
          <a:ln w="12700">
            <a:solidFill>
              <a:srgbClr val="21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37" y="2461687"/>
            <a:ext cx="483932" cy="142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37" y="4864754"/>
            <a:ext cx="490746" cy="14607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773756" y="4934580"/>
            <a:ext cx="8925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/>
          <p:cNvSpPr/>
          <p:nvPr/>
        </p:nvSpPr>
        <p:spPr>
          <a:xfrm rot="10800000">
            <a:off x="4720523" y="3547689"/>
            <a:ext cx="210857" cy="2427993"/>
          </a:xfrm>
          <a:prstGeom prst="rightBrace">
            <a:avLst>
              <a:gd name="adj1" fmla="val 42520"/>
              <a:gd name="adj2" fmla="val 42998"/>
            </a:avLst>
          </a:prstGeom>
          <a:ln w="12700">
            <a:solidFill>
              <a:srgbClr val="21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57531" y="6208043"/>
            <a:ext cx="2108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Ro-vibrational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0232" y="6211669"/>
            <a:ext cx="1721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Rotational 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5386051" y="3998553"/>
            <a:ext cx="278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6129630" y="4496564"/>
            <a:ext cx="278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4078457" y="1970075"/>
            <a:ext cx="2789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…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82947" y="1257436"/>
            <a:ext cx="1936749" cy="594688"/>
            <a:chOff x="4659352" y="1102612"/>
            <a:chExt cx="1936749" cy="594688"/>
          </a:xfrm>
        </p:grpSpPr>
        <p:sp>
          <p:nvSpPr>
            <p:cNvPr id="16" name="Rectangle 15"/>
            <p:cNvSpPr/>
            <p:nvPr/>
          </p:nvSpPr>
          <p:spPr>
            <a:xfrm>
              <a:off x="4659352" y="1374135"/>
              <a:ext cx="193674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 1240 THz (&lt; 241 nm)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59353" y="1102612"/>
              <a:ext cx="17460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Dipole transition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3848743" y="2531905"/>
            <a:ext cx="0" cy="240267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831681" y="2811045"/>
            <a:ext cx="176836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Dipole forbidden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 THz (4.5 um)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489809" y="4305488"/>
            <a:ext cx="227322" cy="1619685"/>
          </a:xfrm>
          <a:prstGeom prst="roundRect">
            <a:avLst>
              <a:gd name="adj" fmla="val 3830"/>
            </a:avLst>
          </a:prstGeom>
          <a:solidFill>
            <a:srgbClr val="FF0000">
              <a:alpha val="10000"/>
            </a:srgbClr>
          </a:solidFill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227762" y="4806419"/>
            <a:ext cx="236183" cy="965092"/>
          </a:xfrm>
          <a:prstGeom prst="roundRect">
            <a:avLst>
              <a:gd name="adj" fmla="val 3063"/>
            </a:avLst>
          </a:prstGeom>
          <a:solidFill>
            <a:srgbClr val="FF0000">
              <a:alpha val="10000"/>
            </a:srgbClr>
          </a:solidFill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50" y="5607718"/>
            <a:ext cx="398474" cy="1131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50" y="4855373"/>
            <a:ext cx="404481" cy="11714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56" y="5799041"/>
            <a:ext cx="405482" cy="11714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58" y="5352715"/>
            <a:ext cx="403479" cy="11313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53" y="4305488"/>
            <a:ext cx="407485" cy="11313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>
            <a:off x="5524096" y="5859651"/>
            <a:ext cx="160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273084" y="5664286"/>
            <a:ext cx="160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520906" y="5409283"/>
            <a:ext cx="160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259526" y="4913944"/>
            <a:ext cx="160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519709" y="4362056"/>
            <a:ext cx="160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345853" y="4910805"/>
            <a:ext cx="0" cy="753481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4684990" y="2244728"/>
            <a:ext cx="2789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…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49004" y="414825"/>
            <a:ext cx="1912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excited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(unbound)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479930" y="279783"/>
            <a:ext cx="3719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Level Diagram of H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656922" y="4390275"/>
            <a:ext cx="639434" cy="4484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296356" y="4184347"/>
            <a:ext cx="118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symmetric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>
            <a:endCxn id="96" idx="2"/>
          </p:cNvCxnSpPr>
          <p:nvPr/>
        </p:nvCxnSpPr>
        <p:spPr>
          <a:xfrm flipV="1">
            <a:off x="5517618" y="1634871"/>
            <a:ext cx="777840" cy="126886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4332998" y="988540"/>
            <a:ext cx="3924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homonuclear molecule: no dipole moment (long lived rovibrational states)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058059" y="3497292"/>
            <a:ext cx="1008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Para-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(I = 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5777551" y="3969056"/>
            <a:ext cx="1150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Ortho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 (I = 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6484632" y="3202015"/>
            <a:ext cx="183559" cy="76894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6130263" y="2532018"/>
            <a:ext cx="2840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Two species with different nuclear spin that don’t mix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 flipV="1">
            <a:off x="6974422" y="5724171"/>
            <a:ext cx="335279" cy="415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7134179" y="5577533"/>
            <a:ext cx="1872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anti-symmetric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5535558" y="2975209"/>
            <a:ext cx="602420" cy="56373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 rot="5400000">
            <a:off x="9001955" y="-649288"/>
            <a:ext cx="2526634" cy="385345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0933849" y="892390"/>
            <a:ext cx="331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9066829" y="1101068"/>
            <a:ext cx="331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226019" y="1501607"/>
            <a:ext cx="314461" cy="314461"/>
          </a:xfrm>
          <a:prstGeom prst="ellipse">
            <a:avLst/>
          </a:prstGeom>
          <a:solidFill>
            <a:srgbClr val="A9CB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flipH="1">
            <a:off x="10383249" y="1550606"/>
            <a:ext cx="1590" cy="230075"/>
          </a:xfrm>
          <a:prstGeom prst="straightConnector1">
            <a:avLst/>
          </a:prstGeom>
          <a:ln w="19050">
            <a:solidFill>
              <a:srgbClr val="4454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10439473" y="1179418"/>
            <a:ext cx="365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-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" name="Group 119"/>
          <p:cNvGrpSpPr/>
          <p:nvPr/>
        </p:nvGrpSpPr>
        <p:grpSpPr>
          <a:xfrm rot="20450373">
            <a:off x="9342169" y="948252"/>
            <a:ext cx="1696467" cy="359237"/>
            <a:chOff x="1174506" y="3150201"/>
            <a:chExt cx="1254090" cy="265561"/>
          </a:xfrm>
        </p:grpSpPr>
        <p:sp>
          <p:nvSpPr>
            <p:cNvPr id="121" name="Freeform 120"/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4" name="Straight Arrow Connector 123"/>
          <p:cNvCxnSpPr/>
          <p:nvPr/>
        </p:nvCxnSpPr>
        <p:spPr>
          <a:xfrm flipV="1">
            <a:off x="9554060" y="1230603"/>
            <a:ext cx="0" cy="246852"/>
          </a:xfrm>
          <a:prstGeom prst="straightConnector1">
            <a:avLst/>
          </a:prstGeom>
          <a:ln w="19050">
            <a:solidFill>
              <a:srgbClr val="4454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10820110" y="792873"/>
            <a:ext cx="0" cy="227504"/>
          </a:xfrm>
          <a:prstGeom prst="straightConnector1">
            <a:avLst/>
          </a:prstGeom>
          <a:ln w="19050">
            <a:solidFill>
              <a:srgbClr val="4454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Arc 126"/>
          <p:cNvSpPr/>
          <p:nvPr/>
        </p:nvSpPr>
        <p:spPr>
          <a:xfrm rot="20834679">
            <a:off x="10549599" y="581120"/>
            <a:ext cx="547693" cy="523154"/>
          </a:xfrm>
          <a:prstGeom prst="arc">
            <a:avLst>
              <a:gd name="adj1" fmla="val 14628930"/>
              <a:gd name="adj2" fmla="val 73857"/>
            </a:avLst>
          </a:prstGeom>
          <a:ln w="190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8724512" y="498161"/>
            <a:ext cx="1448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5867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Vibration (v)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E5867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0190373" y="204812"/>
            <a:ext cx="1373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5867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Rotation (L)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E5867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30" name="Straight Arrow Connector 129"/>
          <p:cNvCxnSpPr/>
          <p:nvPr/>
        </p:nvCxnSpPr>
        <p:spPr>
          <a:xfrm flipV="1">
            <a:off x="9888967" y="845422"/>
            <a:ext cx="445402" cy="179644"/>
          </a:xfrm>
          <a:prstGeom prst="straightConnector1">
            <a:avLst/>
          </a:prstGeom>
          <a:ln w="19050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/>
          <p:cNvSpPr/>
          <p:nvPr/>
        </p:nvSpPr>
        <p:spPr>
          <a:xfrm>
            <a:off x="10540479" y="1506738"/>
            <a:ext cx="1470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E5867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Spin (I = 0,1; S = 1/2)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E5867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9135761" y="1759133"/>
            <a:ext cx="651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10190373" y="3487539"/>
            <a:ext cx="0" cy="2403528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64" name="Rectangle 163"/>
          <p:cNvSpPr/>
          <p:nvPr/>
        </p:nvSpPr>
        <p:spPr>
          <a:xfrm rot="16200000">
            <a:off x="9278894" y="4698546"/>
            <a:ext cx="1380654" cy="253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GHz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9154838" y="6221952"/>
            <a:ext cx="2860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Goal: Prepare a single hyperfine level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354533" y="2540757"/>
            <a:ext cx="2638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Total angular momentum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J = I + S + L</a:t>
            </a:r>
          </a:p>
        </p:txBody>
      </p:sp>
      <p:sp>
        <p:nvSpPr>
          <p:cNvPr id="169" name="Rectangle 168"/>
          <p:cNvSpPr/>
          <p:nvPr/>
        </p:nvSpPr>
        <p:spPr>
          <a:xfrm rot="16200000">
            <a:off x="8248273" y="4577018"/>
            <a:ext cx="2739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dipole transitions</a:t>
            </a:r>
          </a:p>
        </p:txBody>
      </p:sp>
      <p:cxnSp>
        <p:nvCxnSpPr>
          <p:cNvPr id="171" name="Straight Connector 170"/>
          <p:cNvCxnSpPr/>
          <p:nvPr/>
        </p:nvCxnSpPr>
        <p:spPr>
          <a:xfrm flipV="1">
            <a:off x="7035856" y="3202016"/>
            <a:ext cx="2846660" cy="2273989"/>
          </a:xfrm>
          <a:prstGeom prst="line">
            <a:avLst/>
          </a:prstGeom>
          <a:ln w="12700">
            <a:solidFill>
              <a:srgbClr val="CCA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7035856" y="5849876"/>
            <a:ext cx="2853111" cy="281611"/>
          </a:xfrm>
          <a:prstGeom prst="line">
            <a:avLst/>
          </a:prstGeom>
          <a:ln w="12700">
            <a:solidFill>
              <a:srgbClr val="CCA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6905153" y="4893295"/>
            <a:ext cx="1768369" cy="597776"/>
            <a:chOff x="8294299" y="4827490"/>
            <a:chExt cx="1768369" cy="597776"/>
          </a:xfrm>
        </p:grpSpPr>
        <p:sp>
          <p:nvSpPr>
            <p:cNvPr id="37" name="Rectangle 36"/>
            <p:cNvSpPr/>
            <p:nvPr/>
          </p:nvSpPr>
          <p:spPr>
            <a:xfrm>
              <a:off x="8294299" y="4827490"/>
              <a:ext cx="1768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Dipole forbidden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315122" y="5102101"/>
              <a:ext cx="141256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THz (37.5 um)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3" grpId="0" animBg="1"/>
      <p:bldP spid="6" grpId="0" animBg="1"/>
      <p:bldP spid="7" grpId="0" animBg="1"/>
      <p:bldP spid="13" grpId="0"/>
      <p:bldP spid="17" grpId="0"/>
      <p:bldP spid="20" grpId="0" animBg="1"/>
      <p:bldP spid="24" grpId="0" animBg="1"/>
      <p:bldP spid="25" grpId="0"/>
      <p:bldP spid="26" grpId="0"/>
      <p:bldP spid="27" grpId="0"/>
      <p:bldP spid="28" grpId="0"/>
      <p:bldP spid="30" grpId="0"/>
      <p:bldP spid="35" grpId="0"/>
      <p:bldP spid="50" grpId="0" animBg="1"/>
      <p:bldP spid="51" grpId="0" animBg="1"/>
      <p:bldP spid="63" grpId="0"/>
      <p:bldP spid="65" grpId="0"/>
      <p:bldP spid="88" grpId="0"/>
      <p:bldP spid="96" grpId="0"/>
      <p:bldP spid="98" grpId="0"/>
      <p:bldP spid="99" grpId="0"/>
      <p:bldP spid="101" grpId="0"/>
      <p:bldP spid="105" grpId="0"/>
      <p:bldP spid="127" grpId="0" animBg="1"/>
      <p:bldP spid="128" grpId="0"/>
      <p:bldP spid="129" grpId="0"/>
      <p:bldP spid="131" grpId="0"/>
      <p:bldP spid="164" grpId="0"/>
      <p:bldP spid="166" grpId="0"/>
      <p:bldP spid="48" grpId="0"/>
      <p:bldP spid="1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ounded Rectangle 89"/>
          <p:cNvSpPr/>
          <p:nvPr/>
        </p:nvSpPr>
        <p:spPr>
          <a:xfrm>
            <a:off x="1149284" y="2563982"/>
            <a:ext cx="475507" cy="2723993"/>
          </a:xfrm>
          <a:prstGeom prst="roundRect">
            <a:avLst>
              <a:gd name="adj" fmla="val 16306"/>
            </a:avLst>
          </a:prstGeom>
          <a:solidFill>
            <a:srgbClr val="9EC4E6">
              <a:alpha val="50000"/>
            </a:srgbClr>
          </a:solidFill>
          <a:ln>
            <a:solidFill>
              <a:schemeClr val="accent1">
                <a:alpha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ounded Rectangle 93">
            <a:extLst>
              <a:ext uri="{FF2B5EF4-FFF2-40B4-BE49-F238E27FC236}">
                <a16:creationId xmlns:a16="http://schemas.microsoft.com/office/drawing/2014/main" id="{952DB186-C161-1B44-97B3-C003CF60AB3B}"/>
              </a:ext>
            </a:extLst>
          </p:cNvPr>
          <p:cNvSpPr/>
          <p:nvPr/>
        </p:nvSpPr>
        <p:spPr>
          <a:xfrm>
            <a:off x="909303" y="2372508"/>
            <a:ext cx="892339" cy="1614396"/>
          </a:xfrm>
          <a:prstGeom prst="roundRect">
            <a:avLst>
              <a:gd name="adj" fmla="val 3063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accent4">
                <a:lumMod val="75000"/>
                <a:alpha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2837629" y="3256571"/>
            <a:ext cx="4380704" cy="2321007"/>
          </a:xfrm>
          <a:prstGeom prst="roundRect">
            <a:avLst>
              <a:gd name="adj" fmla="val 3063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accent4">
                <a:lumMod val="75000"/>
                <a:alpha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883118" y="5292600"/>
            <a:ext cx="730114" cy="142528"/>
          </a:xfrm>
          <a:prstGeom prst="roundRect">
            <a:avLst>
              <a:gd name="adj" fmla="val 50000"/>
            </a:avLst>
          </a:prstGeom>
          <a:solidFill>
            <a:srgbClr val="9EC4E6">
              <a:alpha val="50000"/>
            </a:srgbClr>
          </a:solidFill>
          <a:ln>
            <a:solidFill>
              <a:schemeClr val="accent1">
                <a:alpha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858671" y="4220560"/>
            <a:ext cx="955829" cy="1183146"/>
          </a:xfrm>
          <a:prstGeom prst="roundRect">
            <a:avLst>
              <a:gd name="adj" fmla="val 3063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accent4">
                <a:lumMod val="75000"/>
                <a:alpha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0665" y="56281"/>
            <a:ext cx="7452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Initialization of single hyperfine level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5246154" y="3686274"/>
            <a:ext cx="5686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619198" y="3465479"/>
            <a:ext cx="5686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527593" y="3468454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= 1/2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050832" y="4912799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= 3/2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2940370" y="5367814"/>
            <a:ext cx="5686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613232" y="5206231"/>
            <a:ext cx="13427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645224" y="4972364"/>
            <a:ext cx="5686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088297" y="4758770"/>
            <a:ext cx="5686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50273" y="2932560"/>
            <a:ext cx="974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 + 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1/2</a:t>
            </a:r>
          </a:p>
        </p:txBody>
      </p:sp>
      <p:sp>
        <p:nvSpPr>
          <p:cNvPr id="347" name="Right Brace 346"/>
          <p:cNvSpPr/>
          <p:nvPr/>
        </p:nvSpPr>
        <p:spPr>
          <a:xfrm>
            <a:off x="5866764" y="4689728"/>
            <a:ext cx="105383" cy="769309"/>
          </a:xfrm>
          <a:prstGeom prst="rightBrace">
            <a:avLst>
              <a:gd name="adj1" fmla="val 42520"/>
              <a:gd name="adj2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6" name="Straight Arrow Connector 355"/>
          <p:cNvCxnSpPr/>
          <p:nvPr/>
        </p:nvCxnSpPr>
        <p:spPr>
          <a:xfrm flipH="1">
            <a:off x="4566434" y="4985064"/>
            <a:ext cx="211498" cy="214816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0179594" y="226387"/>
            <a:ext cx="1945244" cy="2338655"/>
            <a:chOff x="10179594" y="226387"/>
            <a:chExt cx="1945244" cy="2338655"/>
          </a:xfrm>
        </p:grpSpPr>
        <p:sp>
          <p:nvSpPr>
            <p:cNvPr id="345" name="Rounded Rectangle 344"/>
            <p:cNvSpPr/>
            <p:nvPr/>
          </p:nvSpPr>
          <p:spPr>
            <a:xfrm>
              <a:off x="11107169" y="1839543"/>
              <a:ext cx="1017669" cy="367330"/>
            </a:xfrm>
            <a:prstGeom prst="roundRect">
              <a:avLst>
                <a:gd name="adj" fmla="val 50000"/>
              </a:avLst>
            </a:prstGeom>
            <a:solidFill>
              <a:srgbClr val="9EC4E6">
                <a:alpha val="50000"/>
              </a:srgbClr>
            </a:solidFill>
            <a:ln>
              <a:solidFill>
                <a:schemeClr val="accent1">
                  <a:alpha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Rounded Rectangle 187"/>
            <p:cNvSpPr/>
            <p:nvPr/>
          </p:nvSpPr>
          <p:spPr>
            <a:xfrm>
              <a:off x="10797680" y="226387"/>
              <a:ext cx="290926" cy="2072869"/>
            </a:xfrm>
            <a:prstGeom prst="roundRect">
              <a:avLst>
                <a:gd name="adj" fmla="val 3830"/>
              </a:avLst>
            </a:prstGeom>
            <a:solidFill>
              <a:srgbClr val="FF0000">
                <a:alpha val="10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Rounded Rectangle 248"/>
            <p:cNvSpPr/>
            <p:nvPr/>
          </p:nvSpPr>
          <p:spPr>
            <a:xfrm>
              <a:off x="11150266" y="925841"/>
              <a:ext cx="302267" cy="1235122"/>
            </a:xfrm>
            <a:prstGeom prst="roundRect">
              <a:avLst>
                <a:gd name="adj" fmla="val 3063"/>
              </a:avLst>
            </a:prstGeom>
            <a:solidFill>
              <a:srgbClr val="FF0000">
                <a:alpha val="10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2" name="Picture 3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9746" y="1951342"/>
              <a:ext cx="509966" cy="144790"/>
            </a:xfrm>
            <a:prstGeom prst="rect">
              <a:avLst/>
            </a:prstGeom>
          </p:spPr>
        </p:pic>
        <p:pic>
          <p:nvPicPr>
            <p:cNvPr id="313" name="Picture 3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9746" y="988493"/>
              <a:ext cx="517654" cy="149915"/>
            </a:xfrm>
            <a:prstGeom prst="rect">
              <a:avLst/>
            </a:prstGeom>
          </p:spPr>
        </p:pic>
        <p:pic>
          <p:nvPicPr>
            <p:cNvPr id="314" name="Picture 31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2157" y="2137833"/>
              <a:ext cx="518935" cy="149915"/>
            </a:xfrm>
            <a:prstGeom prst="rect">
              <a:avLst/>
            </a:prstGeom>
          </p:spPr>
        </p:pic>
        <p:pic>
          <p:nvPicPr>
            <p:cNvPr id="315" name="Picture 3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4720" y="1566626"/>
              <a:ext cx="516372" cy="144790"/>
            </a:xfrm>
            <a:prstGeom prst="rect">
              <a:avLst/>
            </a:prstGeom>
          </p:spPr>
        </p:pic>
        <p:pic>
          <p:nvPicPr>
            <p:cNvPr id="316" name="Picture 3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9594" y="226387"/>
              <a:ext cx="521498" cy="144790"/>
            </a:xfrm>
            <a:prstGeom prst="rect">
              <a:avLst/>
            </a:prstGeom>
          </p:spPr>
        </p:pic>
        <p:cxnSp>
          <p:nvCxnSpPr>
            <p:cNvPr id="318" name="Straight Connector 317"/>
            <p:cNvCxnSpPr/>
            <p:nvPr/>
          </p:nvCxnSpPr>
          <p:spPr>
            <a:xfrm>
              <a:off x="10841560" y="2215401"/>
              <a:ext cx="20564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11208269" y="2023737"/>
              <a:ext cx="20564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10837478" y="1639021"/>
              <a:ext cx="20564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>
              <a:off x="11190918" y="1063451"/>
              <a:ext cx="20564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10835946" y="298782"/>
              <a:ext cx="20564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1" name="Picture 36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9982" y="2418971"/>
              <a:ext cx="490746" cy="146071"/>
            </a:xfrm>
            <a:prstGeom prst="rect">
              <a:avLst/>
            </a:prstGeom>
          </p:spPr>
        </p:pic>
      </p:grpSp>
      <p:cxnSp>
        <p:nvCxnSpPr>
          <p:cNvPr id="364" name="Straight Connector 363"/>
          <p:cNvCxnSpPr/>
          <p:nvPr/>
        </p:nvCxnSpPr>
        <p:spPr>
          <a:xfrm>
            <a:off x="3850307" y="1473888"/>
            <a:ext cx="147637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/>
          <p:nvPr/>
        </p:nvCxnSpPr>
        <p:spPr>
          <a:xfrm flipV="1">
            <a:off x="3827518" y="1465423"/>
            <a:ext cx="408261" cy="3740808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endCxn id="12" idx="0"/>
          </p:cNvCxnSpPr>
          <p:nvPr/>
        </p:nvCxnSpPr>
        <p:spPr>
          <a:xfrm flipH="1">
            <a:off x="3248232" y="1481621"/>
            <a:ext cx="977618" cy="3792426"/>
          </a:xfrm>
          <a:prstGeom prst="straightConnector1">
            <a:avLst/>
          </a:prstGeom>
          <a:ln w="952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Rectangle 366"/>
          <p:cNvSpPr/>
          <p:nvPr/>
        </p:nvSpPr>
        <p:spPr>
          <a:xfrm>
            <a:off x="4220555" y="2108835"/>
            <a:ext cx="264328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Raman transition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285 THz (1050 nm, far detuned)</a:t>
            </a:r>
          </a:p>
        </p:txBody>
      </p:sp>
      <p:cxnSp>
        <p:nvCxnSpPr>
          <p:cNvPr id="370" name="Straight Connector 369"/>
          <p:cNvCxnSpPr/>
          <p:nvPr/>
        </p:nvCxnSpPr>
        <p:spPr>
          <a:xfrm>
            <a:off x="3833504" y="1128440"/>
            <a:ext cx="14931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ight Brace 84"/>
          <p:cNvSpPr/>
          <p:nvPr/>
        </p:nvSpPr>
        <p:spPr>
          <a:xfrm>
            <a:off x="6400364" y="3450437"/>
            <a:ext cx="99978" cy="341182"/>
          </a:xfrm>
          <a:prstGeom prst="rightBrace">
            <a:avLst>
              <a:gd name="adj1" fmla="val 42520"/>
              <a:gd name="adj2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55736" y="5274047"/>
            <a:ext cx="184991" cy="1849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4082034" y="3699298"/>
            <a:ext cx="1290593" cy="1511022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4243535" y="3481107"/>
            <a:ext cx="1500345" cy="1721949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4781072" y="4773353"/>
            <a:ext cx="423266" cy="423513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7" name="Picture 23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55" y="4379648"/>
            <a:ext cx="284244" cy="163014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00" y="1017745"/>
            <a:ext cx="488624" cy="20962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74586" y="5722608"/>
            <a:ext cx="19960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Ortho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-H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(I = 1)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272759" y="2735779"/>
            <a:ext cx="280498" cy="2442336"/>
            <a:chOff x="17937960" y="29978240"/>
            <a:chExt cx="354634" cy="3087845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17937960" y="32524039"/>
              <a:ext cx="34144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>
              <a:off x="17937960" y="32452825"/>
              <a:ext cx="34144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>
              <a:off x="17937960" y="33066085"/>
              <a:ext cx="354634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>
            <a:xfrm>
              <a:off x="17937960" y="32994871"/>
              <a:ext cx="354634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>
              <a:off x="17937960" y="32923655"/>
              <a:ext cx="354634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17937960" y="32852440"/>
              <a:ext cx="354634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17937960" y="31363402"/>
              <a:ext cx="336778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17937960" y="31292187"/>
              <a:ext cx="336778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>
              <a:off x="17937960" y="30191885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17937960" y="30120671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>
              <a:off x="17937960" y="30049456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17937960" y="29978240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17937960" y="30602752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>
              <a:off x="17937960" y="30531536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>
              <a:off x="17937960" y="30460320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>
            <a:xfrm>
              <a:off x="17937960" y="30389106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>
              <a:off x="17937960" y="30748148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>
              <a:off x="17937960" y="30676934"/>
              <a:ext cx="32391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86" name="Straight Arrow Connector 85"/>
          <p:cNvCxnSpPr/>
          <p:nvPr/>
        </p:nvCxnSpPr>
        <p:spPr>
          <a:xfrm>
            <a:off x="995478" y="2848435"/>
            <a:ext cx="0" cy="2219332"/>
          </a:xfrm>
          <a:prstGeom prst="straightConnector1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87" name="Picture 8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0" y="5495752"/>
            <a:ext cx="1240533" cy="207471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 rot="16200000">
            <a:off x="-350878" y="3906593"/>
            <a:ext cx="20099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GHz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5494099" y="4273045"/>
            <a:ext cx="1816730" cy="1440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287942" y="4031686"/>
            <a:ext cx="4573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Microwave Carrier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π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 pulse: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transfer population to a fixed level (no coupling to motion possible)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995478" y="2267963"/>
            <a:ext cx="204908" cy="247430"/>
          </a:xfrm>
          <a:prstGeom prst="straightConnector1">
            <a:avLst/>
          </a:prstGeom>
          <a:ln w="1905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48741" y="1581147"/>
            <a:ext cx="1982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mixed state after Buffer gas cooling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3060" y="2171559"/>
            <a:ext cx="109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RSB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π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81642" y="2758716"/>
            <a:ext cx="2938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QLS State preparation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(Sideband can couple to motion)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 flipH="1" flipV="1">
            <a:off x="6848437" y="2641124"/>
            <a:ext cx="633206" cy="2893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3613233" y="5670016"/>
            <a:ext cx="240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Repeat for all 18 hyperfine levels in L = 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 flipH="1" flipV="1">
            <a:off x="3229870" y="5477594"/>
            <a:ext cx="376475" cy="2824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/>
        </p:nvSpPr>
        <p:spPr>
          <a:xfrm>
            <a:off x="3731145" y="5096788"/>
            <a:ext cx="184991" cy="1849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782591" y="4859234"/>
            <a:ext cx="184991" cy="1849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308288" y="4674702"/>
            <a:ext cx="184991" cy="1849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5376176" y="3587088"/>
            <a:ext cx="184991" cy="1849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832321" y="3372983"/>
            <a:ext cx="184991" cy="1849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7631653" y="5097866"/>
            <a:ext cx="4395747" cy="1411697"/>
          </a:xfrm>
          <a:prstGeom prst="ellipse">
            <a:avLst/>
          </a:prstGeom>
          <a:solidFill>
            <a:srgbClr val="E0A31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739022" y="5295884"/>
            <a:ext cx="4216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123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Buffer gas cooling + QLS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123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prepare single hyperfine level, ready for spectroscopy experiments</a:t>
            </a:r>
          </a:p>
        </p:txBody>
      </p:sp>
      <p:cxnSp>
        <p:nvCxnSpPr>
          <p:cNvPr id="98" name="Straight Connector 97"/>
          <p:cNvCxnSpPr/>
          <p:nvPr/>
        </p:nvCxnSpPr>
        <p:spPr>
          <a:xfrm flipV="1">
            <a:off x="1802443" y="3271114"/>
            <a:ext cx="1035185" cy="949446"/>
          </a:xfrm>
          <a:prstGeom prst="line">
            <a:avLst/>
          </a:prstGeom>
          <a:ln w="12700">
            <a:solidFill>
              <a:srgbClr val="CCA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769844" y="5402107"/>
            <a:ext cx="1113274" cy="175471"/>
          </a:xfrm>
          <a:prstGeom prst="line">
            <a:avLst/>
          </a:prstGeom>
          <a:ln w="12700">
            <a:solidFill>
              <a:srgbClr val="CCA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5" grpId="0" animBg="1"/>
      <p:bldP spid="186" grpId="0" animBg="1"/>
      <p:bldP spid="99" grpId="0" animBg="1"/>
      <p:bldP spid="94" grpId="0" animBg="1"/>
      <p:bldP spid="55" grpId="0"/>
      <p:bldP spid="56" grpId="0"/>
      <p:bldP spid="27" grpId="0"/>
      <p:bldP spid="347" grpId="0" animBg="1"/>
      <p:bldP spid="367" grpId="0"/>
      <p:bldP spid="85" grpId="0" animBg="1"/>
      <p:bldP spid="12" grpId="0" animBg="1"/>
      <p:bldP spid="48" grpId="0"/>
      <p:bldP spid="88" grpId="0"/>
      <p:bldP spid="93" grpId="0"/>
      <p:bldP spid="102" grpId="0"/>
      <p:bldP spid="15" grpId="0"/>
      <p:bldP spid="16" grpId="0"/>
      <p:bldP spid="109" grpId="0"/>
      <p:bldP spid="106" grpId="0" animBg="1"/>
      <p:bldP spid="106" grpId="1" animBg="1"/>
      <p:bldP spid="106" grpId="2" animBg="1"/>
      <p:bldP spid="106" grpId="3" animBg="1"/>
      <p:bldP spid="107" grpId="0" animBg="1"/>
      <p:bldP spid="107" grpId="1" animBg="1"/>
      <p:bldP spid="108" grpId="0" animBg="1"/>
      <p:bldP spid="108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F5F07A-E3C4-4D7A-AF2C-283393646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4"/>
          <a:stretch/>
        </p:blipFill>
        <p:spPr>
          <a:xfrm>
            <a:off x="645514" y="1238655"/>
            <a:ext cx="10733088" cy="3445165"/>
          </a:xfrm>
          <a:prstGeom prst="rect">
            <a:avLst/>
          </a:prstGeom>
        </p:spPr>
      </p:pic>
      <p:grpSp>
        <p:nvGrpSpPr>
          <p:cNvPr id="5" name="Group 69">
            <a:extLst>
              <a:ext uri="{FF2B5EF4-FFF2-40B4-BE49-F238E27FC236}">
                <a16:creationId xmlns:a16="http://schemas.microsoft.com/office/drawing/2014/main" id="{181D44AE-5CEA-477F-9B45-6EFFE8CE4DA1}"/>
              </a:ext>
            </a:extLst>
          </p:cNvPr>
          <p:cNvGrpSpPr/>
          <p:nvPr/>
        </p:nvGrpSpPr>
        <p:grpSpPr>
          <a:xfrm>
            <a:off x="5410501" y="4862127"/>
            <a:ext cx="1798371" cy="1250223"/>
            <a:chOff x="385817" y="329139"/>
            <a:chExt cx="1798371" cy="1250223"/>
          </a:xfrm>
        </p:grpSpPr>
        <p:grpSp>
          <p:nvGrpSpPr>
            <p:cNvPr id="6" name="Group 26">
              <a:extLst>
                <a:ext uri="{FF2B5EF4-FFF2-40B4-BE49-F238E27FC236}">
                  <a16:creationId xmlns:a16="http://schemas.microsoft.com/office/drawing/2014/main" id="{B5DC0E80-DD86-4229-BB01-C13E761DF13E}"/>
                </a:ext>
              </a:extLst>
            </p:cNvPr>
            <p:cNvGrpSpPr/>
            <p:nvPr/>
          </p:nvGrpSpPr>
          <p:grpSpPr>
            <a:xfrm rot="3027512">
              <a:off x="1247288" y="926277"/>
              <a:ext cx="562045" cy="187535"/>
              <a:chOff x="854317" y="23291361"/>
              <a:chExt cx="1142161" cy="381099"/>
            </a:xfrm>
          </p:grpSpPr>
          <p:grpSp>
            <p:nvGrpSpPr>
              <p:cNvPr id="11" name="Group 27">
                <a:extLst>
                  <a:ext uri="{FF2B5EF4-FFF2-40B4-BE49-F238E27FC236}">
                    <a16:creationId xmlns:a16="http://schemas.microsoft.com/office/drawing/2014/main" id="{6389A7DE-CAE1-4A28-9840-528CA071A6A5}"/>
                  </a:ext>
                </a:extLst>
              </p:cNvPr>
              <p:cNvGrpSpPr/>
              <p:nvPr/>
            </p:nvGrpSpPr>
            <p:grpSpPr>
              <a:xfrm>
                <a:off x="854317" y="23291361"/>
                <a:ext cx="1142161" cy="381099"/>
                <a:chOff x="1399405" y="3158452"/>
                <a:chExt cx="777279" cy="259350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805C260-D974-44E0-A312-83575B89FD4C}"/>
                    </a:ext>
                  </a:extLst>
                </p:cNvPr>
                <p:cNvSpPr/>
                <p:nvPr/>
              </p:nvSpPr>
              <p:spPr>
                <a:xfrm>
                  <a:off x="1399405" y="3158452"/>
                  <a:ext cx="257310" cy="257310"/>
                </a:xfrm>
                <a:prstGeom prst="ellipse">
                  <a:avLst/>
                </a:prstGeom>
                <a:solidFill>
                  <a:srgbClr val="FFBDBD"/>
                </a:solidFill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9830C68-3763-49CB-9B0E-35255B675E49}"/>
                    </a:ext>
                  </a:extLst>
                </p:cNvPr>
                <p:cNvSpPr/>
                <p:nvPr/>
              </p:nvSpPr>
              <p:spPr>
                <a:xfrm>
                  <a:off x="1919374" y="3160492"/>
                  <a:ext cx="257310" cy="257310"/>
                </a:xfrm>
                <a:prstGeom prst="ellipse">
                  <a:avLst/>
                </a:prstGeom>
                <a:solidFill>
                  <a:srgbClr val="FFBDBD"/>
                </a:solidFill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2" name="Straight Connector 28">
                <a:extLst>
                  <a:ext uri="{FF2B5EF4-FFF2-40B4-BE49-F238E27FC236}">
                    <a16:creationId xmlns:a16="http://schemas.microsoft.com/office/drawing/2014/main" id="{D2572140-D34F-4CBD-B0BC-83B6EA21ADF8}"/>
                  </a:ext>
                </a:extLst>
              </p:cNvPr>
              <p:cNvCxnSpPr/>
              <p:nvPr/>
            </p:nvCxnSpPr>
            <p:spPr>
              <a:xfrm>
                <a:off x="1244705" y="23468034"/>
                <a:ext cx="373673" cy="0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31">
              <a:extLst>
                <a:ext uri="{FF2B5EF4-FFF2-40B4-BE49-F238E27FC236}">
                  <a16:creationId xmlns:a16="http://schemas.microsoft.com/office/drawing/2014/main" id="{F85060D4-E899-4F0C-AA76-7635A561C18F}"/>
                </a:ext>
              </a:extLst>
            </p:cNvPr>
            <p:cNvSpPr/>
            <p:nvPr/>
          </p:nvSpPr>
          <p:spPr>
            <a:xfrm>
              <a:off x="1198417" y="329139"/>
              <a:ext cx="906669" cy="726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400" b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</a:t>
              </a:r>
              <a:r>
                <a:rPr lang="en-US" sz="2400" b="1" baseline="-25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5414E9-8172-4A9E-BBC2-EEA02C36C036}"/>
                </a:ext>
              </a:extLst>
            </p:cNvPr>
            <p:cNvSpPr/>
            <p:nvPr/>
          </p:nvSpPr>
          <p:spPr>
            <a:xfrm>
              <a:off x="773429" y="806506"/>
              <a:ext cx="427890" cy="427890"/>
            </a:xfrm>
            <a:prstGeom prst="ellipse">
              <a:avLst/>
            </a:prstGeom>
            <a:solidFill>
              <a:srgbClr val="A66BD3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47">
              <a:extLst>
                <a:ext uri="{FF2B5EF4-FFF2-40B4-BE49-F238E27FC236}">
                  <a16:creationId xmlns:a16="http://schemas.microsoft.com/office/drawing/2014/main" id="{C2BAE6BC-2783-4F36-ACF7-4F6273C1DA6E}"/>
                </a:ext>
              </a:extLst>
            </p:cNvPr>
            <p:cNvSpPr/>
            <p:nvPr/>
          </p:nvSpPr>
          <p:spPr>
            <a:xfrm>
              <a:off x="530183" y="329140"/>
              <a:ext cx="939479" cy="726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Be</a:t>
              </a:r>
              <a:r>
                <a:rPr lang="en-US" sz="2400" b="1" baseline="30000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10" name="Freeform 55">
              <a:extLst>
                <a:ext uri="{FF2B5EF4-FFF2-40B4-BE49-F238E27FC236}">
                  <a16:creationId xmlns:a16="http://schemas.microsoft.com/office/drawing/2014/main" id="{80308F22-B01F-44E2-9110-8B9521895B7D}"/>
                </a:ext>
              </a:extLst>
            </p:cNvPr>
            <p:cNvSpPr/>
            <p:nvPr/>
          </p:nvSpPr>
          <p:spPr bwMode="auto">
            <a:xfrm>
              <a:off x="385817" y="900331"/>
              <a:ext cx="1798371" cy="679031"/>
            </a:xfrm>
            <a:custGeom>
              <a:avLst/>
              <a:gdLst>
                <a:gd name="connsiteX0" fmla="*/ 0 w 1550194"/>
                <a:gd name="connsiteY0" fmla="*/ 7144 h 1208485"/>
                <a:gd name="connsiteX1" fmla="*/ 742950 w 1550194"/>
                <a:gd name="connsiteY1" fmla="*/ 1207294 h 1208485"/>
                <a:gd name="connsiteX2" fmla="*/ 1550194 w 1550194"/>
                <a:gd name="connsiteY2" fmla="*/ 0 h 1208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0194" h="1208485">
                  <a:moveTo>
                    <a:pt x="0" y="7144"/>
                  </a:moveTo>
                  <a:cubicBezTo>
                    <a:pt x="242292" y="607814"/>
                    <a:pt x="484584" y="1208485"/>
                    <a:pt x="742950" y="1207294"/>
                  </a:cubicBezTo>
                  <a:cubicBezTo>
                    <a:pt x="1001316" y="1206103"/>
                    <a:pt x="1275755" y="603051"/>
                    <a:pt x="1550194" y="0"/>
                  </a:cubicBez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77592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55183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32771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10360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87947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465539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543131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20722" algn="l" defTabSz="2077592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  <a:defRPr/>
              </a:pPr>
              <a:endParaRPr kumimoji="0" lang="de-CH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33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89973" y="1574619"/>
            <a:ext cx="8594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 Light" panose="020F0302020204030204" pitchFamily="34" charset="0"/>
              </a:rPr>
              <a:t>H</a:t>
            </a:r>
            <a:r>
              <a:rPr lang="en-US" sz="2400" baseline="-25000" dirty="0">
                <a:cs typeface="Calibri Light" panose="020F0302020204030204" pitchFamily="34" charset="0"/>
              </a:rPr>
              <a:t>2</a:t>
            </a:r>
            <a:r>
              <a:rPr lang="en-US" sz="2400" baseline="30000" dirty="0">
                <a:cs typeface="Calibri Light" panose="020F0302020204030204" pitchFamily="34" charset="0"/>
              </a:rPr>
              <a:t>+</a:t>
            </a:r>
            <a:r>
              <a:rPr lang="en-US" sz="2400" dirty="0">
                <a:cs typeface="Calibri Light" panose="020F0302020204030204" pitchFamily="34" charset="0"/>
              </a:rPr>
              <a:t>: simplest molecule </a:t>
            </a:r>
          </a:p>
          <a:p>
            <a:pPr marL="360000" lvl="1"/>
            <a:r>
              <a:rPr lang="nl-NL" i="1" dirty="0">
                <a:solidFill>
                  <a:srgbClr val="7F7F7F"/>
                </a:solidFill>
                <a:cs typeface="Calibri Light" panose="020F0302020204030204" pitchFamily="34" charset="0"/>
              </a:rPr>
              <a:t>Theory </a:t>
            </a:r>
            <a:r>
              <a:rPr lang="de-DE" i="1" dirty="0">
                <a:solidFill>
                  <a:srgbClr val="7F7F7F"/>
                </a:solidFill>
              </a:rPr>
              <a:t>H2+, D2+, and HD+ </a:t>
            </a:r>
            <a:r>
              <a:rPr lang="en-US" i="1" dirty="0">
                <a:solidFill>
                  <a:srgbClr val="7F7F7F"/>
                </a:solidFill>
              </a:rPr>
              <a:t>(10</a:t>
            </a:r>
            <a:r>
              <a:rPr lang="en-US" i="1" baseline="30000" dirty="0">
                <a:solidFill>
                  <a:srgbClr val="7F7F7F"/>
                </a:solidFill>
              </a:rPr>
              <a:t>-12</a:t>
            </a:r>
            <a:r>
              <a:rPr lang="en-US" i="1" dirty="0">
                <a:solidFill>
                  <a:srgbClr val="7F7F7F"/>
                </a:solidFill>
              </a:rPr>
              <a:t>) </a:t>
            </a:r>
            <a:r>
              <a:rPr lang="nl-NL" i="1" dirty="0">
                <a:solidFill>
                  <a:srgbClr val="7F7F7F"/>
                </a:solidFill>
                <a:cs typeface="Calibri Light" panose="020F0302020204030204" pitchFamily="34" charset="0"/>
              </a:rPr>
              <a:t>: V. I. </a:t>
            </a:r>
            <a:r>
              <a:rPr lang="nl-NL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Korobov et al.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2017 (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10.1103/PhysRevLett.118.233001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)</a:t>
            </a:r>
          </a:p>
          <a:p>
            <a:pPr marL="2457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 Light" panose="020F0302020204030204" pitchFamily="34" charset="0"/>
              </a:rPr>
              <a:t>Rotation and vibration give access to fundamental constants …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cs typeface="Calibri Light" panose="020F0302020204030204" pitchFamily="34" charset="0"/>
              </a:rPr>
              <a:t>Proton-to-electron mass ratio </a:t>
            </a:r>
            <a:r>
              <a:rPr lang="en-US" sz="2400" dirty="0">
                <a:cs typeface="Calibri Light" panose="020F0302020204030204" pitchFamily="34" charset="0"/>
              </a:rPr>
              <a:t>(and its potential drift in time)</a:t>
            </a:r>
          </a:p>
          <a:p>
            <a:pPr marL="360000" lvl="1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	HD</a:t>
            </a:r>
            <a:r>
              <a:rPr lang="en-US" i="1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+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 ensemble: </a:t>
            </a:r>
          </a:p>
          <a:p>
            <a:pPr marL="1560150" lvl="3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S. Patra et al. 2020 (10.1126/science.aba0453)</a:t>
            </a:r>
          </a:p>
          <a:p>
            <a:pPr marL="1560150" lvl="3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I. V.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Kortunov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 et al. 2021 (10.1038/s41567-020-01150-7)</a:t>
            </a:r>
            <a:endParaRPr lang="en-US" dirty="0">
              <a:cs typeface="Calibri Light" panose="020F0302020204030204" pitchFamily="34" charset="0"/>
            </a:endParaRP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Proton charge radius 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Rydberg constant</a:t>
            </a:r>
          </a:p>
          <a:p>
            <a:pPr marL="360000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Calibri Light" panose="020F0302020204030204" pitchFamily="34" charset="0"/>
              </a:rPr>
              <a:t>… or theory test</a:t>
            </a:r>
          </a:p>
          <a:p>
            <a:pPr marL="360000" lvl="1"/>
            <a:r>
              <a:rPr lang="en-US" i="1" dirty="0">
                <a:solidFill>
                  <a:srgbClr val="7F7F7F"/>
                </a:solidFill>
              </a:rPr>
              <a:t>Probing QED, fifth force: e.g. M. </a:t>
            </a:r>
            <a:r>
              <a:rPr lang="en-US" i="1" dirty="0" err="1">
                <a:solidFill>
                  <a:srgbClr val="7F7F7F"/>
                </a:solidFill>
              </a:rPr>
              <a:t>Germann</a:t>
            </a:r>
            <a:r>
              <a:rPr lang="en-US" i="1" dirty="0">
                <a:solidFill>
                  <a:srgbClr val="7F7F7F"/>
                </a:solidFill>
              </a:rPr>
              <a:t> et al. 2021 (10.1103/PhysRevResearch.3.L022028)</a:t>
            </a:r>
          </a:p>
          <a:p>
            <a:pPr marL="1885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96C3FE47-5CE9-4AED-90FD-0CB212292284}"/>
              </a:ext>
            </a:extLst>
          </p:cNvPr>
          <p:cNvSpPr/>
          <p:nvPr/>
        </p:nvSpPr>
        <p:spPr>
          <a:xfrm rot="20834679">
            <a:off x="10497717" y="719548"/>
            <a:ext cx="620823" cy="593007"/>
          </a:xfrm>
          <a:prstGeom prst="arc">
            <a:avLst>
              <a:gd name="adj1" fmla="val 14628930"/>
              <a:gd name="adj2" fmla="val 73857"/>
            </a:avLst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ECB403B-9B81-4DF6-B9D5-C19A02C787B4}"/>
              </a:ext>
            </a:extLst>
          </p:cNvPr>
          <p:cNvCxnSpPr>
            <a:cxnSpLocks/>
          </p:cNvCxnSpPr>
          <p:nvPr/>
        </p:nvCxnSpPr>
        <p:spPr>
          <a:xfrm flipV="1">
            <a:off x="10038953" y="900856"/>
            <a:ext cx="434731" cy="265446"/>
          </a:xfrm>
          <a:prstGeom prst="straightConnector1">
            <a:avLst/>
          </a:prstGeom>
          <a:ln w="12700">
            <a:solidFill>
              <a:schemeClr val="tx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1">
            <a:extLst>
              <a:ext uri="{FF2B5EF4-FFF2-40B4-BE49-F238E27FC236}">
                <a16:creationId xmlns:a16="http://schemas.microsoft.com/office/drawing/2014/main" id="{33D6AC67-7B30-4A29-8459-267C07F3AF9B}"/>
              </a:ext>
            </a:extLst>
          </p:cNvPr>
          <p:cNvSpPr/>
          <p:nvPr/>
        </p:nvSpPr>
        <p:spPr>
          <a:xfrm>
            <a:off x="210861" y="3652111"/>
            <a:ext cx="1614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m</a:t>
            </a:r>
            <a:r>
              <a:rPr lang="en-US" baseline="-25000" dirty="0">
                <a:solidFill>
                  <a:srgbClr val="7F7F7F"/>
                </a:solidFill>
              </a:rPr>
              <a:t>p</a:t>
            </a:r>
            <a:r>
              <a:rPr lang="en-US" dirty="0">
                <a:solidFill>
                  <a:srgbClr val="7F7F7F"/>
                </a:solidFill>
              </a:rPr>
              <a:t>/m</a:t>
            </a:r>
            <a:r>
              <a:rPr lang="en-US" baseline="-25000" dirty="0">
                <a:solidFill>
                  <a:srgbClr val="7F7F7F"/>
                </a:solidFill>
              </a:rPr>
              <a:t>e</a:t>
            </a:r>
            <a:r>
              <a:rPr lang="en-US" dirty="0">
                <a:solidFill>
                  <a:srgbClr val="7F7F7F"/>
                </a:solidFill>
              </a:rPr>
              <a:t> (10</a:t>
            </a:r>
            <a:r>
              <a:rPr lang="en-US" baseline="30000" dirty="0">
                <a:solidFill>
                  <a:srgbClr val="7F7F7F"/>
                </a:solidFill>
              </a:rPr>
              <a:t>-12</a:t>
            </a:r>
            <a:r>
              <a:rPr lang="en-US" dirty="0">
                <a:solidFill>
                  <a:srgbClr val="7F7F7F"/>
                </a:solidFill>
              </a:rPr>
              <a:t>)</a:t>
            </a:r>
          </a:p>
        </p:txBody>
      </p:sp>
      <p:sp>
        <p:nvSpPr>
          <p:cNvPr id="3" name="Geschweifte Klammer links 2">
            <a:extLst>
              <a:ext uri="{FF2B5EF4-FFF2-40B4-BE49-F238E27FC236}">
                <a16:creationId xmlns:a16="http://schemas.microsoft.com/office/drawing/2014/main" id="{5883F164-79A9-4298-86CB-8E019EB974EF}"/>
              </a:ext>
            </a:extLst>
          </p:cNvPr>
          <p:cNvSpPr/>
          <p:nvPr/>
        </p:nvSpPr>
        <p:spPr>
          <a:xfrm>
            <a:off x="1664218" y="3561611"/>
            <a:ext cx="160867" cy="550333"/>
          </a:xfrm>
          <a:prstGeom prst="leftBrac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eschweifte Klammer links 21">
            <a:extLst>
              <a:ext uri="{FF2B5EF4-FFF2-40B4-BE49-F238E27FC236}">
                <a16:creationId xmlns:a16="http://schemas.microsoft.com/office/drawing/2014/main" id="{847098B0-DBED-42C4-AAD6-0521573CA34C}"/>
              </a:ext>
            </a:extLst>
          </p:cNvPr>
          <p:cNvSpPr/>
          <p:nvPr/>
        </p:nvSpPr>
        <p:spPr>
          <a:xfrm rot="10800000">
            <a:off x="9097302" y="2958713"/>
            <a:ext cx="297096" cy="1889677"/>
          </a:xfrm>
          <a:prstGeom prst="leftBrac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CDD718C-3A46-4DDE-B33B-FA641643E3F9}"/>
              </a:ext>
            </a:extLst>
          </p:cNvPr>
          <p:cNvSpPr txBox="1"/>
          <p:nvPr/>
        </p:nvSpPr>
        <p:spPr>
          <a:xfrm>
            <a:off x="9213654" y="2958713"/>
            <a:ext cx="26282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1"/>
            <a:r>
              <a:rPr lang="en-US" sz="2000" dirty="0"/>
              <a:t>Measure in same setup with enough transitions</a:t>
            </a:r>
            <a:endParaRPr lang="en-US" sz="2000" dirty="0">
              <a:cs typeface="Calibri Light" panose="020F0302020204030204" pitchFamily="34" charset="0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A6BE0FC-581A-4E8E-9C09-73186221B0D0}"/>
              </a:ext>
            </a:extLst>
          </p:cNvPr>
          <p:cNvSpPr/>
          <p:nvPr/>
        </p:nvSpPr>
        <p:spPr bwMode="auto">
          <a:xfrm>
            <a:off x="8441058" y="880087"/>
            <a:ext cx="3125336" cy="1078467"/>
          </a:xfrm>
          <a:custGeom>
            <a:avLst/>
            <a:gdLst>
              <a:gd name="connsiteX0" fmla="*/ 0 w 1550194"/>
              <a:gd name="connsiteY0" fmla="*/ 7144 h 1208485"/>
              <a:gd name="connsiteX1" fmla="*/ 742950 w 1550194"/>
              <a:gd name="connsiteY1" fmla="*/ 1207294 h 1208485"/>
              <a:gd name="connsiteX2" fmla="*/ 1550194 w 1550194"/>
              <a:gd name="connsiteY2" fmla="*/ 0 h 12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94" h="1208485">
                <a:moveTo>
                  <a:pt x="0" y="7144"/>
                </a:moveTo>
                <a:cubicBezTo>
                  <a:pt x="242292" y="607814"/>
                  <a:pt x="484584" y="1208485"/>
                  <a:pt x="742950" y="1207294"/>
                </a:cubicBezTo>
                <a:cubicBezTo>
                  <a:pt x="1001316" y="1206103"/>
                  <a:pt x="1275755" y="603051"/>
                  <a:pt x="1550194" y="0"/>
                </a:cubicBezTo>
              </a:path>
            </a:pathLst>
          </a:custGeom>
          <a:ln w="28575">
            <a:solidFill>
              <a:srgbClr val="44546A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19" name="Group 28">
            <a:extLst>
              <a:ext uri="{FF2B5EF4-FFF2-40B4-BE49-F238E27FC236}">
                <a16:creationId xmlns:a16="http://schemas.microsoft.com/office/drawing/2014/main" id="{7F6924FB-2A78-48F6-87B2-D5EF7445FBBD}"/>
              </a:ext>
            </a:extLst>
          </p:cNvPr>
          <p:cNvGrpSpPr/>
          <p:nvPr/>
        </p:nvGrpSpPr>
        <p:grpSpPr>
          <a:xfrm rot="19713267">
            <a:off x="9882278" y="1128181"/>
            <a:ext cx="1075526" cy="227749"/>
            <a:chOff x="1174506" y="3150201"/>
            <a:chExt cx="1254090" cy="265561"/>
          </a:xfrm>
        </p:grpSpPr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B2B3B887-FDA2-435C-87D1-364931EA46C6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B37CE702-DE49-42DE-9890-4DAD50A171C8}"/>
                </a:ext>
              </a:extLst>
            </p:cNvPr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20A18EBF-63FE-439A-A5C6-77F268613A15}"/>
                </a:ext>
              </a:extLst>
            </p:cNvPr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32">
            <a:extLst>
              <a:ext uri="{FF2B5EF4-FFF2-40B4-BE49-F238E27FC236}">
                <a16:creationId xmlns:a16="http://schemas.microsoft.com/office/drawing/2014/main" id="{CACB7B38-B46F-4343-8F8A-90802532757C}"/>
              </a:ext>
            </a:extLst>
          </p:cNvPr>
          <p:cNvSpPr/>
          <p:nvPr/>
        </p:nvSpPr>
        <p:spPr>
          <a:xfrm rot="18013018">
            <a:off x="9339064" y="1065741"/>
            <a:ext cx="393467" cy="393467"/>
          </a:xfrm>
          <a:prstGeom prst="ellipse">
            <a:avLst/>
          </a:prstGeom>
          <a:solidFill>
            <a:srgbClr val="8D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6713821B-CDB7-49DC-9D46-7D2ABADBAB0C}"/>
              </a:ext>
            </a:extLst>
          </p:cNvPr>
          <p:cNvSpPr/>
          <p:nvPr/>
        </p:nvSpPr>
        <p:spPr>
          <a:xfrm>
            <a:off x="10003726" y="311040"/>
            <a:ext cx="6803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2500" b="1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25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6B5F8118-81F2-4976-A73F-B9F7A5426FF8}"/>
              </a:ext>
            </a:extLst>
          </p:cNvPr>
          <p:cNvSpPr/>
          <p:nvPr/>
        </p:nvSpPr>
        <p:spPr>
          <a:xfrm>
            <a:off x="9181401" y="325400"/>
            <a:ext cx="72413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Be</a:t>
            </a:r>
            <a:r>
              <a:rPr lang="en-US" sz="2500" b="1" baseline="30000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4092F4B-BA13-4D8B-AF9C-49AAEEC85B34}"/>
              </a:ext>
            </a:extLst>
          </p:cNvPr>
          <p:cNvSpPr txBox="1"/>
          <p:nvPr/>
        </p:nvSpPr>
        <p:spPr>
          <a:xfrm>
            <a:off x="9581100" y="3901875"/>
            <a:ext cx="21473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7F7F7F"/>
                </a:solidFill>
              </a:rPr>
              <a:t>J.-Ph. Karr et al. 2016 (10.1103/PhysRevA.94.050501)</a:t>
            </a: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40855A56-D9BA-4309-9CA3-58CEE2473989}"/>
              </a:ext>
            </a:extLst>
          </p:cNvPr>
          <p:cNvSpPr/>
          <p:nvPr/>
        </p:nvSpPr>
        <p:spPr>
          <a:xfrm>
            <a:off x="1909445" y="3231329"/>
            <a:ext cx="986155" cy="307300"/>
          </a:xfrm>
          <a:prstGeom prst="round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E0CC4B9-407A-4362-9699-D7955EAD7B59}"/>
              </a:ext>
            </a:extLst>
          </p:cNvPr>
          <p:cNvSpPr/>
          <p:nvPr/>
        </p:nvSpPr>
        <p:spPr>
          <a:xfrm>
            <a:off x="528318" y="529231"/>
            <a:ext cx="8372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200"/>
            <a:r>
              <a:rPr lang="en-US" sz="4000" dirty="0">
                <a:latin typeface="+mj-lt"/>
                <a:cs typeface="Calibri Light" panose="020F0302020204030204" pitchFamily="34" charset="0"/>
              </a:rPr>
              <a:t>Motivation</a:t>
            </a:r>
            <a:endParaRPr lang="en-US" sz="40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3" name="Rectangle 34">
            <a:extLst>
              <a:ext uri="{FF2B5EF4-FFF2-40B4-BE49-F238E27FC236}">
                <a16:creationId xmlns:a16="http://schemas.microsoft.com/office/drawing/2014/main" id="{E324E784-2430-40A6-A6CC-19A48A535162}"/>
              </a:ext>
            </a:extLst>
          </p:cNvPr>
          <p:cNvSpPr/>
          <p:nvPr/>
        </p:nvSpPr>
        <p:spPr>
          <a:xfrm>
            <a:off x="10592357" y="1607645"/>
            <a:ext cx="124217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44546A"/>
                </a:solidFill>
                <a:latin typeface="+mj-lt"/>
                <a:cs typeface="Calibri" panose="020F0502020204030204" pitchFamily="34" charset="0"/>
              </a:rPr>
              <a:t>Ion trap</a:t>
            </a:r>
            <a:endParaRPr lang="en-US" sz="2500" b="1" baseline="30000" dirty="0">
              <a:solidFill>
                <a:srgbClr val="44546A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  <p:bldP spid="3" grpId="0" animBg="1"/>
      <p:bldP spid="22" grpId="0" animBg="1"/>
      <p:bldP spid="27" grpId="0"/>
      <p:bldP spid="37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2A0577-5BE0-4E6A-9BAA-264F81C108C0}"/>
              </a:ext>
            </a:extLst>
          </p:cNvPr>
          <p:cNvSpPr txBox="1"/>
          <p:nvPr/>
        </p:nvSpPr>
        <p:spPr>
          <a:xfrm>
            <a:off x="495300" y="571173"/>
            <a:ext cx="10337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 Light" panose="020F0302020204030204" pitchFamily="34" charset="0"/>
              </a:rPr>
              <a:t>Why </a:t>
            </a:r>
            <a:r>
              <a:rPr lang="en-US" sz="2800" b="1" dirty="0">
                <a:cs typeface="Calibri Light" panose="020F0302020204030204" pitchFamily="34" charset="0"/>
              </a:rPr>
              <a:t>single</a:t>
            </a:r>
            <a:r>
              <a:rPr lang="en-US" sz="2800" dirty="0">
                <a:cs typeface="Calibri Light" panose="020F0302020204030204" pitchFamily="34" charset="0"/>
              </a:rPr>
              <a:t> trapped H2+?</a:t>
            </a:r>
          </a:p>
          <a:p>
            <a:pPr marL="720000" lvl="1" indent="-360000">
              <a:buFont typeface="Arial" panose="020B0604020202020204" pitchFamily="34" charset="0"/>
              <a:buChar char="•"/>
            </a:pPr>
            <a:r>
              <a:rPr lang="en-US" sz="2800" dirty="0">
                <a:cs typeface="Calibri Light" panose="020F0302020204030204" pitchFamily="34" charset="0"/>
              </a:rPr>
              <a:t>clean system</a:t>
            </a:r>
          </a:p>
          <a:p>
            <a:pPr marL="720000" lvl="1" indent="-360000">
              <a:buFont typeface="Arial" panose="020B0604020202020204" pitchFamily="34" charset="0"/>
              <a:buChar char="•"/>
            </a:pPr>
            <a:r>
              <a:rPr lang="en-US" sz="2800" dirty="0">
                <a:cs typeface="Calibri Light" panose="020F0302020204030204" pitchFamily="34" charset="0"/>
              </a:rPr>
              <a:t>lower temperatures suppress Doppler shift</a:t>
            </a:r>
          </a:p>
          <a:p>
            <a:pPr marL="720000" lvl="1" indent="-360000">
              <a:buFont typeface="Arial" panose="020B0604020202020204" pitchFamily="34" charset="0"/>
              <a:buChar char="•"/>
            </a:pPr>
            <a:r>
              <a:rPr lang="en-US" sz="2800" dirty="0">
                <a:cs typeface="Calibri Light" panose="020F0302020204030204" pitchFamily="34" charset="0"/>
              </a:rPr>
              <a:t>reduce negative effects from oscillating trapping potential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D91A390-24D2-4607-8225-8359D58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48" y="2857871"/>
            <a:ext cx="4643359" cy="2172880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31BD755-CC27-4B4F-B9E9-1BB387DC1ADF}"/>
              </a:ext>
            </a:extLst>
          </p:cNvPr>
          <p:cNvGrpSpPr/>
          <p:nvPr/>
        </p:nvGrpSpPr>
        <p:grpSpPr>
          <a:xfrm>
            <a:off x="6796847" y="2863851"/>
            <a:ext cx="3763818" cy="2166900"/>
            <a:chOff x="6563998" y="3485198"/>
            <a:chExt cx="3634383" cy="209238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C9B1D8F5-0866-455A-8477-E908129705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8" t="42969" r="44903" b="29654"/>
            <a:stretch/>
          </p:blipFill>
          <p:spPr bwMode="auto">
            <a:xfrm>
              <a:off x="6563998" y="3485198"/>
              <a:ext cx="3634383" cy="2092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45">
              <a:extLst>
                <a:ext uri="{FF2B5EF4-FFF2-40B4-BE49-F238E27FC236}">
                  <a16:creationId xmlns:a16="http://schemas.microsoft.com/office/drawing/2014/main" id="{CFAEDFCF-BE90-4876-889B-E066193AF6F2}"/>
                </a:ext>
              </a:extLst>
            </p:cNvPr>
            <p:cNvSpPr/>
            <p:nvPr/>
          </p:nvSpPr>
          <p:spPr>
            <a:xfrm>
              <a:off x="8569614" y="4285424"/>
              <a:ext cx="551680" cy="5516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5" name="Textfeld 4">
              <a:extLst>
                <a:ext uri="{FF2B5EF4-FFF2-40B4-BE49-F238E27FC236}">
                  <a16:creationId xmlns:a16="http://schemas.microsoft.com/office/drawing/2014/main" id="{35D95637-E7FF-4AE2-9DD4-ECC2EC0402AC}"/>
                </a:ext>
              </a:extLst>
            </p:cNvPr>
            <p:cNvSpPr txBox="1"/>
            <p:nvPr/>
          </p:nvSpPr>
          <p:spPr>
            <a:xfrm>
              <a:off x="7946148" y="3644332"/>
              <a:ext cx="673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800" dirty="0" err="1">
                  <a:solidFill>
                    <a:schemeClr val="bg1"/>
                  </a:solidFill>
                  <a:latin typeface="+mj-lt"/>
                </a:rPr>
                <a:t>Be</a:t>
              </a:r>
              <a:r>
                <a:rPr lang="de-DE" sz="2800" baseline="30000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sp>
          <p:nvSpPr>
            <p:cNvPr id="26" name="Textfeld 4">
              <a:extLst>
                <a:ext uri="{FF2B5EF4-FFF2-40B4-BE49-F238E27FC236}">
                  <a16:creationId xmlns:a16="http://schemas.microsoft.com/office/drawing/2014/main" id="{8C51948F-B9CD-475C-B5BB-69DFC19FFAAA}"/>
                </a:ext>
              </a:extLst>
            </p:cNvPr>
            <p:cNvSpPr txBox="1"/>
            <p:nvPr/>
          </p:nvSpPr>
          <p:spPr>
            <a:xfrm>
              <a:off x="8635728" y="3644332"/>
              <a:ext cx="6383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H</a:t>
              </a:r>
              <a:r>
                <a:rPr lang="en-US" sz="2800" b="1" baseline="-25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2</a:t>
              </a:r>
              <a:r>
                <a:rPr lang="en-US" sz="2800" b="1" baseline="3000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+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846A83D5-0A15-45F5-A8FA-AF3B1FAFAE95}"/>
              </a:ext>
            </a:extLst>
          </p:cNvPr>
          <p:cNvSpPr txBox="1"/>
          <p:nvPr/>
        </p:nvSpPr>
        <p:spPr>
          <a:xfrm>
            <a:off x="195156" y="50751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lvl="2"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H</a:t>
            </a:r>
            <a:r>
              <a:rPr lang="en-US" sz="1800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2</a:t>
            </a:r>
            <a:r>
              <a:rPr lang="en-US" sz="18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+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 ensemble: J.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Schmidt et al. 2020 (https://doi.org/10.1103/PhysRevApplied.14.024053)</a:t>
            </a:r>
            <a:endParaRPr lang="en-US" sz="1800" i="1" dirty="0">
              <a:solidFill>
                <a:schemeClr val="tx1">
                  <a:lumMod val="50000"/>
                  <a:lumOff val="50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31" name="Textfeld 4">
            <a:extLst>
              <a:ext uri="{FF2B5EF4-FFF2-40B4-BE49-F238E27FC236}">
                <a16:creationId xmlns:a16="http://schemas.microsoft.com/office/drawing/2014/main" id="{A87F738B-E766-4B68-9423-81384E0B9731}"/>
              </a:ext>
            </a:extLst>
          </p:cNvPr>
          <p:cNvSpPr txBox="1"/>
          <p:nvPr/>
        </p:nvSpPr>
        <p:spPr>
          <a:xfrm>
            <a:off x="1366158" y="2938369"/>
            <a:ext cx="673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solidFill>
                  <a:srgbClr val="6AE3F6"/>
                </a:solidFill>
                <a:latin typeface="+mj-lt"/>
              </a:rPr>
              <a:t>Be</a:t>
            </a:r>
            <a:r>
              <a:rPr lang="de-DE" sz="2800" baseline="30000" dirty="0">
                <a:solidFill>
                  <a:srgbClr val="6AE3F6"/>
                </a:solidFill>
                <a:latin typeface="+mj-lt"/>
              </a:rPr>
              <a:t>+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C5A2321F-5E94-4875-9163-7BD80DDE3372}"/>
              </a:ext>
            </a:extLst>
          </p:cNvPr>
          <p:cNvCxnSpPr>
            <a:cxnSpLocks/>
          </p:cNvCxnSpPr>
          <p:nvPr/>
        </p:nvCxnSpPr>
        <p:spPr>
          <a:xfrm>
            <a:off x="1947475" y="3343826"/>
            <a:ext cx="532588" cy="27689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4">
            <a:extLst>
              <a:ext uri="{FF2B5EF4-FFF2-40B4-BE49-F238E27FC236}">
                <a16:creationId xmlns:a16="http://schemas.microsoft.com/office/drawing/2014/main" id="{6B57780A-ACD7-4F94-B916-BDA3BF7C8FC2}"/>
              </a:ext>
            </a:extLst>
          </p:cNvPr>
          <p:cNvSpPr txBox="1"/>
          <p:nvPr/>
        </p:nvSpPr>
        <p:spPr>
          <a:xfrm>
            <a:off x="5153248" y="4390997"/>
            <a:ext cx="63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2800" b="1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C42D92B-18E6-4D2A-A4D7-72ACFE4F9CD0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4098771" y="4014435"/>
            <a:ext cx="1054477" cy="6381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509F5E76-8AF1-4136-A127-5124AB984E7D}"/>
              </a:ext>
            </a:extLst>
          </p:cNvPr>
          <p:cNvSpPr txBox="1"/>
          <p:nvPr/>
        </p:nvSpPr>
        <p:spPr>
          <a:xfrm>
            <a:off x="7425649" y="5138215"/>
            <a:ext cx="1847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lvl="2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o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ur setup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9DA18EC-B5E9-44E8-B5F3-09D040E97701}"/>
              </a:ext>
            </a:extLst>
          </p:cNvPr>
          <p:cNvSpPr txBox="1"/>
          <p:nvPr/>
        </p:nvSpPr>
        <p:spPr>
          <a:xfrm>
            <a:off x="6931658" y="5859476"/>
            <a:ext cx="3625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HD+: Ch. Wellers et al. 2021 (10.1080/00268976.2021.2001599)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9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8" grpId="0"/>
      <p:bldP spid="46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88996E18-FABF-4615-9D7A-2132CB9812F5}"/>
              </a:ext>
            </a:extLst>
          </p:cNvPr>
          <p:cNvSpPr/>
          <p:nvPr/>
        </p:nvSpPr>
        <p:spPr>
          <a:xfrm>
            <a:off x="302066" y="1578468"/>
            <a:ext cx="5900710" cy="2829410"/>
          </a:xfrm>
          <a:prstGeom prst="roundRect">
            <a:avLst>
              <a:gd name="adj" fmla="val 391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D66B7E3-EB33-466F-9810-18C05A5636FE}"/>
              </a:ext>
            </a:extLst>
          </p:cNvPr>
          <p:cNvGrpSpPr/>
          <p:nvPr/>
        </p:nvGrpSpPr>
        <p:grpSpPr>
          <a:xfrm>
            <a:off x="1888775" y="1936336"/>
            <a:ext cx="3128101" cy="1704784"/>
            <a:chOff x="1888775" y="1936336"/>
            <a:chExt cx="3128101" cy="1704784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E4DCD1DB-2B41-4110-B914-487E3243E497}"/>
                </a:ext>
              </a:extLst>
            </p:cNvPr>
            <p:cNvSpPr/>
            <p:nvPr/>
          </p:nvSpPr>
          <p:spPr>
            <a:xfrm>
              <a:off x="4213600" y="1936336"/>
              <a:ext cx="803276" cy="1141413"/>
            </a:xfrm>
            <a:prstGeom prst="ellipse">
              <a:avLst/>
            </a:prstGeom>
            <a:solidFill>
              <a:srgbClr val="B3B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6C4D610-8C5E-48CB-A5DC-814AA1D85366}"/>
                </a:ext>
              </a:extLst>
            </p:cNvPr>
            <p:cNvCxnSpPr/>
            <p:nvPr/>
          </p:nvCxnSpPr>
          <p:spPr>
            <a:xfrm flipV="1">
              <a:off x="2058831" y="1984568"/>
              <a:ext cx="2138038" cy="286335"/>
            </a:xfrm>
            <a:prstGeom prst="line">
              <a:avLst/>
            </a:prstGeom>
            <a:ln w="101600" cap="rnd">
              <a:solidFill>
                <a:srgbClr val="C500B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C05F953-034D-4CAB-AB2A-42CD4D06A015}"/>
                </a:ext>
              </a:extLst>
            </p:cNvPr>
            <p:cNvCxnSpPr/>
            <p:nvPr/>
          </p:nvCxnSpPr>
          <p:spPr>
            <a:xfrm flipV="1">
              <a:off x="2844211" y="2099084"/>
              <a:ext cx="2118418" cy="281038"/>
            </a:xfrm>
            <a:prstGeom prst="line">
              <a:avLst/>
            </a:prstGeom>
            <a:ln w="101600" cap="rnd">
              <a:solidFill>
                <a:srgbClr val="9C232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6C04242-BD46-49B6-8870-2B6AC6C6302D}"/>
                </a:ext>
              </a:extLst>
            </p:cNvPr>
            <p:cNvCxnSpPr/>
            <p:nvPr/>
          </p:nvCxnSpPr>
          <p:spPr>
            <a:xfrm flipV="1">
              <a:off x="2863030" y="3121649"/>
              <a:ext cx="2126884" cy="284841"/>
            </a:xfrm>
            <a:prstGeom prst="line">
              <a:avLst/>
            </a:prstGeom>
            <a:ln w="101600" cap="rnd">
              <a:solidFill>
                <a:srgbClr val="C500B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84D78E-1843-474B-A3E2-3A398D56B4C4}"/>
                </a:ext>
              </a:extLst>
            </p:cNvPr>
            <p:cNvCxnSpPr/>
            <p:nvPr/>
          </p:nvCxnSpPr>
          <p:spPr>
            <a:xfrm flipV="1">
              <a:off x="2058831" y="3003469"/>
              <a:ext cx="2146791" cy="284801"/>
            </a:xfrm>
            <a:prstGeom prst="line">
              <a:avLst/>
            </a:prstGeom>
            <a:ln w="101600" cap="rnd">
              <a:solidFill>
                <a:srgbClr val="9C232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50AC74-EFBA-40DF-A3D5-BE400421FFDA}"/>
                </a:ext>
              </a:extLst>
            </p:cNvPr>
            <p:cNvCxnSpPr/>
            <p:nvPr/>
          </p:nvCxnSpPr>
          <p:spPr>
            <a:xfrm flipV="1">
              <a:off x="2441299" y="2505033"/>
              <a:ext cx="2166400" cy="294548"/>
            </a:xfrm>
            <a:prstGeom prst="line">
              <a:avLst/>
            </a:prstGeom>
            <a:ln w="1270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B5FAEE6-EB3F-403C-87DA-34198F8D26B8}"/>
                </a:ext>
              </a:extLst>
            </p:cNvPr>
            <p:cNvGrpSpPr/>
            <p:nvPr/>
          </p:nvGrpSpPr>
          <p:grpSpPr>
            <a:xfrm>
              <a:off x="1888775" y="1986876"/>
              <a:ext cx="1146468" cy="1654244"/>
              <a:chOff x="8759337" y="4309218"/>
              <a:chExt cx="1146468" cy="165424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6A66728-4499-4D79-B00C-EF5A86390D78}"/>
                  </a:ext>
                </a:extLst>
              </p:cNvPr>
              <p:cNvGrpSpPr/>
              <p:nvPr/>
            </p:nvGrpSpPr>
            <p:grpSpPr>
              <a:xfrm>
                <a:off x="8759337" y="4309218"/>
                <a:ext cx="348172" cy="492443"/>
                <a:chOff x="8566550" y="4486756"/>
                <a:chExt cx="348172" cy="492443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9F7EFA81-9193-4E81-8C83-5810281122A3}"/>
                    </a:ext>
                  </a:extLst>
                </p:cNvPr>
                <p:cNvSpPr/>
                <p:nvPr/>
              </p:nvSpPr>
              <p:spPr>
                <a:xfrm>
                  <a:off x="8646551" y="4649224"/>
                  <a:ext cx="190432" cy="190432"/>
                </a:xfrm>
                <a:prstGeom prst="ellipse">
                  <a:avLst/>
                </a:prstGeom>
                <a:solidFill>
                  <a:srgbClr val="FFCDFA"/>
                </a:solidFill>
                <a:ln>
                  <a:solidFill>
                    <a:srgbClr val="C500B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7CBD131-95A0-4E1B-B43A-CA3EAF497195}"/>
                    </a:ext>
                  </a:extLst>
                </p:cNvPr>
                <p:cNvSpPr/>
                <p:nvPr/>
              </p:nvSpPr>
              <p:spPr>
                <a:xfrm>
                  <a:off x="8566550" y="4486756"/>
                  <a:ext cx="348172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600" b="1" dirty="0">
                      <a:solidFill>
                        <a:srgbClr val="D100BC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+</a:t>
                  </a:r>
                  <a:endParaRPr lang="en-US" sz="2600" b="1" dirty="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09A0A56-2681-412E-B67D-A7B52F1DB9AE}"/>
                  </a:ext>
                </a:extLst>
              </p:cNvPr>
              <p:cNvGrpSpPr/>
              <p:nvPr/>
            </p:nvGrpSpPr>
            <p:grpSpPr>
              <a:xfrm>
                <a:off x="9585019" y="4389853"/>
                <a:ext cx="300082" cy="553998"/>
                <a:chOff x="9671739" y="4610779"/>
                <a:chExt cx="300082" cy="553998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8BF59E0-27EE-42DE-AE0C-5C87927F5221}"/>
                    </a:ext>
                  </a:extLst>
                </p:cNvPr>
                <p:cNvSpPr/>
                <p:nvPr/>
              </p:nvSpPr>
              <p:spPr>
                <a:xfrm>
                  <a:off x="9730174" y="4816200"/>
                  <a:ext cx="190432" cy="190432"/>
                </a:xfrm>
                <a:prstGeom prst="ellipse">
                  <a:avLst/>
                </a:prstGeom>
                <a:solidFill>
                  <a:srgbClr val="EFB8B7"/>
                </a:solidFill>
                <a:ln>
                  <a:solidFill>
                    <a:srgbClr val="9C242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18242C-2125-4A2A-B194-402134D7919F}"/>
                    </a:ext>
                  </a:extLst>
                </p:cNvPr>
                <p:cNvSpPr/>
                <p:nvPr/>
              </p:nvSpPr>
              <p:spPr>
                <a:xfrm>
                  <a:off x="9671739" y="4610779"/>
                  <a:ext cx="300082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9C242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-</a:t>
                  </a:r>
                  <a:endParaRPr lang="en-US" sz="3000" b="1" dirty="0">
                    <a:solidFill>
                      <a:srgbClr val="9C2422"/>
                    </a:solidFill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E5E49A4-9858-4BEE-A6CA-56E1F57CEFD3}"/>
                  </a:ext>
                </a:extLst>
              </p:cNvPr>
              <p:cNvGrpSpPr/>
              <p:nvPr/>
            </p:nvGrpSpPr>
            <p:grpSpPr>
              <a:xfrm>
                <a:off x="9557633" y="5471019"/>
                <a:ext cx="348172" cy="492443"/>
                <a:chOff x="8591951" y="4503689"/>
                <a:chExt cx="348172" cy="492443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30341A2-1BB1-431C-921A-BC7F4A7E99C2}"/>
                    </a:ext>
                  </a:extLst>
                </p:cNvPr>
                <p:cNvSpPr/>
                <p:nvPr/>
              </p:nvSpPr>
              <p:spPr>
                <a:xfrm>
                  <a:off x="8671952" y="4666157"/>
                  <a:ext cx="190432" cy="190432"/>
                </a:xfrm>
                <a:prstGeom prst="ellipse">
                  <a:avLst/>
                </a:prstGeom>
                <a:solidFill>
                  <a:srgbClr val="FFCDFA"/>
                </a:solidFill>
                <a:ln>
                  <a:solidFill>
                    <a:srgbClr val="C500B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3A8CB11-FB6D-4A86-B9B8-985735D67B86}"/>
                    </a:ext>
                  </a:extLst>
                </p:cNvPr>
                <p:cNvSpPr/>
                <p:nvPr/>
              </p:nvSpPr>
              <p:spPr>
                <a:xfrm>
                  <a:off x="8591951" y="4503689"/>
                  <a:ext cx="348172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600" b="1" dirty="0">
                      <a:solidFill>
                        <a:srgbClr val="D100BC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+</a:t>
                  </a:r>
                  <a:endParaRPr lang="en-US" sz="2600" b="1" dirty="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CC0C05F-7181-4461-ADC3-17FA3BEA4FF7}"/>
                  </a:ext>
                </a:extLst>
              </p:cNvPr>
              <p:cNvGrpSpPr/>
              <p:nvPr/>
            </p:nvGrpSpPr>
            <p:grpSpPr>
              <a:xfrm>
                <a:off x="8779524" y="5307192"/>
                <a:ext cx="300082" cy="553998"/>
                <a:chOff x="9646338" y="4610779"/>
                <a:chExt cx="300082" cy="553998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55C6053-DAD8-4CBE-95AE-36BE602D0B6F}"/>
                    </a:ext>
                  </a:extLst>
                </p:cNvPr>
                <p:cNvSpPr/>
                <p:nvPr/>
              </p:nvSpPr>
              <p:spPr>
                <a:xfrm>
                  <a:off x="9704773" y="4816200"/>
                  <a:ext cx="190432" cy="190432"/>
                </a:xfrm>
                <a:prstGeom prst="ellipse">
                  <a:avLst/>
                </a:prstGeom>
                <a:solidFill>
                  <a:srgbClr val="EFB8B7"/>
                </a:solidFill>
                <a:ln>
                  <a:solidFill>
                    <a:srgbClr val="9C242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DA1FAA2-44B7-470B-AF1D-657DC2175393}"/>
                    </a:ext>
                  </a:extLst>
                </p:cNvPr>
                <p:cNvSpPr/>
                <p:nvPr/>
              </p:nvSpPr>
              <p:spPr>
                <a:xfrm>
                  <a:off x="9646338" y="4610779"/>
                  <a:ext cx="300082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9C242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-</a:t>
                  </a:r>
                  <a:endParaRPr lang="en-US" sz="3000" b="1" dirty="0">
                    <a:solidFill>
                      <a:srgbClr val="9C2422"/>
                    </a:solidFill>
                  </a:endParaRPr>
                </a:p>
              </p:txBody>
            </p:sp>
          </p:grpSp>
        </p:grp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15112FB-5C33-4778-92AA-1A3BE771A3A7}"/>
                </a:ext>
              </a:extLst>
            </p:cNvPr>
            <p:cNvSpPr/>
            <p:nvPr/>
          </p:nvSpPr>
          <p:spPr>
            <a:xfrm>
              <a:off x="2068382" y="2271029"/>
              <a:ext cx="803276" cy="1141413"/>
            </a:xfrm>
            <a:prstGeom prst="ellipse">
              <a:avLst/>
            </a:prstGeom>
            <a:solidFill>
              <a:srgbClr val="B3B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F8248780-2839-4BB5-9C40-3223B4B74645}"/>
                </a:ext>
              </a:extLst>
            </p:cNvPr>
            <p:cNvSpPr txBox="1"/>
            <p:nvPr/>
          </p:nvSpPr>
          <p:spPr>
            <a:xfrm>
              <a:off x="2293217" y="2616426"/>
              <a:ext cx="32509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</a:t>
              </a:r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87799032-4405-4335-95BF-B9CB9DB73CB4}"/>
                </a:ext>
              </a:extLst>
            </p:cNvPr>
            <p:cNvSpPr txBox="1"/>
            <p:nvPr/>
          </p:nvSpPr>
          <p:spPr>
            <a:xfrm>
              <a:off x="4436496" y="2256111"/>
              <a:ext cx="32509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</a:t>
              </a:r>
              <a:endParaRPr lang="en-US" sz="25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09" name="Gerade Verbindung mit Pfeil 108">
            <a:extLst>
              <a:ext uri="{FF2B5EF4-FFF2-40B4-BE49-F238E27FC236}">
                <a16:creationId xmlns:a16="http://schemas.microsoft.com/office/drawing/2014/main" id="{60B7338B-C2E7-4888-AF5C-E45F0F115D67}"/>
              </a:ext>
            </a:extLst>
          </p:cNvPr>
          <p:cNvCxnSpPr>
            <a:cxnSpLocks/>
          </p:cNvCxnSpPr>
          <p:nvPr/>
        </p:nvCxnSpPr>
        <p:spPr>
          <a:xfrm flipH="1" flipV="1">
            <a:off x="3689229" y="2827837"/>
            <a:ext cx="305776" cy="6872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85F10E2-40BE-42E5-80AB-8CE5A8D43A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0" t="38796" r="34899" b="34301"/>
          <a:stretch/>
        </p:blipFill>
        <p:spPr>
          <a:xfrm>
            <a:off x="6509838" y="1602649"/>
            <a:ext cx="5356982" cy="2805229"/>
          </a:xfrm>
          <a:prstGeom prst="roundRect">
            <a:avLst>
              <a:gd name="adj" fmla="val 547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A3E0F-2236-4DEF-9AD0-F186FFEF59E8}"/>
              </a:ext>
            </a:extLst>
          </p:cNvPr>
          <p:cNvSpPr txBox="1"/>
          <p:nvPr/>
        </p:nvSpPr>
        <p:spPr>
          <a:xfrm>
            <a:off x="420178" y="257101"/>
            <a:ext cx="57350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+mj-lt"/>
                <a:cs typeface="Calibri Light" panose="020F0302020204030204" pitchFamily="34" charset="0"/>
              </a:rPr>
              <a:t>Ion trap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AE2E9C-879B-408E-BA0F-0427F4D199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43447" r="17541" b="36924"/>
          <a:stretch/>
        </p:blipFill>
        <p:spPr>
          <a:xfrm rot="21288977">
            <a:off x="6471460" y="4248386"/>
            <a:ext cx="5511746" cy="2291621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7369C4-35B4-40D8-A663-9C083DFA3223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847891" y="2977651"/>
            <a:ext cx="2331360" cy="19983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3A128A-862E-4C25-B73E-6C7DFA07AAA7}"/>
              </a:ext>
            </a:extLst>
          </p:cNvPr>
          <p:cNvCxnSpPr>
            <a:cxnSpLocks/>
          </p:cNvCxnSpPr>
          <p:nvPr/>
        </p:nvCxnSpPr>
        <p:spPr>
          <a:xfrm>
            <a:off x="9525474" y="2933466"/>
            <a:ext cx="2292350" cy="1862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86C338F-D98E-413E-9334-C4498A60EB48}"/>
              </a:ext>
            </a:extLst>
          </p:cNvPr>
          <p:cNvCxnSpPr>
            <a:cxnSpLocks/>
          </p:cNvCxnSpPr>
          <p:nvPr/>
        </p:nvCxnSpPr>
        <p:spPr>
          <a:xfrm flipV="1">
            <a:off x="8951155" y="3308174"/>
            <a:ext cx="940502" cy="89355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5A21203-316A-4949-B258-37AB1DD16138}"/>
              </a:ext>
            </a:extLst>
          </p:cNvPr>
          <p:cNvSpPr/>
          <p:nvPr/>
        </p:nvSpPr>
        <p:spPr>
          <a:xfrm rot="21329461">
            <a:off x="8962203" y="3321059"/>
            <a:ext cx="1230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2.5 mm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B526F79-9A9F-4232-8930-FBE3F8E4CB9C}"/>
              </a:ext>
            </a:extLst>
          </p:cNvPr>
          <p:cNvCxnSpPr>
            <a:cxnSpLocks/>
          </p:cNvCxnSpPr>
          <p:nvPr/>
        </p:nvCxnSpPr>
        <p:spPr>
          <a:xfrm flipV="1">
            <a:off x="8699929" y="5446918"/>
            <a:ext cx="1236179" cy="6898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A8A15D2D-A9D6-4549-827A-9DF3BBAEFAF4}"/>
              </a:ext>
            </a:extLst>
          </p:cNvPr>
          <p:cNvSpPr/>
          <p:nvPr/>
        </p:nvSpPr>
        <p:spPr>
          <a:xfrm rot="21385530">
            <a:off x="8910288" y="5430398"/>
            <a:ext cx="1230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200 um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28B5B7-500D-4D30-8828-46D7884FECA0}"/>
              </a:ext>
            </a:extLst>
          </p:cNvPr>
          <p:cNvSpPr txBox="1"/>
          <p:nvPr/>
        </p:nvSpPr>
        <p:spPr>
          <a:xfrm>
            <a:off x="6677672" y="111680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Calibri Light" panose="020F0302020204030204" pitchFamily="34" charset="0"/>
              </a:rPr>
              <a:t>High-precision micro-fabricated ion trap</a:t>
            </a:r>
            <a:endParaRPr lang="de-CH" sz="24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DC8050-79DC-42F1-B114-88ED8FC9E507}"/>
              </a:ext>
            </a:extLst>
          </p:cNvPr>
          <p:cNvSpPr/>
          <p:nvPr/>
        </p:nvSpPr>
        <p:spPr>
          <a:xfrm rot="21285159" flipV="1">
            <a:off x="9178507" y="2906821"/>
            <a:ext cx="355288" cy="10916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4210E83F-EA65-4A26-8178-54CA0ECB3955}"/>
              </a:ext>
            </a:extLst>
          </p:cNvPr>
          <p:cNvSpPr txBox="1"/>
          <p:nvPr/>
        </p:nvSpPr>
        <p:spPr>
          <a:xfrm>
            <a:off x="240880" y="2665085"/>
            <a:ext cx="1485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B3B30C"/>
                </a:solidFill>
                <a:cs typeface="Calibri Light" panose="020F0302020204030204" pitchFamily="34" charset="0"/>
              </a:rPr>
              <a:t>static electric potential </a:t>
            </a:r>
            <a:endParaRPr lang="de-DE" sz="2000" dirty="0">
              <a:solidFill>
                <a:srgbClr val="B3B30C"/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A52085E3-82E4-4BED-B3AC-2D539125D753}"/>
              </a:ext>
            </a:extLst>
          </p:cNvPr>
          <p:cNvSpPr txBox="1"/>
          <p:nvPr/>
        </p:nvSpPr>
        <p:spPr>
          <a:xfrm>
            <a:off x="91900" y="1578467"/>
            <a:ext cx="1485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C500B1"/>
                </a:solidFill>
                <a:cs typeface="Calibri Light" panose="020F0302020204030204" pitchFamily="34" charset="0"/>
              </a:rPr>
              <a:t>Oscillating ele</a:t>
            </a:r>
            <a:r>
              <a:rPr lang="en-US" sz="2000" dirty="0">
                <a:solidFill>
                  <a:srgbClr val="9C2321"/>
                </a:solidFill>
                <a:cs typeface="Calibri Light" panose="020F0302020204030204" pitchFamily="34" charset="0"/>
              </a:rPr>
              <a:t>ctric potential</a:t>
            </a:r>
            <a:endParaRPr lang="de-DE" sz="2000" dirty="0">
              <a:solidFill>
                <a:srgbClr val="9C2321"/>
              </a:solidFill>
            </a:endParaRPr>
          </a:p>
        </p:txBody>
      </p: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E6CBE63F-CE18-4F19-A9AA-D129794AA000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1577531" y="2086299"/>
            <a:ext cx="368990" cy="854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8BC7503-38D9-4019-A994-832553AFED57}"/>
              </a:ext>
            </a:extLst>
          </p:cNvPr>
          <p:cNvSpPr/>
          <p:nvPr/>
        </p:nvSpPr>
        <p:spPr>
          <a:xfrm>
            <a:off x="3479117" y="2514621"/>
            <a:ext cx="256284" cy="2562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BB678530-4DD1-44D4-9D5A-82C5D1496961}"/>
              </a:ext>
            </a:extLst>
          </p:cNvPr>
          <p:cNvSpPr txBox="1"/>
          <p:nvPr/>
        </p:nvSpPr>
        <p:spPr>
          <a:xfrm>
            <a:off x="3458642" y="2448917"/>
            <a:ext cx="325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824D2EC4-0A04-417A-91F4-2EF436732DE5}"/>
              </a:ext>
            </a:extLst>
          </p:cNvPr>
          <p:cNvSpPr txBox="1"/>
          <p:nvPr/>
        </p:nvSpPr>
        <p:spPr>
          <a:xfrm>
            <a:off x="395534" y="1104422"/>
            <a:ext cx="2266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Calibri Light" panose="020F0302020204030204" pitchFamily="34" charset="0"/>
              </a:rPr>
              <a:t>Linear Paul trap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909F2713-584F-41E7-BCAC-B94BCBB3F2F8}"/>
              </a:ext>
            </a:extLst>
          </p:cNvPr>
          <p:cNvSpPr txBox="1"/>
          <p:nvPr/>
        </p:nvSpPr>
        <p:spPr>
          <a:xfrm>
            <a:off x="2491482" y="3547807"/>
            <a:ext cx="3726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Calibri Light" panose="020F0302020204030204" pitchFamily="34" charset="0"/>
              </a:rPr>
              <a:t>Independent harmonic oscillators with frequency O(1) MHz</a:t>
            </a:r>
            <a:endParaRPr lang="de-DE" sz="2000" dirty="0"/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B6B14818-96EA-45E2-8C7F-EA345C83D53A}"/>
              </a:ext>
            </a:extLst>
          </p:cNvPr>
          <p:cNvSpPr/>
          <p:nvPr/>
        </p:nvSpPr>
        <p:spPr bwMode="auto">
          <a:xfrm rot="21033973">
            <a:off x="2572367" y="2494118"/>
            <a:ext cx="2124909" cy="308837"/>
          </a:xfrm>
          <a:custGeom>
            <a:avLst/>
            <a:gdLst>
              <a:gd name="connsiteX0" fmla="*/ 0 w 1550194"/>
              <a:gd name="connsiteY0" fmla="*/ 7144 h 1208485"/>
              <a:gd name="connsiteX1" fmla="*/ 742950 w 1550194"/>
              <a:gd name="connsiteY1" fmla="*/ 1207294 h 1208485"/>
              <a:gd name="connsiteX2" fmla="*/ 1550194 w 1550194"/>
              <a:gd name="connsiteY2" fmla="*/ 0 h 12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94" h="1208485">
                <a:moveTo>
                  <a:pt x="0" y="7144"/>
                </a:moveTo>
                <a:cubicBezTo>
                  <a:pt x="242292" y="607814"/>
                  <a:pt x="484584" y="1208485"/>
                  <a:pt x="742950" y="1207294"/>
                </a:cubicBezTo>
                <a:cubicBezTo>
                  <a:pt x="1001316" y="1206103"/>
                  <a:pt x="1275755" y="603051"/>
                  <a:pt x="1550194" y="0"/>
                </a:cubicBezTo>
              </a:path>
            </a:pathLst>
          </a:custGeom>
          <a:ln w="28575">
            <a:solidFill>
              <a:srgbClr val="B3B30C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7179FCD-38B7-4AAA-A56D-FF7AA5456267}"/>
              </a:ext>
            </a:extLst>
          </p:cNvPr>
          <p:cNvCxnSpPr>
            <a:cxnSpLocks/>
          </p:cNvCxnSpPr>
          <p:nvPr/>
        </p:nvCxnSpPr>
        <p:spPr>
          <a:xfrm flipV="1">
            <a:off x="1718802" y="2929080"/>
            <a:ext cx="544253" cy="730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4" grpId="0"/>
      <p:bldP spid="88" grpId="0"/>
      <p:bldP spid="100" grpId="0"/>
      <p:bldP spid="3" grpId="0" animBg="1"/>
      <p:bldP spid="56" grpId="0"/>
      <p:bldP spid="68" grpId="0"/>
      <p:bldP spid="36" grpId="0" animBg="1"/>
      <p:bldP spid="97" grpId="0"/>
      <p:bldP spid="108" grpId="0"/>
      <p:bldP spid="110" grpId="0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Maschine enthält.&#10;&#10;Automatisch generierte Beschreibung">
            <a:extLst>
              <a:ext uri="{FF2B5EF4-FFF2-40B4-BE49-F238E27FC236}">
                <a16:creationId xmlns:a16="http://schemas.microsoft.com/office/drawing/2014/main" id="{4358854C-CC38-41C8-B99F-883FD166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1321"/>
          <a:stretch/>
        </p:blipFill>
        <p:spPr>
          <a:xfrm rot="5400000">
            <a:off x="5990683" y="517535"/>
            <a:ext cx="6033564" cy="5822930"/>
          </a:xfrm>
          <a:prstGeom prst="rect">
            <a:avLst/>
          </a:prstGeom>
        </p:spPr>
      </p:pic>
      <p:sp>
        <p:nvSpPr>
          <p:cNvPr id="5" name="Rectangle 26">
            <a:extLst>
              <a:ext uri="{FF2B5EF4-FFF2-40B4-BE49-F238E27FC236}">
                <a16:creationId xmlns:a16="http://schemas.microsoft.com/office/drawing/2014/main" id="{21421461-4712-482A-B7AB-B9AD3CEAF095}"/>
              </a:ext>
            </a:extLst>
          </p:cNvPr>
          <p:cNvSpPr/>
          <p:nvPr/>
        </p:nvSpPr>
        <p:spPr>
          <a:xfrm>
            <a:off x="-128067" y="200759"/>
            <a:ext cx="60522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 Light" panose="020F0302020204030204" pitchFamily="34" charset="0"/>
              </a:rPr>
              <a:t>“tabletop” experiment (~few m</a:t>
            </a:r>
            <a:r>
              <a:rPr lang="en-US" sz="2800" baseline="30000" dirty="0">
                <a:cs typeface="Calibri Light" panose="020F0302020204030204" pitchFamily="34" charset="0"/>
              </a:rPr>
              <a:t>3</a:t>
            </a:r>
            <a:r>
              <a:rPr lang="en-US" sz="2800" dirty="0">
                <a:cs typeface="Calibri Light" panose="020F0302020204030204" pitchFamily="34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 Light" panose="020F0302020204030204" pitchFamily="34" charset="0"/>
              </a:rPr>
              <a:t>subgroup of </a:t>
            </a:r>
            <a:r>
              <a:rPr lang="en-US" sz="2800" i="1" dirty="0">
                <a:cs typeface="Calibri Light" panose="020F0302020204030204" pitchFamily="34" charset="0"/>
              </a:rPr>
              <a:t>Trapped Ion Quantum Information </a:t>
            </a:r>
            <a:r>
              <a:rPr lang="en-US" sz="2800" dirty="0">
                <a:cs typeface="Calibri Light" panose="020F0302020204030204" pitchFamily="34" charset="0"/>
              </a:rPr>
              <a:t>group: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>
                <a:cs typeface="Calibri Light" panose="020F0302020204030204" pitchFamily="34" charset="0"/>
              </a:rPr>
              <a:t>Benefit from knowhow </a:t>
            </a:r>
          </a:p>
          <a:p>
            <a:pPr lvl="2"/>
            <a:r>
              <a:rPr lang="en-US" sz="2800" dirty="0">
                <a:cs typeface="Calibri Light" panose="020F0302020204030204" pitchFamily="34" charset="0"/>
              </a:rPr>
              <a:t>(complex control system, trap fabrication, cryostat, shared lasers, …)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8001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8001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Challenge: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</a:t>
            </a:r>
            <a:r>
              <a:rPr lang="en-US" sz="2800" noProof="0" dirty="0">
                <a:latin typeface="Calibri" panose="020F0502020204030204"/>
                <a:cs typeface="Calibri Light" panose="020F0302020204030204" pitchFamily="34" charset="0"/>
              </a:rPr>
              <a:t>R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eactions with background gas limit lifetime: </a:t>
            </a:r>
          </a:p>
          <a:p>
            <a:pPr marL="34290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34290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cs typeface="Calibri Light" panose="020F0302020204030204" pitchFamily="34" charset="0"/>
              </a:rPr>
              <a:t>Ultra-High-Vacuum chamber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cs typeface="Calibri Light" panose="020F0302020204030204" pitchFamily="34" charset="0"/>
              </a:rPr>
              <a:t>trap cooled to ~10 K with liquid helium flow cryostat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3FF84AD-490D-4816-9E92-3F6F23A7CE0D}"/>
              </a:ext>
            </a:extLst>
          </p:cNvPr>
          <p:cNvGrpSpPr/>
          <p:nvPr/>
        </p:nvGrpSpPr>
        <p:grpSpPr>
          <a:xfrm>
            <a:off x="1114891" y="4587237"/>
            <a:ext cx="3263477" cy="661006"/>
            <a:chOff x="1833221" y="-1574942"/>
            <a:chExt cx="3263477" cy="661006"/>
          </a:xfrm>
        </p:grpSpPr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9A7E8BEC-C0C4-432D-8AA8-7C6B9F3701AE}"/>
                </a:ext>
              </a:extLst>
            </p:cNvPr>
            <p:cNvSpPr/>
            <p:nvPr/>
          </p:nvSpPr>
          <p:spPr>
            <a:xfrm>
              <a:off x="2004671" y="-1574942"/>
              <a:ext cx="3092027" cy="66100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8ABDF157-1A82-42B2-965A-86CD0DF97788}"/>
                </a:ext>
              </a:extLst>
            </p:cNvPr>
            <p:cNvSpPr/>
            <p:nvPr/>
          </p:nvSpPr>
          <p:spPr>
            <a:xfrm>
              <a:off x="1833221" y="-1517792"/>
              <a:ext cx="32063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H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2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+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+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E586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H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4E586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2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  </a:t>
              </a:r>
              <a:r>
                <a: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→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H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3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+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 Light" panose="020F0302020204030204" pitchFamily="34" charset="0"/>
                </a:rPr>
                <a:t>+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3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ADEC9C7-477C-4A68-83CA-EEB72D960FBD}"/>
              </a:ext>
            </a:extLst>
          </p:cNvPr>
          <p:cNvSpPr/>
          <p:nvPr/>
        </p:nvSpPr>
        <p:spPr>
          <a:xfrm>
            <a:off x="1182467" y="3972261"/>
            <a:ext cx="4390813" cy="1876201"/>
          </a:xfrm>
          <a:prstGeom prst="roundRect">
            <a:avLst>
              <a:gd name="adj" fmla="val 10634"/>
            </a:avLst>
          </a:prstGeom>
          <a:solidFill>
            <a:srgbClr val="E6D5F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0E00FF-7ADA-4D93-9984-16791DEB8055}"/>
              </a:ext>
            </a:extLst>
          </p:cNvPr>
          <p:cNvSpPr txBox="1"/>
          <p:nvPr/>
        </p:nvSpPr>
        <p:spPr>
          <a:xfrm>
            <a:off x="1528478" y="3940297"/>
            <a:ext cx="42216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laser cool ion motion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electronic state preparation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state-dependent fluorescence readout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coherent control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1BEF93-DBAF-461E-939A-6EEF65F58620}"/>
              </a:ext>
            </a:extLst>
          </p:cNvPr>
          <p:cNvSpPr txBox="1"/>
          <p:nvPr/>
        </p:nvSpPr>
        <p:spPr>
          <a:xfrm>
            <a:off x="7771235" y="2443947"/>
            <a:ext cx="3630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cs typeface="Calibri Light" panose="020F0302020204030204" pitchFamily="34" charset="0"/>
              </a:rPr>
              <a:t>Challenge: </a:t>
            </a:r>
            <a:r>
              <a:rPr lang="en-US" sz="2400" dirty="0">
                <a:solidFill>
                  <a:prstClr val="black"/>
                </a:solidFill>
                <a:cs typeface="Calibri Light" panose="020F0302020204030204" pitchFamily="34" charset="0"/>
              </a:rPr>
              <a:t>H2+ has no such cycling transition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6953209-2D99-443C-BD82-A505FB46F42D}"/>
              </a:ext>
            </a:extLst>
          </p:cNvPr>
          <p:cNvSpPr/>
          <p:nvPr/>
        </p:nvSpPr>
        <p:spPr>
          <a:xfrm>
            <a:off x="6762750" y="3972261"/>
            <a:ext cx="4373880" cy="1864857"/>
          </a:xfrm>
          <a:prstGeom prst="roundRect">
            <a:avLst>
              <a:gd name="adj" fmla="val 8021"/>
            </a:avLst>
          </a:prstGeom>
          <a:solidFill>
            <a:srgbClr val="FFA3A3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A3A3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CC7080-2ED6-4828-BED2-D5145B66F837}"/>
              </a:ext>
            </a:extLst>
          </p:cNvPr>
          <p:cNvSpPr txBox="1"/>
          <p:nvPr/>
        </p:nvSpPr>
        <p:spPr>
          <a:xfrm>
            <a:off x="7059930" y="3898126"/>
            <a:ext cx="4177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laser cool ion motion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electronic state preparation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state-dependent fluorescence readout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cs typeface="Calibri Light" panose="020F0302020204030204" pitchFamily="34" charset="0"/>
              </a:rPr>
              <a:t>coherent control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A815F9-FB88-41D0-AF4C-5377040E58CA}"/>
              </a:ext>
            </a:extLst>
          </p:cNvPr>
          <p:cNvSpPr txBox="1"/>
          <p:nvPr/>
        </p:nvSpPr>
        <p:spPr>
          <a:xfrm>
            <a:off x="6150173" y="6027795"/>
            <a:ext cx="6973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1600" lvl="1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cs typeface="Calibri Light" panose="020F0302020204030204" pitchFamily="34" charset="0"/>
              </a:rPr>
              <a:t>Solution</a:t>
            </a:r>
            <a:r>
              <a:rPr lang="en-US" sz="2400" dirty="0">
                <a:solidFill>
                  <a:prstClr val="black"/>
                </a:solidFill>
                <a:cs typeface="Calibri Light" panose="020F0302020204030204" pitchFamily="34" charset="0"/>
              </a:rPr>
              <a:t>: Co-trap Be+ and H2+</a:t>
            </a:r>
            <a:endParaRPr lang="en-US" sz="2400" dirty="0">
              <a:cs typeface="Calibri Light" panose="020F0302020204030204" pitchFamily="34" charset="0"/>
            </a:endParaRPr>
          </a:p>
        </p:txBody>
      </p:sp>
      <p:grpSp>
        <p:nvGrpSpPr>
          <p:cNvPr id="62" name="Group 28">
            <a:extLst>
              <a:ext uri="{FF2B5EF4-FFF2-40B4-BE49-F238E27FC236}">
                <a16:creationId xmlns:a16="http://schemas.microsoft.com/office/drawing/2014/main" id="{1F4E5836-E52B-4F24-9F00-102D17F1DAAE}"/>
              </a:ext>
            </a:extLst>
          </p:cNvPr>
          <p:cNvGrpSpPr/>
          <p:nvPr/>
        </p:nvGrpSpPr>
        <p:grpSpPr>
          <a:xfrm rot="19713267">
            <a:off x="7088688" y="2308071"/>
            <a:ext cx="1075526" cy="227749"/>
            <a:chOff x="1174506" y="3150201"/>
            <a:chExt cx="1254090" cy="265561"/>
          </a:xfrm>
        </p:grpSpPr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16659BCC-807C-48E7-A11D-3022C184C10B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30">
              <a:extLst>
                <a:ext uri="{FF2B5EF4-FFF2-40B4-BE49-F238E27FC236}">
                  <a16:creationId xmlns:a16="http://schemas.microsoft.com/office/drawing/2014/main" id="{5DCC81AC-2B37-4678-9B04-A9A85743591D}"/>
                </a:ext>
              </a:extLst>
            </p:cNvPr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31">
              <a:extLst>
                <a:ext uri="{FF2B5EF4-FFF2-40B4-BE49-F238E27FC236}">
                  <a16:creationId xmlns:a16="http://schemas.microsoft.com/office/drawing/2014/main" id="{4962C805-2DBB-43CD-A3FF-41F163618268}"/>
                </a:ext>
              </a:extLst>
            </p:cNvPr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Oval 32">
            <a:extLst>
              <a:ext uri="{FF2B5EF4-FFF2-40B4-BE49-F238E27FC236}">
                <a16:creationId xmlns:a16="http://schemas.microsoft.com/office/drawing/2014/main" id="{759639CB-C9EC-471A-B614-6162CA2C3F61}"/>
              </a:ext>
            </a:extLst>
          </p:cNvPr>
          <p:cNvSpPr/>
          <p:nvPr/>
        </p:nvSpPr>
        <p:spPr>
          <a:xfrm rot="18013018">
            <a:off x="1799507" y="2004902"/>
            <a:ext cx="393467" cy="393467"/>
          </a:xfrm>
          <a:prstGeom prst="ellipse">
            <a:avLst/>
          </a:prstGeom>
          <a:solidFill>
            <a:srgbClr val="8D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34">
            <a:extLst>
              <a:ext uri="{FF2B5EF4-FFF2-40B4-BE49-F238E27FC236}">
                <a16:creationId xmlns:a16="http://schemas.microsoft.com/office/drawing/2014/main" id="{0175C702-EFEE-4495-9809-07E22CA4404E}"/>
              </a:ext>
            </a:extLst>
          </p:cNvPr>
          <p:cNvSpPr/>
          <p:nvPr/>
        </p:nvSpPr>
        <p:spPr>
          <a:xfrm>
            <a:off x="1211004" y="1671181"/>
            <a:ext cx="72413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Be</a:t>
            </a:r>
            <a:r>
              <a:rPr lang="en-US" sz="2500" b="1" baseline="30000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93" name="Straight Arrow Connector 116">
            <a:extLst>
              <a:ext uri="{FF2B5EF4-FFF2-40B4-BE49-F238E27FC236}">
                <a16:creationId xmlns:a16="http://schemas.microsoft.com/office/drawing/2014/main" id="{90C387D6-3B97-4609-8072-D749CDB9C653}"/>
              </a:ext>
            </a:extLst>
          </p:cNvPr>
          <p:cNvCxnSpPr>
            <a:cxnSpLocks/>
          </p:cNvCxnSpPr>
          <p:nvPr/>
        </p:nvCxnSpPr>
        <p:spPr>
          <a:xfrm flipH="1">
            <a:off x="3043762" y="1906964"/>
            <a:ext cx="388458" cy="1266706"/>
          </a:xfrm>
          <a:prstGeom prst="straightConnector1">
            <a:avLst/>
          </a:prstGeom>
          <a:ln w="19050">
            <a:solidFill>
              <a:srgbClr val="8D42C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121">
            <a:extLst>
              <a:ext uri="{FF2B5EF4-FFF2-40B4-BE49-F238E27FC236}">
                <a16:creationId xmlns:a16="http://schemas.microsoft.com/office/drawing/2014/main" id="{2D9D6C64-ABA6-4442-B6CC-3CF4C7842165}"/>
              </a:ext>
            </a:extLst>
          </p:cNvPr>
          <p:cNvCxnSpPr>
            <a:cxnSpLocks/>
          </p:cNvCxnSpPr>
          <p:nvPr/>
        </p:nvCxnSpPr>
        <p:spPr>
          <a:xfrm flipH="1">
            <a:off x="2492070" y="1906963"/>
            <a:ext cx="783490" cy="960939"/>
          </a:xfrm>
          <a:prstGeom prst="straightConnector1">
            <a:avLst/>
          </a:prstGeom>
          <a:ln w="19050">
            <a:solidFill>
              <a:srgbClr val="8D42C6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4">
            <a:extLst>
              <a:ext uri="{FF2B5EF4-FFF2-40B4-BE49-F238E27FC236}">
                <a16:creationId xmlns:a16="http://schemas.microsoft.com/office/drawing/2014/main" id="{BB873EE1-5DA1-460F-BCD1-33C550B7771E}"/>
              </a:ext>
            </a:extLst>
          </p:cNvPr>
          <p:cNvCxnSpPr>
            <a:cxnSpLocks/>
          </p:cNvCxnSpPr>
          <p:nvPr/>
        </p:nvCxnSpPr>
        <p:spPr>
          <a:xfrm flipV="1">
            <a:off x="1627167" y="1542608"/>
            <a:ext cx="894090" cy="1136788"/>
          </a:xfrm>
          <a:prstGeom prst="straightConnector1">
            <a:avLst/>
          </a:prstGeom>
          <a:ln w="228600">
            <a:solidFill>
              <a:srgbClr val="7030A0">
                <a:alpha val="50000"/>
              </a:srgb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25711F-B930-42B5-A3BC-A6787AEAF62E}"/>
              </a:ext>
            </a:extLst>
          </p:cNvPr>
          <p:cNvGrpSpPr/>
          <p:nvPr/>
        </p:nvGrpSpPr>
        <p:grpSpPr>
          <a:xfrm>
            <a:off x="1664050" y="1763017"/>
            <a:ext cx="2470402" cy="1572228"/>
            <a:chOff x="1759300" y="1763017"/>
            <a:chExt cx="2470402" cy="1572228"/>
          </a:xfrm>
        </p:grpSpPr>
        <p:pic>
          <p:nvPicPr>
            <p:cNvPr id="81" name="Picture 95">
              <a:extLst>
                <a:ext uri="{FF2B5EF4-FFF2-40B4-BE49-F238E27FC236}">
                  <a16:creationId xmlns:a16="http://schemas.microsoft.com/office/drawing/2014/main" id="{E9EDCD14-9CE1-48DF-A1A1-34478040DEA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300" y="2949203"/>
              <a:ext cx="464975" cy="283523"/>
            </a:xfrm>
            <a:prstGeom prst="rect">
              <a:avLst/>
            </a:prstGeom>
          </p:spPr>
        </p:pic>
        <p:pic>
          <p:nvPicPr>
            <p:cNvPr id="83" name="Picture 97">
              <a:extLst>
                <a:ext uri="{FF2B5EF4-FFF2-40B4-BE49-F238E27FC236}">
                  <a16:creationId xmlns:a16="http://schemas.microsoft.com/office/drawing/2014/main" id="{7161AFC4-C30F-4360-B5C6-86DD517BBEA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359" y="1763017"/>
              <a:ext cx="458412" cy="2681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D4790E-C3B4-445C-B8C5-C01CA74C67B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171" y="2735757"/>
              <a:ext cx="265533" cy="2824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D00388-9278-4A6D-AA60-7928EBCF3ED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197" y="3055913"/>
              <a:ext cx="262605" cy="279332"/>
            </a:xfrm>
            <a:prstGeom prst="rect">
              <a:avLst/>
            </a:prstGeom>
          </p:spPr>
        </p:pic>
        <p:cxnSp>
          <p:nvCxnSpPr>
            <p:cNvPr id="87" name="Straight Connector 101">
              <a:extLst>
                <a:ext uri="{FF2B5EF4-FFF2-40B4-BE49-F238E27FC236}">
                  <a16:creationId xmlns:a16="http://schemas.microsoft.com/office/drawing/2014/main" id="{CCBF4FDD-634C-48E7-9825-7EE64BE79355}"/>
                </a:ext>
              </a:extLst>
            </p:cNvPr>
            <p:cNvCxnSpPr/>
            <p:nvPr/>
          </p:nvCxnSpPr>
          <p:spPr>
            <a:xfrm>
              <a:off x="2787301" y="3203790"/>
              <a:ext cx="643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06">
              <a:extLst>
                <a:ext uri="{FF2B5EF4-FFF2-40B4-BE49-F238E27FC236}">
                  <a16:creationId xmlns:a16="http://schemas.microsoft.com/office/drawing/2014/main" id="{8FEA8B3F-DED1-4F2D-A860-6DAA3C6F730C}"/>
                </a:ext>
              </a:extLst>
            </p:cNvPr>
            <p:cNvCxnSpPr/>
            <p:nvPr/>
          </p:nvCxnSpPr>
          <p:spPr>
            <a:xfrm>
              <a:off x="2221943" y="2874840"/>
              <a:ext cx="643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37">
              <a:extLst>
                <a:ext uri="{FF2B5EF4-FFF2-40B4-BE49-F238E27FC236}">
                  <a16:creationId xmlns:a16="http://schemas.microsoft.com/office/drawing/2014/main" id="{7DE4E21D-52B3-498C-A206-99FE8321EB24}"/>
                </a:ext>
              </a:extLst>
            </p:cNvPr>
            <p:cNvCxnSpPr/>
            <p:nvPr/>
          </p:nvCxnSpPr>
          <p:spPr>
            <a:xfrm>
              <a:off x="3230440" y="1906964"/>
              <a:ext cx="6431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143E47-C8F5-4BB7-B48A-A15868AA24C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317" y="1779097"/>
              <a:ext cx="255385" cy="282447"/>
            </a:xfrm>
            <a:prstGeom prst="rect">
              <a:avLst/>
            </a:prstGeom>
          </p:spPr>
        </p:pic>
      </p:grpSp>
      <p:sp>
        <p:nvSpPr>
          <p:cNvPr id="49" name="Rectangle 34">
            <a:extLst>
              <a:ext uri="{FF2B5EF4-FFF2-40B4-BE49-F238E27FC236}">
                <a16:creationId xmlns:a16="http://schemas.microsoft.com/office/drawing/2014/main" id="{53CDFABC-5DA2-4D97-91B8-685D4E202F13}"/>
              </a:ext>
            </a:extLst>
          </p:cNvPr>
          <p:cNvSpPr/>
          <p:nvPr/>
        </p:nvSpPr>
        <p:spPr>
          <a:xfrm>
            <a:off x="3168483" y="2527481"/>
            <a:ext cx="1265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313 nm</a:t>
            </a:r>
            <a:endParaRPr lang="en-US" b="1" baseline="30000" dirty="0">
              <a:solidFill>
                <a:srgbClr val="7030A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5" name="Rectangle 33">
            <a:extLst>
              <a:ext uri="{FF2B5EF4-FFF2-40B4-BE49-F238E27FC236}">
                <a16:creationId xmlns:a16="http://schemas.microsoft.com/office/drawing/2014/main" id="{3CE24051-6EDD-4756-AEE8-58AE553FB408}"/>
              </a:ext>
            </a:extLst>
          </p:cNvPr>
          <p:cNvSpPr/>
          <p:nvPr/>
        </p:nvSpPr>
        <p:spPr>
          <a:xfrm>
            <a:off x="6918144" y="1703749"/>
            <a:ext cx="6803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2500" b="1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25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56" name="Rectangle 3">
            <a:extLst>
              <a:ext uri="{FF2B5EF4-FFF2-40B4-BE49-F238E27FC236}">
                <a16:creationId xmlns:a16="http://schemas.microsoft.com/office/drawing/2014/main" id="{D1EDE955-C5F6-44D7-B969-354D494F9464}"/>
              </a:ext>
            </a:extLst>
          </p:cNvPr>
          <p:cNvSpPr/>
          <p:nvPr/>
        </p:nvSpPr>
        <p:spPr>
          <a:xfrm>
            <a:off x="250488" y="223817"/>
            <a:ext cx="8372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200"/>
            <a:r>
              <a:rPr lang="en-US" sz="4000" dirty="0">
                <a:latin typeface="+mj-lt"/>
                <a:cs typeface="Calibri Light" panose="020F0302020204030204" pitchFamily="34" charset="0"/>
              </a:rPr>
              <a:t>Quantum control</a:t>
            </a:r>
            <a:endParaRPr lang="en-US" sz="40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57" name="Group 52">
            <a:extLst>
              <a:ext uri="{FF2B5EF4-FFF2-40B4-BE49-F238E27FC236}">
                <a16:creationId xmlns:a16="http://schemas.microsoft.com/office/drawing/2014/main" id="{093BFE10-9E24-4820-AE62-D13945945962}"/>
              </a:ext>
            </a:extLst>
          </p:cNvPr>
          <p:cNvGrpSpPr/>
          <p:nvPr/>
        </p:nvGrpSpPr>
        <p:grpSpPr>
          <a:xfrm rot="20453484">
            <a:off x="2165654" y="2079756"/>
            <a:ext cx="253685" cy="604677"/>
            <a:chOff x="7467277" y="2038628"/>
            <a:chExt cx="384777" cy="1086799"/>
          </a:xfrm>
        </p:grpSpPr>
        <p:grpSp>
          <p:nvGrpSpPr>
            <p:cNvPr id="58" name="Group 56">
              <a:extLst>
                <a:ext uri="{FF2B5EF4-FFF2-40B4-BE49-F238E27FC236}">
                  <a16:creationId xmlns:a16="http://schemas.microsoft.com/office/drawing/2014/main" id="{4F45698C-A32A-4FD5-860D-B0FD2FAB2528}"/>
                </a:ext>
              </a:extLst>
            </p:cNvPr>
            <p:cNvGrpSpPr/>
            <p:nvPr/>
          </p:nvGrpSpPr>
          <p:grpSpPr>
            <a:xfrm rot="20322127">
              <a:off x="7467277" y="2038628"/>
              <a:ext cx="150049" cy="1003745"/>
              <a:chOff x="7598607" y="4187014"/>
              <a:chExt cx="150049" cy="1184039"/>
            </a:xfrm>
          </p:grpSpPr>
          <p:grpSp>
            <p:nvGrpSpPr>
              <p:cNvPr id="60" name="Group 63">
                <a:extLst>
                  <a:ext uri="{FF2B5EF4-FFF2-40B4-BE49-F238E27FC236}">
                    <a16:creationId xmlns:a16="http://schemas.microsoft.com/office/drawing/2014/main" id="{48F8B832-E93D-4FEE-A9F0-FDE8589025E5}"/>
                  </a:ext>
                </a:extLst>
              </p:cNvPr>
              <p:cNvGrpSpPr/>
              <p:nvPr/>
            </p:nvGrpSpPr>
            <p:grpSpPr>
              <a:xfrm>
                <a:off x="7598610" y="4581777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89" name="Curved Connector 70">
                  <a:extLst>
                    <a:ext uri="{FF2B5EF4-FFF2-40B4-BE49-F238E27FC236}">
                      <a16:creationId xmlns:a16="http://schemas.microsoft.com/office/drawing/2014/main" id="{CA1B89DD-632A-42D2-A13E-E2D2ACA62B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38100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urved Connector 71">
                  <a:extLst>
                    <a:ext uri="{FF2B5EF4-FFF2-40B4-BE49-F238E27FC236}">
                      <a16:creationId xmlns:a16="http://schemas.microsoft.com/office/drawing/2014/main" id="{9E84B285-DAD3-4241-978E-88E5303A3F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38100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64">
                <a:extLst>
                  <a:ext uri="{FF2B5EF4-FFF2-40B4-BE49-F238E27FC236}">
                    <a16:creationId xmlns:a16="http://schemas.microsoft.com/office/drawing/2014/main" id="{488F2125-17AC-4F24-B4B7-5A870D6C4366}"/>
                  </a:ext>
                </a:extLst>
              </p:cNvPr>
              <p:cNvGrpSpPr/>
              <p:nvPr/>
            </p:nvGrpSpPr>
            <p:grpSpPr>
              <a:xfrm>
                <a:off x="7598608" y="4187014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86" name="Curved Connector 68">
                  <a:extLst>
                    <a:ext uri="{FF2B5EF4-FFF2-40B4-BE49-F238E27FC236}">
                      <a16:creationId xmlns:a16="http://schemas.microsoft.com/office/drawing/2014/main" id="{DF4480E8-1D1F-4881-8EF0-47B4789FA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38100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urved Connector 69">
                  <a:extLst>
                    <a:ext uri="{FF2B5EF4-FFF2-40B4-BE49-F238E27FC236}">
                      <a16:creationId xmlns:a16="http://schemas.microsoft.com/office/drawing/2014/main" id="{67B2EEFF-9202-405D-AC94-B5B535128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38100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65">
                <a:extLst>
                  <a:ext uri="{FF2B5EF4-FFF2-40B4-BE49-F238E27FC236}">
                    <a16:creationId xmlns:a16="http://schemas.microsoft.com/office/drawing/2014/main" id="{C40A772D-0F43-4625-B983-0C38AAE29512}"/>
                  </a:ext>
                </a:extLst>
              </p:cNvPr>
              <p:cNvGrpSpPr/>
              <p:nvPr/>
            </p:nvGrpSpPr>
            <p:grpSpPr>
              <a:xfrm>
                <a:off x="7598607" y="4975766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84" name="Curved Connector 66">
                  <a:extLst>
                    <a:ext uri="{FF2B5EF4-FFF2-40B4-BE49-F238E27FC236}">
                      <a16:creationId xmlns:a16="http://schemas.microsoft.com/office/drawing/2014/main" id="{9444CF4B-0D64-4DA6-B917-2506429814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38100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urved Connector 67">
                  <a:extLst>
                    <a:ext uri="{FF2B5EF4-FFF2-40B4-BE49-F238E27FC236}">
                      <a16:creationId xmlns:a16="http://schemas.microsoft.com/office/drawing/2014/main" id="{3F7308F7-9337-4C74-B8E7-BE06778BD1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38100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9" name="Straight Arrow Connector 60">
              <a:extLst>
                <a:ext uri="{FF2B5EF4-FFF2-40B4-BE49-F238E27FC236}">
                  <a16:creationId xmlns:a16="http://schemas.microsoft.com/office/drawing/2014/main" id="{22B45335-7ED9-4833-A9F1-79BCE615E712}"/>
                </a:ext>
              </a:extLst>
            </p:cNvPr>
            <p:cNvCxnSpPr>
              <a:cxnSpLocks/>
            </p:cNvCxnSpPr>
            <p:nvPr/>
          </p:nvCxnSpPr>
          <p:spPr>
            <a:xfrm>
              <a:off x="7793608" y="2980900"/>
              <a:ext cx="58446" cy="144527"/>
            </a:xfrm>
            <a:prstGeom prst="straightConnector1">
              <a:avLst/>
            </a:prstGeom>
            <a:ln w="38100">
              <a:solidFill>
                <a:srgbClr val="7030A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17" descr="Häkchen mit einfarbiger Füllung">
            <a:extLst>
              <a:ext uri="{FF2B5EF4-FFF2-40B4-BE49-F238E27FC236}">
                <a16:creationId xmlns:a16="http://schemas.microsoft.com/office/drawing/2014/main" id="{ADDF7A7F-7D59-4977-8EC7-6E716011F7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2393" y="4008850"/>
            <a:ext cx="281042" cy="281042"/>
          </a:xfrm>
          <a:prstGeom prst="rect">
            <a:avLst/>
          </a:prstGeom>
        </p:spPr>
      </p:pic>
      <p:pic>
        <p:nvPicPr>
          <p:cNvPr id="94" name="Grafik 93" descr="Häkchen mit einfarbiger Füllung">
            <a:extLst>
              <a:ext uri="{FF2B5EF4-FFF2-40B4-BE49-F238E27FC236}">
                <a16:creationId xmlns:a16="http://schemas.microsoft.com/office/drawing/2014/main" id="{C779AB2D-84C5-4B5E-BA49-B71ADAF85F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2393" y="4374445"/>
            <a:ext cx="281042" cy="281042"/>
          </a:xfrm>
          <a:prstGeom prst="rect">
            <a:avLst/>
          </a:prstGeom>
        </p:spPr>
      </p:pic>
      <p:pic>
        <p:nvPicPr>
          <p:cNvPr id="97" name="Grafik 96" descr="Häkchen mit einfarbiger Füllung">
            <a:extLst>
              <a:ext uri="{FF2B5EF4-FFF2-40B4-BE49-F238E27FC236}">
                <a16:creationId xmlns:a16="http://schemas.microsoft.com/office/drawing/2014/main" id="{0B0D2E7E-8589-4597-8E34-9B2F027F6C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2393" y="4740040"/>
            <a:ext cx="281042" cy="281042"/>
          </a:xfrm>
          <a:prstGeom prst="rect">
            <a:avLst/>
          </a:prstGeom>
        </p:spPr>
      </p:pic>
      <p:pic>
        <p:nvPicPr>
          <p:cNvPr id="20" name="Grafik 19" descr="Schließen mit einfarbiger Füllung">
            <a:extLst>
              <a:ext uri="{FF2B5EF4-FFF2-40B4-BE49-F238E27FC236}">
                <a16:creationId xmlns:a16="http://schemas.microsoft.com/office/drawing/2014/main" id="{C813772C-F92E-4D01-933C-240645549D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06480" y="3985188"/>
            <a:ext cx="313371" cy="313371"/>
          </a:xfrm>
          <a:prstGeom prst="rect">
            <a:avLst/>
          </a:prstGeom>
        </p:spPr>
      </p:pic>
      <p:pic>
        <p:nvPicPr>
          <p:cNvPr id="98" name="Grafik 97" descr="Schließen mit einfarbiger Füllung">
            <a:extLst>
              <a:ext uri="{FF2B5EF4-FFF2-40B4-BE49-F238E27FC236}">
                <a16:creationId xmlns:a16="http://schemas.microsoft.com/office/drawing/2014/main" id="{73F6E9FF-8F4C-4AB6-A4CB-36F91C4660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06480" y="4366613"/>
            <a:ext cx="313371" cy="313371"/>
          </a:xfrm>
          <a:prstGeom prst="rect">
            <a:avLst/>
          </a:prstGeom>
        </p:spPr>
      </p:pic>
      <p:pic>
        <p:nvPicPr>
          <p:cNvPr id="99" name="Grafik 98" descr="Schließen mit einfarbiger Füllung">
            <a:extLst>
              <a:ext uri="{FF2B5EF4-FFF2-40B4-BE49-F238E27FC236}">
                <a16:creationId xmlns:a16="http://schemas.microsoft.com/office/drawing/2014/main" id="{D1FA9F69-D43A-4EE1-BFC0-E479C31F92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06479" y="4726699"/>
            <a:ext cx="313371" cy="3133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EB1F27D-B13A-47F0-BA36-F9EA78B58009}"/>
              </a:ext>
            </a:extLst>
          </p:cNvPr>
          <p:cNvGrpSpPr/>
          <p:nvPr/>
        </p:nvGrpSpPr>
        <p:grpSpPr>
          <a:xfrm rot="3392117">
            <a:off x="3083807" y="2021377"/>
            <a:ext cx="650332" cy="1085646"/>
            <a:chOff x="4887792" y="844458"/>
            <a:chExt cx="650332" cy="1085646"/>
          </a:xfrm>
        </p:grpSpPr>
        <p:grpSp>
          <p:nvGrpSpPr>
            <p:cNvPr id="91" name="Group 52">
              <a:extLst>
                <a:ext uri="{FF2B5EF4-FFF2-40B4-BE49-F238E27FC236}">
                  <a16:creationId xmlns:a16="http://schemas.microsoft.com/office/drawing/2014/main" id="{E6AF83A5-3A74-4C77-A31A-3590F5E69A32}"/>
                </a:ext>
              </a:extLst>
            </p:cNvPr>
            <p:cNvGrpSpPr/>
            <p:nvPr/>
          </p:nvGrpSpPr>
          <p:grpSpPr>
            <a:xfrm rot="20453484">
              <a:off x="5284174" y="1278813"/>
              <a:ext cx="253950" cy="651291"/>
              <a:chOff x="7467277" y="2038628"/>
              <a:chExt cx="354657" cy="1077825"/>
            </a:xfrm>
          </p:grpSpPr>
          <p:grpSp>
            <p:nvGrpSpPr>
              <p:cNvPr id="100" name="Group 56">
                <a:extLst>
                  <a:ext uri="{FF2B5EF4-FFF2-40B4-BE49-F238E27FC236}">
                    <a16:creationId xmlns:a16="http://schemas.microsoft.com/office/drawing/2014/main" id="{62896491-9A42-49E4-AB22-F60CC69DA575}"/>
                  </a:ext>
                </a:extLst>
              </p:cNvPr>
              <p:cNvGrpSpPr/>
              <p:nvPr/>
            </p:nvGrpSpPr>
            <p:grpSpPr>
              <a:xfrm rot="20322127">
                <a:off x="7467277" y="2038628"/>
                <a:ext cx="150049" cy="1003745"/>
                <a:chOff x="7598607" y="4187014"/>
                <a:chExt cx="150049" cy="1184039"/>
              </a:xfrm>
            </p:grpSpPr>
            <p:grpSp>
              <p:nvGrpSpPr>
                <p:cNvPr id="102" name="Group 63">
                  <a:extLst>
                    <a:ext uri="{FF2B5EF4-FFF2-40B4-BE49-F238E27FC236}">
                      <a16:creationId xmlns:a16="http://schemas.microsoft.com/office/drawing/2014/main" id="{3303B288-CE51-477D-AB01-B62BE3CAE5FB}"/>
                    </a:ext>
                  </a:extLst>
                </p:cNvPr>
                <p:cNvGrpSpPr/>
                <p:nvPr/>
              </p:nvGrpSpPr>
              <p:grpSpPr>
                <a:xfrm>
                  <a:off x="7598610" y="4581777"/>
                  <a:ext cx="150046" cy="395287"/>
                  <a:chOff x="7598610" y="4581777"/>
                  <a:chExt cx="150046" cy="395287"/>
                </a:xfrm>
              </p:grpSpPr>
              <p:cxnSp>
                <p:nvCxnSpPr>
                  <p:cNvPr id="114" name="Curved Connector 70">
                    <a:extLst>
                      <a:ext uri="{FF2B5EF4-FFF2-40B4-BE49-F238E27FC236}">
                        <a16:creationId xmlns:a16="http://schemas.microsoft.com/office/drawing/2014/main" id="{F55F9417-2F7D-4E16-91BC-272E9130EE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7574619" y="4803027"/>
                    <a:ext cx="198030" cy="150044"/>
                  </a:xfrm>
                  <a:prstGeom prst="curvedConnector3">
                    <a:avLst/>
                  </a:prstGeom>
                  <a:ln w="19050">
                    <a:solidFill>
                      <a:srgbClr val="8D42C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urved Connector 71">
                    <a:extLst>
                      <a:ext uri="{FF2B5EF4-FFF2-40B4-BE49-F238E27FC236}">
                        <a16:creationId xmlns:a16="http://schemas.microsoft.com/office/drawing/2014/main" id="{E9006126-2F60-4B7B-B793-CCB2785185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7574617" y="4605770"/>
                    <a:ext cx="198030" cy="150044"/>
                  </a:xfrm>
                  <a:prstGeom prst="curvedConnector3">
                    <a:avLst/>
                  </a:prstGeom>
                  <a:ln w="19050">
                    <a:solidFill>
                      <a:srgbClr val="8D42C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" name="Group 64">
                  <a:extLst>
                    <a:ext uri="{FF2B5EF4-FFF2-40B4-BE49-F238E27FC236}">
                      <a16:creationId xmlns:a16="http://schemas.microsoft.com/office/drawing/2014/main" id="{CA6FC218-C8AC-4265-A644-7016ED86B701}"/>
                    </a:ext>
                  </a:extLst>
                </p:cNvPr>
                <p:cNvGrpSpPr/>
                <p:nvPr/>
              </p:nvGrpSpPr>
              <p:grpSpPr>
                <a:xfrm>
                  <a:off x="7598608" y="4187014"/>
                  <a:ext cx="150046" cy="395287"/>
                  <a:chOff x="7598610" y="4581777"/>
                  <a:chExt cx="150046" cy="395287"/>
                </a:xfrm>
              </p:grpSpPr>
              <p:cxnSp>
                <p:nvCxnSpPr>
                  <p:cNvPr id="112" name="Curved Connector 68">
                    <a:extLst>
                      <a:ext uri="{FF2B5EF4-FFF2-40B4-BE49-F238E27FC236}">
                        <a16:creationId xmlns:a16="http://schemas.microsoft.com/office/drawing/2014/main" id="{7EF065E9-57FA-4DDA-ADC1-F8896EE759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7574619" y="4803027"/>
                    <a:ext cx="198030" cy="150044"/>
                  </a:xfrm>
                  <a:prstGeom prst="curvedConnector3">
                    <a:avLst/>
                  </a:prstGeom>
                  <a:ln w="19050">
                    <a:solidFill>
                      <a:srgbClr val="8D42C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Curved Connector 69">
                    <a:extLst>
                      <a:ext uri="{FF2B5EF4-FFF2-40B4-BE49-F238E27FC236}">
                        <a16:creationId xmlns:a16="http://schemas.microsoft.com/office/drawing/2014/main" id="{53596F1F-8017-4A9E-AE47-AB77ED1472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7574617" y="4605770"/>
                    <a:ext cx="198030" cy="150044"/>
                  </a:xfrm>
                  <a:prstGeom prst="curvedConnector3">
                    <a:avLst/>
                  </a:prstGeom>
                  <a:ln w="19050">
                    <a:solidFill>
                      <a:srgbClr val="8D42C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9" name="Group 65">
                  <a:extLst>
                    <a:ext uri="{FF2B5EF4-FFF2-40B4-BE49-F238E27FC236}">
                      <a16:creationId xmlns:a16="http://schemas.microsoft.com/office/drawing/2014/main" id="{2698FE58-928F-4F94-921E-9F80E55F9AE5}"/>
                    </a:ext>
                  </a:extLst>
                </p:cNvPr>
                <p:cNvGrpSpPr/>
                <p:nvPr/>
              </p:nvGrpSpPr>
              <p:grpSpPr>
                <a:xfrm>
                  <a:off x="7598607" y="4975766"/>
                  <a:ext cx="150046" cy="395287"/>
                  <a:chOff x="7598610" y="4581777"/>
                  <a:chExt cx="150046" cy="395287"/>
                </a:xfrm>
              </p:grpSpPr>
              <p:cxnSp>
                <p:nvCxnSpPr>
                  <p:cNvPr id="110" name="Curved Connector 66">
                    <a:extLst>
                      <a:ext uri="{FF2B5EF4-FFF2-40B4-BE49-F238E27FC236}">
                        <a16:creationId xmlns:a16="http://schemas.microsoft.com/office/drawing/2014/main" id="{D587FB5A-0C76-4EB4-8965-3F53392BA8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7574619" y="4803027"/>
                    <a:ext cx="198030" cy="150044"/>
                  </a:xfrm>
                  <a:prstGeom prst="curvedConnector3">
                    <a:avLst/>
                  </a:prstGeom>
                  <a:ln w="19050">
                    <a:solidFill>
                      <a:srgbClr val="8D42C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urved Connector 67">
                    <a:extLst>
                      <a:ext uri="{FF2B5EF4-FFF2-40B4-BE49-F238E27FC236}">
                        <a16:creationId xmlns:a16="http://schemas.microsoft.com/office/drawing/2014/main" id="{76724305-86C1-4111-8077-AE607F1E7D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7574617" y="4605770"/>
                    <a:ext cx="198030" cy="150044"/>
                  </a:xfrm>
                  <a:prstGeom prst="curvedConnector3">
                    <a:avLst/>
                  </a:prstGeom>
                  <a:ln w="19050">
                    <a:solidFill>
                      <a:srgbClr val="8D42C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1" name="Straight Arrow Connector 60">
                <a:extLst>
                  <a:ext uri="{FF2B5EF4-FFF2-40B4-BE49-F238E27FC236}">
                    <a16:creationId xmlns:a16="http://schemas.microsoft.com/office/drawing/2014/main" id="{BC60380B-BABD-42E1-8836-8AA895C0F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3488" y="2971925"/>
                <a:ext cx="58446" cy="144528"/>
              </a:xfrm>
              <a:prstGeom prst="straightConnector1">
                <a:avLst/>
              </a:prstGeom>
              <a:ln w="19050">
                <a:solidFill>
                  <a:srgbClr val="8D42C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56">
              <a:extLst>
                <a:ext uri="{FF2B5EF4-FFF2-40B4-BE49-F238E27FC236}">
                  <a16:creationId xmlns:a16="http://schemas.microsoft.com/office/drawing/2014/main" id="{C233F488-F85E-4046-8E6F-CB717CE38D2A}"/>
                </a:ext>
              </a:extLst>
            </p:cNvPr>
            <p:cNvGrpSpPr/>
            <p:nvPr/>
          </p:nvGrpSpPr>
          <p:grpSpPr>
            <a:xfrm rot="19175611">
              <a:off x="4887792" y="844458"/>
              <a:ext cx="107442" cy="606527"/>
              <a:chOff x="7598607" y="4187014"/>
              <a:chExt cx="150049" cy="1184039"/>
            </a:xfrm>
          </p:grpSpPr>
          <p:grpSp>
            <p:nvGrpSpPr>
              <p:cNvPr id="124" name="Group 63">
                <a:extLst>
                  <a:ext uri="{FF2B5EF4-FFF2-40B4-BE49-F238E27FC236}">
                    <a16:creationId xmlns:a16="http://schemas.microsoft.com/office/drawing/2014/main" id="{B971BC9D-605D-4AF0-BEF0-C6CB7EB93602}"/>
                  </a:ext>
                </a:extLst>
              </p:cNvPr>
              <p:cNvGrpSpPr/>
              <p:nvPr/>
            </p:nvGrpSpPr>
            <p:grpSpPr>
              <a:xfrm>
                <a:off x="7598610" y="4581777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131" name="Curved Connector 70">
                  <a:extLst>
                    <a:ext uri="{FF2B5EF4-FFF2-40B4-BE49-F238E27FC236}">
                      <a16:creationId xmlns:a16="http://schemas.microsoft.com/office/drawing/2014/main" id="{D8CAD059-13E4-4022-9D6D-8F2AAF9AB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19050">
                  <a:solidFill>
                    <a:srgbClr val="8D42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urved Connector 71">
                  <a:extLst>
                    <a:ext uri="{FF2B5EF4-FFF2-40B4-BE49-F238E27FC236}">
                      <a16:creationId xmlns:a16="http://schemas.microsoft.com/office/drawing/2014/main" id="{A3BB3EDD-528E-4485-AFFF-3E8D1F9E8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19050">
                  <a:solidFill>
                    <a:srgbClr val="8D42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64">
                <a:extLst>
                  <a:ext uri="{FF2B5EF4-FFF2-40B4-BE49-F238E27FC236}">
                    <a16:creationId xmlns:a16="http://schemas.microsoft.com/office/drawing/2014/main" id="{E3712368-1D8D-428E-8102-50D5C22E0BE9}"/>
                  </a:ext>
                </a:extLst>
              </p:cNvPr>
              <p:cNvGrpSpPr/>
              <p:nvPr/>
            </p:nvGrpSpPr>
            <p:grpSpPr>
              <a:xfrm>
                <a:off x="7598608" y="4187014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129" name="Curved Connector 68">
                  <a:extLst>
                    <a:ext uri="{FF2B5EF4-FFF2-40B4-BE49-F238E27FC236}">
                      <a16:creationId xmlns:a16="http://schemas.microsoft.com/office/drawing/2014/main" id="{1A322A55-3612-46E9-964E-3B941A756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19050">
                  <a:solidFill>
                    <a:srgbClr val="8D42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urved Connector 69">
                  <a:extLst>
                    <a:ext uri="{FF2B5EF4-FFF2-40B4-BE49-F238E27FC236}">
                      <a16:creationId xmlns:a16="http://schemas.microsoft.com/office/drawing/2014/main" id="{74753F5E-4062-4801-BF02-23351BE410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19050">
                  <a:solidFill>
                    <a:srgbClr val="8D42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65">
                <a:extLst>
                  <a:ext uri="{FF2B5EF4-FFF2-40B4-BE49-F238E27FC236}">
                    <a16:creationId xmlns:a16="http://schemas.microsoft.com/office/drawing/2014/main" id="{0F88B653-C2CA-40BD-BF77-EF14EF606047}"/>
                  </a:ext>
                </a:extLst>
              </p:cNvPr>
              <p:cNvGrpSpPr/>
              <p:nvPr/>
            </p:nvGrpSpPr>
            <p:grpSpPr>
              <a:xfrm>
                <a:off x="7598607" y="4975766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127" name="Curved Connector 66">
                  <a:extLst>
                    <a:ext uri="{FF2B5EF4-FFF2-40B4-BE49-F238E27FC236}">
                      <a16:creationId xmlns:a16="http://schemas.microsoft.com/office/drawing/2014/main" id="{1CB95E42-9C9C-49B0-B198-11EC86035A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19050">
                  <a:solidFill>
                    <a:srgbClr val="8D42C6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urved Connector 67">
                  <a:extLst>
                    <a:ext uri="{FF2B5EF4-FFF2-40B4-BE49-F238E27FC236}">
                      <a16:creationId xmlns:a16="http://schemas.microsoft.com/office/drawing/2014/main" id="{5F8C935B-36E6-486C-9327-61FC9CCC4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19050">
                  <a:solidFill>
                    <a:srgbClr val="8D42C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33" name="Straight Arrow Connector 121">
            <a:extLst>
              <a:ext uri="{FF2B5EF4-FFF2-40B4-BE49-F238E27FC236}">
                <a16:creationId xmlns:a16="http://schemas.microsoft.com/office/drawing/2014/main" id="{FBA77B11-0D0C-46BB-B70F-4D7CECA1FA32}"/>
              </a:ext>
            </a:extLst>
          </p:cNvPr>
          <p:cNvCxnSpPr>
            <a:cxnSpLocks/>
          </p:cNvCxnSpPr>
          <p:nvPr/>
        </p:nvCxnSpPr>
        <p:spPr>
          <a:xfrm>
            <a:off x="2656576" y="2874840"/>
            <a:ext cx="126047" cy="328950"/>
          </a:xfrm>
          <a:prstGeom prst="straightConnector1">
            <a:avLst/>
          </a:prstGeom>
          <a:ln w="19050">
            <a:solidFill>
              <a:srgbClr val="8D42C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Grafik 96" descr="Häkchen mit einfarbiger Füllung">
            <a:extLst>
              <a:ext uri="{FF2B5EF4-FFF2-40B4-BE49-F238E27FC236}">
                <a16:creationId xmlns:a16="http://schemas.microsoft.com/office/drawing/2014/main" id="{480913DF-5219-4172-9ED7-2ED24E884C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2393" y="5460975"/>
            <a:ext cx="281042" cy="281042"/>
          </a:xfrm>
          <a:prstGeom prst="rect">
            <a:avLst/>
          </a:prstGeom>
        </p:spPr>
      </p:pic>
      <p:cxnSp>
        <p:nvCxnSpPr>
          <p:cNvPr id="137" name="Straight Arrow Connector 121">
            <a:extLst>
              <a:ext uri="{FF2B5EF4-FFF2-40B4-BE49-F238E27FC236}">
                <a16:creationId xmlns:a16="http://schemas.microsoft.com/office/drawing/2014/main" id="{9147BBC5-D507-4133-8F35-1A1F23382503}"/>
              </a:ext>
            </a:extLst>
          </p:cNvPr>
          <p:cNvCxnSpPr>
            <a:cxnSpLocks/>
          </p:cNvCxnSpPr>
          <p:nvPr/>
        </p:nvCxnSpPr>
        <p:spPr>
          <a:xfrm>
            <a:off x="7515459" y="2689254"/>
            <a:ext cx="126047" cy="32895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Grafik 96" descr="Häkchen mit einfarbiger Füllung">
            <a:extLst>
              <a:ext uri="{FF2B5EF4-FFF2-40B4-BE49-F238E27FC236}">
                <a16:creationId xmlns:a16="http://schemas.microsoft.com/office/drawing/2014/main" id="{94AAE4FE-6E27-408F-9A91-7ACF9C594F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09913" y="5461580"/>
            <a:ext cx="281042" cy="28104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9F1F07D-A4DC-47EF-A16A-858B33296B5C}"/>
              </a:ext>
            </a:extLst>
          </p:cNvPr>
          <p:cNvGrpSpPr/>
          <p:nvPr/>
        </p:nvGrpSpPr>
        <p:grpSpPr>
          <a:xfrm>
            <a:off x="3536698" y="1878779"/>
            <a:ext cx="2968866" cy="1200329"/>
            <a:chOff x="3777283" y="1851023"/>
            <a:chExt cx="2554747" cy="1200329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34CCFE1-9437-444F-9A2F-E637C4F1A91E}"/>
                </a:ext>
              </a:extLst>
            </p:cNvPr>
            <p:cNvSpPr txBox="1"/>
            <p:nvPr/>
          </p:nvSpPr>
          <p:spPr>
            <a:xfrm>
              <a:off x="4355524" y="1851023"/>
              <a:ext cx="197650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cs typeface="Calibri Light" panose="020F0302020204030204" pitchFamily="34" charset="0"/>
                </a:rPr>
                <a:t>closed, fast cycling transition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323103-DBE7-428D-8D73-B642198F6E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7283" y="2308196"/>
              <a:ext cx="578240" cy="1021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4600B83-1255-4AA3-9463-62933D2F904E}"/>
              </a:ext>
            </a:extLst>
          </p:cNvPr>
          <p:cNvCxnSpPr>
            <a:cxnSpLocks/>
          </p:cNvCxnSpPr>
          <p:nvPr/>
        </p:nvCxnSpPr>
        <p:spPr>
          <a:xfrm flipH="1" flipV="1">
            <a:off x="7771237" y="2527706"/>
            <a:ext cx="507604" cy="1202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7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9" grpId="0"/>
      <p:bldP spid="119" grpId="0" animBg="1"/>
      <p:bldP spid="48" grpId="0"/>
      <p:bldP spid="49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9">
            <a:extLst>
              <a:ext uri="{FF2B5EF4-FFF2-40B4-BE49-F238E27FC236}">
                <a16:creationId xmlns:a16="http://schemas.microsoft.com/office/drawing/2014/main" id="{76229A4C-F58A-7549-9A20-6EEDAE2A3935}"/>
              </a:ext>
            </a:extLst>
          </p:cNvPr>
          <p:cNvSpPr/>
          <p:nvPr/>
        </p:nvSpPr>
        <p:spPr bwMode="auto">
          <a:xfrm>
            <a:off x="2698367" y="3015065"/>
            <a:ext cx="3125336" cy="1078467"/>
          </a:xfrm>
          <a:custGeom>
            <a:avLst/>
            <a:gdLst>
              <a:gd name="connsiteX0" fmla="*/ 0 w 1550194"/>
              <a:gd name="connsiteY0" fmla="*/ 7144 h 1208485"/>
              <a:gd name="connsiteX1" fmla="*/ 742950 w 1550194"/>
              <a:gd name="connsiteY1" fmla="*/ 1207294 h 1208485"/>
              <a:gd name="connsiteX2" fmla="*/ 1550194 w 1550194"/>
              <a:gd name="connsiteY2" fmla="*/ 0 h 12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94" h="1208485">
                <a:moveTo>
                  <a:pt x="0" y="7144"/>
                </a:moveTo>
                <a:cubicBezTo>
                  <a:pt x="242292" y="607814"/>
                  <a:pt x="484584" y="1208485"/>
                  <a:pt x="742950" y="1207294"/>
                </a:cubicBezTo>
                <a:cubicBezTo>
                  <a:pt x="1001316" y="1206103"/>
                  <a:pt x="1275755" y="603051"/>
                  <a:pt x="1550194" y="0"/>
                </a:cubicBezTo>
              </a:path>
            </a:pathLst>
          </a:custGeom>
          <a:ln w="28575">
            <a:solidFill>
              <a:srgbClr val="44546A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 rot="19713267">
            <a:off x="4139587" y="3263159"/>
            <a:ext cx="1075526" cy="227749"/>
            <a:chOff x="1174506" y="3150201"/>
            <a:chExt cx="1254090" cy="265561"/>
          </a:xfrm>
        </p:grpSpPr>
        <p:sp>
          <p:nvSpPr>
            <p:cNvPr id="30" name="Freeform 29"/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C02EA9E2-BF26-43F7-82FC-0D01656D315E}"/>
              </a:ext>
            </a:extLst>
          </p:cNvPr>
          <p:cNvSpPr/>
          <p:nvPr/>
        </p:nvSpPr>
        <p:spPr>
          <a:xfrm rot="18013018">
            <a:off x="3596373" y="3200719"/>
            <a:ext cx="393467" cy="393467"/>
          </a:xfrm>
          <a:prstGeom prst="ellipse">
            <a:avLst/>
          </a:prstGeom>
          <a:solidFill>
            <a:srgbClr val="8D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245290" y="2810049"/>
            <a:ext cx="6803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2500" b="1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25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37432" y="2757425"/>
            <a:ext cx="72413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Be</a:t>
            </a:r>
            <a:r>
              <a:rPr lang="en-US" sz="2500" b="1" baseline="30000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146" name="Straight Arrow Connector 4">
            <a:extLst>
              <a:ext uri="{FF2B5EF4-FFF2-40B4-BE49-F238E27FC236}">
                <a16:creationId xmlns:a16="http://schemas.microsoft.com/office/drawing/2014/main" id="{3849F033-8346-440B-BB82-D19F04896C43}"/>
              </a:ext>
            </a:extLst>
          </p:cNvPr>
          <p:cNvCxnSpPr>
            <a:cxnSpLocks/>
          </p:cNvCxnSpPr>
          <p:nvPr/>
        </p:nvCxnSpPr>
        <p:spPr>
          <a:xfrm flipV="1">
            <a:off x="3266697" y="2347137"/>
            <a:ext cx="1194025" cy="1842115"/>
          </a:xfrm>
          <a:prstGeom prst="straightConnector1">
            <a:avLst/>
          </a:prstGeom>
          <a:ln w="301625">
            <a:solidFill>
              <a:srgbClr val="7030A0">
                <a:alpha val="50000"/>
              </a:srgb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52">
            <a:extLst>
              <a:ext uri="{FF2B5EF4-FFF2-40B4-BE49-F238E27FC236}">
                <a16:creationId xmlns:a16="http://schemas.microsoft.com/office/drawing/2014/main" id="{A3E321E1-50F7-43EA-BCA0-303CE1EF913B}"/>
              </a:ext>
            </a:extLst>
          </p:cNvPr>
          <p:cNvGrpSpPr/>
          <p:nvPr/>
        </p:nvGrpSpPr>
        <p:grpSpPr>
          <a:xfrm rot="21091547">
            <a:off x="4028023" y="3284818"/>
            <a:ext cx="384777" cy="1086799"/>
            <a:chOff x="7467277" y="2038628"/>
            <a:chExt cx="384777" cy="1086799"/>
          </a:xfrm>
        </p:grpSpPr>
        <p:grpSp>
          <p:nvGrpSpPr>
            <p:cNvPr id="148" name="Group 56">
              <a:extLst>
                <a:ext uri="{FF2B5EF4-FFF2-40B4-BE49-F238E27FC236}">
                  <a16:creationId xmlns:a16="http://schemas.microsoft.com/office/drawing/2014/main" id="{D9094D1C-1292-48A6-A563-0AC4749143F8}"/>
                </a:ext>
              </a:extLst>
            </p:cNvPr>
            <p:cNvGrpSpPr/>
            <p:nvPr/>
          </p:nvGrpSpPr>
          <p:grpSpPr>
            <a:xfrm rot="20322127">
              <a:off x="7467277" y="2038628"/>
              <a:ext cx="150049" cy="1003745"/>
              <a:chOff x="7598607" y="4187014"/>
              <a:chExt cx="150049" cy="1184039"/>
            </a:xfrm>
          </p:grpSpPr>
          <p:grpSp>
            <p:nvGrpSpPr>
              <p:cNvPr id="150" name="Group 63">
                <a:extLst>
                  <a:ext uri="{FF2B5EF4-FFF2-40B4-BE49-F238E27FC236}">
                    <a16:creationId xmlns:a16="http://schemas.microsoft.com/office/drawing/2014/main" id="{166A1C40-FAD7-4732-8695-F321AA7F261F}"/>
                  </a:ext>
                </a:extLst>
              </p:cNvPr>
              <p:cNvGrpSpPr/>
              <p:nvPr/>
            </p:nvGrpSpPr>
            <p:grpSpPr>
              <a:xfrm>
                <a:off x="7598610" y="4581777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157" name="Curved Connector 70">
                  <a:extLst>
                    <a:ext uri="{FF2B5EF4-FFF2-40B4-BE49-F238E27FC236}">
                      <a16:creationId xmlns:a16="http://schemas.microsoft.com/office/drawing/2014/main" id="{5A1C5600-889D-4CDA-8F54-D14F5760D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53975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urved Connector 71">
                  <a:extLst>
                    <a:ext uri="{FF2B5EF4-FFF2-40B4-BE49-F238E27FC236}">
                      <a16:creationId xmlns:a16="http://schemas.microsoft.com/office/drawing/2014/main" id="{0FB431AF-F260-4127-940B-4A9EE6A888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53975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64">
                <a:extLst>
                  <a:ext uri="{FF2B5EF4-FFF2-40B4-BE49-F238E27FC236}">
                    <a16:creationId xmlns:a16="http://schemas.microsoft.com/office/drawing/2014/main" id="{DF4C121B-E2F2-4973-9439-7DA17BF61EF9}"/>
                  </a:ext>
                </a:extLst>
              </p:cNvPr>
              <p:cNvGrpSpPr/>
              <p:nvPr/>
            </p:nvGrpSpPr>
            <p:grpSpPr>
              <a:xfrm>
                <a:off x="7598608" y="4187014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155" name="Curved Connector 68">
                  <a:extLst>
                    <a:ext uri="{FF2B5EF4-FFF2-40B4-BE49-F238E27FC236}">
                      <a16:creationId xmlns:a16="http://schemas.microsoft.com/office/drawing/2014/main" id="{2EE7E385-AA75-470F-A3AC-BCC9AAE580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53975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urved Connector 69">
                  <a:extLst>
                    <a:ext uri="{FF2B5EF4-FFF2-40B4-BE49-F238E27FC236}">
                      <a16:creationId xmlns:a16="http://schemas.microsoft.com/office/drawing/2014/main" id="{D76EFB14-C05E-4F4F-993A-81F233300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53975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65">
                <a:extLst>
                  <a:ext uri="{FF2B5EF4-FFF2-40B4-BE49-F238E27FC236}">
                    <a16:creationId xmlns:a16="http://schemas.microsoft.com/office/drawing/2014/main" id="{02CB24D2-EA59-4661-83A7-9361AD4DA3A1}"/>
                  </a:ext>
                </a:extLst>
              </p:cNvPr>
              <p:cNvGrpSpPr/>
              <p:nvPr/>
            </p:nvGrpSpPr>
            <p:grpSpPr>
              <a:xfrm>
                <a:off x="7598607" y="4975766"/>
                <a:ext cx="150046" cy="395287"/>
                <a:chOff x="7598610" y="4581777"/>
                <a:chExt cx="150046" cy="395287"/>
              </a:xfrm>
            </p:grpSpPr>
            <p:cxnSp>
              <p:nvCxnSpPr>
                <p:cNvPr id="153" name="Curved Connector 66">
                  <a:extLst>
                    <a:ext uri="{FF2B5EF4-FFF2-40B4-BE49-F238E27FC236}">
                      <a16:creationId xmlns:a16="http://schemas.microsoft.com/office/drawing/2014/main" id="{99230AD7-C551-4172-9BEF-DEF77042F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574619" y="4803027"/>
                  <a:ext cx="198030" cy="150044"/>
                </a:xfrm>
                <a:prstGeom prst="curvedConnector3">
                  <a:avLst/>
                </a:prstGeom>
                <a:ln w="53975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urved Connector 67">
                  <a:extLst>
                    <a:ext uri="{FF2B5EF4-FFF2-40B4-BE49-F238E27FC236}">
                      <a16:creationId xmlns:a16="http://schemas.microsoft.com/office/drawing/2014/main" id="{71765F07-BB19-4DD8-8574-44E073433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7574617" y="4605770"/>
                  <a:ext cx="198030" cy="150044"/>
                </a:xfrm>
                <a:prstGeom prst="curvedConnector3">
                  <a:avLst/>
                </a:prstGeom>
                <a:ln w="53975">
                  <a:solidFill>
                    <a:srgbClr val="7030A0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9" name="Straight Arrow Connector 60">
              <a:extLst>
                <a:ext uri="{FF2B5EF4-FFF2-40B4-BE49-F238E27FC236}">
                  <a16:creationId xmlns:a16="http://schemas.microsoft.com/office/drawing/2014/main" id="{333AB103-C0AF-48EA-80F1-4069406FC31E}"/>
                </a:ext>
              </a:extLst>
            </p:cNvPr>
            <p:cNvCxnSpPr>
              <a:cxnSpLocks/>
            </p:cNvCxnSpPr>
            <p:nvPr/>
          </p:nvCxnSpPr>
          <p:spPr>
            <a:xfrm>
              <a:off x="7793608" y="2980900"/>
              <a:ext cx="58446" cy="144527"/>
            </a:xfrm>
            <a:prstGeom prst="straightConnector1">
              <a:avLst/>
            </a:prstGeom>
            <a:ln w="53975">
              <a:solidFill>
                <a:srgbClr val="7030A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Rechteck 158">
            <a:extLst>
              <a:ext uri="{FF2B5EF4-FFF2-40B4-BE49-F238E27FC236}">
                <a16:creationId xmlns:a16="http://schemas.microsoft.com/office/drawing/2014/main" id="{F5EA8AF7-00B5-4D25-8F0B-B2BAD5FEC044}"/>
              </a:ext>
            </a:extLst>
          </p:cNvPr>
          <p:cNvSpPr/>
          <p:nvPr/>
        </p:nvSpPr>
        <p:spPr>
          <a:xfrm>
            <a:off x="7375801" y="2189820"/>
            <a:ext cx="2340879" cy="118758"/>
          </a:xfrm>
          <a:prstGeom prst="rect">
            <a:avLst/>
          </a:prstGeom>
          <a:pattFill prst="wdUpDiag">
            <a:fgClr>
              <a:schemeClr val="bg2">
                <a:lumMod val="2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60" name="Gerader Verbinder 159">
            <a:extLst>
              <a:ext uri="{FF2B5EF4-FFF2-40B4-BE49-F238E27FC236}">
                <a16:creationId xmlns:a16="http://schemas.microsoft.com/office/drawing/2014/main" id="{9B1AD177-343C-494E-B737-E43D1B975B5E}"/>
              </a:ext>
            </a:extLst>
          </p:cNvPr>
          <p:cNvCxnSpPr>
            <a:cxnSpLocks/>
          </p:cNvCxnSpPr>
          <p:nvPr/>
        </p:nvCxnSpPr>
        <p:spPr>
          <a:xfrm>
            <a:off x="7375801" y="2332888"/>
            <a:ext cx="2340879" cy="0"/>
          </a:xfrm>
          <a:prstGeom prst="line">
            <a:avLst/>
          </a:prstGeom>
          <a:ln w="349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Graphic 34">
            <a:extLst>
              <a:ext uri="{FF2B5EF4-FFF2-40B4-BE49-F238E27FC236}">
                <a16:creationId xmlns:a16="http://schemas.microsoft.com/office/drawing/2014/main" id="{5C39FB0B-E321-4326-90AA-0E6C2C8F8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485" r="39821"/>
          <a:stretch/>
        </p:blipFill>
        <p:spPr>
          <a:xfrm>
            <a:off x="8331490" y="3480042"/>
            <a:ext cx="839857" cy="1055628"/>
          </a:xfrm>
          <a:prstGeom prst="rect">
            <a:avLst/>
          </a:prstGeom>
        </p:spPr>
      </p:pic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DAB491E3-C839-4458-94C1-F10700EB011D}"/>
              </a:ext>
            </a:extLst>
          </p:cNvPr>
          <p:cNvGrpSpPr/>
          <p:nvPr/>
        </p:nvGrpSpPr>
        <p:grpSpPr>
          <a:xfrm>
            <a:off x="7083535" y="2328407"/>
            <a:ext cx="1070755" cy="1986201"/>
            <a:chOff x="8950328" y="2727059"/>
            <a:chExt cx="1070755" cy="1986201"/>
          </a:xfrm>
        </p:grpSpPr>
        <p:sp>
          <p:nvSpPr>
            <p:cNvPr id="163" name="Rechteck 162">
              <a:extLst>
                <a:ext uri="{FF2B5EF4-FFF2-40B4-BE49-F238E27FC236}">
                  <a16:creationId xmlns:a16="http://schemas.microsoft.com/office/drawing/2014/main" id="{7321CDE7-28EF-49F7-8A2D-CF79D897F953}"/>
                </a:ext>
              </a:extLst>
            </p:cNvPr>
            <p:cNvSpPr/>
            <p:nvPr/>
          </p:nvSpPr>
          <p:spPr>
            <a:xfrm>
              <a:off x="8950328" y="3988080"/>
              <a:ext cx="1070755" cy="725180"/>
            </a:xfrm>
            <a:prstGeom prst="rect">
              <a:avLst/>
            </a:prstGeom>
            <a:solidFill>
              <a:srgbClr val="8D42C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64" name="Gerader Verbinder 163">
              <a:extLst>
                <a:ext uri="{FF2B5EF4-FFF2-40B4-BE49-F238E27FC236}">
                  <a16:creationId xmlns:a16="http://schemas.microsoft.com/office/drawing/2014/main" id="{F91AF2CB-E7B4-41D8-A94A-616B22ED24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5707" y="2727059"/>
              <a:ext cx="302199" cy="1261021"/>
            </a:xfrm>
            <a:prstGeom prst="line">
              <a:avLst/>
            </a:prstGeom>
            <a:solidFill>
              <a:srgbClr val="8D42C6">
                <a:alpha val="40000"/>
              </a:srgbClr>
            </a:solidFill>
            <a:ln w="25400">
              <a:solidFill>
                <a:schemeClr val="bg2">
                  <a:lumMod val="2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uppieren 164">
            <a:extLst>
              <a:ext uri="{FF2B5EF4-FFF2-40B4-BE49-F238E27FC236}">
                <a16:creationId xmlns:a16="http://schemas.microsoft.com/office/drawing/2014/main" id="{1AF6E48B-2172-4461-9B87-980CEC4B1BD1}"/>
              </a:ext>
            </a:extLst>
          </p:cNvPr>
          <p:cNvGrpSpPr/>
          <p:nvPr/>
        </p:nvGrpSpPr>
        <p:grpSpPr>
          <a:xfrm>
            <a:off x="6904432" y="2328407"/>
            <a:ext cx="1070755" cy="1929809"/>
            <a:chOff x="8950328" y="2783451"/>
            <a:chExt cx="1070755" cy="1929809"/>
          </a:xfrm>
        </p:grpSpPr>
        <p:sp>
          <p:nvSpPr>
            <p:cNvPr id="166" name="Rechteck 165">
              <a:extLst>
                <a:ext uri="{FF2B5EF4-FFF2-40B4-BE49-F238E27FC236}">
                  <a16:creationId xmlns:a16="http://schemas.microsoft.com/office/drawing/2014/main" id="{AAD77012-37F5-431A-AED5-74A26CB454BB}"/>
                </a:ext>
              </a:extLst>
            </p:cNvPr>
            <p:cNvSpPr/>
            <p:nvPr/>
          </p:nvSpPr>
          <p:spPr>
            <a:xfrm>
              <a:off x="8950328" y="3988080"/>
              <a:ext cx="1070755" cy="725180"/>
            </a:xfrm>
            <a:prstGeom prst="rect">
              <a:avLst/>
            </a:prstGeom>
            <a:solidFill>
              <a:srgbClr val="8D42C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67" name="Gerader Verbinder 166">
              <a:extLst>
                <a:ext uri="{FF2B5EF4-FFF2-40B4-BE49-F238E27FC236}">
                  <a16:creationId xmlns:a16="http://schemas.microsoft.com/office/drawing/2014/main" id="{2B2128F6-27E4-4521-ABC4-22E7C58D62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5708" y="2783451"/>
              <a:ext cx="477176" cy="1204629"/>
            </a:xfrm>
            <a:prstGeom prst="line">
              <a:avLst/>
            </a:prstGeom>
            <a:solidFill>
              <a:srgbClr val="8D42C6">
                <a:alpha val="40000"/>
              </a:srgbClr>
            </a:solidFill>
            <a:ln w="25400">
              <a:solidFill>
                <a:schemeClr val="bg2">
                  <a:lumMod val="2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Rechteck 167">
            <a:extLst>
              <a:ext uri="{FF2B5EF4-FFF2-40B4-BE49-F238E27FC236}">
                <a16:creationId xmlns:a16="http://schemas.microsoft.com/office/drawing/2014/main" id="{665D2146-D1D0-4BFE-B2C7-2DAE850AFF38}"/>
              </a:ext>
            </a:extLst>
          </p:cNvPr>
          <p:cNvSpPr/>
          <p:nvPr/>
        </p:nvSpPr>
        <p:spPr>
          <a:xfrm>
            <a:off x="7279583" y="3645266"/>
            <a:ext cx="1070755" cy="725180"/>
          </a:xfrm>
          <a:prstGeom prst="rect">
            <a:avLst/>
          </a:prstGeom>
          <a:solidFill>
            <a:srgbClr val="8D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</a:t>
            </a:r>
            <a:r>
              <a:rPr lang="en-US" sz="2400" b="1" baseline="-25000" dirty="0"/>
              <a:t>1</a:t>
            </a:r>
            <a:endParaRPr lang="de-DE" sz="2400" b="1" baseline="-25000" dirty="0"/>
          </a:p>
        </p:txBody>
      </p:sp>
      <p:cxnSp>
        <p:nvCxnSpPr>
          <p:cNvPr id="169" name="Gerader Verbinder 168">
            <a:extLst>
              <a:ext uri="{FF2B5EF4-FFF2-40B4-BE49-F238E27FC236}">
                <a16:creationId xmlns:a16="http://schemas.microsoft.com/office/drawing/2014/main" id="{048E0E99-EFEA-4FCE-A5DF-42AB90CE0345}"/>
              </a:ext>
            </a:extLst>
          </p:cNvPr>
          <p:cNvCxnSpPr>
            <a:cxnSpLocks/>
          </p:cNvCxnSpPr>
          <p:nvPr/>
        </p:nvCxnSpPr>
        <p:spPr>
          <a:xfrm flipH="1">
            <a:off x="7814961" y="2335129"/>
            <a:ext cx="102027" cy="1310137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hteck 169">
            <a:extLst>
              <a:ext uri="{FF2B5EF4-FFF2-40B4-BE49-F238E27FC236}">
                <a16:creationId xmlns:a16="http://schemas.microsoft.com/office/drawing/2014/main" id="{4A045291-4D56-444B-8A4C-35A9875F3EB6}"/>
              </a:ext>
            </a:extLst>
          </p:cNvPr>
          <p:cNvSpPr/>
          <p:nvPr/>
        </p:nvSpPr>
        <p:spPr>
          <a:xfrm>
            <a:off x="9307681" y="3776286"/>
            <a:ext cx="545333" cy="369332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1" name="Gerader Verbinder 170">
            <a:extLst>
              <a:ext uri="{FF2B5EF4-FFF2-40B4-BE49-F238E27FC236}">
                <a16:creationId xmlns:a16="http://schemas.microsoft.com/office/drawing/2014/main" id="{AB63BC9B-D4D8-4B16-A11B-93757F246BFB}"/>
              </a:ext>
            </a:extLst>
          </p:cNvPr>
          <p:cNvCxnSpPr>
            <a:cxnSpLocks/>
            <a:endCxn id="170" idx="0"/>
          </p:cNvCxnSpPr>
          <p:nvPr/>
        </p:nvCxnSpPr>
        <p:spPr>
          <a:xfrm>
            <a:off x="9167222" y="2335129"/>
            <a:ext cx="413126" cy="1441157"/>
          </a:xfrm>
          <a:prstGeom prst="line">
            <a:avLst/>
          </a:prstGeom>
          <a:ln w="25400">
            <a:solidFill>
              <a:schemeClr val="bg2">
                <a:lumMod val="2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Gerader Verbinder 171">
            <a:extLst>
              <a:ext uri="{FF2B5EF4-FFF2-40B4-BE49-F238E27FC236}">
                <a16:creationId xmlns:a16="http://schemas.microsoft.com/office/drawing/2014/main" id="{9B29C46E-D695-4AE5-8A8D-2AC97AA487BC}"/>
              </a:ext>
            </a:extLst>
          </p:cNvPr>
          <p:cNvCxnSpPr>
            <a:cxnSpLocks/>
            <a:endCxn id="175" idx="0"/>
          </p:cNvCxnSpPr>
          <p:nvPr/>
        </p:nvCxnSpPr>
        <p:spPr>
          <a:xfrm>
            <a:off x="9171347" y="2328407"/>
            <a:ext cx="272667" cy="1491511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hteck 172">
            <a:extLst>
              <a:ext uri="{FF2B5EF4-FFF2-40B4-BE49-F238E27FC236}">
                <a16:creationId xmlns:a16="http://schemas.microsoft.com/office/drawing/2014/main" id="{E9E37D5E-0481-47B7-A26C-600A0C7626A5}"/>
              </a:ext>
            </a:extLst>
          </p:cNvPr>
          <p:cNvSpPr/>
          <p:nvPr/>
        </p:nvSpPr>
        <p:spPr>
          <a:xfrm>
            <a:off x="9459385" y="3719951"/>
            <a:ext cx="545333" cy="369332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8AD96018-B1AF-4757-B24D-86B879D32D1F}"/>
              </a:ext>
            </a:extLst>
          </p:cNvPr>
          <p:cNvCxnSpPr>
            <a:cxnSpLocks/>
            <a:endCxn id="173" idx="0"/>
          </p:cNvCxnSpPr>
          <p:nvPr/>
        </p:nvCxnSpPr>
        <p:spPr>
          <a:xfrm>
            <a:off x="9171347" y="2352210"/>
            <a:ext cx="560705" cy="1367741"/>
          </a:xfrm>
          <a:prstGeom prst="line">
            <a:avLst/>
          </a:prstGeom>
          <a:ln w="25400">
            <a:solidFill>
              <a:schemeClr val="bg2">
                <a:lumMod val="2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hteck 174">
            <a:extLst>
              <a:ext uri="{FF2B5EF4-FFF2-40B4-BE49-F238E27FC236}">
                <a16:creationId xmlns:a16="http://schemas.microsoft.com/office/drawing/2014/main" id="{D3D34F4D-4D54-4956-9CA6-D82A69699457}"/>
              </a:ext>
            </a:extLst>
          </p:cNvPr>
          <p:cNvSpPr/>
          <p:nvPr/>
        </p:nvSpPr>
        <p:spPr>
          <a:xfrm>
            <a:off x="9171347" y="3819918"/>
            <a:ext cx="545333" cy="369332"/>
          </a:xfrm>
          <a:prstGeom prst="rect">
            <a:avLst/>
          </a:prstGeom>
          <a:solidFill>
            <a:srgbClr val="FFA3A3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</a:t>
            </a:r>
            <a:r>
              <a:rPr lang="en-US" sz="2400" b="1" baseline="-25000" dirty="0"/>
              <a:t>2</a:t>
            </a:r>
            <a:endParaRPr lang="de-DE" sz="2400" b="1" baseline="-25000" dirty="0"/>
          </a:p>
        </p:txBody>
      </p:sp>
      <p:sp>
        <p:nvSpPr>
          <p:cNvPr id="176" name="Textfeld 175">
            <a:extLst>
              <a:ext uri="{FF2B5EF4-FFF2-40B4-BE49-F238E27FC236}">
                <a16:creationId xmlns:a16="http://schemas.microsoft.com/office/drawing/2014/main" id="{4A343A83-B09E-405F-B36B-399BBBC3B1FE}"/>
              </a:ext>
            </a:extLst>
          </p:cNvPr>
          <p:cNvSpPr txBox="1"/>
          <p:nvPr/>
        </p:nvSpPr>
        <p:spPr>
          <a:xfrm>
            <a:off x="6274278" y="1658328"/>
            <a:ext cx="479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Calibri Light" panose="020F0302020204030204" pitchFamily="34" charset="0"/>
              </a:rPr>
              <a:t>Model: Coupled harmonic oscillator</a:t>
            </a:r>
            <a:endParaRPr lang="de-DE" sz="2400" dirty="0"/>
          </a:p>
        </p:txBody>
      </p:sp>
      <p:sp>
        <p:nvSpPr>
          <p:cNvPr id="177" name="Textfeld 176">
            <a:extLst>
              <a:ext uri="{FF2B5EF4-FFF2-40B4-BE49-F238E27FC236}">
                <a16:creationId xmlns:a16="http://schemas.microsoft.com/office/drawing/2014/main" id="{FDCE4247-CA9D-460F-8A44-AA45D5BFF086}"/>
              </a:ext>
            </a:extLst>
          </p:cNvPr>
          <p:cNvSpPr txBox="1"/>
          <p:nvPr/>
        </p:nvSpPr>
        <p:spPr>
          <a:xfrm>
            <a:off x="5823703" y="4910745"/>
            <a:ext cx="5116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4400" lvl="1"/>
            <a:r>
              <a:rPr lang="en-US" sz="2400" dirty="0">
                <a:cs typeface="Calibri Light" panose="020F0302020204030204" pitchFamily="34" charset="0"/>
              </a:rPr>
              <a:t>Coupling extends quantum control from Be+ to H2+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2BB6E68-1CA0-4D81-9A14-61EBC744335B}"/>
              </a:ext>
            </a:extLst>
          </p:cNvPr>
          <p:cNvCxnSpPr>
            <a:cxnSpLocks/>
          </p:cNvCxnSpPr>
          <p:nvPr/>
        </p:nvCxnSpPr>
        <p:spPr>
          <a:xfrm flipV="1">
            <a:off x="2939222" y="3461450"/>
            <a:ext cx="576541" cy="3105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72">
            <a:extLst>
              <a:ext uri="{FF2B5EF4-FFF2-40B4-BE49-F238E27FC236}">
                <a16:creationId xmlns:a16="http://schemas.microsoft.com/office/drawing/2014/main" id="{B2D8EA53-B26C-4762-A47C-A7288097C2B2}"/>
              </a:ext>
            </a:extLst>
          </p:cNvPr>
          <p:cNvSpPr txBox="1"/>
          <p:nvPr/>
        </p:nvSpPr>
        <p:spPr>
          <a:xfrm>
            <a:off x="950371" y="3459762"/>
            <a:ext cx="2108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Calibri Light" panose="020F0302020204030204" pitchFamily="34" charset="0"/>
              </a:rPr>
              <a:t>lightest ion with high-level control</a:t>
            </a:r>
            <a:endParaRPr lang="de-DE" sz="20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B505A20-8508-4A56-822A-294AF7E6742A}"/>
              </a:ext>
            </a:extLst>
          </p:cNvPr>
          <p:cNvGrpSpPr/>
          <p:nvPr/>
        </p:nvGrpSpPr>
        <p:grpSpPr>
          <a:xfrm>
            <a:off x="715379" y="4861695"/>
            <a:ext cx="5199353" cy="880047"/>
            <a:chOff x="6613883" y="5748821"/>
            <a:chExt cx="5199353" cy="880047"/>
          </a:xfrm>
        </p:grpSpPr>
        <p:sp>
          <p:nvSpPr>
            <p:cNvPr id="69" name="Rechteck: abgerundete Ecken 68">
              <a:extLst>
                <a:ext uri="{FF2B5EF4-FFF2-40B4-BE49-F238E27FC236}">
                  <a16:creationId xmlns:a16="http://schemas.microsoft.com/office/drawing/2014/main" id="{A7DAA0F5-936F-4007-86DF-31152EB4DB0A}"/>
                </a:ext>
              </a:extLst>
            </p:cNvPr>
            <p:cNvSpPr/>
            <p:nvPr/>
          </p:nvSpPr>
          <p:spPr>
            <a:xfrm>
              <a:off x="7151861" y="5748821"/>
              <a:ext cx="4506380" cy="880047"/>
            </a:xfrm>
            <a:prstGeom prst="roundRect">
              <a:avLst>
                <a:gd name="adj" fmla="val 8021"/>
              </a:avLst>
            </a:prstGeom>
            <a:solidFill>
              <a:srgbClr val="FFA3A3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A3A3"/>
                </a:solidFill>
              </a:endParaRP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B91E4158-F789-419D-A52F-786223B44736}"/>
                </a:ext>
              </a:extLst>
            </p:cNvPr>
            <p:cNvSpPr txBox="1"/>
            <p:nvPr/>
          </p:nvSpPr>
          <p:spPr>
            <a:xfrm>
              <a:off x="6613883" y="5778758"/>
              <a:ext cx="519935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54400" lvl="1"/>
              <a:r>
                <a:rPr lang="en-US" sz="2400" dirty="0">
                  <a:cs typeface="Calibri Light" panose="020F0302020204030204" pitchFamily="34" charset="0"/>
                </a:rPr>
                <a:t>1. sympathetic cooling of translational motion (</a:t>
              </a:r>
              <a:r>
                <a:rPr lang="en-US" sz="2400" dirty="0" err="1">
                  <a:cs typeface="Calibri Light" panose="020F0302020204030204" pitchFamily="34" charset="0"/>
                </a:rPr>
                <a:t>groundstate</a:t>
              </a:r>
              <a:r>
                <a:rPr lang="en-US" sz="2400" dirty="0">
                  <a:cs typeface="Calibri Light" panose="020F0302020204030204" pitchFamily="34" charset="0"/>
                </a:rPr>
                <a:t>)</a:t>
              </a: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A0989982-1C8E-4178-A9AB-1C6D85330B56}"/>
              </a:ext>
            </a:extLst>
          </p:cNvPr>
          <p:cNvSpPr/>
          <p:nvPr/>
        </p:nvSpPr>
        <p:spPr>
          <a:xfrm>
            <a:off x="250488" y="223817"/>
            <a:ext cx="8372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200"/>
            <a:r>
              <a:rPr lang="en-US" sz="4000" dirty="0">
                <a:latin typeface="+mj-lt"/>
                <a:cs typeface="Calibri Light" panose="020F0302020204030204" pitchFamily="34" charset="0"/>
              </a:rPr>
              <a:t>Quantum control</a:t>
            </a:r>
            <a:endParaRPr lang="en-US" sz="40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CCF2B011-C7BA-44EE-B581-43F363372F14}"/>
              </a:ext>
            </a:extLst>
          </p:cNvPr>
          <p:cNvCxnSpPr>
            <a:cxnSpLocks/>
          </p:cNvCxnSpPr>
          <p:nvPr/>
        </p:nvCxnSpPr>
        <p:spPr>
          <a:xfrm flipV="1">
            <a:off x="8164818" y="4238901"/>
            <a:ext cx="509086" cy="7331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F48409FF-46A4-4E92-B635-CCAF80425B58}"/>
              </a:ext>
            </a:extLst>
          </p:cNvPr>
          <p:cNvSpPr txBox="1"/>
          <p:nvPr/>
        </p:nvSpPr>
        <p:spPr>
          <a:xfrm>
            <a:off x="2360535" y="1664225"/>
            <a:ext cx="2565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Calibri Light" panose="020F0302020204030204" pitchFamily="34" charset="0"/>
              </a:rPr>
              <a:t>Two ion crystal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746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/>
      <p:bldP spid="35" grpId="0"/>
      <p:bldP spid="159" grpId="0" animBg="1"/>
      <p:bldP spid="168" grpId="0" animBg="1"/>
      <p:bldP spid="170" grpId="0" animBg="1"/>
      <p:bldP spid="173" grpId="0" animBg="1"/>
      <p:bldP spid="175" grpId="0" animBg="1"/>
      <p:bldP spid="176" grpId="0"/>
      <p:bldP spid="177" grpId="0"/>
      <p:bldP spid="73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FE1402A-62E7-4C87-9E5C-223CDFDFCC31}"/>
              </a:ext>
            </a:extLst>
          </p:cNvPr>
          <p:cNvSpPr/>
          <p:nvPr/>
        </p:nvSpPr>
        <p:spPr>
          <a:xfrm>
            <a:off x="526778" y="4254095"/>
            <a:ext cx="11138443" cy="2363846"/>
          </a:xfrm>
          <a:prstGeom prst="roundRect">
            <a:avLst>
              <a:gd name="adj" fmla="val 11350"/>
            </a:avLst>
          </a:prstGeom>
          <a:solidFill>
            <a:srgbClr val="F3F3F3"/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hteck: abgerundete Ecken 77">
            <a:extLst>
              <a:ext uri="{FF2B5EF4-FFF2-40B4-BE49-F238E27FC236}">
                <a16:creationId xmlns:a16="http://schemas.microsoft.com/office/drawing/2014/main" id="{4DEEB9C8-08B4-4050-A813-835DEF65F8B9}"/>
              </a:ext>
            </a:extLst>
          </p:cNvPr>
          <p:cNvSpPr/>
          <p:nvPr/>
        </p:nvSpPr>
        <p:spPr>
          <a:xfrm>
            <a:off x="6442749" y="3078409"/>
            <a:ext cx="2866007" cy="920892"/>
          </a:xfrm>
          <a:prstGeom prst="roundRect">
            <a:avLst>
              <a:gd name="adj" fmla="val 8021"/>
            </a:avLst>
          </a:prstGeom>
          <a:solidFill>
            <a:srgbClr val="FFA3A3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A3A3"/>
              </a:solidFill>
            </a:endParaRPr>
          </a:p>
        </p:txBody>
      </p:sp>
      <p:sp>
        <p:nvSpPr>
          <p:cNvPr id="79" name="Rechteck: abgerundete Ecken 78">
            <a:extLst>
              <a:ext uri="{FF2B5EF4-FFF2-40B4-BE49-F238E27FC236}">
                <a16:creationId xmlns:a16="http://schemas.microsoft.com/office/drawing/2014/main" id="{C284C821-FDD8-4AD0-A30F-DCC3DD0901B4}"/>
              </a:ext>
            </a:extLst>
          </p:cNvPr>
          <p:cNvSpPr/>
          <p:nvPr/>
        </p:nvSpPr>
        <p:spPr>
          <a:xfrm>
            <a:off x="9008439" y="2006745"/>
            <a:ext cx="3068931" cy="866817"/>
          </a:xfrm>
          <a:prstGeom prst="roundRect">
            <a:avLst>
              <a:gd name="adj" fmla="val 8021"/>
            </a:avLst>
          </a:prstGeom>
          <a:solidFill>
            <a:srgbClr val="FFA3A3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A3A3"/>
              </a:solidFill>
            </a:endParaRPr>
          </a:p>
        </p:txBody>
      </p:sp>
      <p:grpSp>
        <p:nvGrpSpPr>
          <p:cNvPr id="53" name="Group 98">
            <a:extLst>
              <a:ext uri="{FF2B5EF4-FFF2-40B4-BE49-F238E27FC236}">
                <a16:creationId xmlns:a16="http://schemas.microsoft.com/office/drawing/2014/main" id="{ED392BCE-9851-485C-B359-2184A34BE208}"/>
              </a:ext>
            </a:extLst>
          </p:cNvPr>
          <p:cNvGrpSpPr/>
          <p:nvPr/>
        </p:nvGrpSpPr>
        <p:grpSpPr>
          <a:xfrm rot="19713267">
            <a:off x="6012498" y="5120039"/>
            <a:ext cx="1091158" cy="223458"/>
            <a:chOff x="1152848" y="3143751"/>
            <a:chExt cx="1272318" cy="260558"/>
          </a:xfrm>
          <a:effectLst/>
        </p:grpSpPr>
        <p:sp>
          <p:nvSpPr>
            <p:cNvPr id="58" name="Freeform 29 1">
              <a:extLst>
                <a:ext uri="{FF2B5EF4-FFF2-40B4-BE49-F238E27FC236}">
                  <a16:creationId xmlns:a16="http://schemas.microsoft.com/office/drawing/2014/main" id="{67E22264-1E66-4F6C-B030-0D942EE62AFD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100">
              <a:extLst>
                <a:ext uri="{FF2B5EF4-FFF2-40B4-BE49-F238E27FC236}">
                  <a16:creationId xmlns:a16="http://schemas.microsoft.com/office/drawing/2014/main" id="{9BE289B4-B25C-4F96-A390-26559FAF29AE}"/>
                </a:ext>
              </a:extLst>
            </p:cNvPr>
            <p:cNvSpPr/>
            <p:nvPr/>
          </p:nvSpPr>
          <p:spPr>
            <a:xfrm>
              <a:off x="1152848" y="314375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101">
              <a:extLst>
                <a:ext uri="{FF2B5EF4-FFF2-40B4-BE49-F238E27FC236}">
                  <a16:creationId xmlns:a16="http://schemas.microsoft.com/office/drawing/2014/main" id="{861CA1D5-A5C8-43DA-A866-09C8E2A546C4}"/>
                </a:ext>
              </a:extLst>
            </p:cNvPr>
            <p:cNvSpPr/>
            <p:nvPr/>
          </p:nvSpPr>
          <p:spPr>
            <a:xfrm>
              <a:off x="2167856" y="3146999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103">
            <a:extLst>
              <a:ext uri="{FF2B5EF4-FFF2-40B4-BE49-F238E27FC236}">
                <a16:creationId xmlns:a16="http://schemas.microsoft.com/office/drawing/2014/main" id="{E7E1E815-4D94-4970-9ED8-F8290D85D0BA}"/>
              </a:ext>
            </a:extLst>
          </p:cNvPr>
          <p:cNvGrpSpPr/>
          <p:nvPr/>
        </p:nvGrpSpPr>
        <p:grpSpPr>
          <a:xfrm rot="19713267">
            <a:off x="6124903" y="5158187"/>
            <a:ext cx="1024556" cy="158109"/>
            <a:chOff x="1115536" y="3115939"/>
            <a:chExt cx="1776974" cy="274222"/>
          </a:xfrm>
          <a:effectLst/>
        </p:grpSpPr>
        <p:sp>
          <p:nvSpPr>
            <p:cNvPr id="62" name="Freeform 29 2">
              <a:extLst>
                <a:ext uri="{FF2B5EF4-FFF2-40B4-BE49-F238E27FC236}">
                  <a16:creationId xmlns:a16="http://schemas.microsoft.com/office/drawing/2014/main" id="{5BE338E0-6795-4CE6-9962-73B9A975F575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105">
              <a:extLst>
                <a:ext uri="{FF2B5EF4-FFF2-40B4-BE49-F238E27FC236}">
                  <a16:creationId xmlns:a16="http://schemas.microsoft.com/office/drawing/2014/main" id="{0E8E0CCC-11B8-4753-B051-F1FD8FB09D2A}"/>
                </a:ext>
              </a:extLst>
            </p:cNvPr>
            <p:cNvSpPr/>
            <p:nvPr/>
          </p:nvSpPr>
          <p:spPr>
            <a:xfrm>
              <a:off x="1115536" y="3132850"/>
              <a:ext cx="257310" cy="257311"/>
            </a:xfrm>
            <a:prstGeom prst="ellipse">
              <a:avLst/>
            </a:prstGeom>
            <a:solidFill>
              <a:srgbClr val="FFBDBD"/>
            </a:solidFill>
            <a:ln w="19050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106">
              <a:extLst>
                <a:ext uri="{FF2B5EF4-FFF2-40B4-BE49-F238E27FC236}">
                  <a16:creationId xmlns:a16="http://schemas.microsoft.com/office/drawing/2014/main" id="{2A49828C-5783-4885-9403-8B6BF430DE93}"/>
                </a:ext>
              </a:extLst>
            </p:cNvPr>
            <p:cNvSpPr/>
            <p:nvPr/>
          </p:nvSpPr>
          <p:spPr>
            <a:xfrm>
              <a:off x="2635200" y="3115939"/>
              <a:ext cx="257310" cy="257311"/>
            </a:xfrm>
            <a:prstGeom prst="ellipse">
              <a:avLst/>
            </a:prstGeom>
            <a:solidFill>
              <a:srgbClr val="FFBDBD"/>
            </a:solidFill>
            <a:ln w="19050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Oval 102">
            <a:extLst>
              <a:ext uri="{FF2B5EF4-FFF2-40B4-BE49-F238E27FC236}">
                <a16:creationId xmlns:a16="http://schemas.microsoft.com/office/drawing/2014/main" id="{E7444C6B-ECEE-4824-A536-F43C43650BF7}"/>
              </a:ext>
            </a:extLst>
          </p:cNvPr>
          <p:cNvSpPr/>
          <p:nvPr/>
        </p:nvSpPr>
        <p:spPr>
          <a:xfrm rot="18013018">
            <a:off x="5459606" y="4993793"/>
            <a:ext cx="517050" cy="517050"/>
          </a:xfrm>
          <a:prstGeom prst="ellipse">
            <a:avLst/>
          </a:prstGeom>
          <a:solidFill>
            <a:srgbClr val="8D42C6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eform 9 1">
            <a:extLst>
              <a:ext uri="{FF2B5EF4-FFF2-40B4-BE49-F238E27FC236}">
                <a16:creationId xmlns:a16="http://schemas.microsoft.com/office/drawing/2014/main" id="{C094AE9A-6B77-4AEC-A88D-655EDCA7C48A}"/>
              </a:ext>
            </a:extLst>
          </p:cNvPr>
          <p:cNvSpPr/>
          <p:nvPr/>
        </p:nvSpPr>
        <p:spPr bwMode="auto">
          <a:xfrm>
            <a:off x="774728" y="4902450"/>
            <a:ext cx="2431606" cy="945407"/>
          </a:xfrm>
          <a:custGeom>
            <a:avLst/>
            <a:gdLst>
              <a:gd name="connsiteX0" fmla="*/ 0 w 1550194"/>
              <a:gd name="connsiteY0" fmla="*/ 7144 h 1208485"/>
              <a:gd name="connsiteX1" fmla="*/ 742950 w 1550194"/>
              <a:gd name="connsiteY1" fmla="*/ 1207294 h 1208485"/>
              <a:gd name="connsiteX2" fmla="*/ 1550194 w 1550194"/>
              <a:gd name="connsiteY2" fmla="*/ 0 h 12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94" h="1208485">
                <a:moveTo>
                  <a:pt x="0" y="7144"/>
                </a:moveTo>
                <a:cubicBezTo>
                  <a:pt x="242292" y="607814"/>
                  <a:pt x="484584" y="1208485"/>
                  <a:pt x="742950" y="1207294"/>
                </a:cubicBezTo>
                <a:cubicBezTo>
                  <a:pt x="1001316" y="1206103"/>
                  <a:pt x="1275755" y="603051"/>
                  <a:pt x="1550194" y="0"/>
                </a:cubicBezTo>
              </a:path>
            </a:pathLst>
          </a:custGeom>
          <a:ln w="28575">
            <a:solidFill>
              <a:srgbClr val="44546A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67C7BA2-B25A-4356-9F91-6C168078D2F5}"/>
              </a:ext>
            </a:extLst>
          </p:cNvPr>
          <p:cNvGrpSpPr/>
          <p:nvPr/>
        </p:nvGrpSpPr>
        <p:grpSpPr>
          <a:xfrm rot="19713267">
            <a:off x="1862813" y="5125212"/>
            <a:ext cx="1075526" cy="227749"/>
            <a:chOff x="1174506" y="3150201"/>
            <a:chExt cx="1254090" cy="265561"/>
          </a:xfrm>
        </p:grpSpPr>
        <p:sp>
          <p:nvSpPr>
            <p:cNvPr id="68" name="Freeform 29 3">
              <a:extLst>
                <a:ext uri="{FF2B5EF4-FFF2-40B4-BE49-F238E27FC236}">
                  <a16:creationId xmlns:a16="http://schemas.microsoft.com/office/drawing/2014/main" id="{ABEFC4E3-4852-4D21-B0E9-B42C961BA133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16BCE7A-2FFD-4B0F-A8CB-36C891276556}"/>
                </a:ext>
              </a:extLst>
            </p:cNvPr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CE5A8A6-D6AB-4022-A7EB-0EB802DE8E05}"/>
                </a:ext>
              </a:extLst>
            </p:cNvPr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F6757FAB-CE1E-447B-8877-04225B068AF5}"/>
              </a:ext>
            </a:extLst>
          </p:cNvPr>
          <p:cNvSpPr/>
          <p:nvPr/>
        </p:nvSpPr>
        <p:spPr>
          <a:xfrm rot="18013018">
            <a:off x="1319599" y="5062772"/>
            <a:ext cx="393467" cy="393467"/>
          </a:xfrm>
          <a:prstGeom prst="ellipse">
            <a:avLst/>
          </a:prstGeom>
          <a:solidFill>
            <a:srgbClr val="8D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34">
            <a:extLst>
              <a:ext uri="{FF2B5EF4-FFF2-40B4-BE49-F238E27FC236}">
                <a16:creationId xmlns:a16="http://schemas.microsoft.com/office/drawing/2014/main" id="{22AFFAD0-951B-4742-831C-BBF323623A71}"/>
              </a:ext>
            </a:extLst>
          </p:cNvPr>
          <p:cNvSpPr txBox="1"/>
          <p:nvPr/>
        </p:nvSpPr>
        <p:spPr>
          <a:xfrm>
            <a:off x="2922318" y="5545879"/>
            <a:ext cx="2314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Laser pulse maps internal state of H2+ onto shared motion</a:t>
            </a:r>
          </a:p>
        </p:txBody>
      </p:sp>
      <p:sp>
        <p:nvSpPr>
          <p:cNvPr id="75" name="TextBox 35">
            <a:extLst>
              <a:ext uri="{FF2B5EF4-FFF2-40B4-BE49-F238E27FC236}">
                <a16:creationId xmlns:a16="http://schemas.microsoft.com/office/drawing/2014/main" id="{5425F506-F88A-456E-9F58-022E055B3AAE}"/>
              </a:ext>
            </a:extLst>
          </p:cNvPr>
          <p:cNvSpPr txBox="1"/>
          <p:nvPr/>
        </p:nvSpPr>
        <p:spPr>
          <a:xfrm>
            <a:off x="6953962" y="5509271"/>
            <a:ext cx="2450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8D42C6"/>
                </a:solidFill>
              </a:rPr>
              <a:t>Laser pulse maps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D42C6"/>
                </a:solidFill>
                <a:effectLst/>
                <a:uLnTx/>
                <a:uFillTx/>
              </a:rPr>
              <a:t>motional state onto internal state of Be+ </a:t>
            </a:r>
          </a:p>
        </p:txBody>
      </p:sp>
      <p:pic>
        <p:nvPicPr>
          <p:cNvPr id="89" name="Picture 47">
            <a:extLst>
              <a:ext uri="{FF2B5EF4-FFF2-40B4-BE49-F238E27FC236}">
                <a16:creationId xmlns:a16="http://schemas.microsoft.com/office/drawing/2014/main" id="{DCCA1182-7BB2-4B99-8FEE-8BF5D99064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95" y="4502114"/>
            <a:ext cx="440625" cy="297722"/>
          </a:xfrm>
          <a:prstGeom prst="rect">
            <a:avLst/>
          </a:prstGeom>
        </p:spPr>
      </p:pic>
      <p:pic>
        <p:nvPicPr>
          <p:cNvPr id="90" name="Picture 49">
            <a:extLst>
              <a:ext uri="{FF2B5EF4-FFF2-40B4-BE49-F238E27FC236}">
                <a16:creationId xmlns:a16="http://schemas.microsoft.com/office/drawing/2014/main" id="{F60EB028-45A2-4267-8863-ACEF9DEF31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01" y="6013030"/>
            <a:ext cx="279754" cy="297574"/>
          </a:xfrm>
          <a:prstGeom prst="rect">
            <a:avLst/>
          </a:prstGeom>
        </p:spPr>
      </p:pic>
      <p:pic>
        <p:nvPicPr>
          <p:cNvPr id="91" name="Picture 52">
            <a:extLst>
              <a:ext uri="{FF2B5EF4-FFF2-40B4-BE49-F238E27FC236}">
                <a16:creationId xmlns:a16="http://schemas.microsoft.com/office/drawing/2014/main" id="{F46FFAB9-D9CE-43BB-A484-CE836EE3C1A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16" y="4478349"/>
            <a:ext cx="485710" cy="31376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92" name="Group 77">
            <a:extLst>
              <a:ext uri="{FF2B5EF4-FFF2-40B4-BE49-F238E27FC236}">
                <a16:creationId xmlns:a16="http://schemas.microsoft.com/office/drawing/2014/main" id="{802717A5-C308-4072-A747-5E30DB50CB3F}"/>
              </a:ext>
            </a:extLst>
          </p:cNvPr>
          <p:cNvGrpSpPr/>
          <p:nvPr/>
        </p:nvGrpSpPr>
        <p:grpSpPr>
          <a:xfrm rot="19713267">
            <a:off x="5909735" y="5111518"/>
            <a:ext cx="1075526" cy="227749"/>
            <a:chOff x="1174506" y="3150201"/>
            <a:chExt cx="1254090" cy="265561"/>
          </a:xfrm>
          <a:effectLst/>
        </p:grpSpPr>
        <p:sp>
          <p:nvSpPr>
            <p:cNvPr id="93" name="Freeform 29 4">
              <a:extLst>
                <a:ext uri="{FF2B5EF4-FFF2-40B4-BE49-F238E27FC236}">
                  <a16:creationId xmlns:a16="http://schemas.microsoft.com/office/drawing/2014/main" id="{4C17A596-FE54-4251-BBA4-7E612E89E3AA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79">
              <a:extLst>
                <a:ext uri="{FF2B5EF4-FFF2-40B4-BE49-F238E27FC236}">
                  <a16:creationId xmlns:a16="http://schemas.microsoft.com/office/drawing/2014/main" id="{FB37E309-A528-43DB-8F1F-06ECA9B32DD9}"/>
                </a:ext>
              </a:extLst>
            </p:cNvPr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80">
              <a:extLst>
                <a:ext uri="{FF2B5EF4-FFF2-40B4-BE49-F238E27FC236}">
                  <a16:creationId xmlns:a16="http://schemas.microsoft.com/office/drawing/2014/main" id="{85516BF2-A336-4D06-BFE7-E4F4469FCF27}"/>
                </a:ext>
              </a:extLst>
            </p:cNvPr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Oval 81">
            <a:extLst>
              <a:ext uri="{FF2B5EF4-FFF2-40B4-BE49-F238E27FC236}">
                <a16:creationId xmlns:a16="http://schemas.microsoft.com/office/drawing/2014/main" id="{C9D35F6D-0759-48B5-9902-9C951EB72E47}"/>
              </a:ext>
            </a:extLst>
          </p:cNvPr>
          <p:cNvSpPr/>
          <p:nvPr/>
        </p:nvSpPr>
        <p:spPr>
          <a:xfrm rot="18013018">
            <a:off x="5366521" y="5049078"/>
            <a:ext cx="393467" cy="393467"/>
          </a:xfrm>
          <a:prstGeom prst="ellipse">
            <a:avLst/>
          </a:prstGeom>
          <a:solidFill>
            <a:srgbClr val="8D42C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7" name="Picture 84 1">
            <a:extLst>
              <a:ext uri="{FF2B5EF4-FFF2-40B4-BE49-F238E27FC236}">
                <a16:creationId xmlns:a16="http://schemas.microsoft.com/office/drawing/2014/main" id="{1EC4CD01-2D51-4F0C-81A9-ED58CB3412B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7" y="4494762"/>
            <a:ext cx="440625" cy="297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B9745-4CF8-494B-BD89-C68F6C9C66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46" y="5847858"/>
            <a:ext cx="306671" cy="29603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99" name="Group 88">
            <a:extLst>
              <a:ext uri="{FF2B5EF4-FFF2-40B4-BE49-F238E27FC236}">
                <a16:creationId xmlns:a16="http://schemas.microsoft.com/office/drawing/2014/main" id="{0DA5C897-E0BE-4B22-9790-FE8EF3EB4AF2}"/>
              </a:ext>
            </a:extLst>
          </p:cNvPr>
          <p:cNvGrpSpPr/>
          <p:nvPr/>
        </p:nvGrpSpPr>
        <p:grpSpPr>
          <a:xfrm rot="19713267">
            <a:off x="9983864" y="5095791"/>
            <a:ext cx="1075526" cy="227749"/>
            <a:chOff x="1174506" y="3150201"/>
            <a:chExt cx="1254090" cy="265561"/>
          </a:xfrm>
        </p:grpSpPr>
        <p:sp>
          <p:nvSpPr>
            <p:cNvPr id="100" name="Freeform 29 5">
              <a:extLst>
                <a:ext uri="{FF2B5EF4-FFF2-40B4-BE49-F238E27FC236}">
                  <a16:creationId xmlns:a16="http://schemas.microsoft.com/office/drawing/2014/main" id="{E80341AC-D64E-40B8-87E2-90713D2D8E09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90">
              <a:extLst>
                <a:ext uri="{FF2B5EF4-FFF2-40B4-BE49-F238E27FC236}">
                  <a16:creationId xmlns:a16="http://schemas.microsoft.com/office/drawing/2014/main" id="{B37B23E1-A7CE-4E1D-93AF-62B129C5B786}"/>
                </a:ext>
              </a:extLst>
            </p:cNvPr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91">
              <a:extLst>
                <a:ext uri="{FF2B5EF4-FFF2-40B4-BE49-F238E27FC236}">
                  <a16:creationId xmlns:a16="http://schemas.microsoft.com/office/drawing/2014/main" id="{EC4F2A80-568F-4555-B21C-D0E227737194}"/>
                </a:ext>
              </a:extLst>
            </p:cNvPr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Oval 92">
            <a:extLst>
              <a:ext uri="{FF2B5EF4-FFF2-40B4-BE49-F238E27FC236}">
                <a16:creationId xmlns:a16="http://schemas.microsoft.com/office/drawing/2014/main" id="{E4D718A5-E3A8-4620-982A-12D4BF723933}"/>
              </a:ext>
            </a:extLst>
          </p:cNvPr>
          <p:cNvSpPr/>
          <p:nvPr/>
        </p:nvSpPr>
        <p:spPr>
          <a:xfrm rot="18013018">
            <a:off x="9440650" y="5033351"/>
            <a:ext cx="393467" cy="393467"/>
          </a:xfrm>
          <a:prstGeom prst="ellipse">
            <a:avLst/>
          </a:prstGeom>
          <a:solidFill>
            <a:srgbClr val="8D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81FF79-46DD-4D5E-B4ED-C19B98B2939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116" y="4498428"/>
            <a:ext cx="438924" cy="301124"/>
          </a:xfrm>
          <a:prstGeom prst="rect">
            <a:avLst/>
          </a:prstGeom>
        </p:spPr>
      </p:pic>
      <p:pic>
        <p:nvPicPr>
          <p:cNvPr id="112" name="Picture 96">
            <a:extLst>
              <a:ext uri="{FF2B5EF4-FFF2-40B4-BE49-F238E27FC236}">
                <a16:creationId xmlns:a16="http://schemas.microsoft.com/office/drawing/2014/main" id="{F273F1FF-2F6D-4081-8ED8-D0A3E22FFB1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011" y="5863838"/>
            <a:ext cx="279754" cy="297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4A2AB-3DCF-4678-A606-38F196B9B1D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89" y="4482664"/>
            <a:ext cx="487483" cy="31021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4" name="Oval 107">
            <a:extLst>
              <a:ext uri="{FF2B5EF4-FFF2-40B4-BE49-F238E27FC236}">
                <a16:creationId xmlns:a16="http://schemas.microsoft.com/office/drawing/2014/main" id="{C80620FE-532E-4933-A588-CD9154EF8707}"/>
              </a:ext>
            </a:extLst>
          </p:cNvPr>
          <p:cNvSpPr/>
          <p:nvPr/>
        </p:nvSpPr>
        <p:spPr>
          <a:xfrm rot="18013018">
            <a:off x="5690334" y="5072296"/>
            <a:ext cx="368911" cy="368911"/>
          </a:xfrm>
          <a:prstGeom prst="ellipse">
            <a:avLst/>
          </a:prstGeom>
          <a:solidFill>
            <a:srgbClr val="8D42C6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5" name="Straight Arrow Connector 109">
            <a:extLst>
              <a:ext uri="{FF2B5EF4-FFF2-40B4-BE49-F238E27FC236}">
                <a16:creationId xmlns:a16="http://schemas.microsoft.com/office/drawing/2014/main" id="{D76B81C7-998D-495D-8E29-FE50063D9018}"/>
              </a:ext>
            </a:extLst>
          </p:cNvPr>
          <p:cNvCxnSpPr>
            <a:cxnSpLocks/>
          </p:cNvCxnSpPr>
          <p:nvPr/>
        </p:nvCxnSpPr>
        <p:spPr>
          <a:xfrm>
            <a:off x="7684531" y="5106229"/>
            <a:ext cx="947766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  <a:effectLst>
            <a:glow rad="63500">
              <a:srgbClr val="7030A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2">
            <a:extLst>
              <a:ext uri="{FF2B5EF4-FFF2-40B4-BE49-F238E27FC236}">
                <a16:creationId xmlns:a16="http://schemas.microsoft.com/office/drawing/2014/main" id="{9452548F-B52F-4E33-A7B9-2789CBF545C7}"/>
              </a:ext>
            </a:extLst>
          </p:cNvPr>
          <p:cNvCxnSpPr>
            <a:cxnSpLocks/>
          </p:cNvCxnSpPr>
          <p:nvPr/>
        </p:nvCxnSpPr>
        <p:spPr>
          <a:xfrm>
            <a:off x="3670964" y="5164778"/>
            <a:ext cx="84653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84EAF10-AAFF-446E-A1FC-58EF14EEC0B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66" y="4493561"/>
            <a:ext cx="438924" cy="301124"/>
          </a:xfrm>
          <a:prstGeom prst="rect">
            <a:avLst/>
          </a:prstGeom>
        </p:spPr>
      </p:pic>
      <p:sp>
        <p:nvSpPr>
          <p:cNvPr id="118" name="Rectangle 72 2">
            <a:extLst>
              <a:ext uri="{FF2B5EF4-FFF2-40B4-BE49-F238E27FC236}">
                <a16:creationId xmlns:a16="http://schemas.microsoft.com/office/drawing/2014/main" id="{4B1D3B9F-A0EE-4459-992A-AA63A8597843}"/>
              </a:ext>
            </a:extLst>
          </p:cNvPr>
          <p:cNvSpPr/>
          <p:nvPr/>
        </p:nvSpPr>
        <p:spPr>
          <a:xfrm>
            <a:off x="233328" y="5838652"/>
            <a:ext cx="1786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Motional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groundstate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19" name="Freeform 9 2">
            <a:extLst>
              <a:ext uri="{FF2B5EF4-FFF2-40B4-BE49-F238E27FC236}">
                <a16:creationId xmlns:a16="http://schemas.microsoft.com/office/drawing/2014/main" id="{DCD0C0CB-BC8A-474A-B495-18DAD0A76F22}"/>
              </a:ext>
            </a:extLst>
          </p:cNvPr>
          <p:cNvSpPr/>
          <p:nvPr/>
        </p:nvSpPr>
        <p:spPr bwMode="auto">
          <a:xfrm>
            <a:off x="4872921" y="4895263"/>
            <a:ext cx="2431606" cy="945407"/>
          </a:xfrm>
          <a:custGeom>
            <a:avLst/>
            <a:gdLst>
              <a:gd name="connsiteX0" fmla="*/ 0 w 1550194"/>
              <a:gd name="connsiteY0" fmla="*/ 7144 h 1208485"/>
              <a:gd name="connsiteX1" fmla="*/ 742950 w 1550194"/>
              <a:gd name="connsiteY1" fmla="*/ 1207294 h 1208485"/>
              <a:gd name="connsiteX2" fmla="*/ 1550194 w 1550194"/>
              <a:gd name="connsiteY2" fmla="*/ 0 h 12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94" h="1208485">
                <a:moveTo>
                  <a:pt x="0" y="7144"/>
                </a:moveTo>
                <a:cubicBezTo>
                  <a:pt x="242292" y="607814"/>
                  <a:pt x="484584" y="1208485"/>
                  <a:pt x="742950" y="1207294"/>
                </a:cubicBezTo>
                <a:cubicBezTo>
                  <a:pt x="1001316" y="1206103"/>
                  <a:pt x="1275755" y="603051"/>
                  <a:pt x="1550194" y="0"/>
                </a:cubicBezTo>
              </a:path>
            </a:pathLst>
          </a:custGeom>
          <a:ln w="28575">
            <a:solidFill>
              <a:srgbClr val="44546A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0" name="Freeform 9 3">
            <a:extLst>
              <a:ext uri="{FF2B5EF4-FFF2-40B4-BE49-F238E27FC236}">
                <a16:creationId xmlns:a16="http://schemas.microsoft.com/office/drawing/2014/main" id="{2CB272C9-10DB-494A-B575-11EEBC29076C}"/>
              </a:ext>
            </a:extLst>
          </p:cNvPr>
          <p:cNvSpPr/>
          <p:nvPr/>
        </p:nvSpPr>
        <p:spPr bwMode="auto">
          <a:xfrm>
            <a:off x="8943016" y="4847697"/>
            <a:ext cx="2431606" cy="945407"/>
          </a:xfrm>
          <a:custGeom>
            <a:avLst/>
            <a:gdLst>
              <a:gd name="connsiteX0" fmla="*/ 0 w 1550194"/>
              <a:gd name="connsiteY0" fmla="*/ 7144 h 1208485"/>
              <a:gd name="connsiteX1" fmla="*/ 742950 w 1550194"/>
              <a:gd name="connsiteY1" fmla="*/ 1207294 h 1208485"/>
              <a:gd name="connsiteX2" fmla="*/ 1550194 w 1550194"/>
              <a:gd name="connsiteY2" fmla="*/ 0 h 12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94" h="1208485">
                <a:moveTo>
                  <a:pt x="0" y="7144"/>
                </a:moveTo>
                <a:cubicBezTo>
                  <a:pt x="242292" y="607814"/>
                  <a:pt x="484584" y="1208485"/>
                  <a:pt x="742950" y="1207294"/>
                </a:cubicBezTo>
                <a:cubicBezTo>
                  <a:pt x="1001316" y="1206103"/>
                  <a:pt x="1275755" y="603051"/>
                  <a:pt x="1550194" y="0"/>
                </a:cubicBezTo>
              </a:path>
            </a:pathLst>
          </a:custGeom>
          <a:ln w="28575">
            <a:solidFill>
              <a:srgbClr val="44546A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F65ED53C-A199-4E67-904E-951B7F7D765D}"/>
              </a:ext>
            </a:extLst>
          </p:cNvPr>
          <p:cNvSpPr txBox="1"/>
          <p:nvPr/>
        </p:nvSpPr>
        <p:spPr>
          <a:xfrm>
            <a:off x="5478574" y="3108289"/>
            <a:ext cx="3993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1600" lvl="2"/>
            <a:r>
              <a:rPr lang="en-US" sz="2400" dirty="0">
                <a:cs typeface="Calibri Light" panose="020F0302020204030204" pitchFamily="34" charset="0"/>
              </a:rPr>
              <a:t>2. </a:t>
            </a:r>
            <a:r>
              <a:rPr lang="en-US" sz="2400" dirty="0">
                <a:solidFill>
                  <a:prstClr val="black"/>
                </a:solidFill>
                <a:cs typeface="Calibri Light" panose="020F0302020204030204" pitchFamily="34" charset="0"/>
              </a:rPr>
              <a:t>state-dependent fluorescence</a:t>
            </a:r>
            <a:r>
              <a:rPr lang="en-US" sz="2400" dirty="0">
                <a:cs typeface="Calibri Light" panose="020F0302020204030204" pitchFamily="34" charset="0"/>
              </a:rPr>
              <a:t> readout </a:t>
            </a:r>
          </a:p>
        </p:txBody>
      </p:sp>
      <p:cxnSp>
        <p:nvCxnSpPr>
          <p:cNvPr id="126" name="Gerader Verbinder 125">
            <a:extLst>
              <a:ext uri="{FF2B5EF4-FFF2-40B4-BE49-F238E27FC236}">
                <a16:creationId xmlns:a16="http://schemas.microsoft.com/office/drawing/2014/main" id="{701EFF71-89EB-4226-8E1D-B0F28F8FAC0C}"/>
              </a:ext>
            </a:extLst>
          </p:cNvPr>
          <p:cNvCxnSpPr>
            <a:cxnSpLocks/>
          </p:cNvCxnSpPr>
          <p:nvPr/>
        </p:nvCxnSpPr>
        <p:spPr>
          <a:xfrm>
            <a:off x="9008439" y="4070326"/>
            <a:ext cx="463165" cy="318343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feld 128">
            <a:extLst>
              <a:ext uri="{FF2B5EF4-FFF2-40B4-BE49-F238E27FC236}">
                <a16:creationId xmlns:a16="http://schemas.microsoft.com/office/drawing/2014/main" id="{929F402D-E100-474D-9218-A90B587CA2D9}"/>
              </a:ext>
            </a:extLst>
          </p:cNvPr>
          <p:cNvSpPr txBox="1"/>
          <p:nvPr/>
        </p:nvSpPr>
        <p:spPr>
          <a:xfrm>
            <a:off x="8086594" y="2006745"/>
            <a:ext cx="4270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1600" lvl="2"/>
            <a:r>
              <a:rPr lang="en-US" sz="2400" dirty="0">
                <a:cs typeface="Calibri Light" panose="020F0302020204030204" pitchFamily="34" charset="0"/>
              </a:rPr>
              <a:t>3. enables preparation in pure quantum state</a:t>
            </a:r>
          </a:p>
        </p:txBody>
      </p:sp>
      <p:cxnSp>
        <p:nvCxnSpPr>
          <p:cNvPr id="131" name="Gerader Verbinder 130">
            <a:extLst>
              <a:ext uri="{FF2B5EF4-FFF2-40B4-BE49-F238E27FC236}">
                <a16:creationId xmlns:a16="http://schemas.microsoft.com/office/drawing/2014/main" id="{B755197E-10EA-4064-884D-6B74F35838E6}"/>
              </a:ext>
            </a:extLst>
          </p:cNvPr>
          <p:cNvCxnSpPr>
            <a:cxnSpLocks/>
          </p:cNvCxnSpPr>
          <p:nvPr/>
        </p:nvCxnSpPr>
        <p:spPr>
          <a:xfrm flipH="1">
            <a:off x="10370011" y="2999707"/>
            <a:ext cx="279754" cy="1427987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4">
            <a:extLst>
              <a:ext uri="{FF2B5EF4-FFF2-40B4-BE49-F238E27FC236}">
                <a16:creationId xmlns:a16="http://schemas.microsoft.com/office/drawing/2014/main" id="{31BA8589-CEA7-4960-A4B3-C56310099AF5}"/>
              </a:ext>
            </a:extLst>
          </p:cNvPr>
          <p:cNvSpPr/>
          <p:nvPr/>
        </p:nvSpPr>
        <p:spPr>
          <a:xfrm>
            <a:off x="547538" y="287642"/>
            <a:ext cx="103941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cs typeface="Calibri Light" panose="020F0302020204030204" pitchFamily="34" charset="0"/>
              </a:rPr>
              <a:t>Readout and state preparation using “quantum logic spectroscopy”: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cs typeface="Calibri Light" panose="020F030202020403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on-destructive (keep H2+)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cs typeface="Calibri Light" panose="020F0302020204030204" pitchFamily="34" charset="0"/>
              </a:rPr>
              <a:t>Quantum Non-Demolition (QND) measurement.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4314EBB8-1B20-49AC-9490-06B19A32B7BB}"/>
              </a:ext>
            </a:extLst>
          </p:cNvPr>
          <p:cNvSpPr txBox="1"/>
          <p:nvPr/>
        </p:nvSpPr>
        <p:spPr>
          <a:xfrm>
            <a:off x="-426444" y="1737091"/>
            <a:ext cx="86675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1600" lvl="2"/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</a:t>
            </a:r>
            <a:r>
              <a:rPr lang="en-US" sz="20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P. O. Schmidt et al. 2005 (DOI: 10.1126/science.1114375)</a:t>
            </a:r>
          </a:p>
          <a:p>
            <a:pPr marL="1011600" lvl="2"/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MgH</a:t>
            </a:r>
            <a:r>
              <a:rPr lang="en-US" sz="20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: F. Wolf et al. 2016 (https://doi.org/10.1038/nature16513) </a:t>
            </a:r>
          </a:p>
          <a:p>
            <a:pPr marL="1011600" lvl="2"/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CaH</a:t>
            </a:r>
            <a:r>
              <a:rPr lang="en-US" sz="20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 Light" panose="020F0302020204030204" pitchFamily="34" charset="0"/>
              </a:rPr>
              <a:t>: C.-W. Chou et al. 2017 (https://doi.org/10.1038/nature22338)</a:t>
            </a:r>
          </a:p>
          <a:p>
            <a:pPr marL="1011600" lvl="2"/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sz="2000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20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M.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Sinhal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2021 (10.2533/chimia.2021.291)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3BAF07F5-7672-424C-AB9A-91E1FB5D6D2E}"/>
              </a:ext>
            </a:extLst>
          </p:cNvPr>
          <p:cNvSpPr txBox="1"/>
          <p:nvPr/>
        </p:nvSpPr>
        <p:spPr>
          <a:xfrm>
            <a:off x="547538" y="3254758"/>
            <a:ext cx="4872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Need access to internal states of H2+ to extract spectroscopy information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4516D067-413D-4438-8074-5164E2DE3F64}"/>
              </a:ext>
            </a:extLst>
          </p:cNvPr>
          <p:cNvCxnSpPr>
            <a:cxnSpLocks/>
          </p:cNvCxnSpPr>
          <p:nvPr/>
        </p:nvCxnSpPr>
        <p:spPr>
          <a:xfrm flipV="1">
            <a:off x="2531800" y="3999301"/>
            <a:ext cx="231583" cy="376846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6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8" grpId="0" animBg="1"/>
      <p:bldP spid="79" grpId="0" animBg="1"/>
      <p:bldP spid="65" grpId="0" animBg="1"/>
      <p:bldP spid="66" grpId="0" animBg="1"/>
      <p:bldP spid="71" grpId="0" animBg="1"/>
      <p:bldP spid="74" grpId="0"/>
      <p:bldP spid="75" grpId="0"/>
      <p:bldP spid="96" grpId="0" animBg="1"/>
      <p:bldP spid="104" grpId="0" animBg="1"/>
      <p:bldP spid="114" grpId="0" animBg="1"/>
      <p:bldP spid="118" grpId="0"/>
      <p:bldP spid="119" grpId="0" animBg="1"/>
      <p:bldP spid="120" grpId="0" animBg="1"/>
      <p:bldP spid="123" grpId="0"/>
      <p:bldP spid="129" grpId="0"/>
      <p:bldP spid="76" grpId="0"/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B5DEB99E-8FAB-4D36-A003-BA73C897087D}"/>
              </a:ext>
            </a:extLst>
          </p:cNvPr>
          <p:cNvSpPr/>
          <p:nvPr/>
        </p:nvSpPr>
        <p:spPr>
          <a:xfrm>
            <a:off x="2788832" y="3532525"/>
            <a:ext cx="541867" cy="1041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Straight Arrow Connector 2">
            <a:extLst>
              <a:ext uri="{FF2B5EF4-FFF2-40B4-BE49-F238E27FC236}">
                <a16:creationId xmlns:a16="http://schemas.microsoft.com/office/drawing/2014/main" id="{F3E62681-461B-481F-AD75-6F3D1D9035E3}"/>
              </a:ext>
            </a:extLst>
          </p:cNvPr>
          <p:cNvCxnSpPr>
            <a:cxnSpLocks/>
          </p:cNvCxnSpPr>
          <p:nvPr/>
        </p:nvCxnSpPr>
        <p:spPr>
          <a:xfrm flipV="1">
            <a:off x="1852764" y="4053225"/>
            <a:ext cx="851402" cy="802002"/>
          </a:xfrm>
          <a:prstGeom prst="straightConnector1">
            <a:avLst/>
          </a:prstGeom>
          <a:ln w="28575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3B898D85-EDD6-48EE-BCC3-5DDA5818A472}"/>
              </a:ext>
            </a:extLst>
          </p:cNvPr>
          <p:cNvSpPr/>
          <p:nvPr/>
        </p:nvSpPr>
        <p:spPr>
          <a:xfrm>
            <a:off x="2780943" y="2431556"/>
            <a:ext cx="541867" cy="1041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3474A0-2896-4E3D-8284-64F21F72BE4A}"/>
              </a:ext>
            </a:extLst>
          </p:cNvPr>
          <p:cNvSpPr txBox="1"/>
          <p:nvPr/>
        </p:nvSpPr>
        <p:spPr>
          <a:xfrm>
            <a:off x="2372249" y="2325405"/>
            <a:ext cx="9943152" cy="2213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ts val="4200"/>
              </a:lnSpc>
              <a:buFont typeface="+mj-lt"/>
              <a:buAutoNum type="arabicPeriod"/>
            </a:pPr>
            <a:r>
              <a:rPr lang="en-US" sz="3000" dirty="0">
                <a:cs typeface="Calibri" panose="020F0502020204030204" pitchFamily="34" charset="0"/>
              </a:rPr>
              <a:t>Co-trap Be+ and H2+</a:t>
            </a:r>
          </a:p>
          <a:p>
            <a:pPr marL="914400" lvl="1" indent="-457200">
              <a:lnSpc>
                <a:spcPts val="4200"/>
              </a:lnSpc>
              <a:buFont typeface="+mj-lt"/>
              <a:buAutoNum type="arabicPeriod"/>
            </a:pPr>
            <a:r>
              <a:rPr lang="en-US" sz="3000" dirty="0">
                <a:cs typeface="Calibri" panose="020F0502020204030204" pitchFamily="34" charset="0"/>
              </a:rPr>
              <a:t>Helium buffer gas cools H2+ to rovibrational </a:t>
            </a:r>
            <a:r>
              <a:rPr lang="en-US" sz="3000" dirty="0" err="1">
                <a:cs typeface="Calibri" panose="020F0502020204030204" pitchFamily="34" charset="0"/>
              </a:rPr>
              <a:t>groundstate</a:t>
            </a:r>
            <a:r>
              <a:rPr lang="en-US" sz="3000" dirty="0">
                <a:cs typeface="Calibri" panose="020F0502020204030204" pitchFamily="34" charset="0"/>
              </a:rPr>
              <a:t> </a:t>
            </a:r>
          </a:p>
          <a:p>
            <a:pPr marL="971550" lvl="1" indent="-514350">
              <a:lnSpc>
                <a:spcPts val="4200"/>
              </a:lnSpc>
              <a:buFont typeface="+mj-lt"/>
              <a:buAutoNum type="arabicPeriod" startAt="3"/>
            </a:pPr>
            <a:r>
              <a:rPr lang="en-US" sz="3000" dirty="0">
                <a:cs typeface="Calibri" panose="020F0502020204030204" pitchFamily="34" charset="0"/>
              </a:rPr>
              <a:t>Prepare H2+ in pure quantum state (hyperfine level)</a:t>
            </a:r>
          </a:p>
          <a:p>
            <a:pPr marL="914400" lvl="1" indent="-457200">
              <a:lnSpc>
                <a:spcPts val="4200"/>
              </a:lnSpc>
              <a:buFont typeface="+mj-lt"/>
              <a:buAutoNum type="arabicPeriod" startAt="3"/>
            </a:pPr>
            <a:r>
              <a:rPr lang="en-US" sz="3000" dirty="0">
                <a:cs typeface="Calibri" panose="020F0502020204030204" pitchFamily="34" charset="0"/>
              </a:rPr>
              <a:t>Do spectroscopy experiments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CB0077-5C0B-406F-BB19-A5BB85FD05D0}"/>
              </a:ext>
            </a:extLst>
          </p:cNvPr>
          <p:cNvSpPr txBox="1"/>
          <p:nvPr/>
        </p:nvSpPr>
        <p:spPr>
          <a:xfrm>
            <a:off x="-235773" y="1491485"/>
            <a:ext cx="3408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slow (O(10) minutes), do once</a:t>
            </a: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CC76EE28-B134-4950-83C5-6719820104A4}"/>
              </a:ext>
            </a:extLst>
          </p:cNvPr>
          <p:cNvSpPr/>
          <p:nvPr/>
        </p:nvSpPr>
        <p:spPr>
          <a:xfrm>
            <a:off x="289965" y="4890064"/>
            <a:ext cx="5636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“</a:t>
            </a:r>
            <a:r>
              <a:rPr lang="en-GB" sz="2400" dirty="0"/>
              <a:t>Quantum Logic Spectroscopy”</a:t>
            </a:r>
          </a:p>
          <a:p>
            <a:r>
              <a:rPr lang="en-GB" sz="2400" dirty="0"/>
              <a:t>Fast, do many times to gather statistics: </a:t>
            </a:r>
          </a:p>
          <a:p>
            <a:r>
              <a:rPr lang="en-US" sz="2400" i="1" dirty="0">
                <a:effectLst/>
                <a:latin typeface="Calibri" panose="020F0502020204030204" pitchFamily="34" charset="0"/>
              </a:rPr>
              <a:t>1 shot = 1 bit = 1 probe time (e.g. for 10 </a:t>
            </a:r>
            <a:r>
              <a:rPr lang="en-US" sz="2400" i="1" dirty="0" err="1">
                <a:effectLst/>
                <a:latin typeface="Calibri" panose="020F0502020204030204" pitchFamily="34" charset="0"/>
              </a:rPr>
              <a:t>ms</a:t>
            </a:r>
            <a:r>
              <a:rPr lang="en-US" sz="2400" i="1" dirty="0">
                <a:effectLst/>
                <a:latin typeface="Calibri" panose="020F0502020204030204" pitchFamily="34" charset="0"/>
              </a:rPr>
              <a:t> for 100 Hz linewidth) + ~20 </a:t>
            </a:r>
            <a:r>
              <a:rPr lang="en-US" sz="2400" i="1" dirty="0" err="1">
                <a:effectLst/>
                <a:latin typeface="Calibri" panose="020F0502020204030204" pitchFamily="34" charset="0"/>
              </a:rPr>
              <a:t>ms</a:t>
            </a:r>
            <a:r>
              <a:rPr lang="en-US" sz="2400" i="1" dirty="0">
                <a:effectLst/>
                <a:latin typeface="Calibri" panose="020F0502020204030204" pitchFamily="34" charset="0"/>
              </a:rPr>
              <a:t> overhead</a:t>
            </a:r>
            <a:endParaRPr lang="en-GB" sz="2400" i="1" dirty="0"/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B08146C8-6E79-450D-B9BE-DAD1C254E48E}"/>
              </a:ext>
            </a:extLst>
          </p:cNvPr>
          <p:cNvSpPr/>
          <p:nvPr/>
        </p:nvSpPr>
        <p:spPr>
          <a:xfrm rot="19800000">
            <a:off x="10924209" y="1171362"/>
            <a:ext cx="277185" cy="277185"/>
          </a:xfrm>
          <a:prstGeom prst="ellipse">
            <a:avLst/>
          </a:prstGeom>
          <a:solidFill>
            <a:srgbClr val="ED7D31">
              <a:lumMod val="20000"/>
              <a:lumOff val="80000"/>
            </a:srgbClr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de-DE"/>
            </a:defPPr>
            <a:lvl1pPr marL="0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592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183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2771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0360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7947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5539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3131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0722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9BE84D09-CC4A-4493-BA37-880CC1B59FFB}"/>
              </a:ext>
            </a:extLst>
          </p:cNvPr>
          <p:cNvSpPr/>
          <p:nvPr/>
        </p:nvSpPr>
        <p:spPr>
          <a:xfrm>
            <a:off x="11120795" y="708279"/>
            <a:ext cx="654875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592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183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2771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0360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7947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5539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3131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0722" algn="l" defTabSz="2077592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solidFill>
                  <a:srgbClr val="ED7D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</a:t>
            </a:r>
            <a:endParaRPr lang="en-US" sz="2500" b="1" baseline="-25000" dirty="0">
              <a:solidFill>
                <a:srgbClr val="ED7D3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2" name="Straight Arrow Connector 2">
            <a:extLst>
              <a:ext uri="{FF2B5EF4-FFF2-40B4-BE49-F238E27FC236}">
                <a16:creationId xmlns:a16="http://schemas.microsoft.com/office/drawing/2014/main" id="{AB9947A8-617D-4258-B00D-322233B5565E}"/>
              </a:ext>
            </a:extLst>
          </p:cNvPr>
          <p:cNvCxnSpPr/>
          <p:nvPr/>
        </p:nvCxnSpPr>
        <p:spPr>
          <a:xfrm flipH="1" flipV="1">
            <a:off x="10604738" y="874095"/>
            <a:ext cx="326727" cy="297252"/>
          </a:xfrm>
          <a:prstGeom prst="straightConnector1">
            <a:avLst/>
          </a:prstGeom>
          <a:ln w="28575">
            <a:solidFill>
              <a:srgbClr val="EE84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48">
            <a:extLst>
              <a:ext uri="{FF2B5EF4-FFF2-40B4-BE49-F238E27FC236}">
                <a16:creationId xmlns:a16="http://schemas.microsoft.com/office/drawing/2014/main" id="{C709BDEB-9ABD-4CDF-BF70-9F36DE16419E}"/>
              </a:ext>
            </a:extLst>
          </p:cNvPr>
          <p:cNvSpPr/>
          <p:nvPr/>
        </p:nvSpPr>
        <p:spPr>
          <a:xfrm>
            <a:off x="10718248" y="1446657"/>
            <a:ext cx="145996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fontAlgn="ctr"/>
            <a:r>
              <a:rPr lang="en-US" sz="2200" dirty="0">
                <a:solidFill>
                  <a:srgbClr val="ED7D31"/>
                </a:solidFill>
              </a:rPr>
              <a:t>T = 10 K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4D1EC28-825A-4BEC-B2DA-B949A0FFB3DB}"/>
              </a:ext>
            </a:extLst>
          </p:cNvPr>
          <p:cNvSpPr/>
          <p:nvPr/>
        </p:nvSpPr>
        <p:spPr bwMode="auto">
          <a:xfrm>
            <a:off x="8409439" y="481649"/>
            <a:ext cx="3125336" cy="1078467"/>
          </a:xfrm>
          <a:custGeom>
            <a:avLst/>
            <a:gdLst>
              <a:gd name="connsiteX0" fmla="*/ 0 w 1550194"/>
              <a:gd name="connsiteY0" fmla="*/ 7144 h 1208485"/>
              <a:gd name="connsiteX1" fmla="*/ 742950 w 1550194"/>
              <a:gd name="connsiteY1" fmla="*/ 1207294 h 1208485"/>
              <a:gd name="connsiteX2" fmla="*/ 1550194 w 1550194"/>
              <a:gd name="connsiteY2" fmla="*/ 0 h 12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194" h="1208485">
                <a:moveTo>
                  <a:pt x="0" y="7144"/>
                </a:moveTo>
                <a:cubicBezTo>
                  <a:pt x="242292" y="607814"/>
                  <a:pt x="484584" y="1208485"/>
                  <a:pt x="742950" y="1207294"/>
                </a:cubicBezTo>
                <a:cubicBezTo>
                  <a:pt x="1001316" y="1206103"/>
                  <a:pt x="1275755" y="603051"/>
                  <a:pt x="1550194" y="0"/>
                </a:cubicBezTo>
              </a:path>
            </a:pathLst>
          </a:custGeom>
          <a:ln w="28575">
            <a:solidFill>
              <a:srgbClr val="44546A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15" name="Group 28">
            <a:extLst>
              <a:ext uri="{FF2B5EF4-FFF2-40B4-BE49-F238E27FC236}">
                <a16:creationId xmlns:a16="http://schemas.microsoft.com/office/drawing/2014/main" id="{75C532CB-6615-4C1E-8052-EE83147C3C37}"/>
              </a:ext>
            </a:extLst>
          </p:cNvPr>
          <p:cNvGrpSpPr/>
          <p:nvPr/>
        </p:nvGrpSpPr>
        <p:grpSpPr>
          <a:xfrm rot="19713267">
            <a:off x="9850659" y="729743"/>
            <a:ext cx="1075526" cy="227749"/>
            <a:chOff x="1174506" y="3150201"/>
            <a:chExt cx="1254090" cy="265561"/>
          </a:xfrm>
        </p:grpSpPr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id="{F61E5B56-BE50-427B-B76C-E2F3EB657371}"/>
                </a:ext>
              </a:extLst>
            </p:cNvPr>
            <p:cNvSpPr/>
            <p:nvPr/>
          </p:nvSpPr>
          <p:spPr>
            <a:xfrm>
              <a:off x="1333635" y="3196415"/>
              <a:ext cx="853440" cy="182892"/>
            </a:xfrm>
            <a:custGeom>
              <a:avLst/>
              <a:gdLst>
                <a:gd name="connsiteX0" fmla="*/ 0 w 853440"/>
                <a:gd name="connsiteY0" fmla="*/ 76206 h 182892"/>
                <a:gd name="connsiteX1" fmla="*/ 160020 w 853440"/>
                <a:gd name="connsiteY1" fmla="*/ 106686 h 182892"/>
                <a:gd name="connsiteX2" fmla="*/ 228600 w 853440"/>
                <a:gd name="connsiteY2" fmla="*/ 175266 h 182892"/>
                <a:gd name="connsiteX3" fmla="*/ 281940 w 853440"/>
                <a:gd name="connsiteY3" fmla="*/ 7626 h 182892"/>
                <a:gd name="connsiteX4" fmla="*/ 358140 w 853440"/>
                <a:gd name="connsiteY4" fmla="*/ 182886 h 182892"/>
                <a:gd name="connsiteX5" fmla="*/ 419100 w 853440"/>
                <a:gd name="connsiteY5" fmla="*/ 6 h 182892"/>
                <a:gd name="connsiteX6" fmla="*/ 464820 w 853440"/>
                <a:gd name="connsiteY6" fmla="*/ 175266 h 182892"/>
                <a:gd name="connsiteX7" fmla="*/ 533400 w 853440"/>
                <a:gd name="connsiteY7" fmla="*/ 7626 h 182892"/>
                <a:gd name="connsiteX8" fmla="*/ 594360 w 853440"/>
                <a:gd name="connsiteY8" fmla="*/ 175266 h 182892"/>
                <a:gd name="connsiteX9" fmla="*/ 647700 w 853440"/>
                <a:gd name="connsiteY9" fmla="*/ 15246 h 182892"/>
                <a:gd name="connsiteX10" fmla="*/ 708660 w 853440"/>
                <a:gd name="connsiteY10" fmla="*/ 144786 h 182892"/>
                <a:gd name="connsiteX11" fmla="*/ 769620 w 853440"/>
                <a:gd name="connsiteY11" fmla="*/ 76206 h 182892"/>
                <a:gd name="connsiteX12" fmla="*/ 853440 w 853440"/>
                <a:gd name="connsiteY12" fmla="*/ 76206 h 1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3440" h="182892">
                  <a:moveTo>
                    <a:pt x="0" y="76206"/>
                  </a:moveTo>
                  <a:cubicBezTo>
                    <a:pt x="60960" y="83191"/>
                    <a:pt x="121920" y="90176"/>
                    <a:pt x="160020" y="106686"/>
                  </a:cubicBezTo>
                  <a:cubicBezTo>
                    <a:pt x="198120" y="123196"/>
                    <a:pt x="208280" y="191776"/>
                    <a:pt x="228600" y="175266"/>
                  </a:cubicBezTo>
                  <a:cubicBezTo>
                    <a:pt x="248920" y="158756"/>
                    <a:pt x="260350" y="6356"/>
                    <a:pt x="281940" y="7626"/>
                  </a:cubicBezTo>
                  <a:cubicBezTo>
                    <a:pt x="303530" y="8896"/>
                    <a:pt x="335280" y="184156"/>
                    <a:pt x="358140" y="182886"/>
                  </a:cubicBezTo>
                  <a:cubicBezTo>
                    <a:pt x="381000" y="181616"/>
                    <a:pt x="401320" y="1276"/>
                    <a:pt x="419100" y="6"/>
                  </a:cubicBezTo>
                  <a:cubicBezTo>
                    <a:pt x="436880" y="-1264"/>
                    <a:pt x="445770" y="173996"/>
                    <a:pt x="464820" y="175266"/>
                  </a:cubicBezTo>
                  <a:cubicBezTo>
                    <a:pt x="483870" y="176536"/>
                    <a:pt x="511810" y="7626"/>
                    <a:pt x="533400" y="7626"/>
                  </a:cubicBezTo>
                  <a:cubicBezTo>
                    <a:pt x="554990" y="7626"/>
                    <a:pt x="575310" y="173996"/>
                    <a:pt x="594360" y="175266"/>
                  </a:cubicBezTo>
                  <a:cubicBezTo>
                    <a:pt x="613410" y="176536"/>
                    <a:pt x="628650" y="20326"/>
                    <a:pt x="647700" y="15246"/>
                  </a:cubicBezTo>
                  <a:cubicBezTo>
                    <a:pt x="666750" y="10166"/>
                    <a:pt x="688340" y="134626"/>
                    <a:pt x="708660" y="144786"/>
                  </a:cubicBezTo>
                  <a:cubicBezTo>
                    <a:pt x="728980" y="154946"/>
                    <a:pt x="745490" y="87636"/>
                    <a:pt x="769620" y="76206"/>
                  </a:cubicBezTo>
                  <a:cubicBezTo>
                    <a:pt x="793750" y="64776"/>
                    <a:pt x="823595" y="70491"/>
                    <a:pt x="853440" y="762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30">
              <a:extLst>
                <a:ext uri="{FF2B5EF4-FFF2-40B4-BE49-F238E27FC236}">
                  <a16:creationId xmlns:a16="http://schemas.microsoft.com/office/drawing/2014/main" id="{03BB31A4-73DE-446D-BEBC-9EA5BFE42AA8}"/>
                </a:ext>
              </a:extLst>
            </p:cNvPr>
            <p:cNvSpPr/>
            <p:nvPr/>
          </p:nvSpPr>
          <p:spPr>
            <a:xfrm>
              <a:off x="1174506" y="3158452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31">
              <a:extLst>
                <a:ext uri="{FF2B5EF4-FFF2-40B4-BE49-F238E27FC236}">
                  <a16:creationId xmlns:a16="http://schemas.microsoft.com/office/drawing/2014/main" id="{7CEACE8D-DC5A-41E3-AA27-7EA9D2CFA0FA}"/>
                </a:ext>
              </a:extLst>
            </p:cNvPr>
            <p:cNvSpPr/>
            <p:nvPr/>
          </p:nvSpPr>
          <p:spPr>
            <a:xfrm>
              <a:off x="2171286" y="3150201"/>
              <a:ext cx="257310" cy="257310"/>
            </a:xfrm>
            <a:prstGeom prst="ellipse">
              <a:avLst/>
            </a:prstGeom>
            <a:solidFill>
              <a:srgbClr val="FFBDBD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32">
            <a:extLst>
              <a:ext uri="{FF2B5EF4-FFF2-40B4-BE49-F238E27FC236}">
                <a16:creationId xmlns:a16="http://schemas.microsoft.com/office/drawing/2014/main" id="{244A8795-F1D5-49BC-A6B6-5C001387B541}"/>
              </a:ext>
            </a:extLst>
          </p:cNvPr>
          <p:cNvSpPr/>
          <p:nvPr/>
        </p:nvSpPr>
        <p:spPr>
          <a:xfrm rot="18013018">
            <a:off x="9307445" y="667303"/>
            <a:ext cx="393467" cy="393467"/>
          </a:xfrm>
          <a:prstGeom prst="ellipse">
            <a:avLst/>
          </a:prstGeom>
          <a:solidFill>
            <a:srgbClr val="8D4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C556DB0E-8EE9-471E-A499-FD77379F2C1F}"/>
              </a:ext>
            </a:extLst>
          </p:cNvPr>
          <p:cNvSpPr/>
          <p:nvPr/>
        </p:nvSpPr>
        <p:spPr>
          <a:xfrm>
            <a:off x="10014117" y="169385"/>
            <a:ext cx="6803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5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2500" b="1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25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A6138A54-3C12-4D46-B186-69A1B254F62C}"/>
              </a:ext>
            </a:extLst>
          </p:cNvPr>
          <p:cNvSpPr/>
          <p:nvPr/>
        </p:nvSpPr>
        <p:spPr>
          <a:xfrm>
            <a:off x="9168618" y="188471"/>
            <a:ext cx="72413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Be</a:t>
            </a:r>
            <a:r>
              <a:rPr lang="en-US" sz="2500" b="1" baseline="30000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1AC9912-1427-4C6A-A885-F87B5957B964}"/>
              </a:ext>
            </a:extLst>
          </p:cNvPr>
          <p:cNvSpPr txBox="1"/>
          <p:nvPr/>
        </p:nvSpPr>
        <p:spPr>
          <a:xfrm>
            <a:off x="529148" y="415892"/>
            <a:ext cx="7547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  <a:cs typeface="Calibri" panose="020F0502020204030204" pitchFamily="34" charset="0"/>
              </a:rPr>
              <a:t>Proposed experiment sequence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F99DE41-B162-4D18-BBFA-52344EE27678}"/>
              </a:ext>
            </a:extLst>
          </p:cNvPr>
          <p:cNvSpPr txBox="1"/>
          <p:nvPr/>
        </p:nvSpPr>
        <p:spPr>
          <a:xfrm>
            <a:off x="5104554" y="3309088"/>
            <a:ext cx="4306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i="1" dirty="0">
                <a:cs typeface="Calibri" panose="020F0502020204030204" pitchFamily="34" charset="0"/>
              </a:rPr>
              <a:t>	</a:t>
            </a:r>
            <a:endParaRPr lang="en-US" sz="180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92546D0-3720-4FFF-B597-85F5D59AB77B}"/>
              </a:ext>
            </a:extLst>
          </p:cNvPr>
          <p:cNvSpPr txBox="1"/>
          <p:nvPr/>
        </p:nvSpPr>
        <p:spPr>
          <a:xfrm>
            <a:off x="7155942" y="1884594"/>
            <a:ext cx="5172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proposed by S. Schiller et al. 2017 (https://doi.org/10.1103/PhysRevA.95.043411)</a:t>
            </a:r>
            <a:endParaRPr lang="de-DE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2" name="Straight Arrow Connector 2">
            <a:extLst>
              <a:ext uri="{FF2B5EF4-FFF2-40B4-BE49-F238E27FC236}">
                <a16:creationId xmlns:a16="http://schemas.microsoft.com/office/drawing/2014/main" id="{3BAC6213-C39C-4595-A6E2-C892D93D4475}"/>
              </a:ext>
            </a:extLst>
          </p:cNvPr>
          <p:cNvCxnSpPr>
            <a:cxnSpLocks/>
          </p:cNvCxnSpPr>
          <p:nvPr/>
        </p:nvCxnSpPr>
        <p:spPr>
          <a:xfrm flipH="1">
            <a:off x="6685034" y="2307417"/>
            <a:ext cx="470908" cy="612589"/>
          </a:xfrm>
          <a:prstGeom prst="straightConnector1">
            <a:avLst/>
          </a:prstGeom>
          <a:ln w="28575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2">
            <a:extLst>
              <a:ext uri="{FF2B5EF4-FFF2-40B4-BE49-F238E27FC236}">
                <a16:creationId xmlns:a16="http://schemas.microsoft.com/office/drawing/2014/main" id="{24087515-FC7B-4284-9E05-3DD65D0FB779}"/>
              </a:ext>
            </a:extLst>
          </p:cNvPr>
          <p:cNvCxnSpPr>
            <a:cxnSpLocks/>
          </p:cNvCxnSpPr>
          <p:nvPr/>
        </p:nvCxnSpPr>
        <p:spPr>
          <a:xfrm>
            <a:off x="1735667" y="2395211"/>
            <a:ext cx="960610" cy="557045"/>
          </a:xfrm>
          <a:prstGeom prst="straightConnector1">
            <a:avLst/>
          </a:prstGeom>
          <a:ln w="28575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1E21A9FA-6090-442F-A630-048FFA38E82D}"/>
              </a:ext>
            </a:extLst>
          </p:cNvPr>
          <p:cNvSpPr txBox="1"/>
          <p:nvPr/>
        </p:nvSpPr>
        <p:spPr>
          <a:xfrm>
            <a:off x="6012875" y="5376161"/>
            <a:ext cx="4233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1"/>
            <a:r>
              <a:rPr lang="en-US" sz="2000" dirty="0">
                <a:cs typeface="Calibri Light" panose="020F0302020204030204" pitchFamily="34" charset="0"/>
              </a:rPr>
              <a:t>convenient to have non-destructive readout and long lifetimes</a:t>
            </a:r>
          </a:p>
        </p:txBody>
      </p:sp>
      <p:sp>
        <p:nvSpPr>
          <p:cNvPr id="28" name="Geschweifte Klammer links 27">
            <a:extLst>
              <a:ext uri="{FF2B5EF4-FFF2-40B4-BE49-F238E27FC236}">
                <a16:creationId xmlns:a16="http://schemas.microsoft.com/office/drawing/2014/main" id="{A903F680-4C26-4CFC-A001-6B2DC6A29FC3}"/>
              </a:ext>
            </a:extLst>
          </p:cNvPr>
          <p:cNvSpPr/>
          <p:nvPr/>
        </p:nvSpPr>
        <p:spPr>
          <a:xfrm rot="10800000">
            <a:off x="5864328" y="4979899"/>
            <a:ext cx="297096" cy="1436356"/>
          </a:xfrm>
          <a:prstGeom prst="leftBrac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45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1" grpId="0" animBg="1"/>
      <p:bldP spid="6" grpId="0"/>
      <p:bldP spid="10" grpId="0" animBg="1"/>
      <p:bldP spid="11" grpId="0"/>
      <p:bldP spid="13" grpId="0"/>
      <p:bldP spid="31" grpId="0"/>
      <p:bldP spid="26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215.2231"/>
  <p:tag name="LATEXADDIN" val="\documentclass{article}&#10;\usepackage{amsmath}&#10;\pagestyle{empty}&#10;\begin{document}&#10;&#10;$S_{1/2}$&#10;&#10;&#10;\end{document}"/>
  <p:tag name="IGUANATEXSIZE" val="20"/>
  <p:tag name="IGUANATEXCURSOR" val="82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9.7338"/>
  <p:tag name="LATEXADDIN" val="\documentclass{article}&#10;\usepackage{amsmath}&#10;\usepackage{braket}&#10;\usepackage[usenames, dvipsnames]{color}&#10;&#10;\pagestyle{empty}&#10;\begin{document}&#10;\definecolor{mygreen}{RGB}{112, 173, 71}&#10;&#10;$\ket{\phi}$&#10;&#10;&#10;\end{document}"/>
  <p:tag name="IGUANATEXSIZE" val="20"/>
  <p:tag name="IGUANATEXCURSOR" val="196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193.4758"/>
  <p:tag name="LATEXADDIN" val="\documentclass{article}&#10;\usepackage{amsmath}&#10;\usepackage{braket}&#10;\usepackage[usenames, dvipsnames]{color}&#10;&#10;\pagestyle{empty}&#10;\begin{document}&#10;\definecolor{mygreen}{RGB}{112, 173, 71}&#10;&#10;$\ket{\downarrow}_{S}$&#10;&#10;&#10;\end{document}"/>
  <p:tag name="IGUANATEXSIZE" val="20"/>
  <p:tag name="IGUANATEXCURSOR" val="204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LATEXADDIN" val="\documentclass{article}&#10;\usepackage{amsmath}&#10;\usepackage{braket}&#10;\usepackage[usenames, dvipsnames]{color}&#10;&#10;\pagestyle{empty}&#10;\begin{document}&#10;\definecolor{mygreen}{RGB}{112, 173, 71}&#10;&#10;$\ket{0}$&#10;&#10;&#10;\end{document}"/>
  <p:tag name="IGUANATEXSIZE" val="20"/>
  <p:tag name="IGUANATEXCURSOR" val="192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206.2243"/>
  <p:tag name="LATEXADDIN" val="\documentclass{article}&#10;\usepackage{amsmath}&#10;\usepackage{braket}&#10;\usepackage[usenames, dvipsnames]{color}&#10;&#10;\pagestyle{empty}&#10;\begin{document}&#10;\definecolor{mygreen}{RGB}{112, 173, 71}&#10;&#10;$\ket{\phi}_{L}$&#10;&#10;&#10;\end{document}"/>
  <p:tag name="IGUANATEXSIZE" val="20"/>
  <p:tag name="IGUANATEXCURSOR" val="198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193.4758"/>
  <p:tag name="LATEXADDIN" val="\documentclass{article}&#10;\usepackage{amsmath}&#10;\usepackage{braket}&#10;\usepackage[usenames, dvipsnames]{color}&#10;&#10;\pagestyle{empty}&#10;\begin{document}&#10;\definecolor{mygreen}{RGB}{112, 173, 71}&#10;&#10;$\ket{\downarrow}_{S}$&#10;&#10;&#10;\end{document}"/>
  <p:tag name="IGUANATEXSIZE" val="20"/>
  <p:tag name="IGUANATEXCURSOR" val="204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248.219"/>
  <p:tag name="LATEXADDIN" val="\documentclass{article}&#10;\usepackage{amsmath}&#10;\usepackage{braket}&#10;\usepackage[usenames, dvipsnames]{color}&#10;&#10;\pagestyle{empty}&#10;\begin{document}&#10;\definecolor{mygreen}{RGB}{255, 0, 0}&#10;&#10;$2\text{p} \sigma_{\text{u}}$&#10;&#10;&#10;\end{document}"/>
  <p:tag name="IGUANATEXSIZE" val="20"/>
  <p:tag name="IGUANATEXCURSOR" val="191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220.4724"/>
  <p:tag name="LATEXADDIN" val="\documentclass{article}&#10;\usepackage{amsmath}&#10;\usepackage{braket}&#10;\usepackage[usenames, dvipsnames]{color}&#10;&#10;\pagestyle{empty}&#10;\begin{document}&#10;\definecolor{mygreen}{RGB}{255, 0, 0}&#10;&#10;$1\text{s} \sigma_{\text{g}}$&#10;&#10;&#10;\end{document}"/>
  <p:tag name="IGUANATEXSIZE" val="20"/>
  <p:tag name="IGUANATEXCURSOR" val="191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.23961"/>
  <p:tag name="ORIGINALWIDTH" val="281.9647"/>
  <p:tag name="LATEXADDIN" val="\documentclass{article}&#10;\usepackage{amsmath}&#10;\usepackage{braket}&#10;\usepackage[usenames, dvipsnames]{color}&#10;&#10;\pagestyle{empty}&#10;\begin{document}&#10;\definecolor{mygreen}{RGB}{255, 0, 0}&#10;&#10;$\nu = 1$&#10;&#10;&#10;\end{document}"/>
  <p:tag name="IGUANATEXSIZE" val="20"/>
  <p:tag name="IGUANATEXCURSOR" val="182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87.2141"/>
  <p:tag name="LATEXADDIN" val="\documentclass{article}&#10;\usepackage{amsmath}&#10;\usepackage{braket}&#10;\usepackage[usenames, dvipsnames]{color}&#10;&#10;\pagestyle{empty}&#10;\begin{document}&#10;\definecolor{mygreen}{RGB}{255, 0, 0}&#10;&#10;$\nu = 0$&#10;&#10;&#10;\end{document}"/>
  <p:tag name="IGUANATEXSIZE" val="20"/>
  <p:tag name="IGUANATEXCURSOR" val="189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298.4627"/>
  <p:tag name="LATEXADDIN" val="\documentclass{article}&#10;\usepackage{amsmath}&#10;\usepackage{braket}&#10;\usepackage[usenames, dvipsnames]{color}&#10;&#10;\pagestyle{empty}&#10;\begin{document}&#10;\definecolor{mygreen}{RGB}{255, 0, 0}&#10;&#10;$L = 1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220.4724"/>
  <p:tag name="LATEXADDIN" val="\documentclass{article}&#10;\usepackage{amsmath}&#10;\pagestyle{empty}&#10;\begin{document}&#10;&#10;$P_{3/2}$&#10;&#10;&#10;\end{document}"/>
  <p:tag name="IGUANATEXSIZE" val="20"/>
  <p:tag name="IGUANATEXCURSOR" val="83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02.9621"/>
  <p:tag name="LATEXADDIN" val="\documentclass{article}&#10;\usepackage{amsmath}&#10;\usepackage{braket}&#10;\usepackage[usenames, dvipsnames]{color}&#10;&#10;\pagestyle{empty}&#10;\begin{document}&#10;\definecolor{mygreen}{RGB}{255, 0, 0}&#10;&#10;$L = 3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03.712"/>
  <p:tag name="LATEXADDIN" val="\documentclass{article}&#10;\usepackage{amsmath}&#10;\usepackage{braket}&#10;\usepackage[usenames, dvipsnames]{color}&#10;&#10;\pagestyle{empty}&#10;\begin{document}&#10;\definecolor{mygreen}{RGB}{255, 0, 0}&#10;&#10;$L = 0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02.2122"/>
  <p:tag name="LATEXADDIN" val="\documentclass{article}&#10;\usepackage{amsmath}&#10;\usepackage{braket}&#10;\usepackage[usenames, dvipsnames]{color}&#10;&#10;\pagestyle{empty}&#10;\begin{document}&#10;\definecolor{mygreen}{RGB}{255, 0, 0}&#10;&#10;$L = 2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05.2118"/>
  <p:tag name="LATEXADDIN" val="\documentclass{article}&#10;\usepackage{amsmath}&#10;\usepackage{braket}&#10;\usepackage[usenames, dvipsnames]{color}&#10;&#10;\pagestyle{empty}&#10;\begin{document}&#10;\definecolor{mygreen}{RGB}{255, 0, 0}&#10;&#10;$L = 4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68.24149"/>
  <p:tag name="LATEXADDIN" val="\documentclass{article}&#10;\usepackage{amsmath}&#10;\usepackage{braket}&#10;\usepackage[usenames, dvipsnames]{color}&#10;&#10;\pagestyle{empty}&#10;\begin{document}&#10;\definecolor{mygreen}{RGB}{112, 173, 71}&#10;\color{mygreen}&#10;&#10;$\pi$&#10;&#10;&#10;\end{document}"/>
  <p:tag name="IGUANATEXSIZE" val="20"/>
  <p:tag name="IGUANATEXCURSOR" val="181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248.219"/>
  <p:tag name="LATEXADDIN" val="\documentclass{article}&#10;\usepackage{amsmath}&#10;\usepackage{braket}&#10;\usepackage[usenames, dvipsnames]{color}&#10;&#10;\pagestyle{empty}&#10;\begin{document}&#10;\definecolor{mygreen}{RGB}{255, 0, 0}&#10;&#10;$2\text{p} \sigma_{\text{u}}$&#10;&#10;&#10;\end{document}"/>
  <p:tag name="IGUANATEXSIZE" val="20"/>
  <p:tag name="IGUANATEXCURSOR" val="191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650.1688"/>
  <p:tag name="LATEXADDIN" val="\documentclass{article}&#10;\usepackage{amsmath}&#10;\usepackage{braket}&#10;\usepackage[usenames, dvipsnames]{color}&#10;&#10;\pagestyle{empty}&#10;\begin{document}&#10;\definecolor{mygreen}{RGB}{255, 0, 0}&#10;&#10;$\nu = 0, L = 1$&#10;&#10;&#10;\end{document}"/>
  <p:tag name="IGUANATEXSIZE" val="20"/>
  <p:tag name="IGUANATEXCURSOR" val="196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298.4627"/>
  <p:tag name="LATEXADDIN" val="\documentclass{article}&#10;\usepackage{amsmath}&#10;\usepackage{braket}&#10;\usepackage[usenames, dvipsnames]{color}&#10;&#10;\pagestyle{empty}&#10;\begin{document}&#10;\definecolor{mygreen}{RGB}{255, 0, 0}&#10;&#10;$L = 1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02.9621"/>
  <p:tag name="LATEXADDIN" val="\documentclass{article}&#10;\usepackage{amsmath}&#10;\usepackage{braket}&#10;\usepackage[usenames, dvipsnames]{color}&#10;&#10;\pagestyle{empty}&#10;\begin{document}&#10;\definecolor{mygreen}{RGB}{255, 0, 0}&#10;&#10;$L = 3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03.712"/>
  <p:tag name="LATEXADDIN" val="\documentclass{article}&#10;\usepackage{amsmath}&#10;\usepackage{braket}&#10;\usepackage[usenames, dvipsnames]{color}&#10;&#10;\pagestyle{empty}&#10;\begin{document}&#10;\definecolor{mygreen}{RGB}{255, 0, 0}&#10;&#10;$L = 0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LATEXADDIN" val="\documentclass{article}&#10;\usepackage{amsmath}&#10;\usepackage{braket}&#10;\usepackage[usenames, dvipsnames]{color}&#10;&#10;\pagestyle{empty}&#10;\begin{document}&#10;\definecolor{mygreen}{RGB}{112, 173, 71}&#10;\color{mygreen}&#10;&#10;$\ket{\uparrow}$&#10;&#10;&#10;\end{document}"/>
  <p:tag name="IGUANATEXSIZE" val="20"/>
  <p:tag name="IGUANATEXCURSOR" val="206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02.2122"/>
  <p:tag name="LATEXADDIN" val="\documentclass{article}&#10;\usepackage{amsmath}&#10;\usepackage{braket}&#10;\usepackage[usenames, dvipsnames]{color}&#10;&#10;\pagestyle{empty}&#10;\begin{document}&#10;\definecolor{mygreen}{RGB}{255, 0, 0}&#10;&#10;$L = 2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05.2118"/>
  <p:tag name="LATEXADDIN" val="\documentclass{article}&#10;\usepackage{amsmath}&#10;\usepackage{braket}&#10;\usepackage[usenames, dvipsnames]{color}&#10;&#10;\pagestyle{empty}&#10;\begin{document}&#10;\definecolor{mygreen}{RGB}{255, 0, 0}&#10;&#10;$L = 4$&#10;&#10;&#10;\end{document}"/>
  <p:tag name="IGUANATEXSIZE" val="20"/>
  <p:tag name="IGUANATEXCURSOR" val="18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87.2141"/>
  <p:tag name="LATEXADDIN" val="\documentclass{article}&#10;\usepackage{amsmath}&#10;\usepackage{braket}&#10;\usepackage[usenames, dvipsnames]{color}&#10;&#10;\pagestyle{empty}&#10;\begin{document}&#10;\definecolor{mygreen}{RGB}{255, 0, 0}&#10;&#10;$\nu = 0$&#10;&#10;&#10;\end{document}"/>
  <p:tag name="IGUANATEXSIZE" val="20"/>
  <p:tag name="IGUANATEXCURSOR" val="189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LATEXADDIN" val="\documentclass{article}&#10;\usepackage{amsmath}&#10;\usepackage{braket}&#10;\usepackage[usenames, dvipsnames]{color}&#10;&#10;\pagestyle{empty}&#10;\begin{document}&#10;\definecolor{mygreen}{RGB}{112, 173, 71}&#10;\color{mygreen}&#10;&#10;$\ket{\downarrow}$&#10;&#10;&#10;\end{document}"/>
  <p:tag name="IGUANATEXSIZE" val="20"/>
  <p:tag name="IGUANATEXCURSOR" val="213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3.2358"/>
  <p:tag name="LATEXADDIN" val="\documentclass{article}&#10;\usepackage{amsmath}&#10;\usepackage{braket}&#10;\usepackage[usenames, dvipsnames]{color}&#10;&#10;\pagestyle{empty}&#10;\begin{document}&#10;\definecolor{mygreen}{RGB}{112, 173, 71}&#10;\color{mygreen}&#10;&#10;$\ket{e}$&#10;&#10;&#10;\end{document}"/>
  <p:tag name="IGUANATEXSIZE" val="20"/>
  <p:tag name="IGUANATEXCURSOR" val="207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194.2258"/>
  <p:tag name="LATEXADDIN" val="\documentclass{article}&#10;\usepackage{amsmath}&#10;\usepackage{braket}&#10;\usepackage[usenames, dvipsnames]{color}&#10;&#10;\pagestyle{empty}&#10;\begin{document}&#10;\definecolor{mygreen}{RGB}{112, 173, 71}&#10;&#10;$\ket{\downarrow}_{L}$&#10;&#10;&#10;\end{document}"/>
  <p:tag name="IGUANATEXSIZE" val="20"/>
  <p:tag name="IGUANATEXCURSOR" val="204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LATEXADDIN" val="\documentclass{article}&#10;\usepackage{amsmath}&#10;\usepackage{braket}&#10;\usepackage[usenames, dvipsnames]{color}&#10;&#10;\pagestyle{empty}&#10;\begin{document}&#10;\definecolor{mygreen}{RGB}{112, 173, 71}&#10;&#10;$\ket{0}$&#10;&#10;&#10;\end{document}"/>
  <p:tag name="IGUANATEXSIZE" val="20"/>
  <p:tag name="IGUANATEXCURSOR" val="192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334"/>
  <p:tag name="ORIGINALWIDTH" val="205.4743"/>
  <p:tag name="LATEXADDIN" val="\documentclass{article}&#10;\usepackage{amsmath}&#10;\usepackage{braket}&#10;\usepackage[usenames, dvipsnames]{color}&#10;&#10;\pagestyle{empty}&#10;\begin{document}&#10;\definecolor{mygreen}{RGB}{112, 173, 71}&#10;&#10;$\ket{\phi}_{S}$&#10;&#10;&#10;\end{document}"/>
  <p:tag name="IGUANATEXSIZE" val="20"/>
  <p:tag name="IGUANATEXCURSOR" val="194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194.2258"/>
  <p:tag name="LATEXADDIN" val="\documentclass{article}&#10;\usepackage{amsmath}&#10;\usepackage{braket}&#10;\usepackage[usenames, dvipsnames]{color}&#10;&#10;\pagestyle{empty}&#10;\begin{document}&#10;\definecolor{mygreen}{RGB}{112, 173, 71}&#10;&#10;$\ket{\downarrow}_{L}$&#10;&#10;&#10;\end{document}"/>
  <p:tag name="IGUANATEXSIZE" val="20"/>
  <p:tag name="IGUANATEXCURSOR" val="204"/>
  <p:tag name="TRANSPARENCY" val="True"/>
  <p:tag name="FILENAME" val=""/>
  <p:tag name="LATEXENGINEID" val="0"/>
  <p:tag name="TEMPFOLDER" val="C:\scratch\Iguana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1249</Words>
  <Application>Microsoft Office PowerPoint</Application>
  <PresentationFormat>Widescreen</PresentationFormat>
  <Paragraphs>252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Towards quantum control and spectroscopy of a single hydrogen molecular 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state</vt:lpstr>
      <vt:lpstr>Future possibilities / dreams</vt:lpstr>
      <vt:lpstr>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Schwegler  Nick</dc:creator>
  <cp:lastModifiedBy>Schwegler  Nick</cp:lastModifiedBy>
  <cp:revision>115</cp:revision>
  <dcterms:created xsi:type="dcterms:W3CDTF">2022-01-12T08:59:40Z</dcterms:created>
  <dcterms:modified xsi:type="dcterms:W3CDTF">2022-01-19T13:48:56Z</dcterms:modified>
</cp:coreProperties>
</file>