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56" r:id="rId1"/>
  </p:sldMasterIdLst>
  <p:notesMasterIdLst>
    <p:notesMasterId r:id="rId37"/>
  </p:notesMasterIdLst>
  <p:handoutMasterIdLst>
    <p:handoutMasterId r:id="rId38"/>
  </p:handoutMasterIdLst>
  <p:sldIdLst>
    <p:sldId id="275" r:id="rId2"/>
    <p:sldId id="350" r:id="rId3"/>
    <p:sldId id="311" r:id="rId4"/>
    <p:sldId id="316" r:id="rId5"/>
    <p:sldId id="337" r:id="rId6"/>
    <p:sldId id="342" r:id="rId7"/>
    <p:sldId id="338" r:id="rId8"/>
    <p:sldId id="369" r:id="rId9"/>
    <p:sldId id="348" r:id="rId10"/>
    <p:sldId id="278" r:id="rId11"/>
    <p:sldId id="339" r:id="rId12"/>
    <p:sldId id="354" r:id="rId13"/>
    <p:sldId id="382" r:id="rId14"/>
    <p:sldId id="279" r:id="rId15"/>
    <p:sldId id="347" r:id="rId16"/>
    <p:sldId id="332" r:id="rId17"/>
    <p:sldId id="378" r:id="rId18"/>
    <p:sldId id="281" r:id="rId19"/>
    <p:sldId id="362" r:id="rId20"/>
    <p:sldId id="361" r:id="rId21"/>
    <p:sldId id="366" r:id="rId22"/>
    <p:sldId id="367" r:id="rId23"/>
    <p:sldId id="368" r:id="rId24"/>
    <p:sldId id="289" r:id="rId25"/>
    <p:sldId id="291" r:id="rId26"/>
    <p:sldId id="310" r:id="rId27"/>
    <p:sldId id="385" r:id="rId28"/>
    <p:sldId id="294" r:id="rId29"/>
    <p:sldId id="386" r:id="rId30"/>
    <p:sldId id="359" r:id="rId31"/>
    <p:sldId id="297" r:id="rId32"/>
    <p:sldId id="319" r:id="rId33"/>
    <p:sldId id="299" r:id="rId34"/>
    <p:sldId id="300" r:id="rId35"/>
    <p:sldId id="384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orient="horz" pos="2387" userDrawn="1">
          <p15:clr>
            <a:srgbClr val="A4A3A4"/>
          </p15:clr>
        </p15:guide>
        <p15:guide id="3" orient="horz" pos="2568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  <p15:guide id="5" orient="horz" pos="935" userDrawn="1">
          <p15:clr>
            <a:srgbClr val="A4A3A4"/>
          </p15:clr>
        </p15:guide>
        <p15:guide id="6" orient="horz" pos="572" userDrawn="1">
          <p15:clr>
            <a:srgbClr val="A4A3A4"/>
          </p15:clr>
        </p15:guide>
        <p15:guide id="7" orient="horz" pos="391" userDrawn="1">
          <p15:clr>
            <a:srgbClr val="A4A3A4"/>
          </p15:clr>
        </p15:guide>
        <p15:guide id="8" orient="horz" pos="845" userDrawn="1">
          <p15:clr>
            <a:srgbClr val="A4A3A4"/>
          </p15:clr>
        </p15:guide>
        <p15:guide id="9" orient="horz" pos="1570" userDrawn="1">
          <p15:clr>
            <a:srgbClr val="A4A3A4"/>
          </p15:clr>
        </p15:guide>
        <p15:guide id="10" orient="horz" pos="1752" userDrawn="1">
          <p15:clr>
            <a:srgbClr val="A4A3A4"/>
          </p15:clr>
        </p15:guide>
        <p15:guide id="11" orient="horz" pos="3203" userDrawn="1">
          <p15:clr>
            <a:srgbClr val="A4A3A4"/>
          </p15:clr>
        </p15:guide>
        <p15:guide id="12" orient="horz" pos="3385" userDrawn="1">
          <p15:clr>
            <a:srgbClr val="A4A3A4"/>
          </p15:clr>
        </p15:guide>
        <p15:guide id="13" pos="4324" userDrawn="1">
          <p15:clr>
            <a:srgbClr val="A4A3A4"/>
          </p15:clr>
        </p15:guide>
        <p15:guide id="14" pos="7469" userDrawn="1">
          <p15:clr>
            <a:srgbClr val="A4A3A4"/>
          </p15:clr>
        </p15:guide>
        <p15:guide id="15" pos="4203" userDrawn="1">
          <p15:clr>
            <a:srgbClr val="A4A3A4"/>
          </p15:clr>
        </p15:guide>
        <p15:guide id="16" pos="4475" userDrawn="1">
          <p15:clr>
            <a:srgbClr val="A4A3A4"/>
          </p15:clr>
        </p15:guide>
        <p15:guide id="17" pos="1179" userDrawn="1">
          <p15:clr>
            <a:srgbClr val="A4A3A4"/>
          </p15:clr>
        </p15:guide>
        <p15:guide id="18" pos="3115" userDrawn="1">
          <p15:clr>
            <a:srgbClr val="A4A3A4"/>
          </p15:clr>
        </p15:guide>
        <p15:guide id="19" pos="3356" userDrawn="1">
          <p15:clr>
            <a:srgbClr val="A4A3A4"/>
          </p15:clr>
        </p15:guide>
        <p15:guide id="20" pos="5292" userDrawn="1">
          <p15:clr>
            <a:srgbClr val="A4A3A4"/>
          </p15:clr>
        </p15:guide>
        <p15:guide id="21" pos="5533" userDrawn="1">
          <p15:clr>
            <a:srgbClr val="A4A3A4"/>
          </p15:clr>
        </p15:guide>
        <p15:guide id="22" pos="9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6D8"/>
    <a:srgbClr val="30B063"/>
    <a:srgbClr val="004CC0"/>
    <a:srgbClr val="FF8989"/>
    <a:srgbClr val="55559C"/>
    <a:srgbClr val="6C9720"/>
    <a:srgbClr val="007928"/>
    <a:srgbClr val="017826"/>
    <a:srgbClr val="D01D1A"/>
    <a:srgbClr val="D71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81429" autoAdjust="0"/>
  </p:normalViewPr>
  <p:slideViewPr>
    <p:cSldViewPr showGuides="1">
      <p:cViewPr varScale="1">
        <p:scale>
          <a:sx n="103" d="100"/>
          <a:sy n="103" d="100"/>
        </p:scale>
        <p:origin x="774" y="108"/>
      </p:cViewPr>
      <p:guideLst>
        <p:guide orient="horz" pos="2478"/>
        <p:guide orient="horz" pos="2387"/>
        <p:guide orient="horz" pos="2568"/>
        <p:guide orient="horz" pos="4020"/>
        <p:guide orient="horz" pos="935"/>
        <p:guide orient="horz" pos="572"/>
        <p:guide orient="horz" pos="391"/>
        <p:guide orient="horz" pos="845"/>
        <p:guide orient="horz" pos="1570"/>
        <p:guide orient="horz" pos="1752"/>
        <p:guide orient="horz" pos="3203"/>
        <p:guide orient="horz" pos="3385"/>
        <p:guide pos="4324"/>
        <p:guide pos="7469"/>
        <p:guide pos="4203"/>
        <p:guide pos="4475"/>
        <p:guide pos="1179"/>
        <p:guide pos="3115"/>
        <p:guide pos="3356"/>
        <p:guide pos="5292"/>
        <p:guide pos="5533"/>
        <p:guide pos="9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-3852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82129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136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0EAD65D-DE42-4432-AD01-D2456E676EEE}" type="slidenum">
              <a:rPr lang="de-CH" smtClean="0"/>
              <a:pPr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6815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551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663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811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2556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162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0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4003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26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5274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07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3430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78546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06646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89501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82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425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61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5840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6546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614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556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891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D0EAD65D-DE42-4432-AD01-D2456E676EEE}" type="slidenum">
              <a:rPr lang="de-CH" smtClean="0"/>
              <a:pPr/>
              <a:t>34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41615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4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373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44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1428345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842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98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872800" y="5733542"/>
            <a:ext cx="9984000" cy="431838"/>
          </a:xfrm>
        </p:spPr>
        <p:txBody>
          <a:bodyPr tIns="0" anchor="b" anchorCtr="0"/>
          <a:lstStyle>
            <a:lvl1pPr>
              <a:defRPr sz="3000"/>
            </a:lvl1pPr>
          </a:lstStyle>
          <a:p>
            <a:r>
              <a:rPr lang="en-GB" noProof="0" dirty="0" smtClean="0"/>
              <a:t>Click to edit</a:t>
            </a:r>
            <a:endParaRPr lang="en-GB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871134" y="6210000"/>
            <a:ext cx="7776633" cy="576080"/>
          </a:xfrm>
        </p:spPr>
        <p:txBody>
          <a:bodyPr bIns="0" anchor="t" anchorCtr="0"/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 err="1" smtClean="0"/>
              <a:t>author</a:t>
            </a:r>
            <a:endParaRPr lang="en-GB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10883026" y="6516000"/>
            <a:ext cx="974993" cy="143658"/>
          </a:xfrm>
        </p:spPr>
        <p:txBody>
          <a:bodyPr/>
          <a:lstStyle/>
          <a:p>
            <a:fld id="{6AFD0A65-6094-4AA8-B1FE-7D41D424F90B}" type="datetime1">
              <a:rPr lang="de-CH" smtClean="0"/>
              <a:t>19.01.2022</a:t>
            </a:fld>
            <a:endParaRPr lang="de-CH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" y="5229250"/>
            <a:ext cx="1570567" cy="1628750"/>
            <a:chOff x="0" y="5229250"/>
            <a:chExt cx="1177925" cy="1628750"/>
          </a:xfrm>
        </p:grpSpPr>
        <p:sp>
          <p:nvSpPr>
            <p:cNvPr id="15" name="Rechteck 14"/>
            <p:cNvSpPr/>
            <p:nvPr userDrawn="1"/>
          </p:nvSpPr>
          <p:spPr>
            <a:xfrm>
              <a:off x="474941" y="5229250"/>
              <a:ext cx="702984" cy="28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hteck 15"/>
            <p:cNvSpPr/>
            <p:nvPr userDrawn="1"/>
          </p:nvSpPr>
          <p:spPr>
            <a:xfrm>
              <a:off x="0" y="5518247"/>
              <a:ext cx="474941" cy="196907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hteck 16"/>
            <p:cNvSpPr/>
            <p:nvPr userDrawn="1"/>
          </p:nvSpPr>
          <p:spPr>
            <a:xfrm>
              <a:off x="0" y="5714902"/>
              <a:ext cx="474941" cy="114309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0568" y="1435194"/>
            <a:ext cx="8917920" cy="3793059"/>
          </a:xfrm>
          <a:prstGeom prst="rect">
            <a:avLst/>
          </a:prstGeom>
          <a:ln w="25400">
            <a:noFill/>
          </a:ln>
        </p:spPr>
      </p:pic>
      <p:pic>
        <p:nvPicPr>
          <p:cNvPr id="11" name="Grafik 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77" y="435473"/>
            <a:ext cx="4320480" cy="80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 Agenda durch Klicken hinzufügen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spcAft>
                <a:spcPts val="600"/>
              </a:spcAft>
              <a:buClrTx/>
              <a:buFont typeface="+mj-lt"/>
              <a:buAutoNum type="arabicPeriod"/>
              <a:defRPr sz="2000" baseline="0"/>
            </a:lvl1pPr>
            <a:lvl2pPr marL="712788" indent="-271463">
              <a:spcAft>
                <a:spcPts val="600"/>
              </a:spcAft>
              <a:buClr>
                <a:schemeClr val="bg1">
                  <a:lumMod val="65000"/>
                </a:schemeClr>
              </a:buClr>
              <a:buFont typeface="Wingdings" panose="05000000000000000000" pitchFamily="2" charset="2"/>
              <a:buChar char="§"/>
              <a:defRPr sz="1800" b="0" baseline="0">
                <a:solidFill>
                  <a:schemeClr val="tx1"/>
                </a:solidFill>
              </a:defRPr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CH" dirty="0" smtClean="0"/>
              <a:t>Level 1</a:t>
            </a:r>
          </a:p>
          <a:p>
            <a:pPr lvl="1"/>
            <a:r>
              <a:rPr lang="de-CH" dirty="0" smtClean="0"/>
              <a:t>Level 2</a:t>
            </a:r>
          </a:p>
          <a:p>
            <a:pPr lvl="1"/>
            <a:r>
              <a:rPr lang="de-CH" dirty="0" smtClean="0"/>
              <a:t>Level 2</a:t>
            </a:r>
          </a:p>
          <a:p>
            <a:pPr lvl="0"/>
            <a:r>
              <a:rPr lang="de-CH" dirty="0" smtClean="0"/>
              <a:t>Level 1</a:t>
            </a:r>
            <a:endParaRPr lang="de-CH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CH" dirty="0" smtClean="0"/>
              <a:t>METAS</a:t>
            </a:r>
            <a:endParaRPr lang="de-CH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80179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CH" dirty="0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1871133" y="1484730"/>
            <a:ext cx="9986433" cy="4896680"/>
          </a:xfrm>
        </p:spPr>
        <p:txBody>
          <a:bodyPr/>
          <a:lstStyle>
            <a:lvl1pPr marL="342900" indent="-342900"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defRPr sz="2000" baseline="0"/>
            </a:lvl1pPr>
            <a:lvl2pPr marL="288000" indent="-288000">
              <a:spcAft>
                <a:spcPts val="600"/>
              </a:spcAft>
              <a:buClrTx/>
              <a:buFont typeface="+mj-lt"/>
              <a:buAutoNum type="arabicPeriod"/>
              <a:defRPr b="1">
                <a:solidFill>
                  <a:schemeClr val="tx2"/>
                </a:solidFill>
              </a:defRPr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de-CH" dirty="0" err="1" smtClean="0"/>
              <a:t>Object</a:t>
            </a:r>
            <a:endParaRPr lang="de-CH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1871133" y="548600"/>
            <a:ext cx="9986433" cy="79283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 durch Klicken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76333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80279-8F35-420C-BBB5-DECD93638D4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CH" dirty="0" smtClean="0"/>
              <a:t>METAS</a:t>
            </a:r>
            <a:endParaRPr lang="de-CH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t>‹Nr.›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 sz="2400" b="0" baseline="0"/>
            </a:lvl1pPr>
            <a:lvl2pPr marL="630900" indent="-342900">
              <a:spcAft>
                <a:spcPts val="0"/>
              </a:spcAft>
              <a:buFont typeface="+mj-lt"/>
              <a:buAutoNum type="alphaLcPeriod"/>
              <a:defRPr sz="1600"/>
            </a:lvl2pPr>
            <a:lvl3pPr marL="893763" indent="-249238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 b="0" baseline="0">
                <a:solidFill>
                  <a:schemeClr val="tx1"/>
                </a:solidFill>
              </a:defRPr>
            </a:lvl3pPr>
            <a:lvl4pPr marL="1177925" indent="-285750"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defRPr sz="2200"/>
            </a:lvl4pPr>
            <a:lvl5pPr marL="1450975" indent="-285750"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2200"/>
            </a:lvl5pPr>
            <a:lvl6pPr marL="895350" indent="-1588">
              <a:lnSpc>
                <a:spcPct val="100000"/>
              </a:lnSpc>
              <a:spcAft>
                <a:spcPts val="0"/>
              </a:spcAft>
              <a:defRPr lang="de-CH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3638" indent="-250825">
              <a:buNone/>
              <a:defRPr sz="1600"/>
            </a:lvl7pPr>
            <a:lvl8pPr marL="1177925" indent="0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defRPr/>
            </a:lvl8pPr>
          </a:lstStyle>
          <a:p>
            <a:pPr>
              <a:spcAft>
                <a:spcPts val="0"/>
              </a:spcAft>
            </a:pPr>
            <a:r>
              <a:rPr lang="de-CH" sz="1800" dirty="0" smtClean="0"/>
              <a:t>Level 1</a:t>
            </a:r>
          </a:p>
          <a:p>
            <a:pPr>
              <a:spcAft>
                <a:spcPts val="600"/>
              </a:spcAft>
            </a:pPr>
            <a:r>
              <a:rPr lang="de-CH" sz="1800" dirty="0" smtClean="0"/>
              <a:t>Level 1</a:t>
            </a:r>
          </a:p>
          <a:p>
            <a:pPr lvl="1">
              <a:spcAft>
                <a:spcPts val="600"/>
              </a:spcAft>
            </a:pPr>
            <a:r>
              <a:rPr lang="de-CH" sz="1800" dirty="0" smtClean="0"/>
              <a:t>Level 2</a:t>
            </a:r>
          </a:p>
          <a:p>
            <a:pPr lvl="1">
              <a:spcAft>
                <a:spcPts val="600"/>
              </a:spcAft>
            </a:pPr>
            <a:r>
              <a:rPr lang="de-CH" sz="1800" dirty="0" smtClean="0"/>
              <a:t>Level 2</a:t>
            </a:r>
          </a:p>
          <a:p>
            <a:pPr lvl="2">
              <a:spcAft>
                <a:spcPts val="600"/>
              </a:spcAft>
            </a:pPr>
            <a:r>
              <a:rPr lang="de-CH" sz="1800" dirty="0" smtClean="0"/>
              <a:t>Level 3</a:t>
            </a:r>
          </a:p>
          <a:p>
            <a:pPr lvl="2">
              <a:spcAft>
                <a:spcPts val="600"/>
              </a:spcAft>
            </a:pPr>
            <a:r>
              <a:rPr lang="de-CH" sz="1800" dirty="0" smtClean="0"/>
              <a:t>Level 3</a:t>
            </a:r>
          </a:p>
          <a:p>
            <a:pPr lvl="3">
              <a:spcAft>
                <a:spcPts val="600"/>
              </a:spcAft>
            </a:pPr>
            <a:r>
              <a:rPr lang="de-CH" sz="1800" dirty="0" smtClean="0"/>
              <a:t>Level 4</a:t>
            </a:r>
          </a:p>
          <a:p>
            <a:pPr lvl="3">
              <a:spcAft>
                <a:spcPts val="600"/>
              </a:spcAft>
            </a:pPr>
            <a:r>
              <a:rPr lang="de-CH" sz="1800" dirty="0" smtClean="0"/>
              <a:t>Level 4</a:t>
            </a:r>
          </a:p>
          <a:p>
            <a:pPr lvl="4">
              <a:spcAft>
                <a:spcPts val="600"/>
              </a:spcAft>
            </a:pPr>
            <a:r>
              <a:rPr lang="de-CH" sz="1800" dirty="0" smtClean="0"/>
              <a:t>Level 5</a:t>
            </a:r>
          </a:p>
          <a:p>
            <a:pPr lvl="4">
              <a:spcAft>
                <a:spcPts val="600"/>
              </a:spcAft>
            </a:pPr>
            <a:r>
              <a:rPr lang="de-CH" sz="1800" dirty="0" smtClean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624236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F5016-E3CA-420F-8125-6724E0ABA54A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11" name="Fußzeilenplatzhalt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de-CH" dirty="0" smtClean="0"/>
              <a:t>METAS</a:t>
            </a:r>
            <a:endParaRPr lang="de-CH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t>‹Nr.›</a:t>
            </a:fld>
            <a:endParaRPr lang="de-CH" dirty="0"/>
          </a:p>
        </p:txBody>
      </p:sp>
      <p:sp>
        <p:nvSpPr>
          <p:cNvPr id="5" name="Inhaltsplatzhalter 4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342900" indent="-342900">
              <a:spcAft>
                <a:spcPts val="600"/>
              </a:spcAft>
              <a:buFont typeface="+mj-lt"/>
              <a:buAutoNum type="arabicPeriod"/>
              <a:defRPr sz="2400" b="0"/>
            </a:lvl1pPr>
            <a:lvl2pPr marL="630900" indent="-342900">
              <a:spcAft>
                <a:spcPts val="0"/>
              </a:spcAft>
              <a:buFont typeface="+mj-lt"/>
              <a:buAutoNum type="romanUcPeriod"/>
              <a:defRPr sz="1600" baseline="0"/>
            </a:lvl2pPr>
            <a:lvl3pPr marL="987425" indent="-342900">
              <a:buClr>
                <a:schemeClr val="bg1">
                  <a:lumMod val="50000"/>
                </a:schemeClr>
              </a:buClr>
              <a:buFont typeface="+mj-lt"/>
              <a:buAutoNum type="alphaLcPeriod"/>
              <a:defRPr sz="2400" b="0" baseline="0">
                <a:solidFill>
                  <a:schemeClr val="tx1"/>
                </a:solidFill>
              </a:defRPr>
            </a:lvl3pPr>
            <a:lvl4pPr marL="1177925" indent="-285750"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defRPr sz="2200"/>
            </a:lvl4pPr>
            <a:lvl5pPr marL="1450975" indent="-285750"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2200" baseline="0"/>
            </a:lvl5pPr>
            <a:lvl6pPr marL="895350" indent="-1588">
              <a:lnSpc>
                <a:spcPct val="100000"/>
              </a:lnSpc>
              <a:spcAft>
                <a:spcPts val="0"/>
              </a:spcAft>
              <a:defRPr lang="de-CH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63638" indent="-250825">
              <a:buNone/>
              <a:defRPr sz="1600"/>
            </a:lvl7pPr>
            <a:lvl8pPr marL="1177925" indent="0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None/>
              <a:defRPr/>
            </a:lvl8pPr>
          </a:lstStyle>
          <a:p>
            <a:pPr>
              <a:spcAft>
                <a:spcPts val="0"/>
              </a:spcAft>
            </a:pPr>
            <a:r>
              <a:rPr lang="de-CH" sz="1800" dirty="0" smtClean="0"/>
              <a:t>Level 1</a:t>
            </a:r>
          </a:p>
          <a:p>
            <a:pPr>
              <a:spcAft>
                <a:spcPts val="600"/>
              </a:spcAft>
            </a:pPr>
            <a:r>
              <a:rPr lang="de-CH" sz="1800" dirty="0" smtClean="0"/>
              <a:t>Level 1</a:t>
            </a:r>
          </a:p>
          <a:p>
            <a:pPr lvl="1">
              <a:spcAft>
                <a:spcPts val="600"/>
              </a:spcAft>
            </a:pPr>
            <a:r>
              <a:rPr lang="de-CH" sz="1800" dirty="0" smtClean="0"/>
              <a:t>Level 2</a:t>
            </a:r>
          </a:p>
          <a:p>
            <a:pPr lvl="1">
              <a:spcAft>
                <a:spcPts val="600"/>
              </a:spcAft>
            </a:pPr>
            <a:r>
              <a:rPr lang="de-CH" sz="1800" dirty="0" smtClean="0"/>
              <a:t>Level 2</a:t>
            </a:r>
          </a:p>
          <a:p>
            <a:pPr lvl="2">
              <a:spcAft>
                <a:spcPts val="600"/>
              </a:spcAft>
            </a:pPr>
            <a:r>
              <a:rPr lang="de-CH" sz="1800" dirty="0" smtClean="0"/>
              <a:t>Level 3</a:t>
            </a:r>
          </a:p>
          <a:p>
            <a:pPr lvl="2">
              <a:spcAft>
                <a:spcPts val="600"/>
              </a:spcAft>
            </a:pPr>
            <a:r>
              <a:rPr lang="de-CH" sz="1800" dirty="0" smtClean="0"/>
              <a:t>Level 3</a:t>
            </a:r>
          </a:p>
          <a:p>
            <a:pPr lvl="3">
              <a:spcAft>
                <a:spcPts val="600"/>
              </a:spcAft>
            </a:pPr>
            <a:r>
              <a:rPr lang="de-CH" sz="1800" dirty="0" smtClean="0"/>
              <a:t>Level 4</a:t>
            </a:r>
          </a:p>
          <a:p>
            <a:pPr lvl="3">
              <a:spcAft>
                <a:spcPts val="600"/>
              </a:spcAft>
            </a:pPr>
            <a:r>
              <a:rPr lang="de-CH" sz="1800" dirty="0" smtClean="0"/>
              <a:t>Level 4</a:t>
            </a:r>
          </a:p>
          <a:p>
            <a:pPr lvl="4">
              <a:spcAft>
                <a:spcPts val="600"/>
              </a:spcAft>
            </a:pPr>
            <a:r>
              <a:rPr lang="de-CH" sz="1800" dirty="0" smtClean="0"/>
              <a:t>Level 5</a:t>
            </a:r>
          </a:p>
          <a:p>
            <a:pPr lvl="4">
              <a:spcAft>
                <a:spcPts val="600"/>
              </a:spcAft>
            </a:pPr>
            <a:r>
              <a:rPr lang="de-CH" sz="1800" dirty="0" smtClean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3023134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71133" y="548600"/>
            <a:ext cx="9986433" cy="7928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</a:t>
            </a:r>
            <a:endParaRPr lang="en-GB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71133" y="1484730"/>
            <a:ext cx="9986433" cy="4896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Level 1</a:t>
            </a:r>
          </a:p>
          <a:p>
            <a:pPr lvl="1"/>
            <a:r>
              <a:rPr lang="en-GB" noProof="0" dirty="0" smtClean="0"/>
              <a:t>Level 2</a:t>
            </a:r>
          </a:p>
          <a:p>
            <a:pPr lvl="3"/>
            <a:r>
              <a:rPr lang="en-GB" noProof="0" dirty="0" smtClean="0"/>
              <a:t>Level 3</a:t>
            </a:r>
          </a:p>
          <a:p>
            <a:pPr lvl="4"/>
            <a:r>
              <a:rPr lang="en-GB" noProof="0" dirty="0" smtClean="0"/>
              <a:t>Level 4</a:t>
            </a:r>
          </a:p>
          <a:p>
            <a:pPr lvl="5"/>
            <a:r>
              <a:rPr lang="en-GB" noProof="0" dirty="0" smtClean="0"/>
              <a:t>Level 5</a:t>
            </a:r>
          </a:p>
          <a:p>
            <a:pPr lvl="2"/>
            <a:endParaRPr lang="en-GB" noProof="0" dirty="0" smtClean="0"/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de-CH" sz="1800" dirty="0" smtClean="0"/>
              <a:t>Level 1</a:t>
            </a:r>
          </a:p>
          <a:p>
            <a:pPr marL="688050" lvl="1" indent="-400050">
              <a:spcAft>
                <a:spcPts val="600"/>
              </a:spcAft>
              <a:buFont typeface="+mj-lt"/>
              <a:buAutoNum type="romanUcPeriod"/>
            </a:pPr>
            <a:r>
              <a:rPr lang="de-CH" sz="1800" dirty="0" smtClean="0"/>
              <a:t>Level 2</a:t>
            </a:r>
          </a:p>
          <a:p>
            <a:pPr marL="987425" lvl="5" indent="-342900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lphaLcPeriod"/>
            </a:pPr>
            <a:r>
              <a:rPr lang="de-CH" sz="1600" dirty="0" smtClean="0"/>
              <a:t>Level 3</a:t>
            </a:r>
          </a:p>
          <a:p>
            <a:pPr marL="1162050" lvl="6" indent="-250825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</a:pPr>
            <a:r>
              <a:rPr lang="de-CH" sz="1600" dirty="0" smtClean="0"/>
              <a:t>Level 4</a:t>
            </a:r>
          </a:p>
          <a:p>
            <a:pPr marL="1438275" lvl="7" indent="-260350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▪"/>
            </a:pPr>
            <a:r>
              <a:rPr lang="de-CH" sz="1600" dirty="0" smtClean="0"/>
              <a:t>Level 5</a:t>
            </a:r>
          </a:p>
          <a:p>
            <a:pPr lvl="2"/>
            <a:endParaRPr lang="en-GB" noProof="0" dirty="0" smtClean="0"/>
          </a:p>
          <a:p>
            <a:pPr lvl="2"/>
            <a:r>
              <a:rPr lang="en-GB" noProof="0" dirty="0" smtClean="0"/>
              <a:t>Normal text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0368000" y="6516000"/>
            <a:ext cx="973773" cy="1436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C16EAD-DB6B-4C4B-9BE7-EB805D4A4DD8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71133" y="6516000"/>
            <a:ext cx="8257427" cy="1436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e-CH" dirty="0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442404" y="6516000"/>
            <a:ext cx="415163" cy="143658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0920020-C4C3-416C-933F-2D0F9369261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1" name="Rechteck 10"/>
          <p:cNvSpPr/>
          <p:nvPr/>
        </p:nvSpPr>
        <p:spPr>
          <a:xfrm>
            <a:off x="633255" y="620610"/>
            <a:ext cx="937312" cy="28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hteck 14"/>
          <p:cNvSpPr/>
          <p:nvPr/>
        </p:nvSpPr>
        <p:spPr>
          <a:xfrm>
            <a:off x="1" y="909608"/>
            <a:ext cx="633255" cy="1969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hteck 15"/>
          <p:cNvSpPr/>
          <p:nvPr/>
        </p:nvSpPr>
        <p:spPr>
          <a:xfrm>
            <a:off x="1" y="1106515"/>
            <a:ext cx="633255" cy="57394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2" name="Grafik 11" descr="http://intranet.metas.admin.ch/intranet07/Support/Kommunikation_Promotion/CD_Sprache/Material/Speziallog.png"/>
          <p:cNvPicPr/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0"/>
            <a:ext cx="1628775" cy="50990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ts val="2900"/>
        </a:lnSpc>
        <a:spcBef>
          <a:spcPct val="0"/>
        </a:spcBef>
        <a:buNone/>
        <a:defRPr sz="26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Font typeface="+mj-lt"/>
        <a:buAutoNum type="arabicPeriod"/>
        <a:tabLst>
          <a:tab pos="1943100" algn="l"/>
          <a:tab pos="3590925" algn="r"/>
          <a:tab pos="3886200" algn="l"/>
          <a:tab pos="5829300" algn="l"/>
          <a:tab pos="7486650" algn="r"/>
        </a:tabLst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8050" indent="-400050" algn="l" defTabSz="914400" rtl="0" eaLnBrk="1" latinLnBrk="0" hangingPunct="1"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Font typeface="+mj-lt"/>
        <a:buAutoNum type="romanUcPeriod"/>
        <a:tabLst>
          <a:tab pos="1943100" algn="l"/>
          <a:tab pos="3590925" algn="r"/>
          <a:tab pos="3886200" algn="l"/>
          <a:tab pos="5829300" algn="l"/>
          <a:tab pos="7486650" algn="r"/>
        </a:tabLst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85750" marR="0" indent="-28575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1400"/>
        </a:spcAft>
        <a:buClr>
          <a:schemeClr val="bg1">
            <a:lumMod val="50000"/>
          </a:schemeClr>
        </a:buClr>
        <a:buSzTx/>
        <a:buFont typeface="Wingdings" panose="05000000000000000000" pitchFamily="2" charset="2"/>
        <a:buChar char="§"/>
        <a:tabLst>
          <a:tab pos="266700" algn="l"/>
          <a:tab pos="1943100" algn="l"/>
          <a:tab pos="3590925" algn="r"/>
          <a:tab pos="3886200" algn="l"/>
          <a:tab pos="5829300" algn="l"/>
          <a:tab pos="7486650" algn="r"/>
        </a:tabLst>
        <a:defRPr sz="1800" b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80962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Font typeface="Arial" pitchFamily="34" charset="0"/>
        <a:buChar char="•"/>
        <a:tabLst>
          <a:tab pos="1943100" algn="l"/>
          <a:tab pos="3590925" algn="r"/>
          <a:tab pos="3886200" algn="l"/>
          <a:tab pos="5829300" algn="l"/>
          <a:tab pos="7486650" algn="r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266700" algn="l" defTabSz="914400" rtl="0" eaLnBrk="1" latinLnBrk="0" hangingPunct="1">
        <a:spcBef>
          <a:spcPts val="0"/>
        </a:spcBef>
        <a:spcAft>
          <a:spcPts val="400"/>
        </a:spcAft>
        <a:buClr>
          <a:schemeClr val="bg1">
            <a:lumMod val="50000"/>
          </a:schemeClr>
        </a:buClr>
        <a:buFont typeface="Symbol" panose="05050102010706020507" pitchFamily="18" charset="2"/>
        <a:buChar char="-"/>
        <a:tabLst>
          <a:tab pos="1943100" algn="l"/>
          <a:tab pos="3590925" algn="r"/>
          <a:tab pos="3886200" algn="l"/>
          <a:tab pos="5829300" algn="l"/>
          <a:tab pos="7486650" algn="r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38275" indent="-276225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7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438275" indent="-260350" algn="l" defTabSz="914400" rtl="0" eaLnBrk="1" latinLnBrk="0" hangingPunct="1">
        <a:spcBef>
          <a:spcPts val="0"/>
        </a:spcBef>
        <a:spcAft>
          <a:spcPts val="600"/>
        </a:spcAft>
        <a:buClr>
          <a:schemeClr val="bg1">
            <a:lumMod val="50000"/>
          </a:schemeClr>
        </a:buClr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mp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59.png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4.jpe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image" Target="../media/image22.tmp"/><Relationship Id="rId4" Type="http://schemas.openxmlformats.org/officeDocument/2006/relationships/image" Target="../media/image4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0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0" Type="http://schemas.openxmlformats.org/officeDocument/2006/relationships/image" Target="../media/image10.png"/><Relationship Id="rId4" Type="http://schemas.openxmlformats.org/officeDocument/2006/relationships/image" Target="../media/image77.png"/><Relationship Id="rId9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0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5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tm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364/OE.427921" TargetMode="External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2.tmp"/><Relationship Id="rId4" Type="http://schemas.openxmlformats.org/officeDocument/2006/relationships/image" Target="../media/image97.png"/><Relationship Id="rId9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5" Type="http://schemas.openxmlformats.org/officeDocument/2006/relationships/image" Target="../media/image6.png"/><Relationship Id="rId4" Type="http://schemas.openxmlformats.org/officeDocument/2006/relationships/image" Target="../media/image10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10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1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00" y="693000"/>
            <a:ext cx="1872000" cy="686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000" dirty="0"/>
              <a:t>Dissemination of </a:t>
            </a:r>
            <a:r>
              <a:rPr lang="en-US" sz="2000" dirty="0" smtClean="0"/>
              <a:t>an SI-traceable </a:t>
            </a:r>
            <a:r>
              <a:rPr lang="en-US" sz="2000" dirty="0"/>
              <a:t>optical </a:t>
            </a:r>
            <a:r>
              <a:rPr lang="en-US" sz="2000" dirty="0" smtClean="0"/>
              <a:t>frequency at </a:t>
            </a:r>
            <a:r>
              <a:rPr lang="en-US" sz="2000" dirty="0"/>
              <a:t>1572 nm </a:t>
            </a:r>
            <a:r>
              <a:rPr lang="en-US" sz="2000" dirty="0" smtClean="0"/>
              <a:t>using</a:t>
            </a:r>
            <a:br>
              <a:rPr lang="en-US" sz="2000" dirty="0" smtClean="0"/>
            </a:br>
            <a:r>
              <a:rPr lang="en-US" sz="2000" dirty="0" smtClean="0"/>
              <a:t>the </a:t>
            </a:r>
            <a:r>
              <a:rPr lang="en-US" sz="2000" dirty="0"/>
              <a:t>Swiss academic fiber network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</a:t>
            </a:r>
            <a:r>
              <a:rPr lang="en-GB" dirty="0"/>
              <a:t>. </a:t>
            </a:r>
            <a:r>
              <a:rPr lang="en-GB" dirty="0" smtClean="0"/>
              <a:t>Husmann		20.01.2022</a:t>
            </a:r>
            <a:endParaRPr lang="en-GB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96" y="116632"/>
            <a:ext cx="1661170" cy="1661170"/>
          </a:xfrm>
          <a:prstGeom prst="rect">
            <a:avLst/>
          </a:prstGeom>
        </p:spPr>
      </p:pic>
      <p:pic>
        <p:nvPicPr>
          <p:cNvPr id="6" name="Inhaltsplatzhalt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491" y="865886"/>
            <a:ext cx="1224136" cy="395133"/>
          </a:xfrm>
          <a:prstGeom prst="rect">
            <a:avLst/>
          </a:prstGeom>
        </p:spPr>
      </p:pic>
      <p:pic>
        <p:nvPicPr>
          <p:cNvPr id="7" name="Grafik 6" descr="http://intranet.metas.admin.ch/intranet07/Support/Kommunikation_Promotion/CD_Sprache/Material/Speziallog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116633"/>
            <a:ext cx="1628775" cy="50990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feld 8"/>
          <p:cNvSpPr txBox="1"/>
          <p:nvPr/>
        </p:nvSpPr>
        <p:spPr>
          <a:xfrm>
            <a:off x="7248000" y="6308848"/>
            <a:ext cx="4680648" cy="4325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200" b="1" dirty="0"/>
              <a:t>Searching for New Physics at the Quantum Technology Frontier</a:t>
            </a:r>
          </a:p>
          <a:p>
            <a:pPr algn="r"/>
            <a:r>
              <a:rPr lang="en-US" sz="1200" b="1" dirty="0"/>
              <a:t> </a:t>
            </a:r>
            <a:r>
              <a:rPr lang="en-US" sz="1200" b="1"/>
              <a:t>Workshop </a:t>
            </a:r>
            <a:r>
              <a:rPr lang="en-US" sz="1200" b="1" smtClean="0"/>
              <a:t>January </a:t>
            </a:r>
            <a:r>
              <a:rPr lang="en-US" sz="1200" b="1" dirty="0"/>
              <a:t>2021</a:t>
            </a:r>
          </a:p>
        </p:txBody>
      </p:sp>
      <p:pic>
        <p:nvPicPr>
          <p:cNvPr id="11" name="Picture 11" descr="RGB_SWITCH_Logo_skalierbar.pdf">
            <a:extLst>
              <a:ext uri="{FF2B5EF4-FFF2-40B4-BE49-F238E27FC236}">
                <a16:creationId xmlns:a16="http://schemas.microsoft.com/office/drawing/2014/main" id="{37FBAB13-6103-7940-A615-FBE030748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01" y="261001"/>
            <a:ext cx="1265881" cy="2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84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and frequency networks: Situation </a:t>
            </a:r>
            <a:r>
              <a:rPr lang="en-US" dirty="0"/>
              <a:t>in Europe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10</a:t>
            </a:fld>
            <a:endParaRPr lang="de-CH" dirty="0"/>
          </a:p>
        </p:txBody>
      </p:sp>
      <p:pic>
        <p:nvPicPr>
          <p:cNvPr id="7" name="Image 2" descr="Capture d’écran 2018-03-11 à 16.34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124744"/>
            <a:ext cx="6503449" cy="4877586"/>
          </a:xfrm>
          <a:prstGeom prst="rect">
            <a:avLst/>
          </a:prstGeom>
        </p:spPr>
      </p:pic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255110" y="6131885"/>
            <a:ext cx="6876764" cy="432048"/>
          </a:xfrm>
        </p:spPr>
        <p:txBody>
          <a:bodyPr/>
          <a:lstStyle/>
          <a:p>
            <a:pPr marL="427038" lvl="8" indent="0">
              <a:spcBef>
                <a:spcPts val="0"/>
              </a:spcBef>
              <a:buClr>
                <a:schemeClr val="bg1">
                  <a:lumMod val="50000"/>
                </a:schemeClr>
              </a:buClr>
              <a:buNone/>
            </a:pP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 H.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Schnatz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: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Towards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 a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European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fiber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 network, ESA ACES Workshop,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Zürich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, June 2017</a:t>
            </a:r>
            <a:endParaRPr lang="fr-CH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83432" y="1556792"/>
            <a:ext cx="3888432" cy="43924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300000"/>
              </a:lnSpc>
            </a:pPr>
            <a:r>
              <a:rPr lang="en-US" sz="1600" b="1" u="sng" dirty="0" smtClean="0"/>
              <a:t>Past and recent international projects</a:t>
            </a:r>
          </a:p>
          <a:p>
            <a:pPr>
              <a:lnSpc>
                <a:spcPct val="300000"/>
              </a:lnSpc>
            </a:pPr>
            <a:r>
              <a:rPr lang="en-US" sz="1600" b="1" dirty="0" smtClean="0"/>
              <a:t>EMRP NEAT-FT</a:t>
            </a:r>
          </a:p>
          <a:p>
            <a:pPr>
              <a:lnSpc>
                <a:spcPct val="300000"/>
              </a:lnSpc>
            </a:pPr>
            <a:r>
              <a:rPr lang="en-US" sz="1600" b="1" dirty="0" smtClean="0"/>
              <a:t>EMPIR OFTEN</a:t>
            </a:r>
          </a:p>
          <a:p>
            <a:pPr>
              <a:lnSpc>
                <a:spcPct val="300000"/>
              </a:lnSpc>
            </a:pPr>
            <a:r>
              <a:rPr lang="en-US" sz="1600" b="1" dirty="0" smtClean="0"/>
              <a:t>EMPIR </a:t>
            </a:r>
            <a:r>
              <a:rPr lang="en-US" sz="1600" b="1" dirty="0" err="1" smtClean="0"/>
              <a:t>TiFOON</a:t>
            </a:r>
            <a:endParaRPr lang="en-US" sz="1600" b="1" dirty="0" smtClean="0"/>
          </a:p>
          <a:p>
            <a:pPr>
              <a:lnSpc>
                <a:spcPct val="300000"/>
              </a:lnSpc>
            </a:pPr>
            <a:r>
              <a:rPr lang="en-US" sz="1600" b="1" dirty="0" smtClean="0"/>
              <a:t>Horizon 2020 CLONETS (-DS)</a:t>
            </a:r>
          </a:p>
          <a:p>
            <a:pPr>
              <a:lnSpc>
                <a:spcPct val="300000"/>
              </a:lnSpc>
            </a:pPr>
            <a:r>
              <a:rPr lang="en-US" sz="1600" b="1" dirty="0" smtClean="0"/>
              <a:t>…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345450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France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412776"/>
            <a:ext cx="5624451" cy="4897437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8" name="Rechteck 7"/>
          <p:cNvSpPr/>
          <p:nvPr/>
        </p:nvSpPr>
        <p:spPr>
          <a:xfrm>
            <a:off x="3048000" y="6453336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http://www.refimeve.fr/index.php/fr/presentation/com-allevents-settings/t-refimeve.html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Ellipse 2"/>
          <p:cNvSpPr/>
          <p:nvPr/>
        </p:nvSpPr>
        <p:spPr>
          <a:xfrm>
            <a:off x="7320136" y="1844824"/>
            <a:ext cx="1440160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lipse 11"/>
          <p:cNvSpPr/>
          <p:nvPr/>
        </p:nvSpPr>
        <p:spPr>
          <a:xfrm>
            <a:off x="4799856" y="1412776"/>
            <a:ext cx="1440160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lipse 14"/>
          <p:cNvSpPr/>
          <p:nvPr/>
        </p:nvSpPr>
        <p:spPr>
          <a:xfrm>
            <a:off x="5735960" y="2492896"/>
            <a:ext cx="504056" cy="5760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feld 15"/>
          <p:cNvSpPr txBox="1"/>
          <p:nvPr/>
        </p:nvSpPr>
        <p:spPr>
          <a:xfrm>
            <a:off x="8688288" y="1556792"/>
            <a:ext cx="2808312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Optical clock comparison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7608168" y="4293096"/>
            <a:ext cx="108012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9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  <p:bldP spid="12" grpId="1" animBg="1"/>
      <p:bldP spid="15" grpId="0" animBg="1"/>
      <p:bldP spid="15" grpId="1" animBg="1"/>
      <p:bldP spid="16" grpId="0"/>
      <p:bldP spid="16" grpId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Italy</a:t>
            </a:r>
            <a:endParaRPr lang="en-US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956729"/>
            <a:ext cx="5040560" cy="5209468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8" name="Inhaltsplatzhalt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340768"/>
            <a:ext cx="2520280" cy="8135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83432" y="2996952"/>
            <a:ext cx="5400600" cy="25922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300000"/>
              </a:lnSpc>
            </a:pPr>
            <a:r>
              <a:rPr lang="en-US" sz="1600" b="1" dirty="0" smtClean="0"/>
              <a:t>Very long baseline interferometry (</a:t>
            </a:r>
            <a:r>
              <a:rPr lang="en-US" sz="1600" b="1" dirty="0" err="1" smtClean="0"/>
              <a:t>Medicina</a:t>
            </a:r>
            <a:r>
              <a:rPr lang="en-US" sz="1600" b="1" dirty="0" smtClean="0"/>
              <a:t> – Matera)</a:t>
            </a:r>
          </a:p>
          <a:p>
            <a:pPr>
              <a:lnSpc>
                <a:spcPct val="300000"/>
              </a:lnSpc>
            </a:pPr>
            <a:r>
              <a:rPr lang="en-US" sz="1600" b="1" dirty="0" smtClean="0"/>
              <a:t>Galileo GNSS (</a:t>
            </a:r>
            <a:r>
              <a:rPr lang="en-US" sz="1600" b="1" dirty="0" err="1" smtClean="0"/>
              <a:t>Fucino</a:t>
            </a:r>
            <a:r>
              <a:rPr lang="en-US" sz="1600" b="1" dirty="0" smtClean="0"/>
              <a:t>)</a:t>
            </a:r>
          </a:p>
          <a:p>
            <a:pPr>
              <a:lnSpc>
                <a:spcPct val="300000"/>
              </a:lnSpc>
            </a:pPr>
            <a:r>
              <a:rPr lang="en-US" sz="1600" b="1" dirty="0" smtClean="0"/>
              <a:t>Atomic and molecular spectroscopy (LENS, Firenze)</a:t>
            </a:r>
          </a:p>
          <a:p>
            <a:endParaRPr lang="en-US" sz="1600" b="1" dirty="0" smtClean="0"/>
          </a:p>
          <a:p>
            <a:endParaRPr lang="en-US" sz="1600" b="1" dirty="0"/>
          </a:p>
        </p:txBody>
      </p:sp>
      <p:sp>
        <p:nvSpPr>
          <p:cNvPr id="3" name="Rechteck 2"/>
          <p:cNvSpPr/>
          <p:nvPr/>
        </p:nvSpPr>
        <p:spPr>
          <a:xfrm>
            <a:off x="6456040" y="6093296"/>
            <a:ext cx="55446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INRIM: http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://rime.inrim.it/labafs/frequency-dissemination-through-optical-fibers/</a:t>
            </a:r>
          </a:p>
        </p:txBody>
      </p:sp>
    </p:spTree>
    <p:extLst>
      <p:ext uri="{BB962C8B-B14F-4D97-AF65-F5344CB8AC3E}">
        <p14:creationId xmlns:p14="http://schemas.microsoft.com/office/powerpoint/2010/main" val="28616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13</a:t>
            </a:fld>
            <a:endParaRPr lang="de-CH" dirty="0"/>
          </a:p>
        </p:txBody>
      </p:sp>
      <p:pic>
        <p:nvPicPr>
          <p:cNvPr id="7" name="Inhaltsplatzhalter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696" y="1916832"/>
            <a:ext cx="4848902" cy="35819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287688" y="5445224"/>
            <a:ext cx="3888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Cantin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et al., New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J. Phys. 23 (2021) 053027</a:t>
            </a:r>
          </a:p>
        </p:txBody>
      </p:sp>
    </p:spTree>
    <p:extLst>
      <p:ext uri="{BB962C8B-B14F-4D97-AF65-F5344CB8AC3E}">
        <p14:creationId xmlns:p14="http://schemas.microsoft.com/office/powerpoint/2010/main" val="227600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23341E26-2AF8-2F4E-9D47-57D33F396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2132856"/>
            <a:ext cx="5594518" cy="39504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 implementation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3" name="Textfeld 2"/>
          <p:cNvSpPr txBox="1"/>
          <p:nvPr/>
        </p:nvSpPr>
        <p:spPr>
          <a:xfrm>
            <a:off x="6384032" y="1412776"/>
            <a:ext cx="5807968" cy="4248472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Dedicated (dark) fibers are difficult to obtain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Share fibers with existing data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Profit from existing fiber </a:t>
            </a:r>
            <a:r>
              <a:rPr lang="en-US" sz="1600" dirty="0"/>
              <a:t>network </a:t>
            </a:r>
            <a:r>
              <a:rPr lang="en-US" sz="1600" dirty="0" smtClean="0"/>
              <a:t>infrastructure</a:t>
            </a:r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SWITCH has Points-of-Presence (</a:t>
            </a:r>
            <a:r>
              <a:rPr lang="en-US" sz="1600" dirty="0" err="1" smtClean="0"/>
              <a:t>PoPs</a:t>
            </a:r>
            <a:r>
              <a:rPr lang="en-US" sz="1600" dirty="0" smtClean="0"/>
              <a:t>), necessary for installation of network components (EDFA, OADM filter)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7" name="Rechteck 6"/>
          <p:cNvSpPr/>
          <p:nvPr/>
        </p:nvSpPr>
        <p:spPr>
          <a:xfrm>
            <a:off x="839416" y="1772816"/>
            <a:ext cx="374974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SWITCH fiber network backbone</a:t>
            </a:r>
          </a:p>
        </p:txBody>
      </p:sp>
      <p:sp>
        <p:nvSpPr>
          <p:cNvPr id="10" name="Rechteck 9"/>
          <p:cNvSpPr/>
          <p:nvPr/>
        </p:nvSpPr>
        <p:spPr>
          <a:xfrm>
            <a:off x="8328248" y="5085184"/>
            <a:ext cx="2210862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What wavelength?</a:t>
            </a:r>
            <a:endParaRPr lang="en-US" b="1" dirty="0"/>
          </a:p>
        </p:txBody>
      </p:sp>
      <p:sp>
        <p:nvSpPr>
          <p:cNvPr id="12" name="Rechteck 11"/>
          <p:cNvSpPr/>
          <p:nvPr/>
        </p:nvSpPr>
        <p:spPr>
          <a:xfrm>
            <a:off x="6240016" y="5085184"/>
            <a:ext cx="877163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/>
              <a:t>Fibers</a:t>
            </a:r>
            <a:endParaRPr lang="en-US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4797152"/>
            <a:ext cx="602728" cy="60272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8" y="4869160"/>
            <a:ext cx="504056" cy="735298"/>
          </a:xfrm>
          <a:prstGeom prst="rect">
            <a:avLst/>
          </a:prstGeom>
        </p:spPr>
      </p:pic>
      <p:pic>
        <p:nvPicPr>
          <p:cNvPr id="16" name="Grafik 15" descr="Bildschirmausschnit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5805264"/>
            <a:ext cx="2495898" cy="2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9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consideration: L-band vs. C-band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15</a:t>
            </a:fld>
            <a:endParaRPr lang="de-CH" dirty="0"/>
          </a:p>
        </p:txBody>
      </p:sp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9" y="1628800"/>
            <a:ext cx="5945641" cy="2736304"/>
          </a:xfrm>
          <a:prstGeom prst="rect">
            <a:avLst/>
          </a:prstGeom>
        </p:spPr>
      </p:pic>
      <p:sp>
        <p:nvSpPr>
          <p:cNvPr id="8" name="Inhaltsplatzhalter 5"/>
          <p:cNvSpPr txBox="1">
            <a:spLocks/>
          </p:cNvSpPr>
          <p:nvPr/>
        </p:nvSpPr>
        <p:spPr>
          <a:xfrm>
            <a:off x="911424" y="1961320"/>
            <a:ext cx="4752528" cy="4896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arabicPeriod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050" indent="-4000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+mj-lt"/>
              <a:buAutoNum type="romanUcPeriod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Clr>
                <a:schemeClr val="bg1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>
                <a:tab pos="266700" algn="l"/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66700" algn="l" defTabSz="914400" rtl="0" eaLnBrk="1" latinLnBrk="0" hangingPunct="1">
              <a:spcBef>
                <a:spcPts val="0"/>
              </a:spcBef>
              <a:spcAft>
                <a:spcPts val="400"/>
              </a:spcAft>
              <a:buClr>
                <a:schemeClr val="bg1">
                  <a:lumMod val="50000"/>
                </a:schemeClr>
              </a:buClr>
              <a:buFont typeface="Symbol" panose="05050102010706020507" pitchFamily="18" charset="2"/>
              <a:buChar char="-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8275" indent="-276225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8275" indent="-2603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/>
              <a:t>C-band</a:t>
            </a:r>
          </a:p>
          <a:p>
            <a:pPr marL="630900" lvl="1" indent="-285750">
              <a:buFont typeface="Arial" panose="020B0604020202020204" pitchFamily="34" charset="0"/>
              <a:buChar char="•"/>
            </a:pPr>
            <a:r>
              <a:rPr lang="de-CH" dirty="0" smtClean="0"/>
              <a:t>Low </a:t>
            </a:r>
            <a:r>
              <a:rPr lang="de-CH" dirty="0" err="1" smtClean="0"/>
              <a:t>attenuation</a:t>
            </a:r>
            <a:r>
              <a:rPr lang="de-CH" dirty="0" smtClean="0"/>
              <a:t>, high </a:t>
            </a:r>
            <a:r>
              <a:rPr lang="de-CH" dirty="0" err="1" smtClean="0"/>
              <a:t>amplification</a:t>
            </a:r>
            <a:r>
              <a:rPr lang="de-CH" dirty="0" smtClean="0"/>
              <a:t> </a:t>
            </a:r>
            <a:r>
              <a:rPr lang="de-CH" dirty="0" err="1" smtClean="0"/>
              <a:t>gain</a:t>
            </a:r>
            <a:endParaRPr lang="de-CH" dirty="0" smtClean="0"/>
          </a:p>
          <a:p>
            <a:pPr marL="630900" lvl="1" indent="-285750">
              <a:buFont typeface="Arial" panose="020B0604020202020204" pitchFamily="34" charset="0"/>
              <a:buChar char="•"/>
            </a:pPr>
            <a:r>
              <a:rPr lang="de-CH" dirty="0" smtClean="0"/>
              <a:t>The ‘</a:t>
            </a:r>
            <a:r>
              <a:rPr lang="de-CH" dirty="0" err="1" smtClean="0"/>
              <a:t>popular</a:t>
            </a:r>
            <a:r>
              <a:rPr lang="de-CH" dirty="0" smtClean="0"/>
              <a:t>’ </a:t>
            </a:r>
            <a:r>
              <a:rPr lang="de-CH" dirty="0" err="1" smtClean="0"/>
              <a:t>choice</a:t>
            </a:r>
            <a:endParaRPr lang="en-US" dirty="0" smtClean="0"/>
          </a:p>
          <a:p>
            <a:pPr marL="63090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Used in existing frequency networks</a:t>
            </a:r>
          </a:p>
          <a:p>
            <a:pPr marL="63090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Heavily used for data traffic</a:t>
            </a:r>
          </a:p>
          <a:p>
            <a:pPr marL="630900" lvl="1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Not available in our network</a:t>
            </a:r>
          </a:p>
          <a:p>
            <a:pPr marL="63090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/>
              <a:t>L-band</a:t>
            </a:r>
            <a:endParaRPr lang="en-US" dirty="0"/>
          </a:p>
          <a:p>
            <a:pPr marL="630900" lvl="1" indent="-285750">
              <a:buFont typeface="Arial" panose="020B0604020202020204" pitchFamily="34" charset="0"/>
              <a:buChar char="•"/>
            </a:pPr>
            <a:r>
              <a:rPr lang="en-US" dirty="0"/>
              <a:t>Mostly </a:t>
            </a:r>
            <a:r>
              <a:rPr lang="en-US" dirty="0" smtClean="0"/>
              <a:t>unused</a:t>
            </a:r>
            <a:endParaRPr lang="en-US" dirty="0"/>
          </a:p>
          <a:p>
            <a:pPr marL="630900" lvl="1" indent="-285750">
              <a:buFont typeface="Arial" panose="020B0604020202020204" pitchFamily="34" charset="0"/>
              <a:buChar char="•"/>
            </a:pPr>
            <a:r>
              <a:rPr lang="en-US" dirty="0"/>
              <a:t>Spectrally separated from data </a:t>
            </a:r>
            <a:r>
              <a:rPr lang="en-US" dirty="0" smtClean="0"/>
              <a:t>traffic</a:t>
            </a:r>
            <a:endParaRPr lang="de-CH" dirty="0"/>
          </a:p>
          <a:p>
            <a:pPr marL="63090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Not yet tested for our application</a:t>
            </a:r>
          </a:p>
        </p:txBody>
      </p:sp>
      <p:sp>
        <p:nvSpPr>
          <p:cNvPr id="9" name="Rechteck 8"/>
          <p:cNvSpPr/>
          <p:nvPr/>
        </p:nvSpPr>
        <p:spPr>
          <a:xfrm>
            <a:off x="5807968" y="1628800"/>
            <a:ext cx="1356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www.itu.int/ITU-T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6096000" y="4509120"/>
            <a:ext cx="5256584" cy="1988824"/>
            <a:chOff x="5303912" y="4509120"/>
            <a:chExt cx="5256584" cy="1988824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12" y="4509120"/>
              <a:ext cx="3371095" cy="1988824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8674000" y="4509120"/>
              <a:ext cx="1886496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EDFA spectrum</a:t>
              </a:r>
            </a:p>
            <a:p>
              <a:pPr algn="ctr"/>
              <a:r>
                <a:rPr lang="en-US" sz="1200" b="1" dirty="0" smtClean="0">
                  <a:solidFill>
                    <a:schemeClr val="bg1"/>
                  </a:solidFill>
                </a:rPr>
                <a:t>(amplification)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Ellipse 15"/>
          <p:cNvSpPr/>
          <p:nvPr/>
        </p:nvSpPr>
        <p:spPr>
          <a:xfrm>
            <a:off x="9480376" y="3356992"/>
            <a:ext cx="576064" cy="144016"/>
          </a:xfrm>
          <a:prstGeom prst="ellipse">
            <a:avLst/>
          </a:prstGeom>
          <a:noFill/>
          <a:ln w="381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Ellipse 17"/>
          <p:cNvSpPr/>
          <p:nvPr/>
        </p:nvSpPr>
        <p:spPr>
          <a:xfrm>
            <a:off x="7680176" y="5085184"/>
            <a:ext cx="720080" cy="216024"/>
          </a:xfrm>
          <a:prstGeom prst="ellipse">
            <a:avLst/>
          </a:prstGeom>
          <a:noFill/>
          <a:ln w="381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700808"/>
            <a:ext cx="655321" cy="65684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4149080"/>
            <a:ext cx="602728" cy="602726"/>
          </a:xfrm>
          <a:prstGeom prst="rect">
            <a:avLst/>
          </a:prstGeom>
        </p:spPr>
      </p:pic>
      <p:sp>
        <p:nvSpPr>
          <p:cNvPr id="17" name="Ellipse 16"/>
          <p:cNvSpPr/>
          <p:nvPr/>
        </p:nvSpPr>
        <p:spPr>
          <a:xfrm>
            <a:off x="9840416" y="3356992"/>
            <a:ext cx="576064" cy="144016"/>
          </a:xfrm>
          <a:prstGeom prst="ellips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Ellipse 20"/>
          <p:cNvSpPr/>
          <p:nvPr/>
        </p:nvSpPr>
        <p:spPr>
          <a:xfrm>
            <a:off x="8112224" y="5157192"/>
            <a:ext cx="576064" cy="504056"/>
          </a:xfrm>
          <a:prstGeom prst="ellipse">
            <a:avLst/>
          </a:prstGeom>
          <a:noFill/>
          <a:ln w="38100" cmpd="sng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1703512" y="5877272"/>
                <a:ext cx="2664296" cy="792088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lIns="0" tIns="0" rIns="0" bIns="0" rtlCol="0" anchor="ctr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de-CH" sz="2200" b="1" i="1" smtClean="0">
                          <a:latin typeface="Cambria Math" panose="02040503050406030204" pitchFamily="18" charset="0"/>
                        </a:rPr>
                        <m:t>𝝀</m:t>
                      </m:r>
                      <m:r>
                        <a:rPr lang="de-CH" sz="2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CH" sz="2200" b="1" i="1" smtClean="0">
                          <a:latin typeface="Cambria Math" panose="02040503050406030204" pitchFamily="18" charset="0"/>
                        </a:rPr>
                        <m:t>𝟏𝟓𝟕𝟐</m:t>
                      </m:r>
                      <m:r>
                        <a:rPr lang="de-CH" sz="22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CH" sz="2200" b="1" i="1" smtClean="0">
                          <a:latin typeface="Cambria Math" panose="02040503050406030204" pitchFamily="18" charset="0"/>
                        </a:rPr>
                        <m:t>𝟎𝟔</m:t>
                      </m:r>
                      <m:r>
                        <a:rPr lang="de-CH" sz="2200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CH" sz="2200" b="1" i="0" smtClean="0">
                          <a:latin typeface="Cambria Math" panose="02040503050406030204" pitchFamily="18" charset="0"/>
                        </a:rPr>
                        <m:t>nm</m:t>
                      </m:r>
                    </m:oMath>
                  </m:oMathPara>
                </a14:m>
                <a:endParaRPr lang="en-US" sz="2200" b="1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12" y="5877272"/>
                <a:ext cx="2664296" cy="7920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46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  <p:bldP spid="9" grpId="0"/>
      <p:bldP spid="16" grpId="0" animBg="1"/>
      <p:bldP spid="16" grpId="1" animBg="1"/>
      <p:bldP spid="16" grpId="2" animBg="1"/>
      <p:bldP spid="18" grpId="0" animBg="1"/>
      <p:bldP spid="18" grpId="1" animBg="1"/>
      <p:bldP spid="18" grpId="2" animBg="1"/>
      <p:bldP spid="17" grpId="0" animBg="1"/>
      <p:bldP spid="17" grpId="1" animBg="1"/>
      <p:bldP spid="21" grpId="0" animBg="1"/>
      <p:bldP spid="21" grpId="1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610D0-1899-4F4D-992B-AEBE0840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133" y="548600"/>
            <a:ext cx="9986433" cy="576144"/>
          </a:xfrm>
        </p:spPr>
        <p:txBody>
          <a:bodyPr/>
          <a:lstStyle/>
          <a:p>
            <a:r>
              <a:rPr lang="en-US" dirty="0" smtClean="0"/>
              <a:t>Network implementation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0291-BC56-DD4E-965E-5E5945B84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1196752"/>
            <a:ext cx="9433048" cy="5040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Independent </a:t>
            </a:r>
            <a:r>
              <a:rPr lang="en-US" dirty="0" smtClean="0"/>
              <a:t>dark </a:t>
            </a:r>
            <a:r>
              <a:rPr lang="en-US" dirty="0"/>
              <a:t>c</a:t>
            </a:r>
            <a:r>
              <a:rPr lang="en-US" dirty="0" smtClean="0"/>
              <a:t>hannel </a:t>
            </a:r>
            <a:r>
              <a:rPr lang="en-US" dirty="0"/>
              <a:t>– </a:t>
            </a:r>
            <a:r>
              <a:rPr lang="en-US" dirty="0" smtClean="0"/>
              <a:t>but in the same fiber as data traffic!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F49B9-4129-6D46-BBDC-E515744C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0F6B7-63B4-6E49-A2F9-2D4AF041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METAS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7060A-202D-BD41-B142-D9A7C305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16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99" y="1772817"/>
            <a:ext cx="8267927" cy="43970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184232" y="3717032"/>
            <a:ext cx="2880320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8904312" y="1628800"/>
            <a:ext cx="2232248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4511824" y="3645024"/>
            <a:ext cx="6480720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hteck 12"/>
          <p:cNvSpPr/>
          <p:nvPr/>
        </p:nvSpPr>
        <p:spPr>
          <a:xfrm>
            <a:off x="5879976" y="1556792"/>
            <a:ext cx="5112568" cy="20882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3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610D0-1899-4F4D-992B-AEBE08404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133" y="548600"/>
            <a:ext cx="9986433" cy="576144"/>
          </a:xfrm>
        </p:spPr>
        <p:txBody>
          <a:bodyPr/>
          <a:lstStyle/>
          <a:p>
            <a:r>
              <a:rPr lang="en-US" dirty="0" smtClean="0"/>
              <a:t>Network implementation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0291-BC56-DD4E-965E-5E5945B84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20" y="1196752"/>
            <a:ext cx="9433048" cy="5040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Independent </a:t>
            </a:r>
            <a:r>
              <a:rPr lang="en-US" dirty="0" smtClean="0"/>
              <a:t>dark </a:t>
            </a:r>
            <a:r>
              <a:rPr lang="en-US" dirty="0"/>
              <a:t>c</a:t>
            </a:r>
            <a:r>
              <a:rPr lang="en-US" dirty="0" smtClean="0"/>
              <a:t>hannel </a:t>
            </a:r>
            <a:r>
              <a:rPr lang="en-US" dirty="0"/>
              <a:t>– </a:t>
            </a:r>
            <a:r>
              <a:rPr lang="en-US" dirty="0" smtClean="0"/>
              <a:t>but in the same fiber as data traffic!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F49B9-4129-6D46-BBDC-E515744CC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0F6B7-63B4-6E49-A2F9-2D4AF041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METAS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7060A-202D-BD41-B142-D9A7C305D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17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999" y="1772817"/>
            <a:ext cx="8267927" cy="4397048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1991544" y="5229200"/>
            <a:ext cx="8784976" cy="108012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1919536" y="6400800"/>
            <a:ext cx="2232248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600" b="1" dirty="0" err="1" smtClean="0">
                <a:solidFill>
                  <a:srgbClr val="FF0000"/>
                </a:solidFill>
              </a:rPr>
              <a:t>SWITCHlan</a:t>
            </a:r>
            <a:r>
              <a:rPr lang="en-US" sz="1600" b="1" dirty="0" smtClean="0">
                <a:solidFill>
                  <a:srgbClr val="FF0000"/>
                </a:solidFill>
              </a:rPr>
              <a:t> backbone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2" name="Freihandform 11"/>
          <p:cNvSpPr/>
          <p:nvPr/>
        </p:nvSpPr>
        <p:spPr>
          <a:xfrm>
            <a:off x="2895488" y="2119256"/>
            <a:ext cx="3499124" cy="3200250"/>
          </a:xfrm>
          <a:custGeom>
            <a:avLst/>
            <a:gdLst>
              <a:gd name="connsiteX0" fmla="*/ 74611 w 3503457"/>
              <a:gd name="connsiteY0" fmla="*/ 0 h 3341883"/>
              <a:gd name="connsiteX1" fmla="*/ 85369 w 3503457"/>
              <a:gd name="connsiteY1" fmla="*/ 2571078 h 3341883"/>
              <a:gd name="connsiteX2" fmla="*/ 935223 w 3503457"/>
              <a:gd name="connsiteY2" fmla="*/ 2667897 h 3341883"/>
              <a:gd name="connsiteX3" fmla="*/ 1010527 w 3503457"/>
              <a:gd name="connsiteY3" fmla="*/ 3259568 h 3341883"/>
              <a:gd name="connsiteX4" fmla="*/ 2591901 w 3503457"/>
              <a:gd name="connsiteY4" fmla="*/ 3270325 h 3341883"/>
              <a:gd name="connsiteX5" fmla="*/ 2677962 w 3503457"/>
              <a:gd name="connsiteY5" fmla="*/ 2635624 h 3341883"/>
              <a:gd name="connsiteX6" fmla="*/ 3430997 w 3503457"/>
              <a:gd name="connsiteY6" fmla="*/ 2635624 h 3341883"/>
              <a:gd name="connsiteX7" fmla="*/ 3430997 w 3503457"/>
              <a:gd name="connsiteY7" fmla="*/ 118335 h 3341883"/>
              <a:gd name="connsiteX0" fmla="*/ 74611 w 3503457"/>
              <a:gd name="connsiteY0" fmla="*/ 0 h 3299049"/>
              <a:gd name="connsiteX1" fmla="*/ 85369 w 3503457"/>
              <a:gd name="connsiteY1" fmla="*/ 2571078 h 3299049"/>
              <a:gd name="connsiteX2" fmla="*/ 935223 w 3503457"/>
              <a:gd name="connsiteY2" fmla="*/ 2667897 h 3299049"/>
              <a:gd name="connsiteX3" fmla="*/ 1047103 w 3503457"/>
              <a:gd name="connsiteY3" fmla="*/ 3137648 h 3299049"/>
              <a:gd name="connsiteX4" fmla="*/ 2591901 w 3503457"/>
              <a:gd name="connsiteY4" fmla="*/ 3270325 h 3299049"/>
              <a:gd name="connsiteX5" fmla="*/ 2677962 w 3503457"/>
              <a:gd name="connsiteY5" fmla="*/ 2635624 h 3299049"/>
              <a:gd name="connsiteX6" fmla="*/ 3430997 w 3503457"/>
              <a:gd name="connsiteY6" fmla="*/ 2635624 h 3299049"/>
              <a:gd name="connsiteX7" fmla="*/ 3430997 w 3503457"/>
              <a:gd name="connsiteY7" fmla="*/ 118335 h 3299049"/>
              <a:gd name="connsiteX0" fmla="*/ 74611 w 3503457"/>
              <a:gd name="connsiteY0" fmla="*/ 0 h 3204793"/>
              <a:gd name="connsiteX1" fmla="*/ 85369 w 3503457"/>
              <a:gd name="connsiteY1" fmla="*/ 2571078 h 3204793"/>
              <a:gd name="connsiteX2" fmla="*/ 935223 w 3503457"/>
              <a:gd name="connsiteY2" fmla="*/ 2667897 h 3204793"/>
              <a:gd name="connsiteX3" fmla="*/ 1047103 w 3503457"/>
              <a:gd name="connsiteY3" fmla="*/ 3137648 h 3204793"/>
              <a:gd name="connsiteX4" fmla="*/ 2579709 w 3503457"/>
              <a:gd name="connsiteY4" fmla="*/ 3148405 h 3204793"/>
              <a:gd name="connsiteX5" fmla="*/ 2677962 w 3503457"/>
              <a:gd name="connsiteY5" fmla="*/ 2635624 h 3204793"/>
              <a:gd name="connsiteX6" fmla="*/ 3430997 w 3503457"/>
              <a:gd name="connsiteY6" fmla="*/ 2635624 h 3204793"/>
              <a:gd name="connsiteX7" fmla="*/ 3430997 w 3503457"/>
              <a:gd name="connsiteY7" fmla="*/ 118335 h 3204793"/>
              <a:gd name="connsiteX0" fmla="*/ 74611 w 3497483"/>
              <a:gd name="connsiteY0" fmla="*/ 0 h 3202363"/>
              <a:gd name="connsiteX1" fmla="*/ 85369 w 3497483"/>
              <a:gd name="connsiteY1" fmla="*/ 2571078 h 3202363"/>
              <a:gd name="connsiteX2" fmla="*/ 935223 w 3497483"/>
              <a:gd name="connsiteY2" fmla="*/ 2667897 h 3202363"/>
              <a:gd name="connsiteX3" fmla="*/ 1047103 w 3497483"/>
              <a:gd name="connsiteY3" fmla="*/ 3137648 h 3202363"/>
              <a:gd name="connsiteX4" fmla="*/ 2579709 w 3497483"/>
              <a:gd name="connsiteY4" fmla="*/ 3148405 h 3202363"/>
              <a:gd name="connsiteX5" fmla="*/ 2763306 w 3497483"/>
              <a:gd name="connsiteY5" fmla="*/ 2672200 h 3202363"/>
              <a:gd name="connsiteX6" fmla="*/ 3430997 w 3497483"/>
              <a:gd name="connsiteY6" fmla="*/ 2635624 h 3202363"/>
              <a:gd name="connsiteX7" fmla="*/ 3430997 w 3497483"/>
              <a:gd name="connsiteY7" fmla="*/ 118335 h 3202363"/>
              <a:gd name="connsiteX0" fmla="*/ 74611 w 3521627"/>
              <a:gd name="connsiteY0" fmla="*/ 0 h 3202363"/>
              <a:gd name="connsiteX1" fmla="*/ 85369 w 3521627"/>
              <a:gd name="connsiteY1" fmla="*/ 2571078 h 3202363"/>
              <a:gd name="connsiteX2" fmla="*/ 935223 w 3521627"/>
              <a:gd name="connsiteY2" fmla="*/ 2667897 h 3202363"/>
              <a:gd name="connsiteX3" fmla="*/ 1047103 w 3521627"/>
              <a:gd name="connsiteY3" fmla="*/ 3137648 h 3202363"/>
              <a:gd name="connsiteX4" fmla="*/ 2579709 w 3521627"/>
              <a:gd name="connsiteY4" fmla="*/ 3148405 h 3202363"/>
              <a:gd name="connsiteX5" fmla="*/ 2763306 w 3521627"/>
              <a:gd name="connsiteY5" fmla="*/ 2672200 h 3202363"/>
              <a:gd name="connsiteX6" fmla="*/ 3467573 w 3521627"/>
              <a:gd name="connsiteY6" fmla="*/ 2428360 h 3202363"/>
              <a:gd name="connsiteX7" fmla="*/ 3430997 w 3521627"/>
              <a:gd name="connsiteY7" fmla="*/ 118335 h 3202363"/>
              <a:gd name="connsiteX0" fmla="*/ 61115 w 3508131"/>
              <a:gd name="connsiteY0" fmla="*/ 0 h 3202363"/>
              <a:gd name="connsiteX1" fmla="*/ 96257 w 3508131"/>
              <a:gd name="connsiteY1" fmla="*/ 2449158 h 3202363"/>
              <a:gd name="connsiteX2" fmla="*/ 921727 w 3508131"/>
              <a:gd name="connsiteY2" fmla="*/ 2667897 h 3202363"/>
              <a:gd name="connsiteX3" fmla="*/ 1033607 w 3508131"/>
              <a:gd name="connsiteY3" fmla="*/ 3137648 h 3202363"/>
              <a:gd name="connsiteX4" fmla="*/ 2566213 w 3508131"/>
              <a:gd name="connsiteY4" fmla="*/ 3148405 h 3202363"/>
              <a:gd name="connsiteX5" fmla="*/ 2749810 w 3508131"/>
              <a:gd name="connsiteY5" fmla="*/ 2672200 h 3202363"/>
              <a:gd name="connsiteX6" fmla="*/ 3454077 w 3508131"/>
              <a:gd name="connsiteY6" fmla="*/ 2428360 h 3202363"/>
              <a:gd name="connsiteX7" fmla="*/ 3417501 w 3508131"/>
              <a:gd name="connsiteY7" fmla="*/ 118335 h 3202363"/>
              <a:gd name="connsiteX0" fmla="*/ 52108 w 3499124"/>
              <a:gd name="connsiteY0" fmla="*/ 0 h 3200250"/>
              <a:gd name="connsiteX1" fmla="*/ 87250 w 3499124"/>
              <a:gd name="connsiteY1" fmla="*/ 2449158 h 3200250"/>
              <a:gd name="connsiteX2" fmla="*/ 766416 w 3499124"/>
              <a:gd name="connsiteY2" fmla="*/ 2704473 h 3200250"/>
              <a:gd name="connsiteX3" fmla="*/ 1024600 w 3499124"/>
              <a:gd name="connsiteY3" fmla="*/ 3137648 h 3200250"/>
              <a:gd name="connsiteX4" fmla="*/ 2557206 w 3499124"/>
              <a:gd name="connsiteY4" fmla="*/ 3148405 h 3200250"/>
              <a:gd name="connsiteX5" fmla="*/ 2740803 w 3499124"/>
              <a:gd name="connsiteY5" fmla="*/ 2672200 h 3200250"/>
              <a:gd name="connsiteX6" fmla="*/ 3445070 w 3499124"/>
              <a:gd name="connsiteY6" fmla="*/ 2428360 h 3200250"/>
              <a:gd name="connsiteX7" fmla="*/ 3408494 w 3499124"/>
              <a:gd name="connsiteY7" fmla="*/ 118335 h 320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9124" h="3200250">
                <a:moveTo>
                  <a:pt x="52108" y="0"/>
                </a:moveTo>
                <a:cubicBezTo>
                  <a:pt x="-14231" y="1063214"/>
                  <a:pt x="-31801" y="1998413"/>
                  <a:pt x="87250" y="2449158"/>
                </a:cubicBezTo>
                <a:cubicBezTo>
                  <a:pt x="206301" y="2899903"/>
                  <a:pt x="610191" y="2589725"/>
                  <a:pt x="766416" y="2704473"/>
                </a:cubicBezTo>
                <a:cubicBezTo>
                  <a:pt x="922641" y="2819221"/>
                  <a:pt x="726135" y="3063659"/>
                  <a:pt x="1024600" y="3137648"/>
                </a:cubicBezTo>
                <a:cubicBezTo>
                  <a:pt x="1323065" y="3211637"/>
                  <a:pt x="2271172" y="3225980"/>
                  <a:pt x="2557206" y="3148405"/>
                </a:cubicBezTo>
                <a:cubicBezTo>
                  <a:pt x="2843240" y="3070830"/>
                  <a:pt x="2592826" y="2792207"/>
                  <a:pt x="2740803" y="2672200"/>
                </a:cubicBezTo>
                <a:cubicBezTo>
                  <a:pt x="2888780" y="2552193"/>
                  <a:pt x="3333788" y="2854004"/>
                  <a:pt x="3445070" y="2428360"/>
                </a:cubicBezTo>
                <a:cubicBezTo>
                  <a:pt x="3556352" y="2002716"/>
                  <a:pt x="3471247" y="1167205"/>
                  <a:pt x="3408494" y="118335"/>
                </a:cubicBezTo>
              </a:path>
            </a:pathLst>
          </a:custGeom>
          <a:noFill/>
          <a:ln w="63500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ihandform 12"/>
          <p:cNvSpPr/>
          <p:nvPr/>
        </p:nvSpPr>
        <p:spPr>
          <a:xfrm>
            <a:off x="6676261" y="2204864"/>
            <a:ext cx="3532654" cy="3176344"/>
          </a:xfrm>
          <a:custGeom>
            <a:avLst/>
            <a:gdLst>
              <a:gd name="connsiteX0" fmla="*/ 74611 w 3503457"/>
              <a:gd name="connsiteY0" fmla="*/ 0 h 3341883"/>
              <a:gd name="connsiteX1" fmla="*/ 85369 w 3503457"/>
              <a:gd name="connsiteY1" fmla="*/ 2571078 h 3341883"/>
              <a:gd name="connsiteX2" fmla="*/ 935223 w 3503457"/>
              <a:gd name="connsiteY2" fmla="*/ 2667897 h 3341883"/>
              <a:gd name="connsiteX3" fmla="*/ 1010527 w 3503457"/>
              <a:gd name="connsiteY3" fmla="*/ 3259568 h 3341883"/>
              <a:gd name="connsiteX4" fmla="*/ 2591901 w 3503457"/>
              <a:gd name="connsiteY4" fmla="*/ 3270325 h 3341883"/>
              <a:gd name="connsiteX5" fmla="*/ 2677962 w 3503457"/>
              <a:gd name="connsiteY5" fmla="*/ 2635624 h 3341883"/>
              <a:gd name="connsiteX6" fmla="*/ 3430997 w 3503457"/>
              <a:gd name="connsiteY6" fmla="*/ 2635624 h 3341883"/>
              <a:gd name="connsiteX7" fmla="*/ 3430997 w 3503457"/>
              <a:gd name="connsiteY7" fmla="*/ 118335 h 3341883"/>
              <a:gd name="connsiteX0" fmla="*/ 74611 w 3536850"/>
              <a:gd name="connsiteY0" fmla="*/ 0 h 3341883"/>
              <a:gd name="connsiteX1" fmla="*/ 85369 w 3536850"/>
              <a:gd name="connsiteY1" fmla="*/ 2571078 h 3341883"/>
              <a:gd name="connsiteX2" fmla="*/ 935223 w 3536850"/>
              <a:gd name="connsiteY2" fmla="*/ 2667897 h 3341883"/>
              <a:gd name="connsiteX3" fmla="*/ 1010527 w 3536850"/>
              <a:gd name="connsiteY3" fmla="*/ 3259568 h 3341883"/>
              <a:gd name="connsiteX4" fmla="*/ 2591901 w 3536850"/>
              <a:gd name="connsiteY4" fmla="*/ 3270325 h 3341883"/>
              <a:gd name="connsiteX5" fmla="*/ 2677962 w 3536850"/>
              <a:gd name="connsiteY5" fmla="*/ 2635624 h 3341883"/>
              <a:gd name="connsiteX6" fmla="*/ 3479765 w 3536850"/>
              <a:gd name="connsiteY6" fmla="*/ 2306440 h 3341883"/>
              <a:gd name="connsiteX7" fmla="*/ 3430997 w 3536850"/>
              <a:gd name="connsiteY7" fmla="*/ 118335 h 3341883"/>
              <a:gd name="connsiteX0" fmla="*/ 74611 w 3536850"/>
              <a:gd name="connsiteY0" fmla="*/ 0 h 3280554"/>
              <a:gd name="connsiteX1" fmla="*/ 85369 w 3536850"/>
              <a:gd name="connsiteY1" fmla="*/ 2571078 h 3280554"/>
              <a:gd name="connsiteX2" fmla="*/ 935223 w 3536850"/>
              <a:gd name="connsiteY2" fmla="*/ 2667897 h 3280554"/>
              <a:gd name="connsiteX3" fmla="*/ 1010527 w 3536850"/>
              <a:gd name="connsiteY3" fmla="*/ 3259568 h 3280554"/>
              <a:gd name="connsiteX4" fmla="*/ 2579709 w 3536850"/>
              <a:gd name="connsiteY4" fmla="*/ 3099637 h 3280554"/>
              <a:gd name="connsiteX5" fmla="*/ 2677962 w 3536850"/>
              <a:gd name="connsiteY5" fmla="*/ 2635624 h 3280554"/>
              <a:gd name="connsiteX6" fmla="*/ 3479765 w 3536850"/>
              <a:gd name="connsiteY6" fmla="*/ 2306440 h 3280554"/>
              <a:gd name="connsiteX7" fmla="*/ 3430997 w 3536850"/>
              <a:gd name="connsiteY7" fmla="*/ 118335 h 3280554"/>
              <a:gd name="connsiteX0" fmla="*/ 74611 w 3536850"/>
              <a:gd name="connsiteY0" fmla="*/ 0 h 3171212"/>
              <a:gd name="connsiteX1" fmla="*/ 85369 w 3536850"/>
              <a:gd name="connsiteY1" fmla="*/ 2571078 h 3171212"/>
              <a:gd name="connsiteX2" fmla="*/ 935223 w 3536850"/>
              <a:gd name="connsiteY2" fmla="*/ 2667897 h 3171212"/>
              <a:gd name="connsiteX3" fmla="*/ 1010527 w 3536850"/>
              <a:gd name="connsiteY3" fmla="*/ 3125456 h 3171212"/>
              <a:gd name="connsiteX4" fmla="*/ 2579709 w 3536850"/>
              <a:gd name="connsiteY4" fmla="*/ 3099637 h 3171212"/>
              <a:gd name="connsiteX5" fmla="*/ 2677962 w 3536850"/>
              <a:gd name="connsiteY5" fmla="*/ 2635624 h 3171212"/>
              <a:gd name="connsiteX6" fmla="*/ 3479765 w 3536850"/>
              <a:gd name="connsiteY6" fmla="*/ 2306440 h 3171212"/>
              <a:gd name="connsiteX7" fmla="*/ 3430997 w 3536850"/>
              <a:gd name="connsiteY7" fmla="*/ 118335 h 3171212"/>
              <a:gd name="connsiteX0" fmla="*/ 70415 w 3532654"/>
              <a:gd name="connsiteY0" fmla="*/ 0 h 3176344"/>
              <a:gd name="connsiteX1" fmla="*/ 81173 w 3532654"/>
              <a:gd name="connsiteY1" fmla="*/ 2571078 h 3176344"/>
              <a:gd name="connsiteX2" fmla="*/ 870067 w 3532654"/>
              <a:gd name="connsiteY2" fmla="*/ 2594745 h 3176344"/>
              <a:gd name="connsiteX3" fmla="*/ 1006331 w 3532654"/>
              <a:gd name="connsiteY3" fmla="*/ 3125456 h 3176344"/>
              <a:gd name="connsiteX4" fmla="*/ 2575513 w 3532654"/>
              <a:gd name="connsiteY4" fmla="*/ 3099637 h 3176344"/>
              <a:gd name="connsiteX5" fmla="*/ 2673766 w 3532654"/>
              <a:gd name="connsiteY5" fmla="*/ 2635624 h 3176344"/>
              <a:gd name="connsiteX6" fmla="*/ 3475569 w 3532654"/>
              <a:gd name="connsiteY6" fmla="*/ 2306440 h 3176344"/>
              <a:gd name="connsiteX7" fmla="*/ 3426801 w 3532654"/>
              <a:gd name="connsiteY7" fmla="*/ 118335 h 3176344"/>
              <a:gd name="connsiteX0" fmla="*/ 70415 w 3532654"/>
              <a:gd name="connsiteY0" fmla="*/ 0 h 3176344"/>
              <a:gd name="connsiteX1" fmla="*/ 81173 w 3532654"/>
              <a:gd name="connsiteY1" fmla="*/ 2339430 h 3176344"/>
              <a:gd name="connsiteX2" fmla="*/ 870067 w 3532654"/>
              <a:gd name="connsiteY2" fmla="*/ 2594745 h 3176344"/>
              <a:gd name="connsiteX3" fmla="*/ 1006331 w 3532654"/>
              <a:gd name="connsiteY3" fmla="*/ 3125456 h 3176344"/>
              <a:gd name="connsiteX4" fmla="*/ 2575513 w 3532654"/>
              <a:gd name="connsiteY4" fmla="*/ 3099637 h 3176344"/>
              <a:gd name="connsiteX5" fmla="*/ 2673766 w 3532654"/>
              <a:gd name="connsiteY5" fmla="*/ 2635624 h 3176344"/>
              <a:gd name="connsiteX6" fmla="*/ 3475569 w 3532654"/>
              <a:gd name="connsiteY6" fmla="*/ 2306440 h 3176344"/>
              <a:gd name="connsiteX7" fmla="*/ 3426801 w 3532654"/>
              <a:gd name="connsiteY7" fmla="*/ 118335 h 3176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2654" h="3176344">
                <a:moveTo>
                  <a:pt x="70415" y="0"/>
                </a:moveTo>
                <a:cubicBezTo>
                  <a:pt x="4076" y="1063214"/>
                  <a:pt x="-52102" y="1906973"/>
                  <a:pt x="81173" y="2339430"/>
                </a:cubicBezTo>
                <a:cubicBezTo>
                  <a:pt x="214448" y="2771887"/>
                  <a:pt x="715874" y="2463741"/>
                  <a:pt x="870067" y="2594745"/>
                </a:cubicBezTo>
                <a:cubicBezTo>
                  <a:pt x="1024260" y="2725749"/>
                  <a:pt x="722090" y="3041307"/>
                  <a:pt x="1006331" y="3125456"/>
                </a:cubicBezTo>
                <a:cubicBezTo>
                  <a:pt x="1290572" y="3209605"/>
                  <a:pt x="2297607" y="3181276"/>
                  <a:pt x="2575513" y="3099637"/>
                </a:cubicBezTo>
                <a:cubicBezTo>
                  <a:pt x="2853419" y="3017998"/>
                  <a:pt x="2523757" y="2767823"/>
                  <a:pt x="2673766" y="2635624"/>
                </a:cubicBezTo>
                <a:cubicBezTo>
                  <a:pt x="2823775" y="2503425"/>
                  <a:pt x="3350063" y="2725988"/>
                  <a:pt x="3475569" y="2306440"/>
                </a:cubicBezTo>
                <a:cubicBezTo>
                  <a:pt x="3601075" y="1886892"/>
                  <a:pt x="3489554" y="1167205"/>
                  <a:pt x="3426801" y="118335"/>
                </a:cubicBezTo>
              </a:path>
            </a:pathLst>
          </a:custGeom>
          <a:noFill/>
          <a:ln w="63500"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ihandform 13"/>
          <p:cNvSpPr/>
          <p:nvPr/>
        </p:nvSpPr>
        <p:spPr>
          <a:xfrm>
            <a:off x="2659800" y="2292096"/>
            <a:ext cx="7860413" cy="3668679"/>
          </a:xfrm>
          <a:custGeom>
            <a:avLst/>
            <a:gdLst>
              <a:gd name="connsiteX0" fmla="*/ 7788744 w 7860413"/>
              <a:gd name="connsiteY0" fmla="*/ 12192 h 3668679"/>
              <a:gd name="connsiteX1" fmla="*/ 7776552 w 7860413"/>
              <a:gd name="connsiteY1" fmla="*/ 2828544 h 3668679"/>
              <a:gd name="connsiteX2" fmla="*/ 6947496 w 7860413"/>
              <a:gd name="connsiteY2" fmla="*/ 2828544 h 3668679"/>
              <a:gd name="connsiteX3" fmla="*/ 6691464 w 7860413"/>
              <a:gd name="connsiteY3" fmla="*/ 3584448 h 3668679"/>
              <a:gd name="connsiteX4" fmla="*/ 5082120 w 7860413"/>
              <a:gd name="connsiteY4" fmla="*/ 3572256 h 3668679"/>
              <a:gd name="connsiteX5" fmla="*/ 4655400 w 7860413"/>
              <a:gd name="connsiteY5" fmla="*/ 2889504 h 3668679"/>
              <a:gd name="connsiteX6" fmla="*/ 3167976 w 7860413"/>
              <a:gd name="connsiteY6" fmla="*/ 2840736 h 3668679"/>
              <a:gd name="connsiteX7" fmla="*/ 2875368 w 7860413"/>
              <a:gd name="connsiteY7" fmla="*/ 3425952 h 3668679"/>
              <a:gd name="connsiteX8" fmla="*/ 1363560 w 7860413"/>
              <a:gd name="connsiteY8" fmla="*/ 3425952 h 3668679"/>
              <a:gd name="connsiteX9" fmla="*/ 949032 w 7860413"/>
              <a:gd name="connsiteY9" fmla="*/ 2889504 h 3668679"/>
              <a:gd name="connsiteX10" fmla="*/ 119976 w 7860413"/>
              <a:gd name="connsiteY10" fmla="*/ 2828544 h 3668679"/>
              <a:gd name="connsiteX11" fmla="*/ 22440 w 7860413"/>
              <a:gd name="connsiteY11" fmla="*/ 0 h 3668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60413" h="3668679">
                <a:moveTo>
                  <a:pt x="7788744" y="12192"/>
                </a:moveTo>
                <a:cubicBezTo>
                  <a:pt x="7852752" y="1185672"/>
                  <a:pt x="7916760" y="2359152"/>
                  <a:pt x="7776552" y="2828544"/>
                </a:cubicBezTo>
                <a:cubicBezTo>
                  <a:pt x="7636344" y="3297936"/>
                  <a:pt x="7128344" y="2702560"/>
                  <a:pt x="6947496" y="2828544"/>
                </a:cubicBezTo>
                <a:cubicBezTo>
                  <a:pt x="6766648" y="2954528"/>
                  <a:pt x="7002360" y="3460496"/>
                  <a:pt x="6691464" y="3584448"/>
                </a:cubicBezTo>
                <a:cubicBezTo>
                  <a:pt x="6380568" y="3708400"/>
                  <a:pt x="5421464" y="3688080"/>
                  <a:pt x="5082120" y="3572256"/>
                </a:cubicBezTo>
                <a:cubicBezTo>
                  <a:pt x="4742776" y="3456432"/>
                  <a:pt x="4974424" y="3011424"/>
                  <a:pt x="4655400" y="2889504"/>
                </a:cubicBezTo>
                <a:cubicBezTo>
                  <a:pt x="4336376" y="2767584"/>
                  <a:pt x="3464648" y="2751328"/>
                  <a:pt x="3167976" y="2840736"/>
                </a:cubicBezTo>
                <a:cubicBezTo>
                  <a:pt x="2871304" y="2930144"/>
                  <a:pt x="3176104" y="3328416"/>
                  <a:pt x="2875368" y="3425952"/>
                </a:cubicBezTo>
                <a:cubicBezTo>
                  <a:pt x="2574632" y="3523488"/>
                  <a:pt x="1684616" y="3515360"/>
                  <a:pt x="1363560" y="3425952"/>
                </a:cubicBezTo>
                <a:cubicBezTo>
                  <a:pt x="1042504" y="3336544"/>
                  <a:pt x="1156296" y="2989072"/>
                  <a:pt x="949032" y="2889504"/>
                </a:cubicBezTo>
                <a:cubicBezTo>
                  <a:pt x="741768" y="2789936"/>
                  <a:pt x="274408" y="3310128"/>
                  <a:pt x="119976" y="2828544"/>
                </a:cubicBezTo>
                <a:cubicBezTo>
                  <a:pt x="-34456" y="2346960"/>
                  <a:pt x="-6008" y="1173480"/>
                  <a:pt x="22440" y="0"/>
                </a:cubicBezTo>
              </a:path>
            </a:pathLst>
          </a:custGeom>
          <a:noFill/>
          <a:ln w="63500">
            <a:solidFill>
              <a:schemeClr val="accent4">
                <a:lumMod val="60000"/>
                <a:lumOff val="40000"/>
              </a:schemeClr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34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Swiss </a:t>
            </a:r>
            <a:r>
              <a:rPr lang="en-US" smtClean="0"/>
              <a:t>frequency metrology </a:t>
            </a:r>
            <a:r>
              <a:rPr lang="en-US" dirty="0"/>
              <a:t>network: numbers</a:t>
            </a:r>
          </a:p>
        </p:txBody>
      </p:sp>
      <p:graphicFrame>
        <p:nvGraphicFramePr>
          <p:cNvPr id="7" name="Inhaltsplatzhalt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739539"/>
              </p:ext>
            </p:extLst>
          </p:nvPr>
        </p:nvGraphicFramePr>
        <p:xfrm>
          <a:off x="3359696" y="1124744"/>
          <a:ext cx="4752528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1567">
                  <a:extLst>
                    <a:ext uri="{9D8B030D-6E8A-4147-A177-3AD203B41FA5}">
                      <a16:colId xmlns:a16="http://schemas.microsoft.com/office/drawing/2014/main" val="3151136450"/>
                    </a:ext>
                  </a:extLst>
                </a:gridCol>
                <a:gridCol w="2360961">
                  <a:extLst>
                    <a:ext uri="{9D8B030D-6E8A-4147-A177-3AD203B41FA5}">
                      <a16:colId xmlns:a16="http://schemas.microsoft.com/office/drawing/2014/main" val="2848222467"/>
                    </a:ext>
                  </a:extLst>
                </a:gridCol>
              </a:tblGrid>
              <a:tr h="3291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7530655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Operating</a:t>
                      </a:r>
                      <a:r>
                        <a:rPr lang="en-US" sz="1600" baseline="0" dirty="0"/>
                        <a:t> wavelength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1572.06</a:t>
                      </a:r>
                      <a:r>
                        <a:rPr lang="en-US" sz="1600" baseline="0" dirty="0"/>
                        <a:t>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1872767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ITU-T</a:t>
                      </a:r>
                      <a:r>
                        <a:rPr lang="en-US" sz="1600" baseline="0" dirty="0"/>
                        <a:t> Channel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CH07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9301475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Total</a:t>
                      </a:r>
                      <a:r>
                        <a:rPr lang="en-US" sz="1600" baseline="0" dirty="0"/>
                        <a:t> length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456 </a:t>
                      </a:r>
                      <a:r>
                        <a:rPr lang="en-US" sz="1600" dirty="0"/>
                        <a:t>km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0936296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smtClean="0"/>
                        <a:t>Segments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128020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Bidir</a:t>
                      </a:r>
                      <a:r>
                        <a:rPr lang="en-US" sz="1600" baseline="0" dirty="0"/>
                        <a:t> EDFA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 / 2 / 3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167281"/>
                  </a:ext>
                </a:extLst>
              </a:tr>
              <a:tr h="32917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# Regeneration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 (Basel,</a:t>
                      </a:r>
                      <a:r>
                        <a:rPr lang="en-US" sz="1600" baseline="0" dirty="0" smtClean="0"/>
                        <a:t> Zurich)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834212"/>
                  </a:ext>
                </a:extLst>
              </a:tr>
            </a:tbl>
          </a:graphicData>
        </a:graphic>
      </p:graphicFrame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18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3717032"/>
            <a:ext cx="7056784" cy="268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5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652" y="3284984"/>
            <a:ext cx="6264696" cy="31674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noise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71464" y="1268760"/>
            <a:ext cx="9986433" cy="48966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Fibers act as microphones …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… picking up noise from environment (temperature, acoustic vibrations)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Causes variation of optical path length and thus phase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Distorts the stable frequency at the recipient end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Requires phase noise read-out and compensation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1775520" y="4437112"/>
            <a:ext cx="8208912" cy="129614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endParaRPr lang="en-US" sz="1200" dirty="0"/>
          </a:p>
        </p:txBody>
      </p:sp>
      <p:sp>
        <p:nvSpPr>
          <p:cNvPr id="9" name="Freihandform 8"/>
          <p:cNvSpPr/>
          <p:nvPr/>
        </p:nvSpPr>
        <p:spPr>
          <a:xfrm>
            <a:off x="2276103" y="4363157"/>
            <a:ext cx="7419976" cy="693295"/>
          </a:xfrm>
          <a:custGeom>
            <a:avLst/>
            <a:gdLst>
              <a:gd name="connsiteX0" fmla="*/ 0 w 7081284"/>
              <a:gd name="connsiteY0" fmla="*/ 564297 h 674554"/>
              <a:gd name="connsiteX1" fmla="*/ 2254103 w 7081284"/>
              <a:gd name="connsiteY1" fmla="*/ 771 h 674554"/>
              <a:gd name="connsiteX2" fmla="*/ 4093535 w 7081284"/>
              <a:gd name="connsiteY2" fmla="*/ 670622 h 674554"/>
              <a:gd name="connsiteX3" fmla="*/ 5762847 w 7081284"/>
              <a:gd name="connsiteY3" fmla="*/ 287850 h 674554"/>
              <a:gd name="connsiteX4" fmla="*/ 7081284 w 7081284"/>
              <a:gd name="connsiteY4" fmla="*/ 511134 h 674554"/>
              <a:gd name="connsiteX0" fmla="*/ 0 w 7162901"/>
              <a:gd name="connsiteY0" fmla="*/ 564297 h 678739"/>
              <a:gd name="connsiteX1" fmla="*/ 2254103 w 7162901"/>
              <a:gd name="connsiteY1" fmla="*/ 771 h 678739"/>
              <a:gd name="connsiteX2" fmla="*/ 4093535 w 7162901"/>
              <a:gd name="connsiteY2" fmla="*/ 670622 h 678739"/>
              <a:gd name="connsiteX3" fmla="*/ 5762847 w 7162901"/>
              <a:gd name="connsiteY3" fmla="*/ 287850 h 678739"/>
              <a:gd name="connsiteX4" fmla="*/ 7081284 w 7162901"/>
              <a:gd name="connsiteY4" fmla="*/ 674554 h 678739"/>
              <a:gd name="connsiteX5" fmla="*/ 7081284 w 7162901"/>
              <a:gd name="connsiteY5" fmla="*/ 511134 h 678739"/>
              <a:gd name="connsiteX0" fmla="*/ 0 w 7344494"/>
              <a:gd name="connsiteY0" fmla="*/ 735439 h 846812"/>
              <a:gd name="connsiteX1" fmla="*/ 2254103 w 7344494"/>
              <a:gd name="connsiteY1" fmla="*/ 171913 h 846812"/>
              <a:gd name="connsiteX2" fmla="*/ 4093535 w 7344494"/>
              <a:gd name="connsiteY2" fmla="*/ 841764 h 846812"/>
              <a:gd name="connsiteX3" fmla="*/ 5762847 w 7344494"/>
              <a:gd name="connsiteY3" fmla="*/ 458992 h 846812"/>
              <a:gd name="connsiteX4" fmla="*/ 7081284 w 7344494"/>
              <a:gd name="connsiteY4" fmla="*/ 845696 h 846812"/>
              <a:gd name="connsiteX5" fmla="*/ 7344494 w 7344494"/>
              <a:gd name="connsiteY5" fmla="*/ 436 h 846812"/>
              <a:gd name="connsiteX0" fmla="*/ 0 w 7344494"/>
              <a:gd name="connsiteY0" fmla="*/ 735731 h 846315"/>
              <a:gd name="connsiteX1" fmla="*/ 2254103 w 7344494"/>
              <a:gd name="connsiteY1" fmla="*/ 172205 h 846315"/>
              <a:gd name="connsiteX2" fmla="*/ 4093535 w 7344494"/>
              <a:gd name="connsiteY2" fmla="*/ 842056 h 846315"/>
              <a:gd name="connsiteX3" fmla="*/ 5762847 w 7344494"/>
              <a:gd name="connsiteY3" fmla="*/ 459284 h 846315"/>
              <a:gd name="connsiteX4" fmla="*/ 6868243 w 7344494"/>
              <a:gd name="connsiteY4" fmla="*/ 476978 h 846315"/>
              <a:gd name="connsiteX5" fmla="*/ 7344494 w 7344494"/>
              <a:gd name="connsiteY5" fmla="*/ 728 h 846315"/>
              <a:gd name="connsiteX0" fmla="*/ 0 w 7344494"/>
              <a:gd name="connsiteY0" fmla="*/ 736136 h 846720"/>
              <a:gd name="connsiteX1" fmla="*/ 2254103 w 7344494"/>
              <a:gd name="connsiteY1" fmla="*/ 172610 h 846720"/>
              <a:gd name="connsiteX2" fmla="*/ 4093535 w 7344494"/>
              <a:gd name="connsiteY2" fmla="*/ 842461 h 846720"/>
              <a:gd name="connsiteX3" fmla="*/ 5762847 w 7344494"/>
              <a:gd name="connsiteY3" fmla="*/ 459689 h 846720"/>
              <a:gd name="connsiteX4" fmla="*/ 6868243 w 7344494"/>
              <a:gd name="connsiteY4" fmla="*/ 477383 h 846720"/>
              <a:gd name="connsiteX5" fmla="*/ 7344494 w 7344494"/>
              <a:gd name="connsiteY5" fmla="*/ 1133 h 846720"/>
              <a:gd name="connsiteX0" fmla="*/ 0 w 7344494"/>
              <a:gd name="connsiteY0" fmla="*/ 736136 h 846720"/>
              <a:gd name="connsiteX1" fmla="*/ 2254103 w 7344494"/>
              <a:gd name="connsiteY1" fmla="*/ 172610 h 846720"/>
              <a:gd name="connsiteX2" fmla="*/ 4093535 w 7344494"/>
              <a:gd name="connsiteY2" fmla="*/ 842461 h 846720"/>
              <a:gd name="connsiteX3" fmla="*/ 5762847 w 7344494"/>
              <a:gd name="connsiteY3" fmla="*/ 459689 h 846720"/>
              <a:gd name="connsiteX4" fmla="*/ 6868243 w 7344494"/>
              <a:gd name="connsiteY4" fmla="*/ 477383 h 846720"/>
              <a:gd name="connsiteX5" fmla="*/ 7344494 w 7344494"/>
              <a:gd name="connsiteY5" fmla="*/ 1133 h 846720"/>
              <a:gd name="connsiteX0" fmla="*/ 0 w 7344494"/>
              <a:gd name="connsiteY0" fmla="*/ 736547 h 847301"/>
              <a:gd name="connsiteX1" fmla="*/ 2254103 w 7344494"/>
              <a:gd name="connsiteY1" fmla="*/ 173021 h 847301"/>
              <a:gd name="connsiteX2" fmla="*/ 4093535 w 7344494"/>
              <a:gd name="connsiteY2" fmla="*/ 842872 h 847301"/>
              <a:gd name="connsiteX3" fmla="*/ 5762847 w 7344494"/>
              <a:gd name="connsiteY3" fmla="*/ 460100 h 847301"/>
              <a:gd name="connsiteX4" fmla="*/ 6820618 w 7344494"/>
              <a:gd name="connsiteY4" fmla="*/ 382545 h 847301"/>
              <a:gd name="connsiteX5" fmla="*/ 7344494 w 7344494"/>
              <a:gd name="connsiteY5" fmla="*/ 1544 h 847301"/>
              <a:gd name="connsiteX0" fmla="*/ 0 w 7344494"/>
              <a:gd name="connsiteY0" fmla="*/ 736547 h 736547"/>
              <a:gd name="connsiteX1" fmla="*/ 2254103 w 7344494"/>
              <a:gd name="connsiteY1" fmla="*/ 173021 h 736547"/>
              <a:gd name="connsiteX2" fmla="*/ 4172668 w 7344494"/>
              <a:gd name="connsiteY2" fmla="*/ 639721 h 736547"/>
              <a:gd name="connsiteX3" fmla="*/ 5762847 w 7344494"/>
              <a:gd name="connsiteY3" fmla="*/ 460100 h 736547"/>
              <a:gd name="connsiteX4" fmla="*/ 6820618 w 7344494"/>
              <a:gd name="connsiteY4" fmla="*/ 382545 h 736547"/>
              <a:gd name="connsiteX5" fmla="*/ 7344494 w 7344494"/>
              <a:gd name="connsiteY5" fmla="*/ 1544 h 736547"/>
              <a:gd name="connsiteX0" fmla="*/ 0 w 7419976"/>
              <a:gd name="connsiteY0" fmla="*/ 104607 h 797902"/>
              <a:gd name="connsiteX1" fmla="*/ 2329585 w 7419976"/>
              <a:gd name="connsiteY1" fmla="*/ 323347 h 797902"/>
              <a:gd name="connsiteX2" fmla="*/ 4248150 w 7419976"/>
              <a:gd name="connsiteY2" fmla="*/ 790047 h 797902"/>
              <a:gd name="connsiteX3" fmla="*/ 5838329 w 7419976"/>
              <a:gd name="connsiteY3" fmla="*/ 610426 h 797902"/>
              <a:gd name="connsiteX4" fmla="*/ 6896100 w 7419976"/>
              <a:gd name="connsiteY4" fmla="*/ 532871 h 797902"/>
              <a:gd name="connsiteX5" fmla="*/ 7419976 w 7419976"/>
              <a:gd name="connsiteY5" fmla="*/ 151870 h 797902"/>
              <a:gd name="connsiteX0" fmla="*/ 0 w 7419976"/>
              <a:gd name="connsiteY0" fmla="*/ 0 h 693295"/>
              <a:gd name="connsiteX1" fmla="*/ 2329585 w 7419976"/>
              <a:gd name="connsiteY1" fmla="*/ 218740 h 693295"/>
              <a:gd name="connsiteX2" fmla="*/ 4248150 w 7419976"/>
              <a:gd name="connsiteY2" fmla="*/ 685440 h 693295"/>
              <a:gd name="connsiteX3" fmla="*/ 5838329 w 7419976"/>
              <a:gd name="connsiteY3" fmla="*/ 505819 h 693295"/>
              <a:gd name="connsiteX4" fmla="*/ 6896100 w 7419976"/>
              <a:gd name="connsiteY4" fmla="*/ 428264 h 693295"/>
              <a:gd name="connsiteX5" fmla="*/ 7419976 w 7419976"/>
              <a:gd name="connsiteY5" fmla="*/ 47263 h 693295"/>
              <a:gd name="connsiteX0" fmla="*/ 0 w 7419976"/>
              <a:gd name="connsiteY0" fmla="*/ 0 h 693295"/>
              <a:gd name="connsiteX1" fmla="*/ 2329585 w 7419976"/>
              <a:gd name="connsiteY1" fmla="*/ 218740 h 693295"/>
              <a:gd name="connsiteX2" fmla="*/ 4248150 w 7419976"/>
              <a:gd name="connsiteY2" fmla="*/ 685440 h 693295"/>
              <a:gd name="connsiteX3" fmla="*/ 5838329 w 7419976"/>
              <a:gd name="connsiteY3" fmla="*/ 505819 h 693295"/>
              <a:gd name="connsiteX4" fmla="*/ 6896100 w 7419976"/>
              <a:gd name="connsiteY4" fmla="*/ 428264 h 693295"/>
              <a:gd name="connsiteX5" fmla="*/ 7419976 w 7419976"/>
              <a:gd name="connsiteY5" fmla="*/ 47263 h 693295"/>
              <a:gd name="connsiteX0" fmla="*/ 0 w 7419976"/>
              <a:gd name="connsiteY0" fmla="*/ 0 h 693295"/>
              <a:gd name="connsiteX1" fmla="*/ 2329585 w 7419976"/>
              <a:gd name="connsiteY1" fmla="*/ 218740 h 693295"/>
              <a:gd name="connsiteX2" fmla="*/ 4248150 w 7419976"/>
              <a:gd name="connsiteY2" fmla="*/ 685440 h 693295"/>
              <a:gd name="connsiteX3" fmla="*/ 5838329 w 7419976"/>
              <a:gd name="connsiteY3" fmla="*/ 505819 h 693295"/>
              <a:gd name="connsiteX4" fmla="*/ 6896100 w 7419976"/>
              <a:gd name="connsiteY4" fmla="*/ 428264 h 693295"/>
              <a:gd name="connsiteX5" fmla="*/ 7419976 w 7419976"/>
              <a:gd name="connsiteY5" fmla="*/ 47263 h 693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419976" h="693295">
                <a:moveTo>
                  <a:pt x="0" y="0"/>
                </a:moveTo>
                <a:cubicBezTo>
                  <a:pt x="514350" y="780690"/>
                  <a:pt x="1621560" y="104500"/>
                  <a:pt x="2329585" y="218740"/>
                </a:cubicBezTo>
                <a:cubicBezTo>
                  <a:pt x="3037610" y="332980"/>
                  <a:pt x="3663359" y="637594"/>
                  <a:pt x="4248150" y="685440"/>
                </a:cubicBezTo>
                <a:cubicBezTo>
                  <a:pt x="4832941" y="733286"/>
                  <a:pt x="5397004" y="548682"/>
                  <a:pt x="5838329" y="505819"/>
                </a:cubicBezTo>
                <a:cubicBezTo>
                  <a:pt x="6279654" y="462956"/>
                  <a:pt x="6353175" y="447315"/>
                  <a:pt x="6896100" y="428264"/>
                </a:cubicBezTo>
                <a:cubicBezTo>
                  <a:pt x="7433310" y="357780"/>
                  <a:pt x="7336844" y="24111"/>
                  <a:pt x="7419976" y="47263"/>
                </a:cubicBezTo>
              </a:path>
            </a:pathLst>
          </a:custGeom>
          <a:noFill/>
          <a:ln w="38100">
            <a:solidFill>
              <a:srgbClr val="43B3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r Verbinder 9"/>
          <p:cNvCxnSpPr/>
          <p:nvPr/>
        </p:nvCxnSpPr>
        <p:spPr>
          <a:xfrm>
            <a:off x="1775520" y="4437112"/>
            <a:ext cx="8208912" cy="0"/>
          </a:xfrm>
          <a:prstGeom prst="line">
            <a:avLst/>
          </a:prstGeom>
          <a:ln w="508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3717032"/>
            <a:ext cx="1241373" cy="72008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3834984"/>
            <a:ext cx="1118269" cy="60295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88" y="4230646"/>
            <a:ext cx="1440000" cy="206466"/>
          </a:xfrm>
          <a:prstGeom prst="rect">
            <a:avLst/>
          </a:prstGeom>
        </p:spPr>
      </p:pic>
      <p:cxnSp>
        <p:nvCxnSpPr>
          <p:cNvPr id="14" name="Gerader Verbinder 13"/>
          <p:cNvCxnSpPr/>
          <p:nvPr/>
        </p:nvCxnSpPr>
        <p:spPr>
          <a:xfrm>
            <a:off x="5519936" y="4581128"/>
            <a:ext cx="115212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5519936" y="4653136"/>
            <a:ext cx="115212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5519936" y="4725144"/>
            <a:ext cx="115212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5519936" y="4797152"/>
            <a:ext cx="115212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/>
          <p:cNvCxnSpPr/>
          <p:nvPr/>
        </p:nvCxnSpPr>
        <p:spPr>
          <a:xfrm>
            <a:off x="5519936" y="4869160"/>
            <a:ext cx="115212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919900" y="4857219"/>
            <a:ext cx="1511804" cy="25196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400256" y="4869160"/>
            <a:ext cx="1655614" cy="275936"/>
          </a:xfrm>
          <a:prstGeom prst="rect">
            <a:avLst/>
          </a:prstGeom>
        </p:spPr>
      </p:pic>
      <p:cxnSp>
        <p:nvCxnSpPr>
          <p:cNvPr id="22" name="Gerade Verbindung mit Pfeil 21"/>
          <p:cNvCxnSpPr/>
          <p:nvPr/>
        </p:nvCxnSpPr>
        <p:spPr>
          <a:xfrm>
            <a:off x="3287688" y="5013176"/>
            <a:ext cx="57606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>
            <a:off x="8040216" y="5013176"/>
            <a:ext cx="576064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74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418 -0.00439 " pathEditMode="relative" rAng="0" ptsTypes="AA">
                                      <p:cBhvr>
                                        <p:cTn id="32" dur="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8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9" dur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80" fill="hold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8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8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8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uiExpand="1" build="p"/>
      <p:bldP spid="8" grpId="0" animBg="1"/>
      <p:bldP spid="8" grpId="1" animBg="1"/>
      <p:bldP spid="9" grpId="0" animBg="1"/>
      <p:bldP spid="9" grpId="1" animBg="1"/>
      <p:bldP spid="9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SNSF </a:t>
            </a:r>
            <a:r>
              <a:rPr lang="en-US" dirty="0" err="1" smtClean="0"/>
              <a:t>Sinergia</a:t>
            </a:r>
            <a:r>
              <a:rPr lang="en-US" dirty="0" smtClean="0"/>
              <a:t>: </a:t>
            </a:r>
            <a:r>
              <a:rPr lang="en-US" sz="2800" dirty="0"/>
              <a:t>Precision molecular </a:t>
            </a:r>
            <a:r>
              <a:rPr lang="en-US" sz="2800" dirty="0" smtClean="0"/>
              <a:t>spectroscopy</a:t>
            </a:r>
            <a:br>
              <a:rPr lang="en-US" sz="2800" dirty="0" smtClean="0"/>
            </a:br>
            <a:r>
              <a:rPr lang="en-US" sz="1200" dirty="0" smtClean="0">
                <a:solidFill>
                  <a:srgbClr val="22549C"/>
                </a:solidFill>
              </a:rPr>
              <a:t>Project </a:t>
            </a:r>
            <a:r>
              <a:rPr lang="en-US" sz="1200" dirty="0">
                <a:solidFill>
                  <a:srgbClr val="22549C"/>
                </a:solidFill>
              </a:rPr>
              <a:t>start: 2019;  Project end: 2022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/>
              <a:t>Precision molecular spectroscopy using a network </a:t>
            </a:r>
            <a:r>
              <a:rPr lang="en-US" sz="1400" dirty="0" smtClean="0"/>
              <a:t>for distribution </a:t>
            </a:r>
            <a:r>
              <a:rPr lang="en-US" sz="1400" dirty="0"/>
              <a:t>of the Swiss primary frequency standard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</a:t>
            </a:fld>
            <a:endParaRPr lang="de-CH" dirty="0"/>
          </a:p>
        </p:txBody>
      </p:sp>
      <p:pic>
        <p:nvPicPr>
          <p:cNvPr id="11" name="Grafik 10" descr="http://intranet.metas.admin.ch/intranet07/Support/Kommunikation_Promotion/CD_Sprache/Material/Speziallo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4797152"/>
            <a:ext cx="1204502" cy="377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18251" r="11459" b="13565"/>
          <a:stretch/>
        </p:blipFill>
        <p:spPr>
          <a:xfrm>
            <a:off x="4511824" y="5013176"/>
            <a:ext cx="1384370" cy="42596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80" b="29013"/>
          <a:stretch/>
        </p:blipFill>
        <p:spPr>
          <a:xfrm>
            <a:off x="3215680" y="2564904"/>
            <a:ext cx="1228458" cy="479205"/>
          </a:xfrm>
          <a:prstGeom prst="rect">
            <a:avLst/>
          </a:prstGeom>
        </p:spPr>
      </p:pic>
      <p:pic>
        <p:nvPicPr>
          <p:cNvPr id="14" name="Picture 11" descr="RGB_SWITCH_Logo_skalierbar.pdf">
            <a:extLst>
              <a:ext uri="{FF2B5EF4-FFF2-40B4-BE49-F238E27FC236}">
                <a16:creationId xmlns:a16="http://schemas.microsoft.com/office/drawing/2014/main" id="{37FBAB13-6103-7940-A615-FBE0307486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672" y="4143674"/>
            <a:ext cx="936136" cy="216847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59" y="4196925"/>
            <a:ext cx="1118269" cy="64867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06" y="4250176"/>
            <a:ext cx="1575070" cy="74551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84" y="3078656"/>
            <a:ext cx="1118269" cy="602959"/>
          </a:xfrm>
          <a:prstGeom prst="rect">
            <a:avLst/>
          </a:prstGeom>
        </p:spPr>
      </p:pic>
      <p:grpSp>
        <p:nvGrpSpPr>
          <p:cNvPr id="18" name="Gruppieren 17"/>
          <p:cNvGrpSpPr/>
          <p:nvPr/>
        </p:nvGrpSpPr>
        <p:grpSpPr>
          <a:xfrm>
            <a:off x="2167668" y="3451412"/>
            <a:ext cx="1425646" cy="1326176"/>
            <a:chOff x="-2923995" y="1369344"/>
            <a:chExt cx="1927816" cy="1793308"/>
          </a:xfrm>
        </p:grpSpPr>
        <p:sp>
          <p:nvSpPr>
            <p:cNvPr id="27" name="Bogen 26"/>
            <p:cNvSpPr/>
            <p:nvPr/>
          </p:nvSpPr>
          <p:spPr>
            <a:xfrm>
              <a:off x="-2923995" y="1369344"/>
              <a:ext cx="1927816" cy="1793308"/>
            </a:xfrm>
            <a:prstGeom prst="arc">
              <a:avLst>
                <a:gd name="adj1" fmla="val 11323683"/>
                <a:gd name="adj2" fmla="val 16325157"/>
              </a:avLst>
            </a:prstGeom>
            <a:ln w="38100"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uppieren 27"/>
            <p:cNvGrpSpPr/>
            <p:nvPr/>
          </p:nvGrpSpPr>
          <p:grpSpPr>
            <a:xfrm>
              <a:off x="-2845477" y="1389522"/>
              <a:ext cx="477574" cy="499425"/>
              <a:chOff x="1441763" y="1759527"/>
              <a:chExt cx="477574" cy="499425"/>
            </a:xfrm>
          </p:grpSpPr>
          <p:sp>
            <p:nvSpPr>
              <p:cNvPr id="29" name="Ellipse 28"/>
              <p:cNvSpPr/>
              <p:nvPr/>
            </p:nvSpPr>
            <p:spPr>
              <a:xfrm>
                <a:off x="1507261" y="1883365"/>
                <a:ext cx="288032" cy="28803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1441763" y="1759527"/>
                <a:ext cx="477574" cy="499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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5" name="Gruppieren 34"/>
          <p:cNvGrpSpPr/>
          <p:nvPr/>
        </p:nvGrpSpPr>
        <p:grpSpPr>
          <a:xfrm>
            <a:off x="3647728" y="3429000"/>
            <a:ext cx="1326176" cy="1425646"/>
            <a:chOff x="6168008" y="3573016"/>
            <a:chExt cx="1793308" cy="1927816"/>
          </a:xfrm>
        </p:grpSpPr>
        <p:sp>
          <p:nvSpPr>
            <p:cNvPr id="10" name="Ellipse 9"/>
            <p:cNvSpPr/>
            <p:nvPr/>
          </p:nvSpPr>
          <p:spPr>
            <a:xfrm>
              <a:off x="7608168" y="3789040"/>
              <a:ext cx="288032" cy="28803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6168008" y="3573016"/>
              <a:ext cx="1793308" cy="1927816"/>
              <a:chOff x="-4148131" y="1441352"/>
              <a:chExt cx="1793308" cy="1927816"/>
            </a:xfrm>
          </p:grpSpPr>
          <p:sp>
            <p:nvSpPr>
              <p:cNvPr id="25" name="Bogen 24"/>
              <p:cNvSpPr/>
              <p:nvPr/>
            </p:nvSpPr>
            <p:spPr>
              <a:xfrm rot="5400000">
                <a:off x="-4215385" y="1508606"/>
                <a:ext cx="1927816" cy="1793308"/>
              </a:xfrm>
              <a:prstGeom prst="arc">
                <a:avLst>
                  <a:gd name="adj1" fmla="val 11323683"/>
                  <a:gd name="adj2" fmla="val 16325157"/>
                </a:avLst>
              </a:prstGeom>
              <a:ln w="38100"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hteck 25"/>
              <p:cNvSpPr/>
              <p:nvPr/>
            </p:nvSpPr>
            <p:spPr>
              <a:xfrm>
                <a:off x="-2769471" y="1529127"/>
                <a:ext cx="288000" cy="4994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  <a:sym typeface="Symbol" panose="05050102010706020507" pitchFamily="18" charset="2"/>
                  </a:rPr>
                  <a:t>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6" name="Gruppieren 35"/>
          <p:cNvGrpSpPr/>
          <p:nvPr/>
        </p:nvGrpSpPr>
        <p:grpSpPr>
          <a:xfrm>
            <a:off x="2855640" y="3717667"/>
            <a:ext cx="1425646" cy="1502620"/>
            <a:chOff x="4905745" y="3861048"/>
            <a:chExt cx="1927816" cy="2031903"/>
          </a:xfrm>
        </p:grpSpPr>
        <p:sp>
          <p:nvSpPr>
            <p:cNvPr id="8" name="Bogen 7"/>
            <p:cNvSpPr/>
            <p:nvPr/>
          </p:nvSpPr>
          <p:spPr>
            <a:xfrm rot="12951611">
              <a:off x="4905745" y="3861048"/>
              <a:ext cx="1927816" cy="1793308"/>
            </a:xfrm>
            <a:prstGeom prst="arc">
              <a:avLst>
                <a:gd name="adj1" fmla="val 11323683"/>
                <a:gd name="adj2" fmla="val 16325157"/>
              </a:avLst>
            </a:prstGeom>
            <a:ln w="38100">
              <a:solidFill>
                <a:schemeClr val="accent1">
                  <a:shade val="50000"/>
                  <a:alpha val="37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8"/>
            <p:cNvSpPr/>
            <p:nvPr/>
          </p:nvSpPr>
          <p:spPr>
            <a:xfrm>
              <a:off x="5769841" y="5517232"/>
              <a:ext cx="288032" cy="28803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20" name="Rechteck 19"/>
            <p:cNvSpPr/>
            <p:nvPr/>
          </p:nvSpPr>
          <p:spPr>
            <a:xfrm>
              <a:off x="5715251" y="5393526"/>
              <a:ext cx="288000" cy="499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sym typeface="Symbol" panose="05050102010706020507" pitchFamily="18" charset="2"/>
                </a:rPr>
                <a:t>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4077072"/>
            <a:ext cx="381997" cy="334957"/>
          </a:xfrm>
          <a:prstGeom prst="rect">
            <a:avLst/>
          </a:prstGeom>
        </p:spPr>
      </p:pic>
      <p:pic>
        <p:nvPicPr>
          <p:cNvPr id="22" name="Inhaltsplatzhalter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4509120"/>
            <a:ext cx="321305" cy="321305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5013176"/>
            <a:ext cx="172641" cy="333463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2636912"/>
            <a:ext cx="172641" cy="333463"/>
          </a:xfrm>
          <a:prstGeom prst="rect">
            <a:avLst/>
          </a:prstGeom>
        </p:spPr>
      </p:pic>
      <p:cxnSp>
        <p:nvCxnSpPr>
          <p:cNvPr id="37" name="Gerade Verbindung mit Pfeil 36"/>
          <p:cNvCxnSpPr/>
          <p:nvPr/>
        </p:nvCxnSpPr>
        <p:spPr>
          <a:xfrm flipV="1">
            <a:off x="4151784" y="3789040"/>
            <a:ext cx="479258" cy="26625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 flipV="1">
            <a:off x="2593675" y="3770918"/>
            <a:ext cx="477989" cy="306154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mit Pfeil 38"/>
          <p:cNvCxnSpPr/>
          <p:nvPr/>
        </p:nvCxnSpPr>
        <p:spPr>
          <a:xfrm>
            <a:off x="3571997" y="4409929"/>
            <a:ext cx="3723" cy="46007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6096000" y="2204864"/>
            <a:ext cx="5904656" cy="39604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b="1" dirty="0" smtClean="0"/>
              <a:t>Aim</a:t>
            </a:r>
            <a:endParaRPr lang="en-US" sz="1600" b="1" dirty="0"/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Use </a:t>
            </a:r>
            <a:r>
              <a:rPr lang="en-US" sz="1400" b="1" dirty="0" smtClean="0"/>
              <a:t>frequency standard </a:t>
            </a:r>
            <a:r>
              <a:rPr lang="en-US" sz="1400" dirty="0" smtClean="0"/>
              <a:t>at METAS (atomic clocks) …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… to provide improved </a:t>
            </a:r>
            <a:r>
              <a:rPr lang="en-US" sz="1400" b="1" dirty="0" smtClean="0"/>
              <a:t>reference for precision molecular spectroscopy </a:t>
            </a:r>
            <a:r>
              <a:rPr lang="en-US" sz="1400" dirty="0" smtClean="0"/>
              <a:t>in University of Basel and ETH Zurich …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… by the means </a:t>
            </a:r>
            <a:r>
              <a:rPr lang="en-US" sz="1400" b="1" dirty="0" smtClean="0"/>
              <a:t>frequency dissemination </a:t>
            </a:r>
            <a:r>
              <a:rPr lang="en-US" sz="1400" dirty="0" smtClean="0"/>
              <a:t>over optical fibers …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… using the </a:t>
            </a:r>
            <a:r>
              <a:rPr lang="en-US" sz="1400" b="1" dirty="0" smtClean="0"/>
              <a:t>Swiss academic network</a:t>
            </a:r>
            <a:r>
              <a:rPr lang="en-US" sz="1400" dirty="0" smtClean="0"/>
              <a:t> provided by SWITCH.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Contribute </a:t>
            </a:r>
            <a:r>
              <a:rPr lang="en-US" sz="1400" dirty="0"/>
              <a:t>to the international effort in high accuracy </a:t>
            </a:r>
            <a:r>
              <a:rPr lang="en-US" sz="1400" dirty="0" smtClean="0"/>
              <a:t>frequency dissemination </a:t>
            </a:r>
            <a:r>
              <a:rPr lang="en-US" sz="1400" dirty="0"/>
              <a:t>and </a:t>
            </a:r>
            <a:r>
              <a:rPr lang="en-US" sz="1400" dirty="0" smtClean="0"/>
              <a:t>comparison</a:t>
            </a:r>
            <a:endParaRPr lang="en-US" sz="1400" dirty="0"/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1400" dirty="0" smtClean="0"/>
          </a:p>
        </p:txBody>
      </p:sp>
      <p:pic>
        <p:nvPicPr>
          <p:cNvPr id="40" name="Inhaltsplatzhalter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668" y="5013176"/>
            <a:ext cx="1434892" cy="1434892"/>
          </a:xfrm>
          <a:prstGeom prst="rect">
            <a:avLst/>
          </a:prstGeom>
        </p:spPr>
      </p:pic>
      <p:sp>
        <p:nvSpPr>
          <p:cNvPr id="41" name="Textfeld 40"/>
          <p:cNvSpPr txBox="1"/>
          <p:nvPr/>
        </p:nvSpPr>
        <p:spPr>
          <a:xfrm>
            <a:off x="7325404" y="6021288"/>
            <a:ext cx="2520280" cy="5760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 err="1" smtClean="0">
                <a:solidFill>
                  <a:schemeClr val="bg1">
                    <a:lumMod val="65000"/>
                  </a:schemeClr>
                </a:solidFill>
              </a:rPr>
              <a:t>Système</a:t>
            </a:r>
            <a:r>
              <a:rPr lang="en-US" sz="1200" b="1" dirty="0" smtClean="0">
                <a:solidFill>
                  <a:schemeClr val="bg1">
                    <a:lumMod val="65000"/>
                  </a:schemeClr>
                </a:solidFill>
              </a:rPr>
              <a:t> international </a:t>
            </a:r>
            <a:r>
              <a:rPr lang="en-US" sz="1200" b="1" dirty="0" err="1" smtClean="0">
                <a:solidFill>
                  <a:schemeClr val="bg1">
                    <a:lumMod val="65000"/>
                  </a:schemeClr>
                </a:solidFill>
              </a:rPr>
              <a:t>d’unités</a:t>
            </a:r>
            <a:endParaRPr lang="en-US" sz="12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4869160"/>
            <a:ext cx="2880000" cy="720000"/>
          </a:xfrm>
          <a:prstGeom prst="rect">
            <a:avLst/>
          </a:prstGeom>
        </p:spPr>
      </p:pic>
      <p:grpSp>
        <p:nvGrpSpPr>
          <p:cNvPr id="55" name="Gruppieren 54"/>
          <p:cNvGrpSpPr/>
          <p:nvPr/>
        </p:nvGrpSpPr>
        <p:grpSpPr>
          <a:xfrm>
            <a:off x="8112112" y="4293160"/>
            <a:ext cx="1152000" cy="504000"/>
            <a:chOff x="2268000" y="3573000"/>
            <a:chExt cx="1152000" cy="504000"/>
          </a:xfrm>
        </p:grpSpPr>
        <p:sp>
          <p:nvSpPr>
            <p:cNvPr id="56" name="Rechteck 55"/>
            <p:cNvSpPr/>
            <p:nvPr/>
          </p:nvSpPr>
          <p:spPr>
            <a:xfrm>
              <a:off x="2268000" y="3573000"/>
              <a:ext cx="576000" cy="504000"/>
            </a:xfrm>
            <a:prstGeom prst="rect">
              <a:avLst/>
            </a:prstGeom>
            <a:solidFill>
              <a:srgbClr val="D9D9D9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hteck 56"/>
            <p:cNvSpPr/>
            <p:nvPr/>
          </p:nvSpPr>
          <p:spPr>
            <a:xfrm>
              <a:off x="2844000" y="3573000"/>
              <a:ext cx="576000" cy="5040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6000" y="3645000"/>
              <a:ext cx="432000" cy="336000"/>
            </a:xfrm>
            <a:prstGeom prst="rect">
              <a:avLst/>
            </a:prstGeom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60167">
              <a:off x="2296575" y="3690976"/>
              <a:ext cx="552874" cy="235216"/>
            </a:xfrm>
            <a:prstGeom prst="rect">
              <a:avLst/>
            </a:prstGeom>
          </p:spPr>
        </p:pic>
      </p:grpSp>
      <p:sp>
        <p:nvSpPr>
          <p:cNvPr id="61" name="Ellipse 60"/>
          <p:cNvSpPr/>
          <p:nvPr/>
        </p:nvSpPr>
        <p:spPr>
          <a:xfrm>
            <a:off x="8472112" y="5085160"/>
            <a:ext cx="288000" cy="28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Bogen 61"/>
          <p:cNvSpPr/>
          <p:nvPr/>
        </p:nvSpPr>
        <p:spPr>
          <a:xfrm rot="19129564">
            <a:off x="8472287" y="4672283"/>
            <a:ext cx="803028" cy="505351"/>
          </a:xfrm>
          <a:prstGeom prst="arc">
            <a:avLst>
              <a:gd name="adj1" fmla="val 11541502"/>
              <a:gd name="adj2" fmla="val 17410249"/>
            </a:avLst>
          </a:prstGeom>
          <a:ln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0167" flipV="1">
            <a:off x="8547286" y="5256379"/>
            <a:ext cx="107464" cy="45720"/>
          </a:xfrm>
          <a:prstGeom prst="rect">
            <a:avLst/>
          </a:prstGeom>
        </p:spPr>
      </p:pic>
      <p:pic>
        <p:nvPicPr>
          <p:cNvPr id="64" name="Grafik 6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548512" y="5105868"/>
            <a:ext cx="160800" cy="125068"/>
          </a:xfrm>
          <a:prstGeom prst="rect">
            <a:avLst/>
          </a:prstGeom>
        </p:spPr>
      </p:pic>
      <p:sp>
        <p:nvSpPr>
          <p:cNvPr id="65" name="Textfeld 64"/>
          <p:cNvSpPr txBox="1"/>
          <p:nvPr/>
        </p:nvSpPr>
        <p:spPr>
          <a:xfrm>
            <a:off x="2207568" y="5661248"/>
            <a:ext cx="396044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200" b="1" dirty="0" smtClean="0">
                <a:solidFill>
                  <a:schemeClr val="bg2"/>
                </a:solidFill>
              </a:rPr>
              <a:t>Frequency Metrology</a:t>
            </a:r>
            <a:endParaRPr lang="en-US" sz="2200" b="1" dirty="0">
              <a:solidFill>
                <a:schemeClr val="bg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9408368" y="4437112"/>
            <a:ext cx="1440160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Rydberg atoms</a:t>
            </a:r>
          </a:p>
          <a:p>
            <a:r>
              <a:rPr lang="en-US" sz="1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(F. Merkt)</a:t>
            </a:r>
            <a:endParaRPr lang="en-US" sz="1200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feld 49"/>
          <p:cNvSpPr txBox="1"/>
          <p:nvPr/>
        </p:nvSpPr>
        <p:spPr>
          <a:xfrm>
            <a:off x="6960096" y="4446443"/>
            <a:ext cx="1440160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 smtClean="0">
                <a:solidFill>
                  <a:srgbClr val="007928"/>
                </a:solidFill>
              </a:rPr>
              <a:t>Molecular ions</a:t>
            </a:r>
          </a:p>
          <a:p>
            <a:r>
              <a:rPr lang="en-US" sz="1200" b="1" dirty="0" smtClean="0">
                <a:solidFill>
                  <a:srgbClr val="007928"/>
                </a:solidFill>
              </a:rPr>
              <a:t>(S. </a:t>
            </a:r>
            <a:r>
              <a:rPr lang="en-US" sz="1200" b="1" dirty="0" err="1" smtClean="0">
                <a:solidFill>
                  <a:srgbClr val="007928"/>
                </a:solidFill>
              </a:rPr>
              <a:t>Willitsch</a:t>
            </a:r>
            <a:r>
              <a:rPr lang="en-US" sz="1200" b="1" dirty="0" smtClean="0">
                <a:solidFill>
                  <a:srgbClr val="007928"/>
                </a:solidFill>
              </a:rPr>
              <a:t>)</a:t>
            </a:r>
            <a:endParaRPr lang="en-US" sz="1200" b="1" dirty="0">
              <a:solidFill>
                <a:srgbClr val="007928"/>
              </a:solidFill>
            </a:endParaRPr>
          </a:p>
        </p:txBody>
      </p:sp>
      <p:pic>
        <p:nvPicPr>
          <p:cNvPr id="53" name="Grafik 52" descr="Bildschirmausschnitt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64" y="4869160"/>
            <a:ext cx="1656184" cy="1473939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8760296" y="6309320"/>
            <a:ext cx="33393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Sinhal et al. Science, 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https://doi.org/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10.1126/science.aaz9837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uiExpand="1" build="p" bldLvl="2"/>
      <p:bldP spid="41" grpId="0"/>
      <p:bldP spid="61" grpId="0" animBg="1"/>
      <p:bldP spid="61" grpId="1" animBg="1"/>
      <p:bldP spid="62" grpId="0" animBg="1"/>
      <p:bldP spid="62" grpId="1" animBg="1"/>
      <p:bldP spid="65" grpId="0" animBg="1"/>
      <p:bldP spid="7" grpId="0"/>
      <p:bldP spid="7" grpId="1"/>
      <p:bldP spid="50" grpId="0"/>
      <p:bldP spid="50" grpId="1"/>
      <p:bldP spid="52" grpId="0"/>
      <p:bldP spid="5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Gerader Verbinder 75"/>
          <p:cNvCxnSpPr/>
          <p:nvPr/>
        </p:nvCxnSpPr>
        <p:spPr>
          <a:xfrm>
            <a:off x="7132687" y="1268760"/>
            <a:ext cx="0" cy="144016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6456040" y="1268760"/>
            <a:ext cx="0" cy="1440160"/>
          </a:xfrm>
          <a:prstGeom prst="line">
            <a:avLst/>
          </a:prstGeom>
          <a:ln w="571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Textfeld 244"/>
          <p:cNvSpPr txBox="1"/>
          <p:nvPr/>
        </p:nvSpPr>
        <p:spPr>
          <a:xfrm>
            <a:off x="5952000" y="2997000"/>
            <a:ext cx="2007600" cy="288000"/>
          </a:xfrm>
          <a:prstGeom prst="rect">
            <a:avLst/>
          </a:prstGeom>
          <a:solidFill>
            <a:schemeClr val="bg1">
              <a:lumMod val="50000"/>
            </a:schemeClr>
          </a:solidFill>
          <a:effectLst>
            <a:softEdge rad="0"/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Frequency correction</a:t>
            </a:r>
          </a:p>
        </p:txBody>
      </p:sp>
      <p:pic>
        <p:nvPicPr>
          <p:cNvPr id="105" name="Grafik 10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6584" y="3160355"/>
            <a:ext cx="574166" cy="251124"/>
          </a:xfrm>
          <a:prstGeom prst="rect">
            <a:avLst/>
          </a:prstGeom>
        </p:spPr>
      </p:pic>
      <p:sp>
        <p:nvSpPr>
          <p:cNvPr id="171" name="Bogen 170"/>
          <p:cNvSpPr/>
          <p:nvPr/>
        </p:nvSpPr>
        <p:spPr>
          <a:xfrm rot="16200000">
            <a:off x="4224000" y="2586600"/>
            <a:ext cx="914400" cy="914400"/>
          </a:xfrm>
          <a:prstGeom prst="arc">
            <a:avLst/>
          </a:prstGeom>
          <a:ln w="63500" cmpd="dbl">
            <a:solidFill>
              <a:srgbClr val="FFAB2F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3" name="Gerader Verbinder 142"/>
          <p:cNvCxnSpPr/>
          <p:nvPr/>
        </p:nvCxnSpPr>
        <p:spPr>
          <a:xfrm>
            <a:off x="4656000" y="2590404"/>
            <a:ext cx="3600000" cy="0"/>
          </a:xfrm>
          <a:prstGeom prst="line">
            <a:avLst/>
          </a:prstGeom>
          <a:ln w="38100">
            <a:solidFill>
              <a:srgbClr val="FFAB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Bogen 141"/>
          <p:cNvSpPr/>
          <p:nvPr/>
        </p:nvSpPr>
        <p:spPr>
          <a:xfrm rot="5400000">
            <a:off x="8093507" y="1597251"/>
            <a:ext cx="914400" cy="914400"/>
          </a:xfrm>
          <a:prstGeom prst="arc">
            <a:avLst>
              <a:gd name="adj1" fmla="val 16200000"/>
              <a:gd name="adj2" fmla="val 20560861"/>
            </a:avLst>
          </a:prstGeom>
          <a:ln w="38100">
            <a:solidFill>
              <a:srgbClr val="FFA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Bogen 139"/>
          <p:cNvSpPr/>
          <p:nvPr/>
        </p:nvSpPr>
        <p:spPr>
          <a:xfrm rot="5400000">
            <a:off x="4440000" y="1597251"/>
            <a:ext cx="914400" cy="914400"/>
          </a:xfrm>
          <a:prstGeom prst="arc">
            <a:avLst>
              <a:gd name="adj1" fmla="val 16200000"/>
              <a:gd name="adj2" fmla="val 20560861"/>
            </a:avLst>
          </a:prstGeom>
          <a:ln w="38100">
            <a:solidFill>
              <a:srgbClr val="FFAB2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3" name="Gerader Verbinder 132"/>
          <p:cNvCxnSpPr/>
          <p:nvPr/>
        </p:nvCxnSpPr>
        <p:spPr>
          <a:xfrm>
            <a:off x="3576000" y="2548333"/>
            <a:ext cx="720000" cy="0"/>
          </a:xfrm>
          <a:prstGeom prst="line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Bogen 125"/>
          <p:cNvSpPr/>
          <p:nvPr/>
        </p:nvSpPr>
        <p:spPr>
          <a:xfrm>
            <a:off x="8195268" y="2570760"/>
            <a:ext cx="914400" cy="914400"/>
          </a:xfrm>
          <a:prstGeom prst="arc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Bogen 126"/>
          <p:cNvSpPr/>
          <p:nvPr/>
        </p:nvSpPr>
        <p:spPr>
          <a:xfrm rot="5400000">
            <a:off x="8150501" y="1656360"/>
            <a:ext cx="914400" cy="914400"/>
          </a:xfrm>
          <a:prstGeom prst="arc">
            <a:avLst/>
          </a:prstGeom>
          <a:ln w="381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Bogen 87"/>
          <p:cNvSpPr/>
          <p:nvPr/>
        </p:nvSpPr>
        <p:spPr>
          <a:xfrm rot="5400000">
            <a:off x="4486915" y="1641797"/>
            <a:ext cx="914400" cy="914400"/>
          </a:xfrm>
          <a:prstGeom prst="arc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noise cancellation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20</a:t>
            </a:fld>
            <a:endParaRPr lang="de-CH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5157000"/>
            <a:ext cx="3239998" cy="5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13" y="5085000"/>
            <a:ext cx="3239997" cy="5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000" y="5085000"/>
            <a:ext cx="3239998" cy="540000"/>
          </a:xfrm>
          <a:prstGeom prst="rect">
            <a:avLst/>
          </a:prstGeom>
        </p:spPr>
      </p:pic>
      <p:cxnSp>
        <p:nvCxnSpPr>
          <p:cNvPr id="45" name="Gerader Verbinder 44"/>
          <p:cNvCxnSpPr/>
          <p:nvPr/>
        </p:nvCxnSpPr>
        <p:spPr>
          <a:xfrm>
            <a:off x="3216000" y="2552300"/>
            <a:ext cx="504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/>
          <p:cNvCxnSpPr/>
          <p:nvPr/>
        </p:nvCxnSpPr>
        <p:spPr>
          <a:xfrm>
            <a:off x="4573222" y="2561466"/>
            <a:ext cx="432446" cy="0"/>
          </a:xfrm>
          <a:prstGeom prst="line">
            <a:avLst/>
          </a:prstGeom>
          <a:ln w="127000" cap="rnd" cmpd="sng">
            <a:solidFill>
              <a:schemeClr val="tx2">
                <a:lumMod val="40000"/>
                <a:lumOff val="6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" name="Gruppieren 101"/>
          <p:cNvGrpSpPr/>
          <p:nvPr/>
        </p:nvGrpSpPr>
        <p:grpSpPr>
          <a:xfrm>
            <a:off x="5221668" y="1985467"/>
            <a:ext cx="360000" cy="113530"/>
            <a:chOff x="2844000" y="4293001"/>
            <a:chExt cx="360000" cy="113530"/>
          </a:xfrm>
        </p:grpSpPr>
        <p:sp>
          <p:nvSpPr>
            <p:cNvPr id="97" name="Rechteck 96"/>
            <p:cNvSpPr/>
            <p:nvPr/>
          </p:nvSpPr>
          <p:spPr>
            <a:xfrm>
              <a:off x="2844000" y="4293001"/>
              <a:ext cx="360000" cy="113530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Gerader Verbinder 98"/>
            <p:cNvCxnSpPr/>
            <p:nvPr/>
          </p:nvCxnSpPr>
          <p:spPr>
            <a:xfrm>
              <a:off x="2844000" y="4403665"/>
              <a:ext cx="360000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8" name="Grafik 10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000" y="2113560"/>
            <a:ext cx="898554" cy="885274"/>
          </a:xfrm>
          <a:prstGeom prst="rect">
            <a:avLst/>
          </a:prstGeom>
        </p:spPr>
      </p:pic>
      <p:grpSp>
        <p:nvGrpSpPr>
          <p:cNvPr id="113" name="Gruppieren 112"/>
          <p:cNvGrpSpPr/>
          <p:nvPr/>
        </p:nvGrpSpPr>
        <p:grpSpPr>
          <a:xfrm>
            <a:off x="6589669" y="2073702"/>
            <a:ext cx="451647" cy="469795"/>
            <a:chOff x="3599653" y="4343135"/>
            <a:chExt cx="451647" cy="469795"/>
          </a:xfrm>
        </p:grpSpPr>
        <p:sp>
          <p:nvSpPr>
            <p:cNvPr id="109" name="Ellipse 108"/>
            <p:cNvSpPr/>
            <p:nvPr/>
          </p:nvSpPr>
          <p:spPr>
            <a:xfrm>
              <a:off x="3599653" y="4343135"/>
              <a:ext cx="191297" cy="4697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Ellipse 109"/>
            <p:cNvSpPr/>
            <p:nvPr/>
          </p:nvSpPr>
          <p:spPr>
            <a:xfrm>
              <a:off x="3686436" y="4343135"/>
              <a:ext cx="191297" cy="4697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Ellipse 110"/>
            <p:cNvSpPr/>
            <p:nvPr/>
          </p:nvSpPr>
          <p:spPr>
            <a:xfrm>
              <a:off x="3773219" y="4343135"/>
              <a:ext cx="191297" cy="4697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Ellipse 111"/>
            <p:cNvSpPr/>
            <p:nvPr/>
          </p:nvSpPr>
          <p:spPr>
            <a:xfrm>
              <a:off x="3860003" y="4343135"/>
              <a:ext cx="191297" cy="46979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4" name="Gerader Verbinder 113"/>
          <p:cNvCxnSpPr/>
          <p:nvPr/>
        </p:nvCxnSpPr>
        <p:spPr>
          <a:xfrm>
            <a:off x="8245668" y="2556196"/>
            <a:ext cx="432446" cy="0"/>
          </a:xfrm>
          <a:prstGeom prst="line">
            <a:avLst/>
          </a:prstGeom>
          <a:ln w="127000" cap="rnd" cmpd="sng">
            <a:solidFill>
              <a:schemeClr val="tx2">
                <a:lumMod val="40000"/>
                <a:lumOff val="6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uppieren 127"/>
          <p:cNvGrpSpPr/>
          <p:nvPr/>
        </p:nvGrpSpPr>
        <p:grpSpPr>
          <a:xfrm>
            <a:off x="8897100" y="1999880"/>
            <a:ext cx="360000" cy="113530"/>
            <a:chOff x="2844000" y="4293001"/>
            <a:chExt cx="360000" cy="113530"/>
          </a:xfrm>
        </p:grpSpPr>
        <p:sp>
          <p:nvSpPr>
            <p:cNvPr id="129" name="Rechteck 128"/>
            <p:cNvSpPr/>
            <p:nvPr/>
          </p:nvSpPr>
          <p:spPr>
            <a:xfrm>
              <a:off x="2844000" y="4293001"/>
              <a:ext cx="360000" cy="113530"/>
            </a:xfrm>
            <a:prstGeom prst="rect">
              <a:avLst/>
            </a:prstGeom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0" name="Gerader Verbinder 129"/>
            <p:cNvCxnSpPr/>
            <p:nvPr/>
          </p:nvCxnSpPr>
          <p:spPr>
            <a:xfrm>
              <a:off x="2844000" y="4403665"/>
              <a:ext cx="360000" cy="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1" name="Grafik 1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44" y="2377850"/>
            <a:ext cx="579494" cy="354288"/>
          </a:xfrm>
          <a:prstGeom prst="rect">
            <a:avLst/>
          </a:prstGeom>
        </p:spPr>
      </p:pic>
      <p:pic>
        <p:nvPicPr>
          <p:cNvPr id="132" name="Grafik 1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424" y="2377850"/>
            <a:ext cx="579494" cy="354288"/>
          </a:xfrm>
          <a:prstGeom prst="rect">
            <a:avLst/>
          </a:prstGeom>
        </p:spPr>
      </p:pic>
      <p:pic>
        <p:nvPicPr>
          <p:cNvPr id="216" name="Grafik 2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000" y="1701000"/>
            <a:ext cx="1440000" cy="206466"/>
          </a:xfrm>
          <a:prstGeom prst="rect">
            <a:avLst/>
          </a:prstGeom>
        </p:spPr>
      </p:pic>
      <p:sp>
        <p:nvSpPr>
          <p:cNvPr id="218" name="Ellipse 217"/>
          <p:cNvSpPr/>
          <p:nvPr/>
        </p:nvSpPr>
        <p:spPr>
          <a:xfrm>
            <a:off x="4917718" y="2061000"/>
            <a:ext cx="242282" cy="2422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</a:t>
            </a:r>
          </a:p>
        </p:txBody>
      </p:sp>
      <p:sp>
        <p:nvSpPr>
          <p:cNvPr id="219" name="Ellipse 218"/>
          <p:cNvSpPr/>
          <p:nvPr/>
        </p:nvSpPr>
        <p:spPr>
          <a:xfrm>
            <a:off x="8517718" y="2133000"/>
            <a:ext cx="242282" cy="2422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2</a:t>
            </a:r>
          </a:p>
        </p:txBody>
      </p:sp>
      <p:sp>
        <p:nvSpPr>
          <p:cNvPr id="220" name="Ellipse 219"/>
          <p:cNvSpPr/>
          <p:nvPr/>
        </p:nvSpPr>
        <p:spPr>
          <a:xfrm>
            <a:off x="3045720" y="5238718"/>
            <a:ext cx="242282" cy="2422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1</a:t>
            </a:r>
          </a:p>
        </p:txBody>
      </p:sp>
      <p:sp>
        <p:nvSpPr>
          <p:cNvPr id="221" name="Ellipse 220"/>
          <p:cNvSpPr/>
          <p:nvPr/>
        </p:nvSpPr>
        <p:spPr>
          <a:xfrm>
            <a:off x="9984000" y="5229000"/>
            <a:ext cx="242282" cy="2422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/>
              <a:t>2</a:t>
            </a:r>
          </a:p>
        </p:txBody>
      </p:sp>
      <p:sp>
        <p:nvSpPr>
          <p:cNvPr id="223" name="Textfeld 222"/>
          <p:cNvSpPr txBox="1"/>
          <p:nvPr/>
        </p:nvSpPr>
        <p:spPr>
          <a:xfrm>
            <a:off x="4656000" y="2781000"/>
            <a:ext cx="2952000" cy="288000"/>
          </a:xfrm>
          <a:prstGeom prst="rect">
            <a:avLst/>
          </a:prstGeom>
          <a:solidFill>
            <a:srgbClr val="E17305"/>
          </a:solidFill>
          <a:effectLst>
            <a:softEdge rad="0"/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Michelson-Interferometer</a:t>
            </a:r>
          </a:p>
        </p:txBody>
      </p:sp>
      <p:grpSp>
        <p:nvGrpSpPr>
          <p:cNvPr id="228" name="Gruppieren 227"/>
          <p:cNvGrpSpPr/>
          <p:nvPr/>
        </p:nvGrpSpPr>
        <p:grpSpPr>
          <a:xfrm>
            <a:off x="6096000" y="4293000"/>
            <a:ext cx="1152000" cy="792000"/>
            <a:chOff x="4572000" y="4293000"/>
            <a:chExt cx="1152000" cy="792000"/>
          </a:xfrm>
        </p:grpSpPr>
        <p:sp>
          <p:nvSpPr>
            <p:cNvPr id="222" name="Flussdiagramm: Zusammenführung 221"/>
            <p:cNvSpPr/>
            <p:nvPr/>
          </p:nvSpPr>
          <p:spPr>
            <a:xfrm>
              <a:off x="4932000" y="4653000"/>
              <a:ext cx="432000" cy="432000"/>
            </a:xfrm>
            <a:prstGeom prst="flowChartSummingJunction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Gerade Verbindung mit Pfeil 224"/>
            <p:cNvCxnSpPr>
              <a:endCxn id="222" idx="2"/>
            </p:cNvCxnSpPr>
            <p:nvPr/>
          </p:nvCxnSpPr>
          <p:spPr>
            <a:xfrm>
              <a:off x="4572000" y="4869000"/>
              <a:ext cx="36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Gerade Verbindung mit Pfeil 225"/>
            <p:cNvCxnSpPr/>
            <p:nvPr/>
          </p:nvCxnSpPr>
          <p:spPr>
            <a:xfrm rot="10800000">
              <a:off x="5364000" y="4869000"/>
              <a:ext cx="36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Gerade Verbindung mit Pfeil 226"/>
            <p:cNvCxnSpPr/>
            <p:nvPr/>
          </p:nvCxnSpPr>
          <p:spPr>
            <a:xfrm rot="16200000">
              <a:off x="4968000" y="4473000"/>
              <a:ext cx="36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9" name="Rechteck 228"/>
          <p:cNvSpPr/>
          <p:nvPr/>
        </p:nvSpPr>
        <p:spPr>
          <a:xfrm>
            <a:off x="7464000" y="3494650"/>
            <a:ext cx="1584000" cy="28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Phase error</a:t>
            </a:r>
          </a:p>
        </p:txBody>
      </p:sp>
      <p:sp>
        <p:nvSpPr>
          <p:cNvPr id="230" name="Textfeld 229"/>
          <p:cNvSpPr txBox="1"/>
          <p:nvPr/>
        </p:nvSpPr>
        <p:spPr>
          <a:xfrm>
            <a:off x="5232000" y="1773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FM</a:t>
            </a:r>
          </a:p>
        </p:txBody>
      </p:sp>
      <p:sp>
        <p:nvSpPr>
          <p:cNvPr id="231" name="Textfeld 230"/>
          <p:cNvSpPr txBox="1"/>
          <p:nvPr/>
        </p:nvSpPr>
        <p:spPr>
          <a:xfrm>
            <a:off x="8904000" y="1773000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b="1" dirty="0">
                <a:solidFill>
                  <a:schemeClr val="accent1"/>
                </a:solidFill>
              </a:rPr>
              <a:t>FM</a:t>
            </a:r>
          </a:p>
        </p:txBody>
      </p:sp>
      <p:sp>
        <p:nvSpPr>
          <p:cNvPr id="233" name="Flussdiagramm: Alternativer Prozess 232"/>
          <p:cNvSpPr/>
          <p:nvPr/>
        </p:nvSpPr>
        <p:spPr>
          <a:xfrm>
            <a:off x="5304000" y="3460750"/>
            <a:ext cx="1224000" cy="360000"/>
          </a:xfrm>
          <a:prstGeom prst="flowChartAlternateProcess">
            <a:avLst/>
          </a:prstGeom>
          <a:solidFill>
            <a:schemeClr val="bg1">
              <a:lumMod val="5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Control loop</a:t>
            </a:r>
          </a:p>
        </p:txBody>
      </p:sp>
      <p:sp>
        <p:nvSpPr>
          <p:cNvPr id="234" name="Pfeil nach oben 233"/>
          <p:cNvSpPr/>
          <p:nvPr/>
        </p:nvSpPr>
        <p:spPr>
          <a:xfrm>
            <a:off x="5880001" y="2637001"/>
            <a:ext cx="162025" cy="890425"/>
          </a:xfrm>
          <a:prstGeom prst="upArrow">
            <a:avLst>
              <a:gd name="adj1" fmla="val 38241"/>
              <a:gd name="adj2" fmla="val 72049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" name="Pfeil nach oben 234"/>
          <p:cNvSpPr/>
          <p:nvPr/>
        </p:nvSpPr>
        <p:spPr>
          <a:xfrm rot="16200000">
            <a:off x="6915501" y="3102850"/>
            <a:ext cx="161001" cy="1079998"/>
          </a:xfrm>
          <a:prstGeom prst="upArrow">
            <a:avLst>
              <a:gd name="adj1" fmla="val 38241"/>
              <a:gd name="adj2" fmla="val 82338"/>
            </a:avLst>
          </a:prstGeom>
          <a:solidFill>
            <a:srgbClr val="5EC263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8" name="Grafik 2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000" y="1557000"/>
            <a:ext cx="251674" cy="697060"/>
          </a:xfrm>
          <a:prstGeom prst="rect">
            <a:avLst/>
          </a:prstGeom>
        </p:spPr>
      </p:pic>
      <p:grpSp>
        <p:nvGrpSpPr>
          <p:cNvPr id="243" name="Gruppieren 242"/>
          <p:cNvGrpSpPr/>
          <p:nvPr/>
        </p:nvGrpSpPr>
        <p:grpSpPr>
          <a:xfrm>
            <a:off x="6345334" y="2536428"/>
            <a:ext cx="902096" cy="144000"/>
            <a:chOff x="4821334" y="2536428"/>
            <a:chExt cx="902096" cy="144000"/>
          </a:xfrm>
        </p:grpSpPr>
        <p:sp>
          <p:nvSpPr>
            <p:cNvPr id="239" name="180-Grad-Pfeil 238"/>
            <p:cNvSpPr/>
            <p:nvPr/>
          </p:nvSpPr>
          <p:spPr>
            <a:xfrm rot="5400000">
              <a:off x="4893334" y="2464428"/>
              <a:ext cx="144000" cy="288000"/>
            </a:xfrm>
            <a:prstGeom prst="uturnArrow">
              <a:avLst/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0" name="180-Grad-Pfeil 239"/>
            <p:cNvSpPr/>
            <p:nvPr/>
          </p:nvSpPr>
          <p:spPr>
            <a:xfrm rot="5400000">
              <a:off x="5102191" y="2464428"/>
              <a:ext cx="144000" cy="288000"/>
            </a:xfrm>
            <a:prstGeom prst="uturnArrow">
              <a:avLst/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1" name="180-Grad-Pfeil 240"/>
            <p:cNvSpPr/>
            <p:nvPr/>
          </p:nvSpPr>
          <p:spPr>
            <a:xfrm rot="5400000">
              <a:off x="5306286" y="2464428"/>
              <a:ext cx="144000" cy="288000"/>
            </a:xfrm>
            <a:prstGeom prst="uturnArrow">
              <a:avLst/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2" name="180-Grad-Pfeil 241"/>
            <p:cNvSpPr/>
            <p:nvPr/>
          </p:nvSpPr>
          <p:spPr>
            <a:xfrm rot="5400000">
              <a:off x="5507430" y="2464428"/>
              <a:ext cx="144000" cy="288000"/>
            </a:xfrm>
            <a:prstGeom prst="uturnArrow">
              <a:avLst/>
            </a:prstGeom>
            <a:solidFill>
              <a:srgbClr val="FF0000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46" name="Textfeld 245"/>
          <p:cNvSpPr txBox="1"/>
          <p:nvPr/>
        </p:nvSpPr>
        <p:spPr>
          <a:xfrm>
            <a:off x="7176000" y="1989000"/>
            <a:ext cx="1584000" cy="288000"/>
          </a:xfrm>
          <a:prstGeom prst="rect">
            <a:avLst/>
          </a:prstGeom>
          <a:solidFill>
            <a:srgbClr val="8989FF"/>
          </a:solidFill>
          <a:effectLst>
            <a:softEdge rad="0"/>
          </a:effectLst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Frequency shifter</a:t>
            </a:r>
          </a:p>
        </p:txBody>
      </p:sp>
      <p:grpSp>
        <p:nvGrpSpPr>
          <p:cNvPr id="21" name="Gruppieren 20"/>
          <p:cNvGrpSpPr/>
          <p:nvPr/>
        </p:nvGrpSpPr>
        <p:grpSpPr>
          <a:xfrm>
            <a:off x="5376000" y="3429001"/>
            <a:ext cx="1521526" cy="1118659"/>
            <a:chOff x="972000" y="3462341"/>
            <a:chExt cx="1521526" cy="1118659"/>
          </a:xfrm>
        </p:grpSpPr>
        <p:cxnSp>
          <p:nvCxnSpPr>
            <p:cNvPr id="69" name="Gerader Verbinder 68"/>
            <p:cNvCxnSpPr/>
            <p:nvPr/>
          </p:nvCxnSpPr>
          <p:spPr>
            <a:xfrm>
              <a:off x="972000" y="4149000"/>
              <a:ext cx="1512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uppieren 65"/>
            <p:cNvGrpSpPr/>
            <p:nvPr/>
          </p:nvGrpSpPr>
          <p:grpSpPr>
            <a:xfrm rot="5400000">
              <a:off x="2256761" y="4070524"/>
              <a:ext cx="360000" cy="113530"/>
              <a:chOff x="2844000" y="4293001"/>
              <a:chExt cx="360000" cy="113530"/>
            </a:xfrm>
          </p:grpSpPr>
          <p:sp>
            <p:nvSpPr>
              <p:cNvPr id="67" name="Rechteck 66"/>
              <p:cNvSpPr/>
              <p:nvPr/>
            </p:nvSpPr>
            <p:spPr>
              <a:xfrm>
                <a:off x="2844000" y="4293001"/>
                <a:ext cx="360000" cy="11353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8" name="Gerader Verbinder 67"/>
              <p:cNvCxnSpPr/>
              <p:nvPr/>
            </p:nvCxnSpPr>
            <p:spPr>
              <a:xfrm>
                <a:off x="2844000" y="4403665"/>
                <a:ext cx="360000" cy="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" name="Gerade Verbindung mit Pfeil 12"/>
            <p:cNvCxnSpPr/>
            <p:nvPr/>
          </p:nvCxnSpPr>
          <p:spPr>
            <a:xfrm>
              <a:off x="1692000" y="3573000"/>
              <a:ext cx="0" cy="100800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/>
          </p:nvCxnSpPr>
          <p:spPr>
            <a:xfrm flipH="1">
              <a:off x="1548000" y="4005000"/>
              <a:ext cx="288000" cy="288000"/>
            </a:xfrm>
            <a:prstGeom prst="line">
              <a:avLst/>
            </a:prstGeom>
            <a:ln w="635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/>
          </p:nvCxnSpPr>
          <p:spPr>
            <a:xfrm>
              <a:off x="1044000" y="4149000"/>
              <a:ext cx="360000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2" name="Gruppieren 61"/>
            <p:cNvGrpSpPr/>
            <p:nvPr/>
          </p:nvGrpSpPr>
          <p:grpSpPr>
            <a:xfrm>
              <a:off x="1504578" y="3462341"/>
              <a:ext cx="360000" cy="113530"/>
              <a:chOff x="2844000" y="4293001"/>
              <a:chExt cx="360000" cy="113530"/>
            </a:xfrm>
          </p:grpSpPr>
          <p:sp>
            <p:nvSpPr>
              <p:cNvPr id="63" name="Rechteck 62"/>
              <p:cNvSpPr/>
              <p:nvPr/>
            </p:nvSpPr>
            <p:spPr>
              <a:xfrm>
                <a:off x="2844000" y="4293001"/>
                <a:ext cx="360000" cy="11353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Gerader Verbinder 64"/>
              <p:cNvCxnSpPr/>
              <p:nvPr/>
            </p:nvCxnSpPr>
            <p:spPr>
              <a:xfrm>
                <a:off x="2844000" y="4403665"/>
                <a:ext cx="360000" cy="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feld 13"/>
          <p:cNvSpPr txBox="1"/>
          <p:nvPr/>
        </p:nvSpPr>
        <p:spPr>
          <a:xfrm>
            <a:off x="5685656" y="11247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CH" sz="2000" b="1" dirty="0" err="1" smtClean="0">
                <a:solidFill>
                  <a:schemeClr val="bg1">
                    <a:lumMod val="50000"/>
                  </a:schemeClr>
                </a:solidFill>
              </a:rPr>
              <a:t>Local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Textfeld 78"/>
          <p:cNvSpPr txBox="1"/>
          <p:nvPr/>
        </p:nvSpPr>
        <p:spPr>
          <a:xfrm>
            <a:off x="7248128" y="11247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CH" sz="2000" b="1" dirty="0" smtClean="0">
                <a:solidFill>
                  <a:schemeClr val="bg1">
                    <a:lumMod val="50000"/>
                  </a:schemeClr>
                </a:solidFill>
              </a:rPr>
              <a:t>Remote</a:t>
            </a:r>
            <a:endParaRPr lang="en-US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6672064" y="184482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CH" sz="1200" dirty="0" smtClean="0">
                <a:solidFill>
                  <a:srgbClr val="FF0000"/>
                </a:solidFill>
              </a:rPr>
              <a:t>X km</a:t>
            </a:r>
            <a:r>
              <a:rPr lang="de-CH" sz="1200" dirty="0" smtClean="0"/>
              <a:t> </a:t>
            </a:r>
            <a:endParaRPr lang="en-US" sz="1200" dirty="0"/>
          </a:p>
        </p:txBody>
      </p:sp>
      <p:sp>
        <p:nvSpPr>
          <p:cNvPr id="77" name="Ellipse 76"/>
          <p:cNvSpPr/>
          <p:nvPr/>
        </p:nvSpPr>
        <p:spPr>
          <a:xfrm>
            <a:off x="6312024" y="4437112"/>
            <a:ext cx="242282" cy="2422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3</a:t>
            </a:r>
            <a:endParaRPr lang="en-US" sz="1200" b="1" dirty="0"/>
          </a:p>
        </p:txBody>
      </p:sp>
      <p:sp>
        <p:nvSpPr>
          <p:cNvPr id="78" name="Ellipse 77"/>
          <p:cNvSpPr/>
          <p:nvPr/>
        </p:nvSpPr>
        <p:spPr>
          <a:xfrm>
            <a:off x="3791744" y="3212976"/>
            <a:ext cx="242282" cy="24228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542978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325" fill="hold"/>
                                        <p:tgtEl>
                                          <p:spTgt spid="113"/>
                                        </p:tgtEl>
                                      </p:cBhvr>
                                      <p:by x="7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00035 0.00278 L -0.00313 0.00162 L 0.00191 0.00024 L -0.0007 -0.00277 L 0.00191 0.00255 L -0.00226 -0.00023 L 0.00156 -0.00301 L -0.00243 0.00463 L 0.00034 0.00348 " pathEditMode="relative" rAng="0" ptsTypes="AAAAAAAAAA">
                                      <p:cBhvr>
                                        <p:cTn id="47" dur="6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2" presetClass="path" presetSubtype="0" repeatCount="3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4.81481E-6 L 0.14184 -0.0044 " pathEditMode="relative" rAng="0" ptsTypes="AA">
                                      <p:cBhvr>
                                        <p:cTn id="49" dur="6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17135 0.0131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648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16823 0.013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68" y="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41 0.00254 L -0.03524 -0.1863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/>
      <p:bldP spid="171" grpId="0" animBg="1"/>
      <p:bldP spid="142" grpId="0" animBg="1"/>
      <p:bldP spid="140" grpId="0" animBg="1"/>
      <p:bldP spid="218" grpId="0" animBg="1"/>
      <p:bldP spid="218" grpId="1" animBg="1"/>
      <p:bldP spid="219" grpId="0" animBg="1"/>
      <p:bldP spid="219" grpId="1" animBg="1"/>
      <p:bldP spid="220" grpId="0" animBg="1"/>
      <p:bldP spid="220" grpId="1" animBg="1"/>
      <p:bldP spid="221" grpId="0" animBg="1"/>
      <p:bldP spid="221" grpId="1" animBg="1"/>
      <p:bldP spid="223" grpId="0" animBg="1"/>
      <p:bldP spid="223" grpId="1" animBg="1"/>
      <p:bldP spid="229" grpId="0" animBg="1"/>
      <p:bldP spid="233" grpId="0" animBg="1"/>
      <p:bldP spid="234" grpId="0" animBg="1"/>
      <p:bldP spid="235" grpId="0" animBg="1"/>
      <p:bldP spid="246" grpId="0" animBg="1"/>
      <p:bldP spid="77" grpId="0" animBg="1"/>
      <p:bldP spid="7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2ECC-06ED-41C0-B945-C171ED9EEAC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Laboratory side: implementation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816080" y="2132856"/>
            <a:ext cx="3601094" cy="2808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 err="1"/>
              <a:t>Ultrastable</a:t>
            </a:r>
            <a:r>
              <a:rPr lang="en-US" sz="1400" b="1" dirty="0"/>
              <a:t> </a:t>
            </a:r>
            <a:r>
              <a:rPr lang="en-US" sz="1400" b="1" dirty="0" smtClean="0"/>
              <a:t>SI-traceable laser</a:t>
            </a:r>
            <a:endParaRPr lang="en-US" sz="1400" b="1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Stabilized to cavity for narrow linewidth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Stabilized to frequency comb for absolute reference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Comb referenced to active maser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Maser is </a:t>
            </a:r>
            <a:r>
              <a:rPr lang="en-US" sz="1400" dirty="0" smtClean="0"/>
              <a:t>part of </a:t>
            </a:r>
            <a:r>
              <a:rPr lang="en-US" sz="1400" dirty="0"/>
              <a:t>UTC(CH)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Maser is compared to TAI via UTC(CH)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</a:rPr>
              <a:t>&gt;&gt; SI-traceable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5" name="setup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pic>
        <p:nvPicPr>
          <p:cNvPr id="9" name="setup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pic>
        <p:nvPicPr>
          <p:cNvPr id="16" name="setup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2424000" y="1053000"/>
            <a:ext cx="2088000" cy="504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  <a:sym typeface="Wingdings" panose="05000000000000000000" pitchFamily="2" charset="2"/>
              </a:rPr>
              <a:t>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/>
              <a:t>SI-traceable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448000" y="2205000"/>
            <a:ext cx="792000" cy="288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 panose="020F0502020204030204" pitchFamily="34" charset="0"/>
              </a:rPr>
              <a:t>Bern</a:t>
            </a:r>
          </a:p>
        </p:txBody>
      </p:sp>
    </p:spTree>
    <p:extLst>
      <p:ext uri="{BB962C8B-B14F-4D97-AF65-F5344CB8AC3E}">
        <p14:creationId xmlns:p14="http://schemas.microsoft.com/office/powerpoint/2010/main" val="106588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2" grpId="1" build="allAtOnce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2ECC-06ED-41C0-B945-C171ED9EEAC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Laboratory side: implementation</a:t>
            </a:r>
          </a:p>
        </p:txBody>
      </p:sp>
      <p:pic>
        <p:nvPicPr>
          <p:cNvPr id="19" name="setup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pic>
        <p:nvPicPr>
          <p:cNvPr id="20" name="setup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pic>
        <p:nvPicPr>
          <p:cNvPr id="24" name="setup4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2424000" y="1053000"/>
            <a:ext cx="2088000" cy="504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  <a:sym typeface="Wingdings" panose="05000000000000000000" pitchFamily="2" charset="2"/>
              </a:rPr>
              <a:t>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/>
              <a:t>SI-traceable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744000" y="3573000"/>
            <a:ext cx="3744000" cy="280831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/>
              <a:t>Phase noise cancellation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 AOMs for frequency shifting and correcting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Bidirectional EDFAs for compensation of power losses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r>
              <a:rPr lang="en-US" sz="1400" b="1" dirty="0"/>
              <a:t>Regeneration laser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Offset locked to incoming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Used for local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Sent downstream into next fiber segment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>
              <a:solidFill>
                <a:srgbClr val="FF000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26" name="Textfeld 25"/>
          <p:cNvSpPr txBox="1"/>
          <p:nvPr/>
        </p:nvSpPr>
        <p:spPr>
          <a:xfrm>
            <a:off x="2424000" y="1485000"/>
            <a:ext cx="3312000" cy="504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  <a:sym typeface="Wingdings" panose="05000000000000000000" pitchFamily="2" charset="2"/>
              </a:rPr>
              <a:t> </a:t>
            </a:r>
            <a:r>
              <a:rPr lang="en-US" dirty="0">
                <a:sym typeface="Wingdings" panose="05000000000000000000" pitchFamily="2" charset="2"/>
              </a:rPr>
              <a:t>Phase-noise compensated</a:t>
            </a: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7224188" y="2137762"/>
            <a:ext cx="360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/>
          <p:cNvSpPr/>
          <p:nvPr/>
        </p:nvSpPr>
        <p:spPr>
          <a:xfrm>
            <a:off x="7198860" y="2333760"/>
            <a:ext cx="432000" cy="504000"/>
          </a:xfrm>
          <a:prstGeom prst="ellipse">
            <a:avLst/>
          </a:prstGeom>
          <a:noFill/>
          <a:ln w="635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5694480" y="2709000"/>
            <a:ext cx="576000" cy="504000"/>
          </a:xfrm>
          <a:prstGeom prst="rect">
            <a:avLst/>
          </a:prstGeom>
          <a:noFill/>
          <a:ln w="635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7326350" y="1595100"/>
            <a:ext cx="576000" cy="504000"/>
          </a:xfrm>
          <a:prstGeom prst="rect">
            <a:avLst/>
          </a:prstGeom>
          <a:noFill/>
          <a:ln w="635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hteck 15"/>
          <p:cNvSpPr/>
          <p:nvPr/>
        </p:nvSpPr>
        <p:spPr>
          <a:xfrm>
            <a:off x="6528000" y="1917000"/>
            <a:ext cx="288000" cy="432000"/>
          </a:xfrm>
          <a:prstGeom prst="rect">
            <a:avLst/>
          </a:prstGeom>
          <a:noFill/>
          <a:ln w="63500" cmpd="tri">
            <a:solidFill>
              <a:srgbClr val="FFC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hteck 16"/>
          <p:cNvSpPr/>
          <p:nvPr/>
        </p:nvSpPr>
        <p:spPr>
          <a:xfrm>
            <a:off x="6816000" y="2421000"/>
            <a:ext cx="288000" cy="432000"/>
          </a:xfrm>
          <a:prstGeom prst="rect">
            <a:avLst/>
          </a:prstGeom>
          <a:noFill/>
          <a:ln w="63500" cmpd="tri">
            <a:solidFill>
              <a:srgbClr val="FFCC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feld 17"/>
          <p:cNvSpPr txBox="1"/>
          <p:nvPr/>
        </p:nvSpPr>
        <p:spPr>
          <a:xfrm>
            <a:off x="5448000" y="2205000"/>
            <a:ext cx="792000" cy="288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 panose="020F0502020204030204" pitchFamily="34" charset="0"/>
              </a:rPr>
              <a:t>Bern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9048000" y="1557000"/>
            <a:ext cx="792000" cy="288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 panose="020F0502020204030204" pitchFamily="34" charset="0"/>
              </a:rPr>
              <a:t>Basel</a:t>
            </a:r>
          </a:p>
        </p:txBody>
      </p:sp>
    </p:spTree>
    <p:extLst>
      <p:ext uri="{BB962C8B-B14F-4D97-AF65-F5344CB8AC3E}">
        <p14:creationId xmlns:p14="http://schemas.microsoft.com/office/powerpoint/2010/main" val="160446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8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  <p:bldP spid="26" grpId="0"/>
      <p:bldP spid="3" grpId="0" animBg="1"/>
      <p:bldP spid="3" grpId="1" animBg="1"/>
      <p:bldP spid="3" grpId="2" animBg="1"/>
      <p:bldP spid="8" grpId="0" animBg="1"/>
      <p:bldP spid="8" grpId="1" animBg="1"/>
      <p:bldP spid="8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7104000" y="4005000"/>
            <a:ext cx="2952000" cy="223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B2ECC-06ED-41C0-B945-C171ED9EEAC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METAS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Laboratory side: implementation</a:t>
            </a:r>
          </a:p>
        </p:txBody>
      </p:sp>
      <p:pic>
        <p:nvPicPr>
          <p:cNvPr id="22" name="setup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pic>
        <p:nvPicPr>
          <p:cNvPr id="23" name="setup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pic>
        <p:nvPicPr>
          <p:cNvPr id="24" name="setup4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01" y="1485000"/>
            <a:ext cx="7690737" cy="4680000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2424000" y="1053000"/>
            <a:ext cx="2088000" cy="504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  <a:sym typeface="Wingdings" panose="05000000000000000000" pitchFamily="2" charset="2"/>
              </a:rPr>
              <a:t></a:t>
            </a:r>
            <a:r>
              <a:rPr lang="en-US" b="1" dirty="0">
                <a:sym typeface="Wingdings" panose="05000000000000000000" pitchFamily="2" charset="2"/>
              </a:rPr>
              <a:t> </a:t>
            </a:r>
            <a:r>
              <a:rPr lang="en-US" dirty="0"/>
              <a:t>SI-traceable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424000" y="1485000"/>
            <a:ext cx="3312000" cy="504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  <a:sym typeface="Wingdings" panose="05000000000000000000" pitchFamily="2" charset="2"/>
              </a:rPr>
              <a:t> </a:t>
            </a:r>
            <a:r>
              <a:rPr lang="en-US" dirty="0">
                <a:sym typeface="Wingdings" panose="05000000000000000000" pitchFamily="2" charset="2"/>
              </a:rPr>
              <a:t>Phase-noise compensated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4224000" y="1053000"/>
            <a:ext cx="3312000" cy="504000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r>
              <a:rPr lang="en-US" sz="2400" b="1" dirty="0">
                <a:solidFill>
                  <a:schemeClr val="accent4"/>
                </a:solidFill>
                <a:sym typeface="Wingdings" panose="05000000000000000000" pitchFamily="2" charset="2"/>
              </a:rPr>
              <a:t> </a:t>
            </a:r>
            <a:r>
              <a:rPr lang="en-US" dirty="0">
                <a:sym typeface="Wingdings" panose="05000000000000000000" pitchFamily="2" charset="2"/>
              </a:rPr>
              <a:t>Verified on round-trip signal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7536000" y="4653000"/>
            <a:ext cx="360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7536000" y="5085000"/>
            <a:ext cx="360000" cy="21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hteck 13"/>
          <p:cNvSpPr/>
          <p:nvPr/>
        </p:nvSpPr>
        <p:spPr>
          <a:xfrm>
            <a:off x="7224188" y="2137762"/>
            <a:ext cx="360000" cy="21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llipse 15"/>
          <p:cNvSpPr/>
          <p:nvPr/>
        </p:nvSpPr>
        <p:spPr>
          <a:xfrm>
            <a:off x="5448000" y="3357000"/>
            <a:ext cx="432000" cy="504000"/>
          </a:xfrm>
          <a:prstGeom prst="ellipse">
            <a:avLst/>
          </a:prstGeom>
          <a:noFill/>
          <a:ln w="63500" cmpd="tri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ihandform 11"/>
          <p:cNvSpPr/>
          <p:nvPr/>
        </p:nvSpPr>
        <p:spPr>
          <a:xfrm>
            <a:off x="5030291" y="1704839"/>
            <a:ext cx="4984828" cy="4628854"/>
          </a:xfrm>
          <a:custGeom>
            <a:avLst/>
            <a:gdLst>
              <a:gd name="connsiteX0" fmla="*/ 151309 w 4984828"/>
              <a:gd name="connsiteY0" fmla="*/ 1271825 h 4628854"/>
              <a:gd name="connsiteX1" fmla="*/ 1727190 w 4984828"/>
              <a:gd name="connsiteY1" fmla="*/ 1252370 h 4628854"/>
              <a:gd name="connsiteX2" fmla="*/ 1766100 w 4984828"/>
              <a:gd name="connsiteY2" fmla="*/ 153144 h 4628854"/>
              <a:gd name="connsiteX3" fmla="*/ 3069607 w 4984828"/>
              <a:gd name="connsiteY3" fmla="*/ 133689 h 4628854"/>
              <a:gd name="connsiteX4" fmla="*/ 3040424 w 4984828"/>
              <a:gd name="connsiteY4" fmla="*/ 1320463 h 4628854"/>
              <a:gd name="connsiteX5" fmla="*/ 4781675 w 4984828"/>
              <a:gd name="connsiteY5" fmla="*/ 1359374 h 4628854"/>
              <a:gd name="connsiteX6" fmla="*/ 4694126 w 4984828"/>
              <a:gd name="connsiteY6" fmla="*/ 2050038 h 4628854"/>
              <a:gd name="connsiteX7" fmla="*/ 2495675 w 4984828"/>
              <a:gd name="connsiteY7" fmla="*/ 2011127 h 4628854"/>
              <a:gd name="connsiteX8" fmla="*/ 2359488 w 4984828"/>
              <a:gd name="connsiteY8" fmla="*/ 2701791 h 4628854"/>
              <a:gd name="connsiteX9" fmla="*/ 3040424 w 4984828"/>
              <a:gd name="connsiteY9" fmla="*/ 2721246 h 4628854"/>
              <a:gd name="connsiteX10" fmla="*/ 3011241 w 4984828"/>
              <a:gd name="connsiteY10" fmla="*/ 3888565 h 4628854"/>
              <a:gd name="connsiteX11" fmla="*/ 4519028 w 4984828"/>
              <a:gd name="connsiteY11" fmla="*/ 3917748 h 4628854"/>
              <a:gd name="connsiteX12" fmla="*/ 4587122 w 4984828"/>
              <a:gd name="connsiteY12" fmla="*/ 4452770 h 4628854"/>
              <a:gd name="connsiteX13" fmla="*/ 1805011 w 4984828"/>
              <a:gd name="connsiteY13" fmla="*/ 4443042 h 4628854"/>
              <a:gd name="connsiteX14" fmla="*/ 1805011 w 4984828"/>
              <a:gd name="connsiteY14" fmla="*/ 2273774 h 4628854"/>
              <a:gd name="connsiteX15" fmla="*/ 170764 w 4984828"/>
              <a:gd name="connsiteY15" fmla="*/ 2205680 h 4628854"/>
              <a:gd name="connsiteX16" fmla="*/ 92943 w 4984828"/>
              <a:gd name="connsiteY16" fmla="*/ 1806846 h 4628854"/>
              <a:gd name="connsiteX17" fmla="*/ 550143 w 4984828"/>
              <a:gd name="connsiteY17" fmla="*/ 1913850 h 4628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84828" h="4628854">
                <a:moveTo>
                  <a:pt x="151309" y="1271825"/>
                </a:moveTo>
                <a:cubicBezTo>
                  <a:pt x="804683" y="1355321"/>
                  <a:pt x="1458058" y="1438817"/>
                  <a:pt x="1727190" y="1252370"/>
                </a:cubicBezTo>
                <a:cubicBezTo>
                  <a:pt x="1996322" y="1065923"/>
                  <a:pt x="1542364" y="339591"/>
                  <a:pt x="1766100" y="153144"/>
                </a:cubicBezTo>
                <a:cubicBezTo>
                  <a:pt x="1989836" y="-33303"/>
                  <a:pt x="2857220" y="-60864"/>
                  <a:pt x="3069607" y="133689"/>
                </a:cubicBezTo>
                <a:cubicBezTo>
                  <a:pt x="3281994" y="328242"/>
                  <a:pt x="2755079" y="1116182"/>
                  <a:pt x="3040424" y="1320463"/>
                </a:cubicBezTo>
                <a:cubicBezTo>
                  <a:pt x="3325769" y="1524744"/>
                  <a:pt x="4506058" y="1237778"/>
                  <a:pt x="4781675" y="1359374"/>
                </a:cubicBezTo>
                <a:cubicBezTo>
                  <a:pt x="5057292" y="1480970"/>
                  <a:pt x="5075126" y="1941412"/>
                  <a:pt x="4694126" y="2050038"/>
                </a:cubicBezTo>
                <a:cubicBezTo>
                  <a:pt x="4313126" y="2158664"/>
                  <a:pt x="2884781" y="1902501"/>
                  <a:pt x="2495675" y="2011127"/>
                </a:cubicBezTo>
                <a:cubicBezTo>
                  <a:pt x="2106569" y="2119753"/>
                  <a:pt x="2268697" y="2583438"/>
                  <a:pt x="2359488" y="2701791"/>
                </a:cubicBezTo>
                <a:cubicBezTo>
                  <a:pt x="2450279" y="2820144"/>
                  <a:pt x="2931799" y="2523450"/>
                  <a:pt x="3040424" y="2721246"/>
                </a:cubicBezTo>
                <a:cubicBezTo>
                  <a:pt x="3149049" y="2919042"/>
                  <a:pt x="2764807" y="3689148"/>
                  <a:pt x="3011241" y="3888565"/>
                </a:cubicBezTo>
                <a:cubicBezTo>
                  <a:pt x="3257675" y="4087982"/>
                  <a:pt x="4256381" y="3823714"/>
                  <a:pt x="4519028" y="3917748"/>
                </a:cubicBezTo>
                <a:cubicBezTo>
                  <a:pt x="4781675" y="4011782"/>
                  <a:pt x="5039458" y="4365221"/>
                  <a:pt x="4587122" y="4452770"/>
                </a:cubicBezTo>
                <a:cubicBezTo>
                  <a:pt x="4134786" y="4540319"/>
                  <a:pt x="2268696" y="4806208"/>
                  <a:pt x="1805011" y="4443042"/>
                </a:cubicBezTo>
                <a:cubicBezTo>
                  <a:pt x="1341326" y="4079876"/>
                  <a:pt x="2077385" y="2646668"/>
                  <a:pt x="1805011" y="2273774"/>
                </a:cubicBezTo>
                <a:cubicBezTo>
                  <a:pt x="1532637" y="1900880"/>
                  <a:pt x="456109" y="2283501"/>
                  <a:pt x="170764" y="2205680"/>
                </a:cubicBezTo>
                <a:cubicBezTo>
                  <a:pt x="-114581" y="2127859"/>
                  <a:pt x="29713" y="1855484"/>
                  <a:pt x="92943" y="1806846"/>
                </a:cubicBezTo>
                <a:cubicBezTo>
                  <a:pt x="156173" y="1758208"/>
                  <a:pt x="353158" y="1836029"/>
                  <a:pt x="550143" y="1913850"/>
                </a:cubicBezTo>
              </a:path>
            </a:pathLst>
          </a:custGeom>
          <a:noFill/>
          <a:ln w="63500">
            <a:solidFill>
              <a:srgbClr val="46CA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ihandform 16"/>
          <p:cNvSpPr/>
          <p:nvPr/>
        </p:nvSpPr>
        <p:spPr>
          <a:xfrm>
            <a:off x="4803131" y="2698775"/>
            <a:ext cx="748120" cy="890895"/>
          </a:xfrm>
          <a:custGeom>
            <a:avLst/>
            <a:gdLst>
              <a:gd name="connsiteX0" fmla="*/ 631388 w 748120"/>
              <a:gd name="connsiteY0" fmla="*/ 5515 h 890895"/>
              <a:gd name="connsiteX1" fmla="*/ 417380 w 748120"/>
              <a:gd name="connsiteY1" fmla="*/ 34698 h 890895"/>
              <a:gd name="connsiteX2" fmla="*/ 359014 w 748120"/>
              <a:gd name="connsiteY2" fmla="*/ 268162 h 890895"/>
              <a:gd name="connsiteX3" fmla="*/ 28273 w 748120"/>
              <a:gd name="connsiteY3" fmla="*/ 297345 h 890895"/>
              <a:gd name="connsiteX4" fmla="*/ 57456 w 748120"/>
              <a:gd name="connsiteY4" fmla="*/ 735090 h 890895"/>
              <a:gd name="connsiteX5" fmla="*/ 378469 w 748120"/>
              <a:gd name="connsiteY5" fmla="*/ 764273 h 890895"/>
              <a:gd name="connsiteX6" fmla="*/ 748120 w 748120"/>
              <a:gd name="connsiteY6" fmla="*/ 890732 h 890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120" h="890895">
                <a:moveTo>
                  <a:pt x="631388" y="5515"/>
                </a:moveTo>
                <a:cubicBezTo>
                  <a:pt x="547082" y="-1781"/>
                  <a:pt x="462776" y="-9077"/>
                  <a:pt x="417380" y="34698"/>
                </a:cubicBezTo>
                <a:cubicBezTo>
                  <a:pt x="371984" y="78473"/>
                  <a:pt x="423865" y="224388"/>
                  <a:pt x="359014" y="268162"/>
                </a:cubicBezTo>
                <a:cubicBezTo>
                  <a:pt x="294163" y="311936"/>
                  <a:pt x="78533" y="219524"/>
                  <a:pt x="28273" y="297345"/>
                </a:cubicBezTo>
                <a:cubicBezTo>
                  <a:pt x="-21987" y="375166"/>
                  <a:pt x="-910" y="657269"/>
                  <a:pt x="57456" y="735090"/>
                </a:cubicBezTo>
                <a:cubicBezTo>
                  <a:pt x="115822" y="812911"/>
                  <a:pt x="263358" y="738333"/>
                  <a:pt x="378469" y="764273"/>
                </a:cubicBezTo>
                <a:cubicBezTo>
                  <a:pt x="493580" y="790213"/>
                  <a:pt x="676784" y="895596"/>
                  <a:pt x="748120" y="890732"/>
                </a:cubicBezTo>
              </a:path>
            </a:pathLst>
          </a:custGeom>
          <a:noFill/>
          <a:ln w="635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9048000" y="4149000"/>
            <a:ext cx="792000" cy="288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 panose="020F0502020204030204" pitchFamily="34" charset="0"/>
              </a:rPr>
              <a:t>Zurich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448000" y="2205000"/>
            <a:ext cx="792000" cy="288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 panose="020F0502020204030204" pitchFamily="34" charset="0"/>
              </a:rPr>
              <a:t>Bern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9048000" y="1557000"/>
            <a:ext cx="792000" cy="288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 panose="020F0502020204030204" pitchFamily="34" charset="0"/>
              </a:rPr>
              <a:t>Basel</a:t>
            </a:r>
          </a:p>
        </p:txBody>
      </p:sp>
    </p:spTree>
    <p:extLst>
      <p:ext uri="{BB962C8B-B14F-4D97-AF65-F5344CB8AC3E}">
        <p14:creationId xmlns:p14="http://schemas.microsoft.com/office/powerpoint/2010/main" val="173463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14" grpId="0" animBg="1"/>
      <p:bldP spid="16" grpId="0" animBg="1"/>
      <p:bldP spid="16" grpId="1" animBg="1"/>
      <p:bldP spid="12" grpId="0" animBg="1"/>
      <p:bldP spid="1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24</a:t>
            </a:fld>
            <a:endParaRPr lang="de-CH" dirty="0"/>
          </a:p>
        </p:txBody>
      </p:sp>
      <p:pic>
        <p:nvPicPr>
          <p:cNvPr id="7" name="pnc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989000"/>
            <a:ext cx="5898168" cy="4320000"/>
          </a:xfr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In-loop phase noise measured</a:t>
            </a:r>
            <a:endParaRPr lang="en-US" dirty="0"/>
          </a:p>
        </p:txBody>
      </p:sp>
      <p:pic>
        <p:nvPicPr>
          <p:cNvPr id="8" name="pnc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989000"/>
            <a:ext cx="5898168" cy="4320000"/>
          </a:xfrm>
          <a:prstGeom prst="rect">
            <a:avLst/>
          </a:prstGeom>
        </p:spPr>
      </p:pic>
      <p:pic>
        <p:nvPicPr>
          <p:cNvPr id="9" name="pnc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989000"/>
            <a:ext cx="5898168" cy="4320000"/>
          </a:xfrm>
          <a:prstGeom prst="rect">
            <a:avLst/>
          </a:prstGeom>
        </p:spPr>
      </p:pic>
      <p:pic>
        <p:nvPicPr>
          <p:cNvPr id="10" name="pnc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1989000"/>
            <a:ext cx="5898168" cy="4320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832628" y="2529000"/>
            <a:ext cx="2880000" cy="28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Phase noise cancellation off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88628" y="4401000"/>
            <a:ext cx="2880000" cy="288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Phase noise cancellation on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8544272" y="692696"/>
            <a:ext cx="3029548" cy="967749"/>
            <a:chOff x="7248000" y="837000"/>
            <a:chExt cx="3029548" cy="967749"/>
          </a:xfrm>
        </p:grpSpPr>
        <p:pic>
          <p:nvPicPr>
            <p:cNvPr id="53" name="Grafik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666587" y="1602630"/>
              <a:ext cx="281234" cy="123004"/>
            </a:xfrm>
            <a:prstGeom prst="rect">
              <a:avLst/>
            </a:prstGeom>
          </p:spPr>
        </p:pic>
        <p:sp>
          <p:nvSpPr>
            <p:cNvPr id="54" name="Bogen 53"/>
            <p:cNvSpPr/>
            <p:nvPr/>
          </p:nvSpPr>
          <p:spPr>
            <a:xfrm rot="16200000">
              <a:off x="7812265" y="1321597"/>
              <a:ext cx="447886" cy="447886"/>
            </a:xfrm>
            <a:prstGeom prst="arc">
              <a:avLst/>
            </a:prstGeom>
            <a:ln w="25400" cmpd="dbl">
              <a:solidFill>
                <a:srgbClr val="FFAB2F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Gerader Verbinder 54"/>
            <p:cNvCxnSpPr/>
            <p:nvPr/>
          </p:nvCxnSpPr>
          <p:spPr>
            <a:xfrm>
              <a:off x="8023866" y="1323460"/>
              <a:ext cx="1763329" cy="0"/>
            </a:xfrm>
            <a:prstGeom prst="line">
              <a:avLst/>
            </a:prstGeom>
            <a:ln w="25400">
              <a:solidFill>
                <a:srgbClr val="FFAB2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Bogen 55"/>
            <p:cNvSpPr/>
            <p:nvPr/>
          </p:nvSpPr>
          <p:spPr>
            <a:xfrm rot="5400000">
              <a:off x="9707603" y="837000"/>
              <a:ext cx="447886" cy="447886"/>
            </a:xfrm>
            <a:prstGeom prst="arc">
              <a:avLst>
                <a:gd name="adj1" fmla="val 16200000"/>
                <a:gd name="adj2" fmla="val 20560861"/>
              </a:avLst>
            </a:prstGeom>
            <a:ln w="25400">
              <a:solidFill>
                <a:srgbClr val="FFAB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Bogen 56"/>
            <p:cNvSpPr/>
            <p:nvPr/>
          </p:nvSpPr>
          <p:spPr>
            <a:xfrm rot="5400000">
              <a:off x="7918065" y="837000"/>
              <a:ext cx="447886" cy="447886"/>
            </a:xfrm>
            <a:prstGeom prst="arc">
              <a:avLst>
                <a:gd name="adj1" fmla="val 16200000"/>
                <a:gd name="adj2" fmla="val 20560861"/>
              </a:avLst>
            </a:prstGeom>
            <a:ln w="25400">
              <a:solidFill>
                <a:srgbClr val="FFAB2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Gerader Verbinder 57"/>
            <p:cNvCxnSpPr/>
            <p:nvPr/>
          </p:nvCxnSpPr>
          <p:spPr>
            <a:xfrm>
              <a:off x="7494866" y="1302853"/>
              <a:ext cx="352666" cy="0"/>
            </a:xfrm>
            <a:prstGeom prst="line">
              <a:avLst/>
            </a:prstGeom>
            <a:ln w="381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Bogen 58"/>
            <p:cNvSpPr/>
            <p:nvPr/>
          </p:nvSpPr>
          <p:spPr>
            <a:xfrm>
              <a:off x="9757447" y="1313838"/>
              <a:ext cx="447886" cy="447886"/>
            </a:xfrm>
            <a:prstGeom prst="arc">
              <a:avLst/>
            </a:prstGeom>
            <a:ln w="254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Bogen 59"/>
            <p:cNvSpPr/>
            <p:nvPr/>
          </p:nvSpPr>
          <p:spPr>
            <a:xfrm rot="5400000">
              <a:off x="9735520" y="865952"/>
              <a:ext cx="447886" cy="447886"/>
            </a:xfrm>
            <a:prstGeom prst="arc">
              <a:avLst/>
            </a:prstGeom>
            <a:ln w="25400"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Bogen 60"/>
            <p:cNvSpPr/>
            <p:nvPr/>
          </p:nvSpPr>
          <p:spPr>
            <a:xfrm rot="5400000">
              <a:off x="7941045" y="858819"/>
              <a:ext cx="447886" cy="447886"/>
            </a:xfrm>
            <a:prstGeom prst="arc">
              <a:avLst/>
            </a:prstGeom>
            <a:ln w="25400">
              <a:solidFill>
                <a:srgbClr val="FF0000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2" name="Gerader Verbinder 61"/>
            <p:cNvCxnSpPr/>
            <p:nvPr/>
          </p:nvCxnSpPr>
          <p:spPr>
            <a:xfrm>
              <a:off x="7318534" y="1304796"/>
              <a:ext cx="2468661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r Verbinder 62"/>
            <p:cNvCxnSpPr/>
            <p:nvPr/>
          </p:nvCxnSpPr>
          <p:spPr>
            <a:xfrm>
              <a:off x="7983319" y="1309286"/>
              <a:ext cx="211818" cy="0"/>
            </a:xfrm>
            <a:prstGeom prst="line">
              <a:avLst/>
            </a:prstGeom>
            <a:ln w="127000" cap="rnd" cmpd="sng">
              <a:solidFill>
                <a:schemeClr val="tx2">
                  <a:lumMod val="40000"/>
                  <a:lumOff val="6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uppieren 63"/>
            <p:cNvGrpSpPr/>
            <p:nvPr/>
          </p:nvGrpSpPr>
          <p:grpSpPr>
            <a:xfrm>
              <a:off x="8300938" y="1027155"/>
              <a:ext cx="176333" cy="55609"/>
              <a:chOff x="2844000" y="4293001"/>
              <a:chExt cx="360000" cy="113530"/>
            </a:xfrm>
          </p:grpSpPr>
          <p:sp>
            <p:nvSpPr>
              <p:cNvPr id="77" name="Rechteck 76"/>
              <p:cNvSpPr/>
              <p:nvPr/>
            </p:nvSpPr>
            <p:spPr>
              <a:xfrm>
                <a:off x="2844000" y="4293001"/>
                <a:ext cx="360000" cy="11353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Gerader Verbinder 77"/>
              <p:cNvCxnSpPr/>
              <p:nvPr/>
            </p:nvCxnSpPr>
            <p:spPr>
              <a:xfrm>
                <a:off x="2844000" y="4403665"/>
                <a:ext cx="360000" cy="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000" y="1089896"/>
              <a:ext cx="440124" cy="433619"/>
            </a:xfrm>
            <a:prstGeom prst="rect">
              <a:avLst/>
            </a:prstGeom>
          </p:spPr>
        </p:pic>
        <p:grpSp>
          <p:nvGrpSpPr>
            <p:cNvPr id="66" name="Gruppieren 65"/>
            <p:cNvGrpSpPr/>
            <p:nvPr/>
          </p:nvGrpSpPr>
          <p:grpSpPr>
            <a:xfrm>
              <a:off x="8971003" y="1070372"/>
              <a:ext cx="221223" cy="230112"/>
              <a:chOff x="3599653" y="4343135"/>
              <a:chExt cx="451647" cy="469795"/>
            </a:xfrm>
          </p:grpSpPr>
          <p:sp>
            <p:nvSpPr>
              <p:cNvPr id="73" name="Ellipse 72"/>
              <p:cNvSpPr/>
              <p:nvPr/>
            </p:nvSpPr>
            <p:spPr>
              <a:xfrm>
                <a:off x="3599653" y="4343135"/>
                <a:ext cx="191297" cy="469795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Ellipse 73"/>
              <p:cNvSpPr/>
              <p:nvPr/>
            </p:nvSpPr>
            <p:spPr>
              <a:xfrm>
                <a:off x="3686436" y="4343135"/>
                <a:ext cx="191297" cy="469795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Ellipse 74"/>
              <p:cNvSpPr/>
              <p:nvPr/>
            </p:nvSpPr>
            <p:spPr>
              <a:xfrm>
                <a:off x="3773219" y="4343135"/>
                <a:ext cx="191297" cy="469795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Ellipse 75"/>
              <p:cNvSpPr/>
              <p:nvPr/>
            </p:nvSpPr>
            <p:spPr>
              <a:xfrm>
                <a:off x="3860003" y="4343135"/>
                <a:ext cx="191297" cy="469795"/>
              </a:xfrm>
              <a:prstGeom prst="ellipse">
                <a:avLst/>
              </a:prstGeom>
              <a:solidFill>
                <a:schemeClr val="bg1"/>
              </a:solidFill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67" name="Gerader Verbinder 66"/>
            <p:cNvCxnSpPr/>
            <p:nvPr/>
          </p:nvCxnSpPr>
          <p:spPr>
            <a:xfrm>
              <a:off x="9782134" y="1306704"/>
              <a:ext cx="211818" cy="0"/>
            </a:xfrm>
            <a:prstGeom prst="line">
              <a:avLst/>
            </a:prstGeom>
            <a:ln w="127000" cap="rnd" cmpd="sng">
              <a:solidFill>
                <a:schemeClr val="tx2">
                  <a:lumMod val="40000"/>
                  <a:lumOff val="60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uppieren 67"/>
            <p:cNvGrpSpPr/>
            <p:nvPr/>
          </p:nvGrpSpPr>
          <p:grpSpPr>
            <a:xfrm>
              <a:off x="10101215" y="1034214"/>
              <a:ext cx="176333" cy="55609"/>
              <a:chOff x="2844000" y="4293001"/>
              <a:chExt cx="360000" cy="113530"/>
            </a:xfrm>
          </p:grpSpPr>
          <p:sp>
            <p:nvSpPr>
              <p:cNvPr id="71" name="Rechteck 70"/>
              <p:cNvSpPr/>
              <p:nvPr/>
            </p:nvSpPr>
            <p:spPr>
              <a:xfrm>
                <a:off x="2844000" y="4293001"/>
                <a:ext cx="360000" cy="113530"/>
              </a:xfrm>
              <a:prstGeom prst="rect">
                <a:avLst/>
              </a:prstGeom>
              <a:pattFill prst="wdUpDiag">
                <a:fgClr>
                  <a:schemeClr val="accent1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2" name="Gerader Verbinder 71"/>
              <p:cNvCxnSpPr/>
              <p:nvPr/>
            </p:nvCxnSpPr>
            <p:spPr>
              <a:xfrm>
                <a:off x="2844000" y="4403665"/>
                <a:ext cx="360000" cy="1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Grafik 6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8044" y="1219349"/>
              <a:ext cx="283844" cy="173535"/>
            </a:xfrm>
            <a:prstGeom prst="rect">
              <a:avLst/>
            </a:prstGeom>
          </p:spPr>
        </p:pic>
        <p:pic>
          <p:nvPicPr>
            <p:cNvPr id="70" name="Grafik 6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5183" y="1219349"/>
              <a:ext cx="283844" cy="173535"/>
            </a:xfrm>
            <a:prstGeom prst="rect">
              <a:avLst/>
            </a:prstGeom>
          </p:spPr>
        </p:pic>
        <p:sp>
          <p:nvSpPr>
            <p:cNvPr id="80" name="Textfeld 79"/>
            <p:cNvSpPr txBox="1"/>
            <p:nvPr/>
          </p:nvSpPr>
          <p:spPr>
            <a:xfrm>
              <a:off x="7968000" y="1557000"/>
              <a:ext cx="1008000" cy="216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txBody>
            <a:bodyPr wrap="none" lIns="0" tIns="0" rIns="0" bIns="0" rtlCol="0" anchor="ctr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160 MHz beat</a:t>
              </a:r>
            </a:p>
          </p:txBody>
        </p:sp>
      </p:grpSp>
      <p:sp>
        <p:nvSpPr>
          <p:cNvPr id="44" name="Textfeld 43"/>
          <p:cNvSpPr txBox="1"/>
          <p:nvPr/>
        </p:nvSpPr>
        <p:spPr>
          <a:xfrm>
            <a:off x="8112512" y="3998008"/>
            <a:ext cx="864000" cy="28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Bern</a:t>
            </a:r>
          </a:p>
        </p:txBody>
      </p:sp>
      <p:pic>
        <p:nvPicPr>
          <p:cNvPr id="45" name="Grafik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12" y="3566008"/>
            <a:ext cx="662890" cy="384520"/>
          </a:xfrm>
          <a:prstGeom prst="rect">
            <a:avLst/>
          </a:prstGeom>
        </p:spPr>
      </p:pic>
      <p:sp>
        <p:nvSpPr>
          <p:cNvPr id="46" name="Textfeld 45"/>
          <p:cNvSpPr txBox="1"/>
          <p:nvPr/>
        </p:nvSpPr>
        <p:spPr>
          <a:xfrm>
            <a:off x="10056512" y="2918008"/>
            <a:ext cx="864000" cy="28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Basel</a:t>
            </a:r>
          </a:p>
        </p:txBody>
      </p:sp>
      <p:sp>
        <p:nvSpPr>
          <p:cNvPr id="47" name="Textfeld 46"/>
          <p:cNvSpPr txBox="1"/>
          <p:nvPr/>
        </p:nvSpPr>
        <p:spPr>
          <a:xfrm>
            <a:off x="10128512" y="4718008"/>
            <a:ext cx="864000" cy="28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Zurich</a:t>
            </a:r>
          </a:p>
        </p:txBody>
      </p:sp>
      <p:pic>
        <p:nvPicPr>
          <p:cNvPr id="48" name="Grafik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520" y="4149080"/>
            <a:ext cx="1049710" cy="496848"/>
          </a:xfrm>
          <a:prstGeom prst="rect">
            <a:avLst/>
          </a:prstGeom>
        </p:spPr>
      </p:pic>
      <p:pic>
        <p:nvPicPr>
          <p:cNvPr id="49" name="Grafik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750" y="2342008"/>
            <a:ext cx="983762" cy="530434"/>
          </a:xfrm>
          <a:prstGeom prst="rect">
            <a:avLst/>
          </a:prstGeom>
        </p:spPr>
      </p:pic>
      <p:cxnSp>
        <p:nvCxnSpPr>
          <p:cNvPr id="15" name="Gerade Verbindung mit Pfeil 14"/>
          <p:cNvCxnSpPr/>
          <p:nvPr/>
        </p:nvCxnSpPr>
        <p:spPr>
          <a:xfrm flipV="1">
            <a:off x="8904312" y="2852936"/>
            <a:ext cx="1080120" cy="720080"/>
          </a:xfrm>
          <a:prstGeom prst="straightConnector1">
            <a:avLst/>
          </a:prstGeom>
          <a:ln w="38100">
            <a:solidFill>
              <a:srgbClr val="FF898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/>
          <p:cNvCxnSpPr/>
          <p:nvPr/>
        </p:nvCxnSpPr>
        <p:spPr>
          <a:xfrm>
            <a:off x="10488488" y="3284984"/>
            <a:ext cx="0" cy="1296144"/>
          </a:xfrm>
          <a:prstGeom prst="straightConnector1">
            <a:avLst/>
          </a:prstGeom>
          <a:ln w="38100">
            <a:solidFill>
              <a:srgbClr val="004C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 Verbindung mit Pfeil 78"/>
          <p:cNvCxnSpPr/>
          <p:nvPr/>
        </p:nvCxnSpPr>
        <p:spPr>
          <a:xfrm flipH="1" flipV="1">
            <a:off x="10128448" y="3356992"/>
            <a:ext cx="72008" cy="1224136"/>
          </a:xfrm>
          <a:prstGeom prst="straightConnector1">
            <a:avLst/>
          </a:prstGeom>
          <a:ln w="38100" cap="rnd">
            <a:solidFill>
              <a:srgbClr val="30B063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50"/>
          <p:cNvCxnSpPr/>
          <p:nvPr/>
        </p:nvCxnSpPr>
        <p:spPr>
          <a:xfrm flipH="1">
            <a:off x="8976320" y="3356992"/>
            <a:ext cx="1152128" cy="504056"/>
          </a:xfrm>
          <a:prstGeom prst="straightConnector1">
            <a:avLst/>
          </a:prstGeom>
          <a:ln w="38100" cap="rnd">
            <a:solidFill>
              <a:srgbClr val="30B06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580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1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noise: end-to-end</a:t>
            </a:r>
          </a:p>
        </p:txBody>
      </p:sp>
      <p:sp>
        <p:nvSpPr>
          <p:cNvPr id="9" name="Inhaltsplatzhalter 7"/>
          <p:cNvSpPr txBox="1">
            <a:spLocks/>
          </p:cNvSpPr>
          <p:nvPr/>
        </p:nvSpPr>
        <p:spPr>
          <a:xfrm>
            <a:off x="2495601" y="1484730"/>
            <a:ext cx="4392488" cy="4896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rabicPeriod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>
                <a:tab pos="266700" algn="l"/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8275" indent="-276225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8275" indent="-2603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2" name="Textfeld 31"/>
          <p:cNvSpPr txBox="1"/>
          <p:nvPr/>
        </p:nvSpPr>
        <p:spPr>
          <a:xfrm>
            <a:off x="6096000" y="2781000"/>
            <a:ext cx="864000" cy="28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Bern</a:t>
            </a:r>
          </a:p>
        </p:txBody>
      </p:sp>
      <p:sp>
        <p:nvSpPr>
          <p:cNvPr id="19" name="Inhaltsplatzhalter 4"/>
          <p:cNvSpPr txBox="1">
            <a:spLocks/>
          </p:cNvSpPr>
          <p:nvPr/>
        </p:nvSpPr>
        <p:spPr>
          <a:xfrm>
            <a:off x="2565148" y="4716950"/>
            <a:ext cx="7489825" cy="26720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Tx/>
              <a:buFont typeface="+mj-lt"/>
              <a:buAutoNum type="arabicPeriod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b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285750" marR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SzTx/>
              <a:buFont typeface="Wingdings" panose="05000000000000000000" pitchFamily="2" charset="2"/>
              <a:buChar char="§"/>
              <a:tabLst>
                <a:tab pos="266700" algn="l"/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itchFamily="34" charset="0"/>
              <a:buChar char="•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2667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Char char="§"/>
              <a:tabLst>
                <a:tab pos="1943100" algn="l"/>
                <a:tab pos="3590925" algn="r"/>
                <a:tab pos="3886200" algn="l"/>
                <a:tab pos="5829300" algn="l"/>
                <a:tab pos="7486650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38275" indent="-276225" algn="l" defTabSz="9144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70000"/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38275" indent="-26035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▪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tabLst>
                <a:tab pos="1943100" algn="l"/>
                <a:tab pos="3232150" algn="l"/>
                <a:tab pos="3590925" algn="r"/>
                <a:tab pos="3886200" algn="l"/>
                <a:tab pos="5829300" algn="l"/>
                <a:tab pos="7486650" algn="r"/>
              </a:tabLst>
            </a:pPr>
            <a:r>
              <a:rPr lang="en-US" dirty="0"/>
              <a:t>Efficient noise suppression for frequencies &lt; 100 Hz</a:t>
            </a:r>
          </a:p>
          <a:p>
            <a:r>
              <a:rPr lang="en-US" dirty="0"/>
              <a:t>Noise suppression of around 50 dB at 1 Hz</a:t>
            </a:r>
          </a:p>
          <a:p>
            <a:r>
              <a:rPr lang="en-US" dirty="0"/>
              <a:t>Limited by longest leg residual delay-unsuppressed </a:t>
            </a:r>
            <a:r>
              <a:rPr lang="en-US" dirty="0" smtClean="0"/>
              <a:t>noise</a:t>
            </a:r>
            <a:endParaRPr lang="en-US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00" y="2349000"/>
            <a:ext cx="662890" cy="384520"/>
          </a:xfrm>
          <a:prstGeom prst="rect">
            <a:avLst/>
          </a:prstGeom>
        </p:spPr>
      </p:pic>
      <p:sp>
        <p:nvSpPr>
          <p:cNvPr id="8" name="Bogen 7"/>
          <p:cNvSpPr/>
          <p:nvPr/>
        </p:nvSpPr>
        <p:spPr>
          <a:xfrm rot="18290428">
            <a:off x="6759814" y="1658164"/>
            <a:ext cx="2088000" cy="2181878"/>
          </a:xfrm>
          <a:prstGeom prst="arc">
            <a:avLst>
              <a:gd name="adj1" fmla="val 14010710"/>
              <a:gd name="adj2" fmla="val 12250176"/>
            </a:avLst>
          </a:prstGeom>
          <a:ln w="38100">
            <a:solidFill>
              <a:schemeClr val="tx2">
                <a:lumMod val="60000"/>
                <a:lumOff val="40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20"/>
          <p:cNvSpPr txBox="1"/>
          <p:nvPr/>
        </p:nvSpPr>
        <p:spPr>
          <a:xfrm>
            <a:off x="8040000" y="1701000"/>
            <a:ext cx="864000" cy="28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Basel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8112000" y="3501000"/>
            <a:ext cx="864000" cy="288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Zurich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000" y="1773001"/>
            <a:ext cx="3600000" cy="26391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000" y="3652152"/>
            <a:ext cx="1049710" cy="49684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238" y="1125000"/>
            <a:ext cx="983762" cy="530434"/>
          </a:xfrm>
          <a:prstGeom prst="rect">
            <a:avLst/>
          </a:prstGeom>
        </p:spPr>
      </p:pic>
      <p:sp>
        <p:nvSpPr>
          <p:cNvPr id="11" name="Pfeil nach unten 10"/>
          <p:cNvSpPr/>
          <p:nvPr/>
        </p:nvSpPr>
        <p:spPr>
          <a:xfrm>
            <a:off x="5232000" y="2637000"/>
            <a:ext cx="216000" cy="432000"/>
          </a:xfrm>
          <a:prstGeom prst="down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feil nach oben und unten 11"/>
          <p:cNvSpPr/>
          <p:nvPr/>
        </p:nvSpPr>
        <p:spPr>
          <a:xfrm>
            <a:off x="4080000" y="2709000"/>
            <a:ext cx="144000" cy="720000"/>
          </a:xfrm>
          <a:prstGeom prst="upDown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2351584" y="1269000"/>
                <a:ext cx="4536416" cy="432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txBody>
              <a:bodyPr wrap="none" lIns="0" tIns="0" rIns="0" bIns="0" rtlCol="0" anchor="ctr">
                <a:noAutofit/>
              </a:bodyPr>
              <a:lstStyle/>
              <a:p>
                <a:pPr algn="ctr"/>
                <a:r>
                  <a:rPr lang="de-CH" sz="2000" b="1" dirty="0" smtClean="0">
                    <a:solidFill>
                      <a:schemeClr val="bg1"/>
                    </a:solidFill>
                  </a:rPr>
                  <a:t>Theoretical </a:t>
                </a:r>
                <a:r>
                  <a:rPr lang="de-CH" sz="2000" b="1" dirty="0" err="1">
                    <a:solidFill>
                      <a:schemeClr val="bg1"/>
                    </a:solidFill>
                  </a:rPr>
                  <a:t>limit</a:t>
                </a:r>
                <a:r>
                  <a:rPr lang="de-CH" sz="2000" b="1" dirty="0">
                    <a:solidFill>
                      <a:schemeClr val="bg1"/>
                    </a:solidFill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𝒍𝒊𝒎</m:t>
                        </m:r>
                      </m:sub>
                    </m:sSub>
                    <m:r>
                      <a:rPr lang="de-CH" sz="2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de-CH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  <m:r>
                          <a:rPr lang="de-CH" sz="2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de-CH" sz="2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e>
                      <m:sub>
                        <m:r>
                          <a:rPr lang="de-CH" sz="2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𝒇𝒊𝒃𝒆𝒓</m:t>
                        </m:r>
                      </m:sub>
                    </m:sSub>
                  </m:oMath>
                </a14:m>
                <a:endParaRPr lang="en-US" sz="2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1584" y="1269000"/>
                <a:ext cx="4536416" cy="432000"/>
              </a:xfrm>
              <a:prstGeom prst="rect">
                <a:avLst/>
              </a:prstGeom>
              <a:blipFill>
                <a:blip r:embed="rId7"/>
                <a:stretch>
                  <a:fillRect l="-1613" t="-5634" b="-19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8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  <p:bldP spid="11" grpId="0" animBg="1"/>
      <p:bldP spid="12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/>
          <p:cNvGrpSpPr/>
          <p:nvPr/>
        </p:nvGrpSpPr>
        <p:grpSpPr>
          <a:xfrm>
            <a:off x="3431704" y="4221088"/>
            <a:ext cx="864000" cy="648000"/>
            <a:chOff x="1044000" y="4005000"/>
            <a:chExt cx="864000" cy="648000"/>
          </a:xfrm>
        </p:grpSpPr>
        <p:sp>
          <p:nvSpPr>
            <p:cNvPr id="10" name="Abgerundetes Rechteck 9"/>
            <p:cNvSpPr/>
            <p:nvPr/>
          </p:nvSpPr>
          <p:spPr>
            <a:xfrm>
              <a:off x="1044000" y="4005000"/>
              <a:ext cx="864000" cy="648000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ond 6"/>
            <p:cNvSpPr/>
            <p:nvPr/>
          </p:nvSpPr>
          <p:spPr>
            <a:xfrm>
              <a:off x="1260000" y="4077000"/>
              <a:ext cx="302400" cy="475200"/>
            </a:xfrm>
            <a:prstGeom prst="mo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noise over time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00" y="1269000"/>
            <a:ext cx="4415500" cy="5152272"/>
          </a:xfrm>
        </p:spPr>
      </p:pic>
      <p:grpSp>
        <p:nvGrpSpPr>
          <p:cNvPr id="12" name="Gruppieren 11"/>
          <p:cNvGrpSpPr/>
          <p:nvPr/>
        </p:nvGrpSpPr>
        <p:grpSpPr>
          <a:xfrm>
            <a:off x="3215680" y="4941168"/>
            <a:ext cx="1296000" cy="720000"/>
            <a:chOff x="1404000" y="2925000"/>
            <a:chExt cx="1296000" cy="720000"/>
          </a:xfrm>
        </p:grpSpPr>
        <p:sp>
          <p:nvSpPr>
            <p:cNvPr id="5" name="Sonne 4"/>
            <p:cNvSpPr/>
            <p:nvPr/>
          </p:nvSpPr>
          <p:spPr>
            <a:xfrm>
              <a:off x="1980000" y="2925000"/>
              <a:ext cx="720000" cy="720000"/>
            </a:xfrm>
            <a:prstGeom prst="sun">
              <a:avLst/>
            </a:prstGeom>
            <a:solidFill>
              <a:srgbClr val="FFCC29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Wolke 8"/>
            <p:cNvSpPr/>
            <p:nvPr/>
          </p:nvSpPr>
          <p:spPr>
            <a:xfrm>
              <a:off x="1404000" y="3141000"/>
              <a:ext cx="936000" cy="360000"/>
            </a:xfrm>
            <a:prstGeom prst="cloud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Geschweifte Klammer links 28"/>
          <p:cNvSpPr/>
          <p:nvPr/>
        </p:nvSpPr>
        <p:spPr>
          <a:xfrm>
            <a:off x="4799856" y="5013176"/>
            <a:ext cx="144016" cy="576064"/>
          </a:xfrm>
          <a:prstGeom prst="leftBrace">
            <a:avLst>
              <a:gd name="adj1" fmla="val 81085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eschweifte Klammer links 29"/>
          <p:cNvSpPr/>
          <p:nvPr/>
        </p:nvSpPr>
        <p:spPr>
          <a:xfrm>
            <a:off x="4799856" y="4610100"/>
            <a:ext cx="144016" cy="403076"/>
          </a:xfrm>
          <a:prstGeom prst="leftBrace">
            <a:avLst>
              <a:gd name="adj1" fmla="val 81085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/>
          <p:cNvSpPr txBox="1"/>
          <p:nvPr/>
        </p:nvSpPr>
        <p:spPr>
          <a:xfrm>
            <a:off x="1127448" y="4941168"/>
            <a:ext cx="2160240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dirty="0" smtClean="0"/>
              <a:t>Increased noise during daytime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1489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988840"/>
            <a:ext cx="5310000" cy="424800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988840"/>
            <a:ext cx="5310000" cy="424800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720" y="1988840"/>
            <a:ext cx="5310000" cy="424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27</a:t>
            </a:fld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stability: Allan deviation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6600000" y="2709000"/>
            <a:ext cx="1296000" cy="2160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Free-running link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023992" y="3573016"/>
            <a:ext cx="792088" cy="288032"/>
          </a:xfrm>
          <a:prstGeom prst="rect">
            <a:avLst/>
          </a:prstGeom>
          <a:solidFill>
            <a:srgbClr val="D6A629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MDEV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392144" y="4581128"/>
            <a:ext cx="1800200" cy="287992"/>
          </a:xfrm>
          <a:prstGeom prst="rect">
            <a:avLst/>
          </a:prstGeom>
          <a:solidFill>
            <a:srgbClr val="78B029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ADEV </a:t>
            </a:r>
            <a:r>
              <a:rPr lang="en-US" sz="1200" b="1" dirty="0">
                <a:solidFill>
                  <a:schemeClr val="bg1"/>
                </a:solidFill>
                <a:sym typeface="Symbol" panose="05050102010706020507" pitchFamily="18" charset="2"/>
              </a:rPr>
              <a:t>-</a:t>
            </a:r>
            <a:r>
              <a:rPr lang="en-US" sz="1200" b="1" dirty="0" smtClean="0">
                <a:solidFill>
                  <a:schemeClr val="bg1"/>
                </a:solidFill>
              </a:rPr>
              <a:t>averaged</a:t>
            </a:r>
            <a:endParaRPr lang="en-US" sz="12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839416" y="3284984"/>
                <a:ext cx="7056000" cy="7920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4.7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at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 1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CH" dirty="0" smtClean="0">
                  <a:latin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3.8×</m:t>
                    </m:r>
                    <m:sSup>
                      <m:s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at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 2000 </m:t>
                    </m:r>
                    <m:r>
                      <m:rPr>
                        <m:nor/>
                      </m:rPr>
                      <a:rPr lang="en-US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16" y="3284984"/>
                <a:ext cx="7056000" cy="792088"/>
              </a:xfrm>
              <a:prstGeom prst="rect">
                <a:avLst/>
              </a:prstGeom>
              <a:blipFill>
                <a:blip r:embed="rId6"/>
                <a:stretch>
                  <a:fillRect l="-1901" t="-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Pfeil nach unten 21"/>
          <p:cNvSpPr/>
          <p:nvPr/>
        </p:nvSpPr>
        <p:spPr>
          <a:xfrm rot="14571557">
            <a:off x="5668674" y="4003564"/>
            <a:ext cx="216024" cy="432048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feil nach unten 22"/>
          <p:cNvSpPr/>
          <p:nvPr/>
        </p:nvSpPr>
        <p:spPr>
          <a:xfrm rot="12837890">
            <a:off x="7543448" y="5160710"/>
            <a:ext cx="120398" cy="353004"/>
          </a:xfrm>
          <a:prstGeom prst="down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4655840" y="1700808"/>
            <a:ext cx="4032448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Fractional frequency uncertainty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9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uiExpand="1" build="p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28</a:t>
            </a:fld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SI-traceable measurement of a laser in a remote lab</a:t>
            </a:r>
          </a:p>
        </p:txBody>
      </p:sp>
      <p:pic>
        <p:nvPicPr>
          <p:cNvPr id="7" name="setup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01" y="1557000"/>
            <a:ext cx="7489825" cy="455867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448000" y="2205000"/>
            <a:ext cx="792000" cy="288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 panose="020F0502020204030204" pitchFamily="34" charset="0"/>
              </a:rPr>
              <a:t>Bern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048000" y="1600839"/>
            <a:ext cx="792000" cy="288000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+mj-lt"/>
                <a:cs typeface="Calibri" panose="020F0502020204030204" pitchFamily="34" charset="0"/>
              </a:rPr>
              <a:t>Basel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8328000" y="1917000"/>
            <a:ext cx="1656000" cy="792000"/>
          </a:xfrm>
          <a:prstGeom prst="roundRect">
            <a:avLst/>
          </a:prstGeom>
          <a:noFill/>
          <a:ln w="63500" cmpd="thinThick">
            <a:solidFill>
              <a:srgbClr val="D816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1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Fig5_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90" y="1989662"/>
            <a:ext cx="5463392" cy="4278756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29</a:t>
            </a:fld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SI-traceable measurement of a laser in a remote lab</a:t>
            </a:r>
            <a:endParaRPr lang="en-US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6932812" y="1845000"/>
            <a:ext cx="4275752" cy="4147696"/>
            <a:chOff x="6932815" y="1845000"/>
            <a:chExt cx="3512409" cy="3407214"/>
          </a:xfrm>
        </p:grpSpPr>
        <p:sp>
          <p:nvSpPr>
            <p:cNvPr id="21" name="Bogen 20"/>
            <p:cNvSpPr/>
            <p:nvPr/>
          </p:nvSpPr>
          <p:spPr>
            <a:xfrm rot="19043612">
              <a:off x="6932815" y="4337814"/>
              <a:ext cx="914400" cy="914400"/>
            </a:xfrm>
            <a:prstGeom prst="arc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Grafik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4000" y="2565000"/>
              <a:ext cx="3341224" cy="1661374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000" y="4077000"/>
              <a:ext cx="233100" cy="315980"/>
            </a:xfrm>
            <a:prstGeom prst="rect">
              <a:avLst/>
            </a:prstGeom>
            <a:gradFill flip="none" rotWithShape="1">
              <a:gsLst>
                <a:gs pos="11000">
                  <a:schemeClr val="accent1">
                    <a:lumMod val="5000"/>
                    <a:lumOff val="95000"/>
                    <a:alpha val="0"/>
                  </a:schemeClr>
                </a:gs>
                <a:gs pos="28000">
                  <a:schemeClr val="bg1"/>
                </a:gs>
                <a:gs pos="53000">
                  <a:schemeClr val="bg1"/>
                </a:gs>
                <a:gs pos="91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</p:pic>
        <p:sp>
          <p:nvSpPr>
            <p:cNvPr id="22" name="Textfeld 21"/>
            <p:cNvSpPr txBox="1"/>
            <p:nvPr/>
          </p:nvSpPr>
          <p:spPr>
            <a:xfrm>
              <a:off x="7248000" y="4509000"/>
              <a:ext cx="1080000" cy="14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algn="ctr"/>
              <a:r>
                <a:rPr lang="en-US" sz="900" b="1" dirty="0">
                  <a:solidFill>
                    <a:schemeClr val="bg1"/>
                  </a:solidFill>
                </a:rPr>
                <a:t>Light from METAS</a:t>
              </a:r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871" y="2140618"/>
              <a:ext cx="950016" cy="867800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7320000" y="1845000"/>
              <a:ext cx="1883021" cy="5322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Basel</a:t>
              </a:r>
            </a:p>
            <a:p>
              <a:r>
                <a:rPr 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Molecular spectroscopy lab</a:t>
              </a:r>
            </a:p>
          </p:txBody>
        </p:sp>
      </p:grpSp>
      <p:sp>
        <p:nvSpPr>
          <p:cNvPr id="16" name="Textfeld 15"/>
          <p:cNvSpPr txBox="1"/>
          <p:nvPr/>
        </p:nvSpPr>
        <p:spPr>
          <a:xfrm>
            <a:off x="3072000" y="1125000"/>
            <a:ext cx="3600000" cy="288000"/>
          </a:xfrm>
          <a:prstGeom prst="rect">
            <a:avLst/>
          </a:prstGeom>
          <a:solidFill>
            <a:srgbClr val="1E4AB0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Measured against GPSD </a:t>
            </a:r>
            <a:r>
              <a:rPr lang="en-US" sz="1600" b="1" dirty="0" err="1">
                <a:solidFill>
                  <a:schemeClr val="bg1"/>
                </a:solidFill>
              </a:rPr>
              <a:t>Rb</a:t>
            </a:r>
            <a:r>
              <a:rPr lang="en-US" sz="1600" b="1" dirty="0">
                <a:solidFill>
                  <a:schemeClr val="bg1"/>
                </a:solidFill>
              </a:rPr>
              <a:t> clock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3072000" y="1471953"/>
            <a:ext cx="3600000" cy="288000"/>
          </a:xfrm>
          <a:prstGeom prst="rect">
            <a:avLst/>
          </a:prstGeom>
          <a:solidFill>
            <a:srgbClr val="C2281B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Measured against METAS frequency</a:t>
            </a:r>
          </a:p>
        </p:txBody>
      </p:sp>
      <p:pic>
        <p:nvPicPr>
          <p:cNvPr id="27" name="Fig5_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988840"/>
            <a:ext cx="5465492" cy="4280400"/>
          </a:xfrm>
          <a:prstGeom prst="rect">
            <a:avLst/>
          </a:prstGeom>
        </p:spPr>
      </p:pic>
      <p:pic>
        <p:nvPicPr>
          <p:cNvPr id="28" name="Fig5_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1988840"/>
            <a:ext cx="5465492" cy="42804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4079776" y="3933056"/>
            <a:ext cx="936000" cy="216000"/>
          </a:xfrm>
          <a:prstGeom prst="rect">
            <a:avLst/>
          </a:prstGeom>
          <a:solidFill>
            <a:srgbClr val="EC8683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un-steered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096272" y="4733528"/>
            <a:ext cx="648000" cy="216000"/>
          </a:xfrm>
          <a:prstGeom prst="rect">
            <a:avLst/>
          </a:prstGeom>
          <a:solidFill>
            <a:srgbClr val="C2281B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steered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6816080" y="5589240"/>
            <a:ext cx="518457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Improvement of measurement uncertainty by two orders of magnitude!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919536" y="1772816"/>
            <a:ext cx="4583832" cy="36004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Measured frequency uncertainty of a spectroscopy laser in Basel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14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 animBg="1"/>
      <p:bldP spid="12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767408" y="4437112"/>
            <a:ext cx="3096344" cy="288032"/>
          </a:xfrm>
          <a:prstGeom prst="rect">
            <a:avLst/>
          </a:prstGeom>
          <a:solidFill>
            <a:srgbClr val="FCEA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7032104" y="4221088"/>
            <a:ext cx="1152128" cy="230018"/>
          </a:xfrm>
          <a:prstGeom prst="rect">
            <a:avLst/>
          </a:prstGeom>
          <a:solidFill>
            <a:srgbClr val="FCEA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3</a:t>
            </a:fld>
            <a:endParaRPr lang="de-CH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692696"/>
            <a:ext cx="3384376" cy="3156050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983432" y="479715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Theodor W.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Hänsch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– Nobel Lecture. NobelPrize.org. Nobel Prize Outreach AB 2021. Tue. 5 Oct 2021.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://www.nobelprize.org/prizes/physics/2005/hansch/lecture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Inhaltsplatzhalt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766" y="1127652"/>
            <a:ext cx="2874904" cy="2874904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196752"/>
            <a:ext cx="2874904" cy="2874904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8112224" y="836712"/>
            <a:ext cx="2784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www.bipm.org (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CC BY-ND 2.0)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680176" y="548680"/>
            <a:ext cx="273630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b="1" dirty="0" err="1"/>
              <a:t>Système</a:t>
            </a:r>
            <a:r>
              <a:rPr lang="en-US" b="1" dirty="0"/>
              <a:t> international </a:t>
            </a:r>
            <a:r>
              <a:rPr lang="en-US" b="1" dirty="0" err="1"/>
              <a:t>d’unités</a:t>
            </a:r>
            <a:endParaRPr lang="en-US" b="1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933056"/>
            <a:ext cx="7165466" cy="810344"/>
          </a:xfrm>
        </p:spPr>
      </p:pic>
      <p:pic>
        <p:nvPicPr>
          <p:cNvPr id="14" name="Grafik 13" descr="Bildschirmausschnitt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077072"/>
            <a:ext cx="2232248" cy="14974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hteck 20"/>
              <p:cNvSpPr/>
              <p:nvPr/>
            </p:nvSpPr>
            <p:spPr>
              <a:xfrm>
                <a:off x="7320136" y="5589240"/>
                <a:ext cx="5040560" cy="9375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CH" i="0" smtClean="0">
                        <a:latin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de-CH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CH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nor/>
                          </m:rPr>
                          <a:rPr lang="de-CH" b="0" i="0" smtClean="0">
                            <a:latin typeface="Cambria Math" panose="02040503050406030204" pitchFamily="18" charset="0"/>
                          </a:rPr>
                          <m:t>Cs</m:t>
                        </m:r>
                      </m:sub>
                    </m:sSub>
                    <m:r>
                      <a:rPr lang="de-CH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: Transition between the two </a:t>
                </a:r>
                <a:r>
                  <a:rPr lang="en-US" dirty="0"/>
                  <a:t>hyperfine levels of the unperturbed ground state of the </a:t>
                </a:r>
                <a:r>
                  <a:rPr lang="en-US" baseline="30000" dirty="0"/>
                  <a:t>133</a:t>
                </a:r>
                <a:r>
                  <a:rPr lang="en-US" dirty="0"/>
                  <a:t>Cs atom</a:t>
                </a:r>
                <a:r>
                  <a:rPr lang="en-US" dirty="0" smtClean="0"/>
                  <a:t>.</a:t>
                </a:r>
              </a:p>
            </p:txBody>
          </p:sp>
        </mc:Choice>
        <mc:Fallback xmlns="">
          <p:sp>
            <p:nvSpPr>
              <p:cNvPr id="21" name="Rechteck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136" y="5589240"/>
                <a:ext cx="5040560" cy="937501"/>
              </a:xfrm>
              <a:prstGeom prst="rect">
                <a:avLst/>
              </a:prstGeom>
              <a:blipFill>
                <a:blip r:embed="rId8"/>
                <a:stretch>
                  <a:fillRect l="-1088" t="-3896" b="-9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hteck 21"/>
          <p:cNvSpPr/>
          <p:nvPr/>
        </p:nvSpPr>
        <p:spPr>
          <a:xfrm>
            <a:off x="1127448" y="5661248"/>
            <a:ext cx="5400600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SI-traceability: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measurement trace to a realization of the second, with known uncertainty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70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/>
      <p:bldP spid="20" grpId="0"/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we disturbing the data traffic?</a:t>
            </a:r>
            <a:endParaRPr lang="en-US" dirty="0"/>
          </a:p>
        </p:txBody>
      </p:sp>
      <p:pic>
        <p:nvPicPr>
          <p:cNvPr id="7" name="Inhaltsplatzhalter 6" descr="Bildschirmausschnit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988840"/>
            <a:ext cx="5976664" cy="3633582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30</a:t>
            </a:fld>
            <a:endParaRPr lang="de-CH" dirty="0"/>
          </a:p>
        </p:txBody>
      </p:sp>
      <p:sp>
        <p:nvSpPr>
          <p:cNvPr id="3" name="Rechteck 2"/>
          <p:cNvSpPr/>
          <p:nvPr/>
        </p:nvSpPr>
        <p:spPr>
          <a:xfrm>
            <a:off x="4716666" y="1916832"/>
            <a:ext cx="2531462" cy="369332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de-CH" b="1" dirty="0">
                <a:solidFill>
                  <a:schemeClr val="bg1"/>
                </a:solidFill>
              </a:rPr>
              <a:t>Network </a:t>
            </a:r>
            <a:r>
              <a:rPr lang="de-CH" b="1" dirty="0" err="1">
                <a:solidFill>
                  <a:schemeClr val="bg1"/>
                </a:solidFill>
              </a:rPr>
              <a:t>bit</a:t>
            </a:r>
            <a:r>
              <a:rPr lang="de-CH" b="1" dirty="0">
                <a:solidFill>
                  <a:schemeClr val="bg1"/>
                </a:solidFill>
              </a:rPr>
              <a:t> </a:t>
            </a:r>
            <a:r>
              <a:rPr lang="de-CH" b="1" dirty="0" err="1">
                <a:solidFill>
                  <a:schemeClr val="bg1"/>
                </a:solidFill>
              </a:rPr>
              <a:t>error</a:t>
            </a:r>
            <a:r>
              <a:rPr lang="de-CH" b="1" dirty="0">
                <a:solidFill>
                  <a:schemeClr val="bg1"/>
                </a:solidFill>
              </a:rPr>
              <a:t> rate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176120" y="523628"/>
            <a:ext cx="3816424" cy="115212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</a:rPr>
              <a:t>-  No!</a:t>
            </a:r>
            <a:endParaRPr lang="en-US" sz="2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343472" y="1340768"/>
            <a:ext cx="10009112" cy="4320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600" b="1" dirty="0" smtClean="0"/>
              <a:t>Monitor bit error rate in the fibers shared with our metrological frequency signal</a:t>
            </a:r>
            <a:endParaRPr lang="en-US" sz="1600" b="1" dirty="0"/>
          </a:p>
        </p:txBody>
      </p:sp>
      <p:sp>
        <p:nvSpPr>
          <p:cNvPr id="10" name="Rechteck 9"/>
          <p:cNvSpPr/>
          <p:nvPr/>
        </p:nvSpPr>
        <p:spPr>
          <a:xfrm>
            <a:off x="4871864" y="2305050"/>
            <a:ext cx="2376264" cy="3068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feil nach rechts 12"/>
          <p:cNvSpPr/>
          <p:nvPr/>
        </p:nvSpPr>
        <p:spPr>
          <a:xfrm>
            <a:off x="3143672" y="1988840"/>
            <a:ext cx="288032" cy="144016"/>
          </a:xfrm>
          <a:prstGeom prst="rightArrow">
            <a:avLst/>
          </a:prstGeom>
          <a:solidFill>
            <a:srgbClr val="55559C"/>
          </a:solidFill>
          <a:ln>
            <a:solidFill>
              <a:srgbClr val="555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feil nach rechts 13"/>
          <p:cNvSpPr/>
          <p:nvPr/>
        </p:nvSpPr>
        <p:spPr>
          <a:xfrm flipH="1">
            <a:off x="4007768" y="1988840"/>
            <a:ext cx="288032" cy="144016"/>
          </a:xfrm>
          <a:prstGeom prst="rightArrow">
            <a:avLst/>
          </a:prstGeom>
          <a:solidFill>
            <a:srgbClr val="6C9720"/>
          </a:solidFill>
          <a:ln>
            <a:solidFill>
              <a:srgbClr val="6C97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3431704" y="1772816"/>
            <a:ext cx="648072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 smtClean="0"/>
              <a:t>Direction</a:t>
            </a:r>
            <a:endParaRPr lang="en-US" sz="1200" dirty="0"/>
          </a:p>
        </p:txBody>
      </p:sp>
      <p:cxnSp>
        <p:nvCxnSpPr>
          <p:cNvPr id="18" name="Gerade Verbindung mit Pfeil 17"/>
          <p:cNvCxnSpPr/>
          <p:nvPr/>
        </p:nvCxnSpPr>
        <p:spPr>
          <a:xfrm flipH="1" flipV="1">
            <a:off x="5015880" y="2708920"/>
            <a:ext cx="216024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endCxn id="10" idx="1"/>
          </p:cNvCxnSpPr>
          <p:nvPr/>
        </p:nvCxnSpPr>
        <p:spPr>
          <a:xfrm flipH="1">
            <a:off x="4871864" y="3356992"/>
            <a:ext cx="2232248" cy="4821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4943872" y="3429000"/>
            <a:ext cx="2160240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>
            <a:off x="7248128" y="3284984"/>
            <a:ext cx="23042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dirty="0" smtClean="0"/>
              <a:t>Different </a:t>
            </a:r>
            <a:r>
              <a:rPr lang="en-US" sz="1200" dirty="0" err="1" smtClean="0"/>
              <a:t>channles</a:t>
            </a:r>
            <a:r>
              <a:rPr lang="en-US" sz="1200" dirty="0" smtClean="0"/>
              <a:t> (frequencies)</a:t>
            </a:r>
            <a:endParaRPr lang="en-US" sz="1200" dirty="0"/>
          </a:p>
        </p:txBody>
      </p:sp>
      <p:sp>
        <p:nvSpPr>
          <p:cNvPr id="28" name="Textfeld 27"/>
          <p:cNvSpPr txBox="1"/>
          <p:nvPr/>
        </p:nvSpPr>
        <p:spPr>
          <a:xfrm>
            <a:off x="8256240" y="3645024"/>
            <a:ext cx="194421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400" dirty="0" smtClean="0"/>
              <a:t>No change in bit error rate</a:t>
            </a:r>
            <a:endParaRPr lang="en-US" sz="1400" dirty="0"/>
          </a:p>
        </p:txBody>
      </p:sp>
      <p:sp>
        <p:nvSpPr>
          <p:cNvPr id="29" name="Textfeld 28"/>
          <p:cNvSpPr txBox="1"/>
          <p:nvPr/>
        </p:nvSpPr>
        <p:spPr>
          <a:xfrm>
            <a:off x="1991544" y="5805264"/>
            <a:ext cx="7992888" cy="64807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Validation that multiplexing our metrology signal into fiber network shared with data traffic does not cause detrimental interference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67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3" grpId="0" animBg="1"/>
      <p:bldP spid="14" grpId="0" animBg="1"/>
      <p:bldP spid="15" grpId="0"/>
      <p:bldP spid="27" grpId="0"/>
      <p:bldP spid="27" grpId="1"/>
      <p:bldP spid="28" grpId="0"/>
      <p:bldP spid="2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31</a:t>
            </a:fld>
            <a:endParaRPr lang="de-CH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idx="1"/>
              </p:nvPr>
            </p:nvSpPr>
            <p:spPr>
              <a:xfrm>
                <a:off x="1343472" y="1628800"/>
                <a:ext cx="10225136" cy="4896680"/>
              </a:xfrm>
            </p:spPr>
            <p:txBody>
              <a:bodyPr/>
              <a:lstStyle/>
              <a:p>
                <a:r>
                  <a:rPr lang="en-US" b="1" dirty="0" smtClean="0"/>
                  <a:t>Conclusion</a:t>
                </a:r>
              </a:p>
              <a:p>
                <a:pPr lvl="3"/>
                <a:r>
                  <a:rPr lang="en-US" dirty="0" smtClean="0"/>
                  <a:t>Demonstration of a phase-stabilized link for frequency dissemination in the telecom L-band, multiplexed into an optical fiber network carrying data traffic</a:t>
                </a:r>
                <a:endParaRPr lang="en-US" dirty="0"/>
              </a:p>
              <a:p>
                <a:pPr lvl="3"/>
                <a:r>
                  <a:rPr lang="en-US" dirty="0"/>
                  <a:t>Link </a:t>
                </a:r>
                <a:r>
                  <a:rPr lang="en-US" dirty="0" smtClean="0"/>
                  <a:t>fractional frequency instability </a:t>
                </a:r>
                <a:r>
                  <a:rPr lang="en-US" dirty="0"/>
                  <a:t>of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de-CH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de-CH" b="0" i="1" smtClean="0">
                        <a:latin typeface="Cambria Math" panose="02040503050406030204" pitchFamily="18" charset="0"/>
                      </a:rPr>
                      <m:t>3.8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de-CH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 around </a:t>
                </a:r>
                <a:r>
                  <a:rPr lang="en-US" dirty="0" smtClean="0"/>
                  <a:t>2’000 s</a:t>
                </a:r>
              </a:p>
              <a:p>
                <a:pPr lvl="3"/>
                <a:r>
                  <a:rPr lang="en-US" dirty="0" smtClean="0"/>
                  <a:t>Measurement instability of a remote laser improved by 2 orders of magnitude</a:t>
                </a:r>
                <a:endParaRPr lang="en-US" dirty="0"/>
              </a:p>
              <a:p>
                <a:r>
                  <a:rPr lang="en-US" b="1" dirty="0" smtClean="0"/>
                  <a:t>Outlook</a:t>
                </a:r>
                <a:endParaRPr lang="en-US" b="1" dirty="0"/>
              </a:p>
              <a:p>
                <a:pPr lvl="3"/>
                <a:r>
                  <a:rPr lang="en-US" dirty="0" smtClean="0"/>
                  <a:t>Use improved frequency resolution to access novel regimes in precision spectroscopy of Rydberg and molecular ion experiments</a:t>
                </a:r>
                <a:endParaRPr lang="en-US" dirty="0"/>
              </a:p>
              <a:p>
                <a:pPr lvl="3"/>
                <a:r>
                  <a:rPr lang="en-US" dirty="0"/>
                  <a:t>Scale the network within </a:t>
                </a:r>
                <a:r>
                  <a:rPr lang="en-US" dirty="0" smtClean="0"/>
                  <a:t>Switzerland, connect more </a:t>
                </a:r>
                <a:r>
                  <a:rPr lang="en-US" dirty="0"/>
                  <a:t>research institutes and </a:t>
                </a:r>
                <a:r>
                  <a:rPr lang="en-US" dirty="0" smtClean="0"/>
                  <a:t>stakeholders</a:t>
                </a:r>
                <a:endParaRPr lang="en-US" dirty="0"/>
              </a:p>
              <a:p>
                <a:pPr lvl="3"/>
                <a:r>
                  <a:rPr lang="en-US" dirty="0"/>
                  <a:t>Connect to neighboring metrology optical fiber links in </a:t>
                </a:r>
                <a:r>
                  <a:rPr lang="en-US" dirty="0" smtClean="0"/>
                  <a:t>Europe</a:t>
                </a:r>
              </a:p>
              <a:p>
                <a:pPr lvl="3"/>
                <a:r>
                  <a:rPr lang="en-US" dirty="0" smtClean="0"/>
                  <a:t>(inter-)national comparison of frequency standards</a:t>
                </a:r>
                <a:endParaRPr lang="en-US" dirty="0"/>
              </a:p>
              <a:p>
                <a:pPr lvl="3"/>
                <a:endParaRPr lang="en-US" dirty="0"/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343472" y="1628800"/>
                <a:ext cx="10225136" cy="4896680"/>
              </a:xfrm>
              <a:blipFill>
                <a:blip r:embed="rId2"/>
                <a:stretch>
                  <a:fillRect l="-1430" t="-1494" r="-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and Outlook</a:t>
            </a:r>
          </a:p>
        </p:txBody>
      </p:sp>
      <p:sp>
        <p:nvSpPr>
          <p:cNvPr id="9" name="Rechteck 8"/>
          <p:cNvSpPr/>
          <p:nvPr/>
        </p:nvSpPr>
        <p:spPr>
          <a:xfrm>
            <a:off x="1127448" y="5589240"/>
            <a:ext cx="5462833" cy="129266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>
            <a:spAutoFit/>
          </a:bodyPr>
          <a:lstStyle/>
          <a:p>
            <a:r>
              <a:rPr lang="de-DE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Husmann et al., </a:t>
            </a:r>
            <a:r>
              <a:rPr lang="de-DE" sz="2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Optics</a:t>
            </a:r>
            <a:r>
              <a:rPr lang="de-DE" sz="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de-DE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Express</a:t>
            </a:r>
          </a:p>
          <a:p>
            <a:r>
              <a:rPr lang="de-DE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Vol. 29, </a:t>
            </a:r>
            <a:r>
              <a:rPr lang="de-DE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Issue</a:t>
            </a:r>
            <a:r>
              <a:rPr lang="de-DE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16, 24592-24605, </a:t>
            </a:r>
            <a:r>
              <a:rPr lang="de-DE" sz="2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2021</a:t>
            </a:r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doi.org/10.1364/OE.427921</a:t>
            </a:r>
            <a:endParaRPr lang="en-US" dirty="0" smtClean="0"/>
          </a:p>
          <a:p>
            <a:endParaRPr lang="de-DE" sz="2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505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 of the metrological fiber network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27448" y="1556792"/>
            <a:ext cx="9986433" cy="4896680"/>
          </a:xfrm>
        </p:spPr>
        <p:txBody>
          <a:bodyPr/>
          <a:lstStyle/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Precision spectroscopy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Seismology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Relativistic geodesy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Time dissemination</a:t>
            </a:r>
          </a:p>
          <a:p>
            <a:pPr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Clock comparison</a:t>
            </a:r>
          </a:p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32</a:t>
            </a:fld>
            <a:endParaRPr lang="de-CH" dirty="0"/>
          </a:p>
        </p:txBody>
      </p:sp>
      <p:pic>
        <p:nvPicPr>
          <p:cNvPr id="8" name="Grafik 7" descr="Bildschirmausschnitt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824" y="3429000"/>
            <a:ext cx="2520280" cy="1397484"/>
          </a:xfrm>
          <a:prstGeom prst="rect">
            <a:avLst/>
          </a:prstGeom>
        </p:spPr>
      </p:pic>
      <p:grpSp>
        <p:nvGrpSpPr>
          <p:cNvPr id="12" name="Gruppieren 11"/>
          <p:cNvGrpSpPr/>
          <p:nvPr/>
        </p:nvGrpSpPr>
        <p:grpSpPr>
          <a:xfrm>
            <a:off x="8472264" y="4797152"/>
            <a:ext cx="2829786" cy="741554"/>
            <a:chOff x="5375920" y="3730368"/>
            <a:chExt cx="2829786" cy="741554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4152" y="3730368"/>
              <a:ext cx="741554" cy="741554"/>
            </a:xfrm>
            <a:prstGeom prst="rect">
              <a:avLst/>
            </a:prstGeom>
          </p:spPr>
        </p:pic>
        <p:cxnSp>
          <p:nvCxnSpPr>
            <p:cNvPr id="10" name="Gerade Verbindung mit Pfeil 9"/>
            <p:cNvCxnSpPr/>
            <p:nvPr/>
          </p:nvCxnSpPr>
          <p:spPr>
            <a:xfrm>
              <a:off x="6269990" y="4090408"/>
              <a:ext cx="1005611" cy="0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5920" y="3730368"/>
              <a:ext cx="741554" cy="741554"/>
            </a:xfrm>
            <a:prstGeom prst="rect">
              <a:avLst/>
            </a:prstGeom>
          </p:spPr>
        </p:pic>
      </p:grpSp>
      <p:sp>
        <p:nvSpPr>
          <p:cNvPr id="15" name="Rechteck 14"/>
          <p:cNvSpPr/>
          <p:nvPr/>
        </p:nvSpPr>
        <p:spPr>
          <a:xfrm>
            <a:off x="4439816" y="4869160"/>
            <a:ext cx="2371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</a:rPr>
              <a:t>Grotti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 et al., Nature Physics</a:t>
            </a:r>
          </a:p>
          <a:p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://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doi.org/10.1038/s41567-017-0042-3</a:t>
            </a:r>
            <a:endParaRPr lang="en-US" sz="9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6960096" y="1484784"/>
            <a:ext cx="1656184" cy="1872208"/>
            <a:chOff x="5663952" y="1595423"/>
            <a:chExt cx="1728192" cy="2182584"/>
          </a:xfrm>
        </p:grpSpPr>
        <p:pic>
          <p:nvPicPr>
            <p:cNvPr id="7" name="Inhaltsplatzhalter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3952" y="1595423"/>
              <a:ext cx="1728192" cy="1913622"/>
            </a:xfrm>
            <a:prstGeom prst="rect">
              <a:avLst/>
            </a:prstGeom>
          </p:spPr>
        </p:pic>
        <p:sp>
          <p:nvSpPr>
            <p:cNvPr id="16" name="Rechteck 15"/>
            <p:cNvSpPr/>
            <p:nvPr/>
          </p:nvSpPr>
          <p:spPr>
            <a:xfrm>
              <a:off x="5735960" y="3501008"/>
              <a:ext cx="15953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65000"/>
                    </a:schemeClr>
                  </a:solidFill>
                </a:rPr>
                <a:t>http://seismo.ethz.ch</a:t>
              </a:r>
              <a:endParaRPr lang="en-US" sz="12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4295800" y="980728"/>
            <a:ext cx="2374114" cy="2160240"/>
            <a:chOff x="5519936" y="980728"/>
            <a:chExt cx="2374114" cy="2160240"/>
          </a:xfrm>
        </p:grpSpPr>
        <p:pic>
          <p:nvPicPr>
            <p:cNvPr id="18" name="Grafik 17" descr="Bildschirmausschnitt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9936" y="1268760"/>
              <a:ext cx="2103697" cy="1872208"/>
            </a:xfrm>
            <a:prstGeom prst="rect">
              <a:avLst/>
            </a:prstGeom>
          </p:spPr>
        </p:pic>
        <p:sp>
          <p:nvSpPr>
            <p:cNvPr id="19" name="Rechteck 18"/>
            <p:cNvSpPr/>
            <p:nvPr/>
          </p:nvSpPr>
          <p:spPr>
            <a:xfrm>
              <a:off x="5663952" y="980728"/>
              <a:ext cx="22300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00" dirty="0" smtClean="0">
                  <a:solidFill>
                    <a:schemeClr val="bg1">
                      <a:lumMod val="65000"/>
                    </a:schemeClr>
                  </a:solidFill>
                </a:rPr>
                <a:t>Sinhal et al. Science,</a:t>
              </a:r>
            </a:p>
            <a:p>
              <a:r>
                <a:rPr lang="en-US" sz="900" dirty="0" smtClean="0">
                  <a:solidFill>
                    <a:schemeClr val="bg1">
                      <a:lumMod val="65000"/>
                    </a:schemeClr>
                  </a:solidFill>
                </a:rPr>
                <a:t>https</a:t>
              </a:r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://doi.org/</a:t>
              </a:r>
              <a:r>
                <a:rPr lang="en-US" sz="900" dirty="0" smtClean="0">
                  <a:solidFill>
                    <a:schemeClr val="bg1">
                      <a:lumMod val="65000"/>
                    </a:schemeClr>
                  </a:solidFill>
                </a:rPr>
                <a:t>10.1126/science.aaz9837</a:t>
              </a:r>
              <a:endParaRPr lang="en-US" sz="9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3428049" y="5541395"/>
            <a:ext cx="4074252" cy="768524"/>
            <a:chOff x="3428049" y="5541395"/>
            <a:chExt cx="4074252" cy="768524"/>
          </a:xfrm>
        </p:grpSpPr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1704" y="5661248"/>
              <a:ext cx="1118269" cy="648671"/>
            </a:xfrm>
            <a:prstGeom prst="rect">
              <a:avLst/>
            </a:prstGeom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049" y="5541395"/>
              <a:ext cx="381997" cy="334957"/>
            </a:xfrm>
            <a:prstGeom prst="rect">
              <a:avLst/>
            </a:prstGeom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4032" y="5661248"/>
              <a:ext cx="1118269" cy="648671"/>
            </a:xfrm>
            <a:prstGeom prst="rect">
              <a:avLst/>
            </a:prstGeom>
          </p:spPr>
        </p:pic>
        <p:pic>
          <p:nvPicPr>
            <p:cNvPr id="24" name="Grafik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377" y="5541395"/>
              <a:ext cx="381997" cy="334957"/>
            </a:xfrm>
            <a:prstGeom prst="rect">
              <a:avLst/>
            </a:prstGeom>
          </p:spPr>
        </p:pic>
        <p:cxnSp>
          <p:nvCxnSpPr>
            <p:cNvPr id="25" name="Gerade Verbindung mit Pfeil 24"/>
            <p:cNvCxnSpPr/>
            <p:nvPr/>
          </p:nvCxnSpPr>
          <p:spPr>
            <a:xfrm>
              <a:off x="4655840" y="5949280"/>
              <a:ext cx="1584176" cy="0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flipH="1">
              <a:off x="4655840" y="6093296"/>
              <a:ext cx="1584176" cy="0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Grafik 28" descr="Bildschirmausschnitt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2132856"/>
            <a:ext cx="2754228" cy="1929670"/>
          </a:xfrm>
          <a:prstGeom prst="rect">
            <a:avLst/>
          </a:prstGeom>
        </p:spPr>
      </p:pic>
      <p:sp>
        <p:nvSpPr>
          <p:cNvPr id="30" name="Rechteck 29"/>
          <p:cNvSpPr/>
          <p:nvPr/>
        </p:nvSpPr>
        <p:spPr>
          <a:xfrm>
            <a:off x="8904312" y="1772816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 err="1" smtClean="0">
                <a:solidFill>
                  <a:schemeClr val="bg1">
                    <a:lumMod val="65000"/>
                  </a:schemeClr>
                </a:solidFill>
              </a:rPr>
              <a:t>Marra</a:t>
            </a:r>
            <a:r>
              <a:rPr lang="en-US" sz="900" dirty="0" smtClean="0">
                <a:solidFill>
                  <a:schemeClr val="bg1">
                    <a:lumMod val="65000"/>
                  </a:schemeClr>
                </a:solidFill>
              </a:rPr>
              <a:t> et al., Science</a:t>
            </a:r>
          </a:p>
          <a:p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https://www.science.org/doi/10.1126/science.aat4458</a:t>
            </a:r>
          </a:p>
        </p:txBody>
      </p:sp>
      <p:pic>
        <p:nvPicPr>
          <p:cNvPr id="31" name="Inhaltsplatzhalter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5877272"/>
            <a:ext cx="434482" cy="434482"/>
          </a:xfrm>
          <a:prstGeom prst="rect">
            <a:avLst/>
          </a:prstGeom>
        </p:spPr>
      </p:pic>
      <p:pic>
        <p:nvPicPr>
          <p:cNvPr id="32" name="Inhaltsplatzhalter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5877272"/>
            <a:ext cx="434482" cy="4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4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5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33</a:t>
            </a:fld>
            <a:endParaRPr lang="de-CH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Swiss Metrology link team	</a:t>
            </a:r>
          </a:p>
        </p:txBody>
      </p:sp>
      <p:pic>
        <p:nvPicPr>
          <p:cNvPr id="7" name="Grafik 6" descr="http://intranet.metas.admin.ch/intranet07/Support/Kommunikation_Promotion/CD_Sprache/Material/Speziallog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86" y="1556793"/>
            <a:ext cx="1628775" cy="50990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/>
          <p:cNvSpPr txBox="1"/>
          <p:nvPr/>
        </p:nvSpPr>
        <p:spPr>
          <a:xfrm>
            <a:off x="2567608" y="2204864"/>
            <a:ext cx="1512168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/>
              <a:t>Jacques Morel</a:t>
            </a:r>
          </a:p>
          <a:p>
            <a:r>
              <a:rPr lang="en-US" sz="1200" dirty="0"/>
              <a:t>Laurent-Guy Bernier</a:t>
            </a:r>
          </a:p>
          <a:p>
            <a:r>
              <a:rPr lang="en-US" sz="1200" dirty="0"/>
              <a:t>Dominik Husmann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4655840" y="1844824"/>
            <a:ext cx="72008" cy="1447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en-US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5303912" y="2132856"/>
            <a:ext cx="1944216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/>
              <a:t>Daniel Bertolo</a:t>
            </a:r>
          </a:p>
          <a:p>
            <a:r>
              <a:rPr lang="en-US" sz="1200" dirty="0"/>
              <a:t>Ernst Heiri</a:t>
            </a:r>
          </a:p>
          <a:p>
            <a:r>
              <a:rPr lang="en-US" sz="1200" dirty="0"/>
              <a:t>Konstantinos Chaloulos</a:t>
            </a:r>
          </a:p>
          <a:p>
            <a:r>
              <a:rPr lang="en-US" sz="1200" dirty="0"/>
              <a:t>Fabian Mauchle</a:t>
            </a:r>
          </a:p>
          <a:p>
            <a:r>
              <a:rPr lang="en-US" sz="1200" dirty="0"/>
              <a:t>Felix Kugler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8207422" y="4629396"/>
            <a:ext cx="1944216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 err="1"/>
              <a:t>Davide</a:t>
            </a:r>
            <a:r>
              <a:rPr lang="en-US" sz="1200" b="1" dirty="0"/>
              <a:t> </a:t>
            </a:r>
            <a:r>
              <a:rPr lang="en-US" sz="1200" b="1" dirty="0" err="1"/>
              <a:t>Calonico</a:t>
            </a:r>
            <a:endParaRPr lang="en-US" sz="1200" b="1" dirty="0"/>
          </a:p>
          <a:p>
            <a:r>
              <a:rPr lang="en-US" sz="1200" dirty="0"/>
              <a:t>Cecilia Clivati</a:t>
            </a:r>
          </a:p>
          <a:p>
            <a:r>
              <a:rPr lang="en-US" sz="1200" dirty="0"/>
              <a:t>Alberto Mura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8220083" y="2132856"/>
            <a:ext cx="1944216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/>
              <a:t>Stefan </a:t>
            </a:r>
            <a:r>
              <a:rPr lang="en-US" sz="1200" b="1" dirty="0" err="1"/>
              <a:t>Willitsch</a:t>
            </a:r>
            <a:endParaRPr lang="en-US" sz="1200" b="1" dirty="0"/>
          </a:p>
          <a:p>
            <a:r>
              <a:rPr lang="en-US" sz="1200" dirty="0"/>
              <a:t>Ziv Meir</a:t>
            </a:r>
          </a:p>
          <a:p>
            <a:r>
              <a:rPr lang="en-US" sz="1200" dirty="0"/>
              <a:t>Mudit Sinhal</a:t>
            </a:r>
          </a:p>
          <a:p>
            <a:r>
              <a:rPr lang="en-US" sz="1200" dirty="0"/>
              <a:t>Anatoly Johnson</a:t>
            </a:r>
          </a:p>
          <a:p>
            <a:r>
              <a:rPr lang="en-US" sz="1200" dirty="0"/>
              <a:t>Aleksandr Shlykov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37" y="3818185"/>
            <a:ext cx="1980853" cy="72631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492349" y="4437112"/>
            <a:ext cx="1944216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/>
              <a:t>Frédéric Merkt</a:t>
            </a:r>
          </a:p>
          <a:p>
            <a:r>
              <a:rPr lang="en-US" sz="1200" dirty="0"/>
              <a:t>Hansjürg Schmutz</a:t>
            </a:r>
          </a:p>
          <a:p>
            <a:r>
              <a:rPr lang="en-US" sz="1200" dirty="0"/>
              <a:t>Gloria Clausen</a:t>
            </a:r>
          </a:p>
          <a:p>
            <a:r>
              <a:rPr lang="en-US" sz="1200" dirty="0"/>
              <a:t>Simon Scheidegger</a:t>
            </a:r>
          </a:p>
          <a:p>
            <a:r>
              <a:rPr lang="en-US" sz="1200" dirty="0"/>
              <a:t>Urs Hollenstein</a:t>
            </a:r>
          </a:p>
          <a:p>
            <a:endParaRPr lang="en-US" sz="12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422" y="1556792"/>
            <a:ext cx="1429512" cy="469392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083" y="4005065"/>
            <a:ext cx="1512168" cy="488105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54" y="3818452"/>
            <a:ext cx="1980853" cy="726313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869" y="5931525"/>
            <a:ext cx="4471392" cy="745232"/>
          </a:xfrm>
          <a:prstGeom prst="rect">
            <a:avLst/>
          </a:prstGeom>
        </p:spPr>
      </p:pic>
      <p:pic>
        <p:nvPicPr>
          <p:cNvPr id="20" name="Picture 11" descr="RGB_SWITCH_Logo_skalierbar.pdf">
            <a:extLst>
              <a:ext uri="{FF2B5EF4-FFF2-40B4-BE49-F238E27FC236}">
                <a16:creationId xmlns:a16="http://schemas.microsoft.com/office/drawing/2014/main" id="{37FBAB13-6103-7940-A615-FBE0307486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41" y="1665131"/>
            <a:ext cx="1265881" cy="293229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5255138" y="4480545"/>
            <a:ext cx="1944216" cy="10801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b="1" dirty="0" err="1"/>
              <a:t>Jérôme</a:t>
            </a:r>
            <a:r>
              <a:rPr lang="en-US" sz="1200" b="1" dirty="0"/>
              <a:t> Faist</a:t>
            </a:r>
          </a:p>
          <a:p>
            <a:r>
              <a:rPr lang="en-US" sz="1200" dirty="0"/>
              <a:t>Giacomo Scalari</a:t>
            </a:r>
          </a:p>
          <a:p>
            <a:r>
              <a:rPr lang="en-US" sz="1200" dirty="0"/>
              <a:t>Mathieu Bertrand</a:t>
            </a:r>
          </a:p>
        </p:txBody>
      </p:sp>
    </p:spTree>
    <p:extLst>
      <p:ext uri="{BB962C8B-B14F-4D97-AF65-F5344CB8AC3E}">
        <p14:creationId xmlns:p14="http://schemas.microsoft.com/office/powerpoint/2010/main" val="247511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ctrTitle"/>
          </p:nvPr>
        </p:nvSpPr>
        <p:spPr>
          <a:xfrm>
            <a:off x="2928600" y="5805550"/>
            <a:ext cx="7488000" cy="791802"/>
          </a:xfrm>
        </p:spPr>
        <p:txBody>
          <a:bodyPr/>
          <a:lstStyle/>
          <a:p>
            <a:pPr algn="ctr"/>
            <a:r>
              <a:rPr lang="en-GB" dirty="0"/>
              <a:t>Thank you very much for your attention!</a:t>
            </a:r>
            <a:br>
              <a:rPr lang="en-GB" dirty="0"/>
            </a:br>
            <a:endParaRPr lang="en-GB" dirty="0"/>
          </a:p>
        </p:txBody>
      </p:sp>
      <p:pic>
        <p:nvPicPr>
          <p:cNvPr id="3" name="Grafik 2" descr="http://intranet.metas.admin.ch/intranet07/Support/Kommunikation_Promotion/CD_Sprache/Material/Speziallog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1" y="116633"/>
            <a:ext cx="1628775" cy="50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1" descr="RGB_SWITCH_Logo_skalierbar.pdf">
            <a:extLst>
              <a:ext uri="{FF2B5EF4-FFF2-40B4-BE49-F238E27FC236}">
                <a16:creationId xmlns:a16="http://schemas.microsoft.com/office/drawing/2014/main" id="{37FBAB13-6103-7940-A615-FBE030748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7728" y="255372"/>
            <a:ext cx="1265881" cy="29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6694-6FD5-4CDC-B4D5-66C5CF67ED0E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35</a:t>
            </a:fld>
            <a:endParaRPr lang="de-CH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7683"/>
          <a:stretch/>
        </p:blipFill>
        <p:spPr>
          <a:xfrm>
            <a:off x="1618212" y="908720"/>
            <a:ext cx="9590356" cy="2751195"/>
          </a:xfr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error signal: a seismic probe?</a:t>
            </a:r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2" t="5618" r="7236"/>
          <a:stretch/>
        </p:blipFill>
        <p:spPr>
          <a:xfrm>
            <a:off x="1631504" y="3839688"/>
            <a:ext cx="9649072" cy="265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33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a frequency/time signal?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71133" y="1484730"/>
            <a:ext cx="8401331" cy="48966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Compare it to a reference of equal </a:t>
            </a:r>
            <a:br>
              <a:rPr lang="en-US" dirty="0" smtClean="0"/>
            </a:br>
            <a:r>
              <a:rPr lang="en-US" dirty="0" smtClean="0"/>
              <a:t>or superior stability and accuracy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Mechanical watch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 smtClean="0"/>
              <a:t>   train station watch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Radio clock  </a:t>
            </a:r>
            <a:r>
              <a:rPr lang="en-US" dirty="0" smtClean="0">
                <a:sym typeface="Symbol" panose="05050102010706020507" pitchFamily="18" charset="2"/>
              </a:rPr>
              <a:t></a:t>
            </a:r>
            <a:r>
              <a:rPr lang="en-US" dirty="0" smtClean="0"/>
              <a:t>   GPS / Radio signal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Kitchen oven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 smtClean="0"/>
              <a:t>  50 Hz power line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Computer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 smtClean="0"/>
              <a:t>  NTP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/>
              <a:t>Laser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 smtClean="0"/>
              <a:t>  RF reference via optical frequency comb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The most superior (accurate) clocks are localized in research / NMI laboratories and not very mobile (Cs fountain clocks)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4</a:t>
            </a:fld>
            <a:endParaRPr lang="de-CH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8184232" y="1484784"/>
            <a:ext cx="2865822" cy="741554"/>
            <a:chOff x="8054714" y="1484784"/>
            <a:chExt cx="3283372" cy="84959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714" y="1484784"/>
              <a:ext cx="849598" cy="849598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8488" y="1484784"/>
              <a:ext cx="849598" cy="849598"/>
            </a:xfrm>
            <a:prstGeom prst="rect">
              <a:avLst/>
            </a:prstGeom>
          </p:spPr>
        </p:pic>
        <p:cxnSp>
          <p:nvCxnSpPr>
            <p:cNvPr id="13" name="Gerade Verbindung mit Pfeil 12"/>
            <p:cNvCxnSpPr/>
            <p:nvPr/>
          </p:nvCxnSpPr>
          <p:spPr>
            <a:xfrm>
              <a:off x="9120336" y="1844824"/>
              <a:ext cx="1152128" cy="0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H="1">
              <a:off x="9120336" y="1988840"/>
              <a:ext cx="1152128" cy="0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63" y="3356992"/>
            <a:ext cx="1241373" cy="720080"/>
          </a:xfrm>
          <a:prstGeom prst="rect">
            <a:avLst/>
          </a:prstGeom>
        </p:spPr>
      </p:pic>
      <p:pic>
        <p:nvPicPr>
          <p:cNvPr id="15" name="Inhaltsplatzhalt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47" y="3212976"/>
            <a:ext cx="434482" cy="43448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847528" y="4005064"/>
            <a:ext cx="3528392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However…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7752184" y="41490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company.sbb.ch/de/ueber-die-sbb/profil/sbb-markenportal/basis/sbb-uhr.html</a:t>
            </a:r>
          </a:p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https://www.chrono24.de/magazine/james-bond-uhren-p_23000</a:t>
            </a:r>
            <a:r>
              <a:rPr lang="en-US" sz="9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0" name="Grafik 19" descr="Bildschirmausschnitt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842" y="2708920"/>
            <a:ext cx="1449015" cy="1475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2708920"/>
            <a:ext cx="2184920" cy="1456044"/>
          </a:xfrm>
          <a:prstGeom prst="rect">
            <a:avLst/>
          </a:prstGeom>
        </p:spPr>
      </p:pic>
      <p:grpSp>
        <p:nvGrpSpPr>
          <p:cNvPr id="25" name="Gruppieren 24"/>
          <p:cNvGrpSpPr/>
          <p:nvPr/>
        </p:nvGrpSpPr>
        <p:grpSpPr>
          <a:xfrm>
            <a:off x="8256240" y="2420888"/>
            <a:ext cx="6168008" cy="1368000"/>
            <a:chOff x="5087888" y="4716000"/>
            <a:chExt cx="6168008" cy="1368000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87888" y="4716000"/>
              <a:ext cx="2566040" cy="1368000"/>
            </a:xfrm>
            <a:prstGeom prst="rect">
              <a:avLst/>
            </a:prstGeom>
          </p:spPr>
        </p:pic>
        <p:sp>
          <p:nvSpPr>
            <p:cNvPr id="24" name="Rechteck 23"/>
            <p:cNvSpPr/>
            <p:nvPr/>
          </p:nvSpPr>
          <p:spPr>
            <a:xfrm>
              <a:off x="5159896" y="5589240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US" sz="1200" dirty="0" smtClean="0">
                  <a:solidFill>
                    <a:schemeClr val="bg1">
                      <a:lumMod val="50000"/>
                    </a:schemeClr>
                  </a:solidFill>
                </a:rPr>
                <a:t>Copyright ESA-P</a:t>
              </a:r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. </a:t>
              </a:r>
              <a:r>
                <a:rPr lang="en-US" sz="1200" dirty="0" err="1">
                  <a:solidFill>
                    <a:schemeClr val="bg1">
                      <a:lumMod val="50000"/>
                    </a:schemeClr>
                  </a:solidFill>
                </a:rPr>
                <a:t>Carri</a:t>
              </a:r>
              <a:endParaRPr lang="en-US" sz="12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8256240" y="2708920"/>
            <a:ext cx="6096000" cy="2535088"/>
            <a:chOff x="8256240" y="2708920"/>
            <a:chExt cx="6096000" cy="2535088"/>
          </a:xfrm>
        </p:grpSpPr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8248" y="2708920"/>
              <a:ext cx="2540500" cy="2270572"/>
            </a:xfrm>
            <a:prstGeom prst="rect">
              <a:avLst/>
            </a:prstGeom>
          </p:spPr>
        </p:pic>
        <p:sp>
          <p:nvSpPr>
            <p:cNvPr id="27" name="Rechteck 26"/>
            <p:cNvSpPr/>
            <p:nvPr/>
          </p:nvSpPr>
          <p:spPr>
            <a:xfrm>
              <a:off x="8256240" y="5013176"/>
              <a:ext cx="6096000" cy="2308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US" sz="900" dirty="0" smtClean="0">
                  <a:solidFill>
                    <a:schemeClr val="bg1">
                      <a:lumMod val="50000"/>
                    </a:schemeClr>
                  </a:solidFill>
                </a:rPr>
                <a:t>https://en.wikipedia.org/wiki/Network_Time_Protocol</a:t>
              </a:r>
              <a:endParaRPr lang="en-US" sz="9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9" name="Rechteck 28"/>
          <p:cNvSpPr/>
          <p:nvPr/>
        </p:nvSpPr>
        <p:spPr>
          <a:xfrm>
            <a:off x="9048328" y="2708920"/>
            <a:ext cx="2999656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ational </a:t>
            </a:r>
            <a:r>
              <a:rPr lang="en-US" b="1" dirty="0" smtClean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etrology </a:t>
            </a:r>
            <a:r>
              <a:rPr lang="en-US" b="1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nstitute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METAS, NIST, PTB etc.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H="1">
            <a:off x="9696400" y="3140968"/>
            <a:ext cx="288032" cy="115212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4005064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/>
      <p:bldP spid="18" grpId="0"/>
      <p:bldP spid="18" grpId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871133" y="548600"/>
            <a:ext cx="9986433" cy="432128"/>
          </a:xfrm>
        </p:spPr>
        <p:txBody>
          <a:bodyPr/>
          <a:lstStyle/>
          <a:p>
            <a:r>
              <a:rPr lang="en-US" smtClean="0"/>
              <a:t>FoCS-2: Fontaine continue Suisse à jet de césium</a:t>
            </a:r>
            <a:endParaRPr lang="en-US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916832"/>
            <a:ext cx="5760640" cy="3845534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5</a:t>
            </a:fld>
            <a:endParaRPr lang="de-CH" dirty="0"/>
          </a:p>
        </p:txBody>
      </p:sp>
      <p:pic>
        <p:nvPicPr>
          <p:cNvPr id="9" name="Inhaltsplatzhalt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0" y="2492896"/>
            <a:ext cx="4793164" cy="3181387"/>
          </a:xfrm>
          <a:prstGeom prst="rect">
            <a:avLst/>
          </a:prstGeom>
        </p:spPr>
      </p:pic>
      <p:sp>
        <p:nvSpPr>
          <p:cNvPr id="11" name="Nach oben gekrümmtes Band 10"/>
          <p:cNvSpPr/>
          <p:nvPr/>
        </p:nvSpPr>
        <p:spPr>
          <a:xfrm>
            <a:off x="7392144" y="1772816"/>
            <a:ext cx="3744416" cy="576064"/>
          </a:xfrm>
          <a:prstGeom prst="ellipseRibbon2">
            <a:avLst>
              <a:gd name="adj1" fmla="val 38803"/>
              <a:gd name="adj2" fmla="val 67903"/>
              <a:gd name="adj3" fmla="val 12500"/>
            </a:avLst>
          </a:prstGeom>
          <a:solidFill>
            <a:srgbClr val="BC1420"/>
          </a:solidFill>
          <a:ln w="38100">
            <a:solidFill>
              <a:srgbClr val="8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400" b="1" dirty="0" smtClean="0">
                <a:latin typeface="Castellar" panose="020A0402060406010301" pitchFamily="18" charset="0"/>
              </a:rPr>
              <a:t>Made in </a:t>
            </a:r>
            <a:r>
              <a:rPr lang="de-CH" sz="1400" b="1" dirty="0" err="1" smtClean="0">
                <a:latin typeface="Castellar" panose="020A0402060406010301" pitchFamily="18" charset="0"/>
              </a:rPr>
              <a:t>Switzerland</a:t>
            </a:r>
            <a:endParaRPr lang="en-US" sz="1400" b="1" dirty="0">
              <a:latin typeface="Castellar" panose="020A0402060406010301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6888088" y="5733256"/>
            <a:ext cx="3528392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200" dirty="0" err="1" smtClean="0"/>
              <a:t>Rendez-vous</a:t>
            </a:r>
            <a:r>
              <a:rPr lang="en-US" sz="1200" dirty="0" smtClean="0"/>
              <a:t> </a:t>
            </a:r>
            <a:r>
              <a:rPr lang="en-US" sz="1200" dirty="0" err="1" smtClean="0"/>
              <a:t>Bundeshaus</a:t>
            </a:r>
            <a:r>
              <a:rPr lang="en-US" sz="1200" dirty="0" smtClean="0"/>
              <a:t>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3060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a frequency/time signal?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71133" y="1484730"/>
            <a:ext cx="8545347" cy="48966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Compare it to a reference of equal</a:t>
            </a:r>
            <a:br>
              <a:rPr lang="en-US" dirty="0" smtClean="0"/>
            </a:br>
            <a:r>
              <a:rPr lang="en-US" dirty="0" smtClean="0"/>
              <a:t>or superior accuracy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Mechanical watch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  train station watch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Radio clock 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  GPS / Radio signal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Kitchen oven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 50 Hz power line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Computer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 NTP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Laser </a:t>
            </a:r>
            <a:r>
              <a:rPr lang="en-US" dirty="0">
                <a:sym typeface="Symbol" panose="05050102010706020507" pitchFamily="18" charset="2"/>
              </a:rPr>
              <a:t></a:t>
            </a:r>
            <a:r>
              <a:rPr lang="en-US" dirty="0"/>
              <a:t>  RF reference via optical frequency comb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most superior (accurate) clocks are localized in research / NMI laboratories and not very mobile (Cs fountain clocks)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6</a:t>
            </a:fld>
            <a:endParaRPr lang="de-CH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8184232" y="1484784"/>
            <a:ext cx="2865822" cy="741554"/>
            <a:chOff x="8054714" y="1484784"/>
            <a:chExt cx="3283372" cy="849598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4714" y="1484784"/>
              <a:ext cx="849598" cy="849598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8488" y="1484784"/>
              <a:ext cx="849598" cy="849598"/>
            </a:xfrm>
            <a:prstGeom prst="rect">
              <a:avLst/>
            </a:prstGeom>
          </p:spPr>
        </p:pic>
        <p:cxnSp>
          <p:nvCxnSpPr>
            <p:cNvPr id="13" name="Gerade Verbindung mit Pfeil 12"/>
            <p:cNvCxnSpPr/>
            <p:nvPr/>
          </p:nvCxnSpPr>
          <p:spPr>
            <a:xfrm>
              <a:off x="9120336" y="1844824"/>
              <a:ext cx="1152128" cy="0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flipH="1">
              <a:off x="9120336" y="1988840"/>
              <a:ext cx="1152128" cy="0"/>
            </a:xfrm>
            <a:prstGeom prst="straightConnector1">
              <a:avLst/>
            </a:prstGeom>
            <a:ln w="63500">
              <a:solidFill>
                <a:schemeClr val="accent4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/>
        </p:nvSpPr>
        <p:spPr>
          <a:xfrm>
            <a:off x="2999656" y="5229200"/>
            <a:ext cx="6192688" cy="504056"/>
          </a:xfrm>
          <a:prstGeom prst="rect">
            <a:avLst/>
          </a:prstGeom>
          <a:solidFill>
            <a:schemeClr val="accent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How to get the reference to the user?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2999656" y="5805264"/>
            <a:ext cx="6192688" cy="50405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Frequency dissemination</a:t>
            </a:r>
          </a:p>
        </p:txBody>
      </p:sp>
      <p:sp>
        <p:nvSpPr>
          <p:cNvPr id="8" name="Pfeil nach rechts 7"/>
          <p:cNvSpPr/>
          <p:nvPr/>
        </p:nvSpPr>
        <p:spPr>
          <a:xfrm>
            <a:off x="3647728" y="5957788"/>
            <a:ext cx="504056" cy="216024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feld 16"/>
          <p:cNvSpPr txBox="1"/>
          <p:nvPr/>
        </p:nvSpPr>
        <p:spPr>
          <a:xfrm>
            <a:off x="1847528" y="4005064"/>
            <a:ext cx="3528392" cy="288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However…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9048328" y="2708920"/>
            <a:ext cx="2999656" cy="50405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 smtClean="0">
                <a:solidFill>
                  <a:schemeClr val="bg1"/>
                </a:solidFill>
              </a:rPr>
              <a:t>N</a:t>
            </a:r>
            <a:r>
              <a:rPr lang="en-US" dirty="0" smtClean="0">
                <a:solidFill>
                  <a:schemeClr val="bg1"/>
                </a:solidFill>
              </a:rPr>
              <a:t>ational </a:t>
            </a:r>
            <a:r>
              <a:rPr lang="en-US" b="1" dirty="0" smtClean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etrology </a:t>
            </a:r>
            <a:r>
              <a:rPr lang="en-US" b="1" dirty="0" smtClean="0">
                <a:solidFill>
                  <a:schemeClr val="bg1"/>
                </a:solidFill>
              </a:rPr>
              <a:t>I</a:t>
            </a:r>
            <a:r>
              <a:rPr lang="en-US" dirty="0" smtClean="0">
                <a:solidFill>
                  <a:schemeClr val="bg1"/>
                </a:solidFill>
              </a:rPr>
              <a:t>nstitute</a:t>
            </a:r>
          </a:p>
          <a:p>
            <a:pPr algn="r"/>
            <a:r>
              <a:rPr lang="en-US" sz="1200" dirty="0" smtClean="0">
                <a:solidFill>
                  <a:schemeClr val="bg1"/>
                </a:solidFill>
              </a:rPr>
              <a:t>METAS, NIST, PTB etc.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1" name="Gerade Verbindung mit Pfeil 20"/>
          <p:cNvCxnSpPr/>
          <p:nvPr/>
        </p:nvCxnSpPr>
        <p:spPr>
          <a:xfrm flipH="1">
            <a:off x="9696400" y="3140968"/>
            <a:ext cx="288032" cy="115212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4583832" y="502072"/>
            <a:ext cx="1584176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8963" y="3356992"/>
            <a:ext cx="1241373" cy="720080"/>
          </a:xfrm>
          <a:prstGeom prst="rect">
            <a:avLst/>
          </a:prstGeom>
        </p:spPr>
      </p:pic>
      <p:pic>
        <p:nvPicPr>
          <p:cNvPr id="23" name="Inhaltsplatzhalt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47" y="3212976"/>
            <a:ext cx="434482" cy="4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0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dissemination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1871133" y="1988840"/>
                <a:ext cx="5737035" cy="4392624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Satellite techniques</a:t>
                </a:r>
                <a:r>
                  <a:rPr lang="en-US" dirty="0" smtClean="0"/>
                  <a:t> (GNSS, TWSTFT</a:t>
                </a:r>
                <a:r>
                  <a:rPr lang="en-US" dirty="0"/>
                  <a:t>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Based on </a:t>
                </a:r>
                <a:r>
                  <a:rPr lang="en-US" dirty="0" smtClean="0"/>
                  <a:t>RF (1-12 GHz) frequencies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Ultimate limit </a:t>
                </a:r>
                <a14:m>
                  <m:oMath xmlns:m="http://schemas.openxmlformats.org/officeDocument/2006/math">
                    <m:r>
                      <a:rPr lang="de-CH" b="0" i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de-CH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dirty="0" smtClean="0"/>
                  <a:t>, reached after days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 smtClean="0">
                    <a:solidFill>
                      <a:schemeClr val="bg1">
                        <a:lumMod val="65000"/>
                      </a:schemeClr>
                    </a:solidFill>
                  </a:rPr>
                  <a:t>Mobile clocks</a:t>
                </a:r>
                <a:endParaRPr lang="en-US" b="1" dirty="0">
                  <a:solidFill>
                    <a:schemeClr val="bg1">
                      <a:lumMod val="65000"/>
                    </a:schemeClr>
                  </a:solidFill>
                </a:endParaRP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de-CH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71133" y="1988840"/>
                <a:ext cx="5737035" cy="4392624"/>
              </a:xfrm>
              <a:blipFill>
                <a:blip r:embed="rId3"/>
                <a:stretch>
                  <a:fillRect l="-2550" t="-1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7</a:t>
            </a:fld>
            <a:endParaRPr lang="de-CH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56240" y="836712"/>
            <a:ext cx="2808312" cy="1659458"/>
          </a:xfrm>
          <a:prstGeom prst="rect">
            <a:avLst/>
          </a:prstGeom>
        </p:spPr>
      </p:pic>
      <p:sp>
        <p:nvSpPr>
          <p:cNvPr id="7" name="Wolke 6"/>
          <p:cNvSpPr/>
          <p:nvPr/>
        </p:nvSpPr>
        <p:spPr>
          <a:xfrm>
            <a:off x="8472264" y="1844824"/>
            <a:ext cx="936104" cy="216024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Wolke 15"/>
          <p:cNvSpPr/>
          <p:nvPr/>
        </p:nvSpPr>
        <p:spPr>
          <a:xfrm>
            <a:off x="9768408" y="1772816"/>
            <a:ext cx="936104" cy="216024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Wolke 16"/>
          <p:cNvSpPr/>
          <p:nvPr/>
        </p:nvSpPr>
        <p:spPr>
          <a:xfrm>
            <a:off x="9984432" y="1844824"/>
            <a:ext cx="936104" cy="216024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2420888"/>
            <a:ext cx="1241373" cy="720080"/>
          </a:xfrm>
          <a:prstGeom prst="rect">
            <a:avLst/>
          </a:prstGeom>
        </p:spPr>
      </p:pic>
      <p:pic>
        <p:nvPicPr>
          <p:cNvPr id="19" name="Inhaltsplatzhalt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276872"/>
            <a:ext cx="434482" cy="434482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1703512" y="1124744"/>
            <a:ext cx="2232248" cy="5760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State-of-the-art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556792"/>
            <a:ext cx="981449" cy="98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1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modern atomic clocks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8</a:t>
            </a:fld>
            <a:endParaRPr lang="de-CH" dirty="0"/>
          </a:p>
        </p:txBody>
      </p:sp>
      <p:pic>
        <p:nvPicPr>
          <p:cNvPr id="11" name="Inhaltsplatzhalter 10" descr="Bildschirmausschnitt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1124744"/>
            <a:ext cx="7660795" cy="4897437"/>
          </a:xfrm>
        </p:spPr>
      </p:pic>
      <p:sp>
        <p:nvSpPr>
          <p:cNvPr id="8" name="Rechteck 7"/>
          <p:cNvSpPr/>
          <p:nvPr/>
        </p:nvSpPr>
        <p:spPr>
          <a:xfrm>
            <a:off x="1199456" y="6093296"/>
            <a:ext cx="80648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F. </a:t>
            </a:r>
            <a:r>
              <a:rPr lang="fr-FR" sz="1200" dirty="0" err="1" smtClean="0">
                <a:solidFill>
                  <a:schemeClr val="bg1">
                    <a:lumMod val="65000"/>
                  </a:schemeClr>
                </a:solidFill>
              </a:rPr>
              <a:t>Riehle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, Comptes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Rendus </a:t>
            </a:r>
            <a:r>
              <a:rPr lang="fr-FR" sz="1200" dirty="0" smtClean="0">
                <a:solidFill>
                  <a:schemeClr val="bg1">
                    <a:lumMod val="65000"/>
                  </a:schemeClr>
                </a:solidFill>
              </a:rPr>
              <a:t>Physique, Volume 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16, Issue 5, </a:t>
            </a:r>
            <a:r>
              <a:rPr lang="fr-FR" sz="1200" dirty="0" err="1">
                <a:solidFill>
                  <a:schemeClr val="bg1">
                    <a:lumMod val="65000"/>
                  </a:schemeClr>
                </a:solidFill>
              </a:rPr>
              <a:t>June</a:t>
            </a:r>
            <a:r>
              <a:rPr lang="fr-FR" sz="1200" dirty="0">
                <a:solidFill>
                  <a:schemeClr val="bg1">
                    <a:lumMod val="65000"/>
                  </a:schemeClr>
                </a:solidFill>
              </a:rPr>
              <a:t> 2015, Pages 506-515</a:t>
            </a:r>
            <a:endParaRPr lang="en-US" sz="1200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https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://doi.org/10.1016/j.crhy.2015.03.012</a:t>
            </a:r>
          </a:p>
        </p:txBody>
      </p:sp>
      <p:sp>
        <p:nvSpPr>
          <p:cNvPr id="12" name="Rechteck 11"/>
          <p:cNvSpPr/>
          <p:nvPr/>
        </p:nvSpPr>
        <p:spPr>
          <a:xfrm>
            <a:off x="8904312" y="2348880"/>
            <a:ext cx="144016" cy="144016"/>
          </a:xfrm>
          <a:prstGeom prst="rect">
            <a:avLst/>
          </a:prstGeom>
          <a:solidFill>
            <a:srgbClr val="1F2E76"/>
          </a:solidFill>
          <a:ln>
            <a:solidFill>
              <a:srgbClr val="1D3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llipse 12"/>
          <p:cNvSpPr/>
          <p:nvPr/>
        </p:nvSpPr>
        <p:spPr>
          <a:xfrm>
            <a:off x="8904312" y="2906942"/>
            <a:ext cx="144016" cy="144016"/>
          </a:xfrm>
          <a:prstGeom prst="ellipse">
            <a:avLst/>
          </a:prstGeom>
          <a:solidFill>
            <a:srgbClr val="D71B17"/>
          </a:solidFill>
          <a:ln>
            <a:solidFill>
              <a:srgbClr val="D01D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9192344" y="2906942"/>
            <a:ext cx="144016" cy="144016"/>
          </a:xfrm>
          <a:prstGeom prst="ellipse">
            <a:avLst/>
          </a:prstGeom>
          <a:solidFill>
            <a:srgbClr val="007928"/>
          </a:solidFill>
          <a:ln>
            <a:solidFill>
              <a:srgbClr val="0178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feld 14"/>
          <p:cNvSpPr txBox="1"/>
          <p:nvPr/>
        </p:nvSpPr>
        <p:spPr>
          <a:xfrm>
            <a:off x="9192344" y="2348880"/>
            <a:ext cx="2448272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dirty="0" smtClean="0"/>
              <a:t>Cs Primary Frequency Standard </a:t>
            </a:r>
            <a:endParaRPr lang="en-US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9480376" y="2894820"/>
            <a:ext cx="2448272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dirty="0" smtClean="0"/>
              <a:t>Optical clocks</a:t>
            </a:r>
            <a:endParaRPr lang="en-US" sz="1200" dirty="0"/>
          </a:p>
        </p:txBody>
      </p:sp>
      <p:cxnSp>
        <p:nvCxnSpPr>
          <p:cNvPr id="7" name="Gerader Verbinder 6"/>
          <p:cNvCxnSpPr/>
          <p:nvPr/>
        </p:nvCxnSpPr>
        <p:spPr>
          <a:xfrm>
            <a:off x="2135560" y="4293096"/>
            <a:ext cx="74888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8832304" y="4077072"/>
            <a:ext cx="2088232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Limit of satellite comparison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1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dissemination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1871133" y="1988840"/>
                <a:ext cx="5737035" cy="4680520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Satellite techniques </a:t>
                </a:r>
                <a:r>
                  <a:rPr lang="en-US" dirty="0" smtClean="0"/>
                  <a:t>(GNSS, TWSTFT</a:t>
                </a:r>
                <a:r>
                  <a:rPr lang="en-US" dirty="0"/>
                  <a:t>)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Based on </a:t>
                </a:r>
                <a:r>
                  <a:rPr lang="en-US" dirty="0" smtClean="0"/>
                  <a:t>RF (1-12 GHz) frequencies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Ultimate limit </a:t>
                </a:r>
                <a14:m>
                  <m:oMath xmlns:m="http://schemas.openxmlformats.org/officeDocument/2006/math">
                    <m:r>
                      <a:rPr lang="de-CH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dirty="0"/>
                  <a:t>, reached after days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bg1">
                        <a:lumMod val="65000"/>
                      </a:schemeClr>
                    </a:solidFill>
                  </a:rPr>
                  <a:t>Mobile clocks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endParaRPr lang="de-CH" dirty="0" smtClean="0"/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de-CH" b="1" dirty="0" smtClean="0"/>
                  <a:t>Optical </a:t>
                </a:r>
                <a:r>
                  <a:rPr lang="de-CH" b="1" dirty="0" err="1" smtClean="0"/>
                  <a:t>fiber</a:t>
                </a:r>
                <a:r>
                  <a:rPr lang="de-CH" b="1" dirty="0" smtClean="0"/>
                  <a:t> </a:t>
                </a:r>
                <a:r>
                  <a:rPr lang="de-CH" b="1" dirty="0" err="1" smtClean="0"/>
                  <a:t>networks</a:t>
                </a:r>
                <a:endParaRPr lang="de-CH" b="1" dirty="0" smtClean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de-CH" dirty="0" err="1" smtClean="0"/>
                  <a:t>Based</a:t>
                </a:r>
                <a:r>
                  <a:rPr lang="de-CH" dirty="0" smtClean="0"/>
                  <a:t> on </a:t>
                </a:r>
                <a:r>
                  <a:rPr lang="de-CH" dirty="0" err="1" smtClean="0"/>
                  <a:t>optical</a:t>
                </a:r>
                <a:r>
                  <a:rPr lang="de-CH" dirty="0" smtClean="0"/>
                  <a:t> </a:t>
                </a:r>
                <a:r>
                  <a:rPr lang="de-CH" dirty="0" err="1" smtClean="0"/>
                  <a:t>telecom</a:t>
                </a:r>
                <a:r>
                  <a:rPr lang="de-CH" dirty="0" smtClean="0"/>
                  <a:t> (190 </a:t>
                </a:r>
                <a:r>
                  <a:rPr lang="de-CH" dirty="0" err="1" smtClean="0"/>
                  <a:t>THz</a:t>
                </a:r>
                <a:r>
                  <a:rPr lang="de-CH" dirty="0" smtClean="0"/>
                  <a:t>) </a:t>
                </a:r>
                <a:r>
                  <a:rPr lang="de-CH" dirty="0" err="1" smtClean="0"/>
                  <a:t>frequencies</a:t>
                </a:r>
                <a:endParaRPr lang="de-CH" dirty="0" smtClean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/>
                  <a:t>Ultimate </a:t>
                </a:r>
                <a:r>
                  <a:rPr lang="en-US" dirty="0" smtClean="0"/>
                  <a:t>limit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de-CH" b="0" i="0" smtClean="0">
                        <a:latin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CH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19</m:t>
                        </m:r>
                      </m:sup>
                    </m:sSup>
                  </m:oMath>
                </a14:m>
                <a:r>
                  <a:rPr lang="en-US" dirty="0" smtClean="0"/>
                  <a:t>, reached after hours</a:t>
                </a:r>
                <a:endParaRPr lang="en-US" dirty="0"/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b="1" dirty="0"/>
                  <a:t>Requires active phase noise cancellation</a:t>
                </a:r>
              </a:p>
              <a:p>
                <a:pPr lvl="1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Necessity for state-of-the-art clock comparison</a:t>
                </a:r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871133" y="1988840"/>
                <a:ext cx="5737035" cy="4680520"/>
              </a:xfrm>
              <a:blipFill>
                <a:blip r:embed="rId3"/>
                <a:stretch>
                  <a:fillRect l="-2550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E47BDD-3975-4275-863A-33F664DC9571}" type="datetime1">
              <a:rPr lang="de-CH" smtClean="0"/>
              <a:t>19.01.2022</a:t>
            </a:fld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smtClean="0"/>
              <a:t>METAS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920020-C4C3-416C-933F-2D0F93692610}" type="slidenum">
              <a:rPr lang="de-CH" smtClean="0"/>
              <a:pPr/>
              <a:t>9</a:t>
            </a:fld>
            <a:endParaRPr lang="de-CH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256240" y="836712"/>
            <a:ext cx="2808312" cy="1659458"/>
          </a:xfrm>
          <a:prstGeom prst="rect">
            <a:avLst/>
          </a:prstGeom>
        </p:spPr>
      </p:pic>
      <p:sp>
        <p:nvSpPr>
          <p:cNvPr id="7" name="Wolke 6"/>
          <p:cNvSpPr/>
          <p:nvPr/>
        </p:nvSpPr>
        <p:spPr>
          <a:xfrm>
            <a:off x="8472264" y="1844824"/>
            <a:ext cx="936104" cy="216024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Wolke 15"/>
          <p:cNvSpPr/>
          <p:nvPr/>
        </p:nvSpPr>
        <p:spPr>
          <a:xfrm>
            <a:off x="9768408" y="1772816"/>
            <a:ext cx="936104" cy="216024"/>
          </a:xfrm>
          <a:prstGeom prst="cloud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Wolke 16"/>
          <p:cNvSpPr/>
          <p:nvPr/>
        </p:nvSpPr>
        <p:spPr>
          <a:xfrm>
            <a:off x="9984432" y="1844824"/>
            <a:ext cx="936104" cy="216024"/>
          </a:xfrm>
          <a:prstGeom prst="cloud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8" y="2420888"/>
            <a:ext cx="1241373" cy="720080"/>
          </a:xfrm>
          <a:prstGeom prst="rect">
            <a:avLst/>
          </a:prstGeom>
        </p:spPr>
      </p:pic>
      <p:pic>
        <p:nvPicPr>
          <p:cNvPr id="19" name="Inhaltsplatzhalter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276872"/>
            <a:ext cx="434482" cy="434482"/>
          </a:xfrm>
          <a:prstGeom prst="rect">
            <a:avLst/>
          </a:prstGeom>
        </p:spPr>
      </p:pic>
      <p:sp>
        <p:nvSpPr>
          <p:cNvPr id="20" name="Rechteck 19"/>
          <p:cNvSpPr/>
          <p:nvPr/>
        </p:nvSpPr>
        <p:spPr>
          <a:xfrm>
            <a:off x="1703512" y="1124744"/>
            <a:ext cx="2232248" cy="57606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State-of-the-art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4149080"/>
            <a:ext cx="1229826" cy="1163962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556792"/>
            <a:ext cx="981449" cy="98144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375920" y="4005064"/>
            <a:ext cx="3888432" cy="50405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Emerged as the new state-of-the-art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2207568" y="4005064"/>
            <a:ext cx="7056784" cy="1944216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9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Präsentation_EN">
  <a:themeElements>
    <a:clrScheme name="METAS-Colores">
      <a:dk1>
        <a:sysClr val="windowText" lastClr="000000"/>
      </a:dk1>
      <a:lt1>
        <a:sysClr val="window" lastClr="FFFFFF"/>
      </a:lt1>
      <a:dk2>
        <a:srgbClr val="22549C"/>
      </a:dk2>
      <a:lt2>
        <a:srgbClr val="D4DDEC"/>
      </a:lt2>
      <a:accent1>
        <a:srgbClr val="22549C"/>
      </a:accent1>
      <a:accent2>
        <a:srgbClr val="DB9E25"/>
      </a:accent2>
      <a:accent3>
        <a:srgbClr val="C31622"/>
      </a:accent3>
      <a:accent4>
        <a:srgbClr val="328637"/>
      </a:accent4>
      <a:accent5>
        <a:srgbClr val="538AA7"/>
      </a:accent5>
      <a:accent6>
        <a:srgbClr val="CFBC65"/>
      </a:accent6>
      <a:hlink>
        <a:srgbClr val="22549C"/>
      </a:hlink>
      <a:folHlink>
        <a:srgbClr val="D4DDEC"/>
      </a:folHlink>
    </a:clrScheme>
    <a:fontScheme name="METAS-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rack-Design-040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dk1"/>
        </a:solidFill>
        <a:solidFill>
          <a:schemeClr val="dk2"/>
        </a:soli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>
          <a:defRPr sz="12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_EN_16_9.potx" id="{7984CB52-DF3E-48C2-A91F-932492023247}" vid="{E6D6A7E3-2D10-4DE1-A27A-16EB4DC3E2AE}"/>
    </a:ext>
  </a:extLst>
</a:theme>
</file>

<file path=ppt/theme/theme2.xml><?xml version="1.0" encoding="utf-8"?>
<a:theme xmlns:a="http://schemas.openxmlformats.org/drawingml/2006/main" name="Larissa">
  <a:themeElements>
    <a:clrScheme name="METAS-Colores">
      <a:dk1>
        <a:sysClr val="windowText" lastClr="000000"/>
      </a:dk1>
      <a:lt1>
        <a:sysClr val="window" lastClr="FFFFFF"/>
      </a:lt1>
      <a:dk2>
        <a:srgbClr val="22549C"/>
      </a:dk2>
      <a:lt2>
        <a:srgbClr val="D4DDEC"/>
      </a:lt2>
      <a:accent1>
        <a:srgbClr val="22549C"/>
      </a:accent1>
      <a:accent2>
        <a:srgbClr val="DB9E25"/>
      </a:accent2>
      <a:accent3>
        <a:srgbClr val="C31622"/>
      </a:accent3>
      <a:accent4>
        <a:srgbClr val="328637"/>
      </a:accent4>
      <a:accent5>
        <a:srgbClr val="538AA7"/>
      </a:accent5>
      <a:accent6>
        <a:srgbClr val="CFBC65"/>
      </a:accent6>
      <a:hlink>
        <a:srgbClr val="22549C"/>
      </a:hlink>
      <a:folHlink>
        <a:srgbClr val="D4DDE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METAS-Colores">
      <a:dk1>
        <a:sysClr val="windowText" lastClr="000000"/>
      </a:dk1>
      <a:lt1>
        <a:sysClr val="window" lastClr="FFFFFF"/>
      </a:lt1>
      <a:dk2>
        <a:srgbClr val="22549C"/>
      </a:dk2>
      <a:lt2>
        <a:srgbClr val="D4DDEC"/>
      </a:lt2>
      <a:accent1>
        <a:srgbClr val="22549C"/>
      </a:accent1>
      <a:accent2>
        <a:srgbClr val="DB9E25"/>
      </a:accent2>
      <a:accent3>
        <a:srgbClr val="C31622"/>
      </a:accent3>
      <a:accent4>
        <a:srgbClr val="328637"/>
      </a:accent4>
      <a:accent5>
        <a:srgbClr val="538AA7"/>
      </a:accent5>
      <a:accent6>
        <a:srgbClr val="CFBC65"/>
      </a:accent6>
      <a:hlink>
        <a:srgbClr val="22549C"/>
      </a:hlink>
      <a:folHlink>
        <a:srgbClr val="D4DDEC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Präsentation_EN_16_9</Template>
  <TotalTime>0</TotalTime>
  <Words>1612</Words>
  <Application>Microsoft Office PowerPoint</Application>
  <PresentationFormat>Breitbild</PresentationFormat>
  <Paragraphs>408</Paragraphs>
  <Slides>35</Slides>
  <Notes>30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35</vt:i4>
      </vt:variant>
    </vt:vector>
  </HeadingPairs>
  <TitlesOfParts>
    <vt:vector size="42" baseType="lpstr">
      <vt:lpstr>Arial</vt:lpstr>
      <vt:lpstr>Calibri</vt:lpstr>
      <vt:lpstr>Cambria Math</vt:lpstr>
      <vt:lpstr>Castellar</vt:lpstr>
      <vt:lpstr>Symbol</vt:lpstr>
      <vt:lpstr>Wingdings</vt:lpstr>
      <vt:lpstr>Präsentation_EN</vt:lpstr>
      <vt:lpstr>Dissemination of an SI-traceable optical frequency at 1572 nm using the Swiss academic fiber network</vt:lpstr>
      <vt:lpstr>SNSF Sinergia: Precision molecular spectroscopy Project start: 2019;  Project end: 2022</vt:lpstr>
      <vt:lpstr>PowerPoint-Präsentation</vt:lpstr>
      <vt:lpstr>How to measure a frequency/time signal?</vt:lpstr>
      <vt:lpstr>FoCS-2: Fontaine continue Suisse à jet de césium</vt:lpstr>
      <vt:lpstr>How to measure a frequency/time signal?</vt:lpstr>
      <vt:lpstr>Frequency dissemination </vt:lpstr>
      <vt:lpstr>Evolution of modern atomic clocks</vt:lpstr>
      <vt:lpstr>Frequency dissemination </vt:lpstr>
      <vt:lpstr>Time and frequency networks: Situation in Europe</vt:lpstr>
      <vt:lpstr>Example France</vt:lpstr>
      <vt:lpstr>Example Italy</vt:lpstr>
      <vt:lpstr>PowerPoint-Präsentation</vt:lpstr>
      <vt:lpstr>Network implementation</vt:lpstr>
      <vt:lpstr>Spectral consideration: L-band vs. C-band</vt:lpstr>
      <vt:lpstr>Network implementation</vt:lpstr>
      <vt:lpstr>Network implementation</vt:lpstr>
      <vt:lpstr>Swiss frequency metrology network: numbers</vt:lpstr>
      <vt:lpstr>Environmental noise</vt:lpstr>
      <vt:lpstr>Phase noise cancellation</vt:lpstr>
      <vt:lpstr>Laboratory side: implementation</vt:lpstr>
      <vt:lpstr>Laboratory side: implementation</vt:lpstr>
      <vt:lpstr>Laboratory side: implementation</vt:lpstr>
      <vt:lpstr>In-loop phase noise measured</vt:lpstr>
      <vt:lpstr>Phase noise: end-to-end</vt:lpstr>
      <vt:lpstr>Phase noise over time</vt:lpstr>
      <vt:lpstr>Long term stability: Allan deviation</vt:lpstr>
      <vt:lpstr>SI-traceable measurement of a laser in a remote lab</vt:lpstr>
      <vt:lpstr>SI-traceable measurement of a laser in a remote lab</vt:lpstr>
      <vt:lpstr>Are we disturbing the data traffic?</vt:lpstr>
      <vt:lpstr>Conclusion and Outlook</vt:lpstr>
      <vt:lpstr>Applications of the metrological fiber network</vt:lpstr>
      <vt:lpstr>The Swiss Metrology link team </vt:lpstr>
      <vt:lpstr>Thank you very much for your attention! </vt:lpstr>
      <vt:lpstr>Monitoring error signal: a seismic probe?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2022-01-18T13:23:12Z</dcterms:created>
  <dcterms:modified xsi:type="dcterms:W3CDTF">2022-01-19T11:51:53Z</dcterms:modified>
</cp:coreProperties>
</file>