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5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7" r:id="rId8"/>
    <p:sldMasterId id="2147483849" r:id="rId9"/>
  </p:sldMasterIdLst>
  <p:notesMasterIdLst>
    <p:notesMasterId r:id="rId54"/>
  </p:notesMasterIdLst>
  <p:handoutMasterIdLst>
    <p:handoutMasterId r:id="rId55"/>
  </p:handoutMasterIdLst>
  <p:sldIdLst>
    <p:sldId id="256" r:id="rId10"/>
    <p:sldId id="356" r:id="rId11"/>
    <p:sldId id="375" r:id="rId12"/>
    <p:sldId id="376" r:id="rId13"/>
    <p:sldId id="394" r:id="rId14"/>
    <p:sldId id="377" r:id="rId15"/>
    <p:sldId id="390" r:id="rId16"/>
    <p:sldId id="346" r:id="rId17"/>
    <p:sldId id="391" r:id="rId18"/>
    <p:sldId id="347" r:id="rId19"/>
    <p:sldId id="392" r:id="rId20"/>
    <p:sldId id="359" r:id="rId21"/>
    <p:sldId id="364" r:id="rId22"/>
    <p:sldId id="362" r:id="rId23"/>
    <p:sldId id="345" r:id="rId24"/>
    <p:sldId id="336" r:id="rId25"/>
    <p:sldId id="378" r:id="rId26"/>
    <p:sldId id="385" r:id="rId27"/>
    <p:sldId id="387" r:id="rId28"/>
    <p:sldId id="388" r:id="rId29"/>
    <p:sldId id="389" r:id="rId30"/>
    <p:sldId id="393" r:id="rId31"/>
    <p:sldId id="386" r:id="rId32"/>
    <p:sldId id="280" r:id="rId33"/>
    <p:sldId id="276" r:id="rId34"/>
    <p:sldId id="353" r:id="rId35"/>
    <p:sldId id="337" r:id="rId36"/>
    <p:sldId id="258" r:id="rId37"/>
    <p:sldId id="310" r:id="rId38"/>
    <p:sldId id="314" r:id="rId39"/>
    <p:sldId id="311" r:id="rId40"/>
    <p:sldId id="355" r:id="rId41"/>
    <p:sldId id="305" r:id="rId42"/>
    <p:sldId id="379" r:id="rId43"/>
    <p:sldId id="363" r:id="rId44"/>
    <p:sldId id="284" r:id="rId45"/>
    <p:sldId id="361" r:id="rId46"/>
    <p:sldId id="317" r:id="rId47"/>
    <p:sldId id="342" r:id="rId48"/>
    <p:sldId id="380" r:id="rId49"/>
    <p:sldId id="319" r:id="rId50"/>
    <p:sldId id="365" r:id="rId51"/>
    <p:sldId id="383" r:id="rId52"/>
    <p:sldId id="384" r:id="rId53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929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orient="horz" pos="4269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orient="horz" pos="1275" userDrawn="1">
          <p15:clr>
            <a:srgbClr val="A4A3A4"/>
          </p15:clr>
        </p15:guide>
        <p15:guide id="10" orient="horz" pos="391" userDrawn="1">
          <p15:clr>
            <a:srgbClr val="A4A3A4"/>
          </p15:clr>
        </p15:guide>
        <p15:guide id="11" pos="272" userDrawn="1">
          <p15:clr>
            <a:srgbClr val="A4A3A4"/>
          </p15:clr>
        </p15:guide>
        <p15:guide id="12" pos="7408" userDrawn="1">
          <p15:clr>
            <a:srgbClr val="A4A3A4"/>
          </p15:clr>
        </p15:guide>
        <p15:guide id="13" orient="horz" pos="482" userDrawn="1">
          <p15:clr>
            <a:srgbClr val="A4A3A4"/>
          </p15:clr>
        </p15:guide>
        <p15:guide id="14" pos="120" userDrawn="1">
          <p15:clr>
            <a:srgbClr val="A4A3A4"/>
          </p15:clr>
        </p15:guide>
        <p15:guide id="15" pos="75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BD3"/>
    <a:srgbClr val="152EAD"/>
    <a:srgbClr val="FF0066"/>
    <a:srgbClr val="B406FA"/>
    <a:srgbClr val="30A9A6"/>
    <a:srgbClr val="CCFF99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7" autoAdjust="0"/>
    <p:restoredTop sz="93433" autoAdjust="0"/>
  </p:normalViewPr>
  <p:slideViewPr>
    <p:cSldViewPr snapToObjects="1">
      <p:cViewPr varScale="1">
        <p:scale>
          <a:sx n="89" d="100"/>
          <a:sy n="89" d="100"/>
        </p:scale>
        <p:origin x="168" y="60"/>
      </p:cViewPr>
      <p:guideLst>
        <p:guide orient="horz" pos="3929"/>
        <p:guide orient="horz" pos="2160"/>
        <p:guide orient="horz" pos="3045"/>
        <p:guide orient="horz" pos="4269"/>
        <p:guide orient="horz" pos="3974"/>
        <p:guide pos="3840"/>
        <p:guide orient="horz" pos="1275"/>
        <p:guide orient="horz" pos="391"/>
        <p:guide pos="272"/>
        <p:guide pos="7408"/>
        <p:guide orient="horz" pos="482"/>
        <p:guide pos="120"/>
        <p:guide pos="75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1" d="100"/>
          <a:sy n="61" d="100"/>
        </p:scale>
        <p:origin x="269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10DF1-1269-6D4A-9621-A3B8154A2E18}" type="datetimeFigureOut">
              <a:rPr lang="de-DE" smtClean="0">
                <a:latin typeface="Arial" panose="020B0604020202020204" pitchFamily="34" charset="0"/>
              </a:rPr>
              <a:t>19.01.2022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>
                <a:latin typeface="Arial" panose="020B0604020202020204" pitchFamily="34" charset="0"/>
              </a:rPr>
              <a:t>Photonics West 2019</a:t>
            </a:r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67F9-0121-424E-BBD0-5352DCCD13D6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26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19.01.2022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r>
              <a:rPr lang="de-CH" smtClean="0"/>
              <a:t>Photonics West 2019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the </a:t>
            </a:r>
            <a:r>
              <a:rPr lang="en-US" baseline="0" dirty="0" err="1"/>
              <a:t>hamiltonians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190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BFC6-0A39-4F3C-9352-08BF2427792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1259B-EF0E-4B12-A15D-E804068E483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44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4E07-738A-476A-A764-174ED85EBEBD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55627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31C4-18A2-4071-9830-03D6ACABE4A5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96176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57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3A113-5AA5-4EAB-BA0E-CAFCF32920E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692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76142-90B2-455B-B99A-698FBB385F4F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1758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F57A-EBCD-4D51-91FF-1E7042361F7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6AB6-EE24-41DE-9FDF-AA106641D40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88037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E5ED-3222-4071-A86C-354ABD853CC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5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5093-1EBE-417C-94EE-C33F1C44F39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434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E083-832E-4668-8F6D-32FE177213FB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EC87-8646-4023-AF43-E524C7CE2BB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45901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4706-8583-4FA3-8AE1-C2D7EE7B7694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801207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C1B6-307B-469E-BE79-2490A6F903C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99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1B6C-03C3-4D2F-AE2F-8A524D0D19C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7334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73AE-3BF7-4940-BEBB-ADB38E453E1B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17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34FF-14AA-4D92-986D-35E3FEB5F93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3524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EF90-9514-4DEA-BDB5-0F0F94373CF4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1EFF4-20F5-4251-82EC-E32B424C301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926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A3F5-0092-47F6-939C-4CEDE2D63A1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30303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2E458-EFDC-4E3C-9AAD-45ABDFC93B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2D77-0213-412A-ABC0-EECF6B858F3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6617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98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24CD-D645-46C5-BF2A-0DEB6238243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024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ECA-55E8-4FB2-99FF-E07EA3E51284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09820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07F7-04B3-4A9C-AC27-E0BABB5D4A2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931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86FE-55E5-4D18-955E-6243D4DF0DF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5152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23E97-7139-4A1A-94BB-EED0713205E4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88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9459-1E14-437C-8E3B-887DA9FEE16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67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18E-522C-4AD8-872D-C11427D5B20D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20666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B769-182B-4511-A2CD-FF49255AB35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77920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picture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55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2EFD-DCB8-4A24-977F-0C8C6881485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216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0A90-4168-455C-A5F9-984A5C58A12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05893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797B-5E00-405F-9C56-2A9FCC6BB35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456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393A-D843-44F6-AA89-EEE8080BD3F5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496478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7BA1A-A48C-44A8-8488-A94D57587BB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8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3EA2-2228-4698-89A9-D7259B0B607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410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86B0-FAB5-4771-9005-FDE6BB88005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75178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3637-7EB9-4D7D-9179-09049F8DEE0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634004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23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431B-12E8-45B0-87BA-95ABFF06522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7284-C67D-4923-BEA5-124B6C40C3E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13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B7B9-84A0-45EB-9F30-3A50ECD784E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42492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84A2-3F68-4FE8-AC80-9FF7281BED9F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054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5489-F555-4197-B067-802CF525AAA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92358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BFE0-A251-4010-BD06-FFE6D4EFAFD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BD9B78-4069-480B-8B19-7B57E540A06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875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9E6A1-AA68-4EAA-B73C-EB35FF020B47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2287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5EA1-6B4D-467B-9757-63879DF2639B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616566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C4B68E-0B72-4983-8198-CECD2CA45DF5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991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C93B-4CC7-4319-BA2E-B54FEF62DC67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513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472F-F1B0-4C96-9221-A19AF0F95013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3FF7-52BE-4410-98AD-52B1A828310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82289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54EC-D8D0-4A89-B61E-A702D6B1AB3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859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71D-E596-44E0-B227-EF8010820F1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41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8C05-08B5-4618-976C-1C07B10588B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437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B4E2-D657-4ECF-89EA-E2087E54951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79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81EE-30EC-4298-8FDC-3C8BEFAF6AAF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06325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CA92-672A-446C-8B4B-039027E38C8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161749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8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AEE9-2453-4E89-9A91-63674081F8B5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3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74A6-66E1-4E9A-92D8-451AE384A4AB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194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3C69-7E5B-4862-94E3-13DDE18B734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3F19-013F-4B02-AA72-D6668C83FE19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127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9F1C-E6B7-4DAA-B2C8-0D7C8EF31AA5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8529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750DE-1DE1-43C8-9525-96F764B56B7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3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4563876"/>
            <a:ext cx="113284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891F-25B3-4415-8A2E-7B320499282D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3429000"/>
            <a:ext cx="113284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31800" y="619200"/>
            <a:ext cx="113284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201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E4C8-7C6E-4102-9229-9D8BC70F993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01807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5C2D-A84C-4D07-B210-121C7020187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72069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1" y="1044000"/>
            <a:ext cx="113283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31800" y="6957490"/>
            <a:ext cx="113283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49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800" y="2024064"/>
            <a:ext cx="113284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34A7-181D-45F8-92BF-7EB662561A8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513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2024064"/>
            <a:ext cx="5472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2024064"/>
            <a:ext cx="5472179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65E9-090F-4001-B608-CA70846D97F9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00031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F72C-6043-463A-BFBE-483BC7C39C4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68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989B-AB5A-4EB1-BA19-46F0B8DF6437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ECC3-40E3-40FE-895D-6675F1F4630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88533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5675-3A55-4865-AA0A-22AE98DE5DDF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2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59F34-7820-4104-8F74-41E2A98D7D34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06000"/>
            <a:ext cx="1289304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6671E6F-0CA2-4233-966F-D9A56C01A19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42351D3-6160-4846-A13A-17CB4AA00A4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34920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7E63BD4-8C97-41E5-8166-80595F0FF64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58641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E05FA8F-28E7-41CE-8EAD-5839A08A59AB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7841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DA9650EC-8E66-465E-A64D-177195B02FD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2132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1D7DC73-1EA0-43AE-B32E-A94785611DB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02101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B8C526C9-EE31-468C-9BFA-953BF6BD76C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31" name="Text Placeholder 8"/>
          <p:cNvSpPr txBox="1">
            <a:spLocks/>
          </p:cNvSpPr>
          <p:nvPr userDrawn="1"/>
        </p:nvSpPr>
        <p:spPr>
          <a:xfrm>
            <a:off x="550862" y="6380435"/>
            <a:ext cx="5761161" cy="2889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baseline="0" dirty="0" smtClean="0"/>
              <a:t>Searching for New Physics at the Quantum Technology Frontier</a:t>
            </a:r>
          </a:p>
        </p:txBody>
      </p:sp>
    </p:spTree>
    <p:extLst>
      <p:ext uri="{BB962C8B-B14F-4D97-AF65-F5344CB8AC3E}">
        <p14:creationId xmlns:p14="http://schemas.microsoft.com/office/powerpoint/2010/main" val="185308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B2171F6-4B4F-4498-9031-BCA24E81387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91346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503567" y="-385093"/>
            <a:ext cx="12506653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85490C83-6AE1-42D7-AF7A-3C4EC1F969D9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31800" y="2024064"/>
            <a:ext cx="11311917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431800" y="620714"/>
            <a:ext cx="113284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34262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nature.com/nphys" TargetMode="Externa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41.wmf"/><Relationship Id="rId5" Type="http://schemas.openxmlformats.org/officeDocument/2006/relationships/image" Target="../media/image40.emf"/><Relationship Id="rId10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arxiv.org/abs/2111.02377" TargetMode="Externa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rxiv.org/abs/2111.02377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11" Type="http://schemas.openxmlformats.org/officeDocument/2006/relationships/image" Target="../media/image55.png"/><Relationship Id="rId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hyperlink" Target="https://arxiv.org/abs/2111.02377" TargetMode="Externa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arxiv.org/abs/2111.02377" TargetMode="Externa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hyperlink" Target="https://arxiv.org/abs/2111.02377" TargetMode="Externa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10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hyperlink" Target="https://arxiv.org/abs/2111.02377" TargetMode="Externa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10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rxiv.org/abs/2111.02377" TargetMode="Externa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12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1.png"/><Relationship Id="rId5" Type="http://schemas.openxmlformats.org/officeDocument/2006/relationships/image" Target="../media/image70.tif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78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9.tiff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emf"/><Relationship Id="rId11" Type="http://schemas.openxmlformats.org/officeDocument/2006/relationships/image" Target="../media/image91.emf"/><Relationship Id="rId5" Type="http://schemas.openxmlformats.org/officeDocument/2006/relationships/image" Target="../media/image94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93.png"/><Relationship Id="rId9" Type="http://schemas.openxmlformats.org/officeDocument/2006/relationships/image" Target="../media/image9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hyperlink" Target="https://arxiv.org/abs/2103.14360" TargetMode="External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5.emf"/><Relationship Id="rId11" Type="http://schemas.openxmlformats.org/officeDocument/2006/relationships/image" Target="../media/image91.emf"/><Relationship Id="rId5" Type="http://schemas.openxmlformats.org/officeDocument/2006/relationships/image" Target="../media/image94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93.png"/><Relationship Id="rId9" Type="http://schemas.openxmlformats.org/officeDocument/2006/relationships/image" Target="../media/image9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5.emf"/><Relationship Id="rId11" Type="http://schemas.openxmlformats.org/officeDocument/2006/relationships/image" Target="../media/image91.emf"/><Relationship Id="rId5" Type="http://schemas.openxmlformats.org/officeDocument/2006/relationships/image" Target="../media/image94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93.png"/><Relationship Id="rId9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4.jpg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arxiv.org/abs/2107.02647" TargetMode="Externa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hyperlink" Target="https://arxiv.org/abs/2107.02647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7.02647" TargetMode="External"/><Relationship Id="rId3" Type="http://schemas.openxmlformats.org/officeDocument/2006/relationships/image" Target="../media/image107.png"/><Relationship Id="rId7" Type="http://schemas.openxmlformats.org/officeDocument/2006/relationships/image" Target="../media/image3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8.png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7.02647" TargetMode="External"/><Relationship Id="rId3" Type="http://schemas.openxmlformats.org/officeDocument/2006/relationships/image" Target="../media/image107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1.png"/><Relationship Id="rId5" Type="http://schemas.openxmlformats.org/officeDocument/2006/relationships/image" Target="../media/image11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hyperlink" Target="https://arxiv.org/abs/2107.14145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>
          <a:xfrm>
            <a:off x="431800" y="4437112"/>
            <a:ext cx="11328400" cy="1944216"/>
          </a:xfrm>
        </p:spPr>
        <p:txBody>
          <a:bodyPr/>
          <a:lstStyle/>
          <a:p>
            <a:r>
              <a:rPr lang="en-US" u="sng" dirty="0" smtClean="0"/>
              <a:t>Francesca </a:t>
            </a:r>
            <a:r>
              <a:rPr lang="en-US" u="sng" dirty="0"/>
              <a:t>Fabiana </a:t>
            </a:r>
            <a:r>
              <a:rPr lang="en-US" u="sng" dirty="0" smtClean="0"/>
              <a:t>Settembrini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Frieder</a:t>
            </a:r>
            <a:r>
              <a:rPr lang="en-US" dirty="0" smtClean="0"/>
              <a:t> Lindel</a:t>
            </a:r>
            <a:r>
              <a:rPr lang="en-US" baseline="30000" dirty="0" smtClean="0"/>
              <a:t>2</a:t>
            </a:r>
            <a:r>
              <a:rPr lang="en-US" dirty="0"/>
              <a:t>, Alexa Marina Herter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smtClean="0"/>
              <a:t>Stefan Buhman</a:t>
            </a:r>
            <a:r>
              <a:rPr lang="en-US" baseline="30000" dirty="0" smtClean="0"/>
              <a:t>3</a:t>
            </a:r>
            <a:r>
              <a:rPr lang="en-US" dirty="0" smtClean="0"/>
              <a:t>, and </a:t>
            </a:r>
            <a:r>
              <a:rPr lang="en-US" dirty="0" err="1"/>
              <a:t>Jér</a:t>
            </a:r>
            <a:r>
              <a:rPr lang="en-US" dirty="0" err="1">
                <a:latin typeface="Lucida Sans Unicode"/>
                <a:cs typeface="Lucida Sans Unicode"/>
              </a:rPr>
              <a:t>ô</a:t>
            </a:r>
            <a:r>
              <a:rPr lang="en-US" dirty="0" err="1"/>
              <a:t>me</a:t>
            </a:r>
            <a:r>
              <a:rPr lang="en-US" dirty="0"/>
              <a:t> </a:t>
            </a:r>
            <a:r>
              <a:rPr lang="en-US" dirty="0" smtClean="0"/>
              <a:t>Faist</a:t>
            </a:r>
            <a:r>
              <a:rPr lang="en-US" baseline="30000" dirty="0" smtClean="0"/>
              <a:t>1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1600" baseline="30000" dirty="0"/>
              <a:t>1</a:t>
            </a:r>
            <a:r>
              <a:rPr lang="en-US" sz="1600" i="1" dirty="0" smtClean="0"/>
              <a:t>Institute </a:t>
            </a:r>
            <a:r>
              <a:rPr lang="en-US" sz="1600" i="1" dirty="0"/>
              <a:t>of Quantum Electronics, ETH </a:t>
            </a:r>
            <a:r>
              <a:rPr lang="en-US" sz="1600" i="1" dirty="0" err="1" smtClean="0"/>
              <a:t>H</a:t>
            </a:r>
            <a:r>
              <a:rPr lang="en-US" sz="1600" i="1" dirty="0" err="1" smtClean="0">
                <a:cs typeface="Lucida Sans Unicode"/>
              </a:rPr>
              <a:t>ö</a:t>
            </a:r>
            <a:r>
              <a:rPr lang="en-US" sz="1600" i="1" dirty="0" err="1" smtClean="0"/>
              <a:t>nggerberg</a:t>
            </a:r>
            <a:r>
              <a:rPr lang="en-US" sz="1600" i="1" dirty="0" smtClean="0"/>
              <a:t>, 8093 </a:t>
            </a:r>
            <a:r>
              <a:rPr lang="en-US" sz="1600" i="1" dirty="0"/>
              <a:t>Z</a:t>
            </a:r>
            <a:r>
              <a:rPr lang="en-US" sz="1600" i="1" dirty="0">
                <a:cs typeface="Lucida Sans Unicode"/>
              </a:rPr>
              <a:t>ürich, </a:t>
            </a:r>
            <a:r>
              <a:rPr lang="en-US" sz="1600" i="1" dirty="0" smtClean="0">
                <a:cs typeface="Lucida Sans Unicode"/>
              </a:rPr>
              <a:t>Switzerland</a:t>
            </a:r>
          </a:p>
          <a:p>
            <a:r>
              <a:rPr lang="en-US" sz="1600" baseline="30000" dirty="0" smtClean="0"/>
              <a:t>2 </a:t>
            </a:r>
            <a:r>
              <a:rPr lang="en-US" sz="1600" i="1" dirty="0" err="1" smtClean="0"/>
              <a:t>Physicalisches</a:t>
            </a:r>
            <a:r>
              <a:rPr lang="en-US" sz="1600" i="1" dirty="0" smtClean="0"/>
              <a:t> Institute, Albert-</a:t>
            </a:r>
            <a:r>
              <a:rPr lang="en-US" sz="1600" i="1" dirty="0" err="1" smtClean="0"/>
              <a:t>Ludwigs</a:t>
            </a:r>
            <a:r>
              <a:rPr lang="en-US" sz="1600" i="1" dirty="0" smtClean="0"/>
              <a:t>-</a:t>
            </a:r>
            <a:r>
              <a:rPr lang="en-US" sz="1600" i="1" dirty="0" err="1" smtClean="0"/>
              <a:t>Universität</a:t>
            </a:r>
            <a:r>
              <a:rPr lang="en-US" sz="1600" i="1" dirty="0" smtClean="0"/>
              <a:t> Freiburg, 79104 Freiburg, Germany</a:t>
            </a:r>
          </a:p>
          <a:p>
            <a:r>
              <a:rPr lang="en-US" sz="1600" baseline="30000" dirty="0" smtClean="0"/>
              <a:t>3</a:t>
            </a:r>
            <a:r>
              <a:rPr lang="en-US" sz="1600" dirty="0" smtClean="0"/>
              <a:t> </a:t>
            </a:r>
            <a:r>
              <a:rPr lang="en-US" sz="1600" i="1" dirty="0" err="1"/>
              <a:t>Institut</a:t>
            </a:r>
            <a:r>
              <a:rPr lang="en-US" sz="1600" i="1" dirty="0"/>
              <a:t> </a:t>
            </a:r>
            <a:r>
              <a:rPr lang="en-US" sz="1600" i="1" dirty="0" err="1" smtClean="0"/>
              <a:t>für</a:t>
            </a:r>
            <a:r>
              <a:rPr lang="en-US" sz="1600" i="1" dirty="0" smtClean="0"/>
              <a:t> </a:t>
            </a:r>
            <a:r>
              <a:rPr lang="en-US" sz="1600" i="1" dirty="0" err="1"/>
              <a:t>Physik</a:t>
            </a:r>
            <a:r>
              <a:rPr lang="en-US" sz="1600" i="1" dirty="0"/>
              <a:t>, </a:t>
            </a:r>
            <a:r>
              <a:rPr lang="en-US" sz="1600" i="1" dirty="0" err="1" smtClean="0"/>
              <a:t>Universit</a:t>
            </a:r>
            <a:r>
              <a:rPr lang="en-US" sz="1600" i="1" dirty="0" err="1"/>
              <a:t>ä</a:t>
            </a:r>
            <a:r>
              <a:rPr lang="en-US" sz="1600" i="1" dirty="0" err="1" smtClean="0"/>
              <a:t>t</a:t>
            </a:r>
            <a:r>
              <a:rPr lang="en-US" sz="1600" i="1" dirty="0" smtClean="0"/>
              <a:t> </a:t>
            </a:r>
            <a:r>
              <a:rPr lang="en-US" sz="1600" i="1" dirty="0"/>
              <a:t>Kassel, </a:t>
            </a:r>
            <a:r>
              <a:rPr lang="en-US" sz="1600" i="1" dirty="0" smtClean="0"/>
              <a:t>Heinrich-</a:t>
            </a:r>
            <a:r>
              <a:rPr lang="en-US" sz="1600" i="1" dirty="0" err="1" smtClean="0"/>
              <a:t>Plett</a:t>
            </a:r>
            <a:r>
              <a:rPr lang="en-US" sz="1600" i="1" dirty="0" smtClean="0"/>
              <a:t>-</a:t>
            </a:r>
            <a:r>
              <a:rPr lang="en-US" sz="1600" i="1" dirty="0" err="1" smtClean="0"/>
              <a:t>Strasse</a:t>
            </a:r>
            <a:r>
              <a:rPr lang="en-US" sz="1600" i="1" dirty="0" smtClean="0"/>
              <a:t> </a:t>
            </a:r>
            <a:r>
              <a:rPr lang="en-US" sz="1600" i="1" dirty="0"/>
              <a:t>40, 34132 Kassel, </a:t>
            </a:r>
            <a:r>
              <a:rPr lang="en-US" sz="1600" i="1" dirty="0" smtClean="0"/>
              <a:t>Germany</a:t>
            </a:r>
            <a:r>
              <a:rPr lang="en-US" sz="1600" dirty="0" smtClean="0"/>
              <a:t> </a:t>
            </a:r>
            <a:endParaRPr lang="en-US" sz="1600" i="1" dirty="0">
              <a:cs typeface="Lucida Sans Unicode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431800" y="3429000"/>
            <a:ext cx="11328400" cy="1008112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the structure of </a:t>
            </a: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vacuum: 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vacuum fluctuation correlations outside the light cone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10704512" y="6308726"/>
            <a:ext cx="612068" cy="468312"/>
          </a:xfrm>
        </p:spPr>
        <p:txBody>
          <a:bodyPr/>
          <a:lstStyle/>
          <a:p>
            <a:fld id="{132701E8-6BCA-4D8F-ACD3-F6DFE3D76D0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7176120" y="6308726"/>
            <a:ext cx="3208613" cy="468312"/>
          </a:xfrm>
        </p:spPr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>
          <a:xfrm>
            <a:off x="11525958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2" b="27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533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hteck 25"/>
              <p:cNvSpPr/>
              <p:nvPr/>
            </p:nvSpPr>
            <p:spPr>
              <a:xfrm>
                <a:off x="479376" y="1457096"/>
                <a:ext cx="4680520" cy="3324041"/>
              </a:xfrm>
              <a:prstGeom prst="rect">
                <a:avLst/>
              </a:prstGeom>
            </p:spPr>
            <p:txBody>
              <a:bodyPr wrap="square" lIns="91430" tIns="45715" rIns="91430" bIns="45715">
                <a:spAutoFit/>
              </a:bodyPr>
              <a:lstStyle/>
              <a:p>
                <a:pPr marL="285718" indent="-285718">
                  <a:buFont typeface="Wingdings" panose="05000000000000000000" pitchFamily="2" charset="2"/>
                  <a:buChar char="§"/>
                </a:pPr>
                <a:r>
                  <a:rPr lang="en-US" b="1" dirty="0" smtClean="0"/>
                  <a:t>Pockels effect (</a:t>
                </a:r>
                <a:r>
                  <a:rPr lang="el-GR" b="1" dirty="0"/>
                  <a:t>χ</a:t>
                </a:r>
                <a:r>
                  <a:rPr lang="it-CH" b="1" baseline="30000" dirty="0"/>
                  <a:t>(2)</a:t>
                </a:r>
                <a:r>
                  <a:rPr lang="it-CH" b="1" dirty="0"/>
                  <a:t> material</a:t>
                </a:r>
                <a:r>
                  <a:rPr lang="en-US" b="1" dirty="0" smtClean="0"/>
                  <a:t>)</a:t>
                </a:r>
              </a:p>
              <a:p>
                <a:pPr marL="285718" indent="-285718">
                  <a:buFont typeface="Wingdings" panose="05000000000000000000" pitchFamily="2" charset="2"/>
                  <a:buChar char="§"/>
                </a:pPr>
                <a:r>
                  <a:rPr lang="en-US" b="1" dirty="0" smtClean="0"/>
                  <a:t>Interaction linear in the “signal” amplitude</a:t>
                </a:r>
              </a:p>
              <a:p>
                <a:pPr marL="285718" indent="-285718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Anisotropic refractive index change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it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it-CH" b="0" dirty="0" smtClean="0">
                  <a:ea typeface="Cambria Math" panose="02040503050406030204" pitchFamily="18" charset="0"/>
                </a:endParaRPr>
              </a:p>
              <a:p>
                <a:pPr marL="285718" indent="-285718">
                  <a:buFont typeface="Wingdings" panose="05000000000000000000" pitchFamily="2" charset="2"/>
                  <a:buChar char="§"/>
                </a:pPr>
                <a:r>
                  <a:rPr lang="en-US" dirty="0"/>
                  <a:t>Detection efficiency dependent on phase </a:t>
                </a:r>
                <a:r>
                  <a:rPr lang="en-US" dirty="0" smtClean="0"/>
                  <a:t>matching </a:t>
                </a:r>
                <a:endParaRPr lang="en-US" dirty="0"/>
              </a:p>
              <a:p>
                <a:endParaRPr lang="en-US" b="1" baseline="30000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i="1" dirty="0"/>
                  <a:t>“Meter” </a:t>
                </a:r>
                <a:r>
                  <a:rPr lang="en-US" dirty="0"/>
                  <a:t>polarization change proportional to </a:t>
                </a:r>
                <a:r>
                  <a:rPr lang="en-US" i="1" dirty="0"/>
                  <a:t>“signal” </a:t>
                </a:r>
                <a:r>
                  <a:rPr lang="en-US" dirty="0"/>
                  <a:t>electric field </a:t>
                </a:r>
                <a:r>
                  <a:rPr lang="en-US" dirty="0" smtClean="0"/>
                  <a:t>amplitude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it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it-CH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CH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CH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it-CH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CH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it-CH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sSub>
                        <m:sSubPr>
                          <m:ctrlPr>
                            <a:rPr lang="it-CH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CH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CH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htec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1457096"/>
                <a:ext cx="4680520" cy="3324041"/>
              </a:xfrm>
              <a:prstGeom prst="rect">
                <a:avLst/>
              </a:prstGeom>
              <a:blipFill>
                <a:blip r:embed="rId2"/>
                <a:stretch>
                  <a:fillRect l="-913" t="-917" r="-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2C80-71DD-4BF2-A317-9312A20EF8B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itel 9"/>
          <p:cNvSpPr txBox="1">
            <a:spLocks/>
          </p:cNvSpPr>
          <p:nvPr/>
        </p:nvSpPr>
        <p:spPr bwMode="gray">
          <a:xfrm>
            <a:off x="479376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 optic </a:t>
            </a:r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56013" y="870520"/>
            <a:ext cx="5409826" cy="5412115"/>
            <a:chOff x="5756013" y="870520"/>
            <a:chExt cx="5409826" cy="54121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013" y="870520"/>
              <a:ext cx="5409826" cy="541211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BA582C-0AB1-C749-BE97-FCA141692146}"/>
                </a:ext>
              </a:extLst>
            </p:cNvPr>
            <p:cNvSpPr txBox="1"/>
            <p:nvPr/>
          </p:nvSpPr>
          <p:spPr>
            <a:xfrm>
              <a:off x="6192953" y="2565091"/>
              <a:ext cx="1148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52EAD"/>
                  </a:solidFill>
                </a:rPr>
                <a:t>“signal</a:t>
              </a:r>
              <a:r>
                <a:rPr lang="en-US" sz="1600" dirty="0" smtClean="0">
                  <a:solidFill>
                    <a:srgbClr val="152EAD"/>
                  </a:solidFill>
                </a:rPr>
                <a:t>”</a:t>
              </a:r>
              <a:endParaRPr lang="en-US" sz="1600" dirty="0">
                <a:solidFill>
                  <a:srgbClr val="152EAD"/>
                </a:solidFill>
              </a:endParaRP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DF5367A0-DA98-304E-A615-4A924C188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7909" y="2400887"/>
              <a:ext cx="535531" cy="328409"/>
            </a:xfrm>
            <a:prstGeom prst="curvedConnector3">
              <a:avLst/>
            </a:prstGeom>
            <a:ln w="38100" cap="sq">
              <a:solidFill>
                <a:srgbClr val="152EAD"/>
              </a:solidFill>
              <a:round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0AFC85-3AFF-C74E-852D-5B8B72086F53}"/>
                </a:ext>
              </a:extLst>
            </p:cNvPr>
            <p:cNvSpPr txBox="1"/>
            <p:nvPr/>
          </p:nvSpPr>
          <p:spPr>
            <a:xfrm>
              <a:off x="9006948" y="5764239"/>
              <a:ext cx="928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66"/>
                  </a:solidFill>
                </a:rPr>
                <a:t>“</a:t>
              </a:r>
              <a:r>
                <a:rPr lang="en-US" dirty="0">
                  <a:solidFill>
                    <a:srgbClr val="C00000"/>
                  </a:solidFill>
                </a:rPr>
                <a:t>meter</a:t>
              </a:r>
              <a:r>
                <a:rPr lang="en-US" dirty="0">
                  <a:solidFill>
                    <a:srgbClr val="FF0066"/>
                  </a:solidFill>
                </a:rPr>
                <a:t>”</a:t>
              </a:r>
            </a:p>
          </p:txBody>
        </p: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93CBE79A-9312-3943-B42B-91D7821259B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352416" y="5109351"/>
              <a:ext cx="744742" cy="503067"/>
            </a:xfrm>
            <a:prstGeom prst="curvedConnector3">
              <a:avLst/>
            </a:prstGeom>
            <a:ln w="38100" cap="sq">
              <a:solidFill>
                <a:srgbClr val="C00000"/>
              </a:solidFill>
              <a:round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9336360" y="3104280"/>
              <a:ext cx="134818" cy="1312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777031" y="3235492"/>
              <a:ext cx="134818" cy="1312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8235076" y="3335872"/>
              <a:ext cx="134818" cy="1312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6130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3C1D2-2A68-0D4A-BD7A-64E21CEE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E0B2-C9B2-4CD0-BC3D-5152855F5FE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ED9B9-848D-3148-84D0-0EEA0864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B3572-19EE-3248-9592-5BD04138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66B8A1-69A1-5E43-A681-F02CEA7F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62" y="610447"/>
            <a:ext cx="11328400" cy="972000"/>
          </a:xfrm>
        </p:spPr>
        <p:txBody>
          <a:bodyPr/>
          <a:lstStyle/>
          <a:p>
            <a:r>
              <a:rPr lang="de-CH" dirty="0" smtClean="0"/>
              <a:t>Unruh de Witt detectors and electro-optic sampling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63231" y="6035051"/>
            <a:ext cx="3444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smtClean="0">
                <a:cs typeface="Times New Roman" charset="0"/>
              </a:rPr>
              <a:t>[1]M. Kiezman, </a:t>
            </a:r>
            <a:r>
              <a:rPr lang="fr-FR" sz="1000" i="1" dirty="0">
                <a:hlinkClick r:id="rId2"/>
              </a:rPr>
              <a:t>Nature </a:t>
            </a:r>
            <a:r>
              <a:rPr lang="fr-FR" sz="1000" i="1" dirty="0" err="1">
                <a:hlinkClick r:id="rId2"/>
              </a:rPr>
              <a:t>Physics</a:t>
            </a:r>
            <a:r>
              <a:rPr lang="fr-FR" sz="1000" dirty="0"/>
              <a:t> </a:t>
            </a:r>
            <a:r>
              <a:rPr lang="fr-FR" sz="1000" b="1" dirty="0" smtClean="0"/>
              <a:t>15</a:t>
            </a:r>
            <a:r>
              <a:rPr lang="fr-FR" sz="1000" dirty="0"/>
              <a:t>, pages960–966 (2019</a:t>
            </a:r>
            <a:r>
              <a:rPr lang="fr-FR" sz="1000" dirty="0" smtClean="0"/>
              <a:t>)</a:t>
            </a:r>
          </a:p>
          <a:p>
            <a:r>
              <a:rPr lang="en-GB" sz="1000" dirty="0" smtClean="0"/>
              <a:t>[2</a:t>
            </a:r>
            <a:r>
              <a:rPr lang="en-GB" sz="1000" dirty="0"/>
              <a:t>] </a:t>
            </a:r>
            <a:r>
              <a:rPr lang="en-GB" sz="1000" dirty="0" smtClean="0"/>
              <a:t>S. </a:t>
            </a:r>
            <a:r>
              <a:rPr lang="en-GB" sz="1000" dirty="0" err="1" smtClean="0"/>
              <a:t>Onoe</a:t>
            </a:r>
            <a:r>
              <a:rPr lang="en-GB" sz="1000" dirty="0" smtClean="0"/>
              <a:t>, arXiv:2103.14360v1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75" y="620688"/>
            <a:ext cx="2140187" cy="21410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1384" y="1400397"/>
            <a:ext cx="4097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b="1" dirty="0" smtClean="0">
                <a:solidFill>
                  <a:schemeClr val="accent1"/>
                </a:solidFill>
              </a:rPr>
              <a:t>Unruh de-Witt detector</a:t>
            </a:r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Two </a:t>
            </a:r>
            <a:r>
              <a:rPr lang="it-CH" dirty="0"/>
              <a:t>level systems (particles, atoms, </a:t>
            </a:r>
            <a:r>
              <a:rPr lang="it-CH" dirty="0" smtClean="0"/>
              <a:t>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Point-like </a:t>
            </a:r>
          </a:p>
          <a:p>
            <a:endParaRPr lang="it-CH" dirty="0" smtClean="0"/>
          </a:p>
          <a:p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Linear coupling with the local electric field      </a:t>
            </a:r>
          </a:p>
          <a:p>
            <a:r>
              <a:rPr lang="it-CH" dirty="0" smtClean="0"/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Smooth turn off and on of the interaction</a:t>
            </a:r>
          </a:p>
          <a:p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Event of horizon due to accelerated reference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87889" y="1400397"/>
                <a:ext cx="4468524" cy="4755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CH" b="1" dirty="0" smtClean="0">
                    <a:solidFill>
                      <a:schemeClr val="accent1"/>
                    </a:solidFill>
                  </a:rPr>
                  <a:t>Electro-optic sampling</a:t>
                </a:r>
                <a:endParaRPr lang="it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CH" dirty="0" smtClean="0"/>
                  <a:t>Broadband femtosecond pulse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CH" dirty="0" smtClean="0"/>
                  <a:t>Gaussian temporal and spatial profile of the probe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CH" dirty="0" smtClean="0"/>
                  <a:t>Linear coupling with the local electric field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it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it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d>
                          <m:dPr>
                            <m:ctrlPr>
                              <a:rPr lang="it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it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lang="it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acc>
                      <m:accPr>
                        <m:chr m:val="̂"/>
                        <m:ctrlPr>
                          <a:rPr lang="it-CH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it-CH" baseline="30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baseline="30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CH" dirty="0" smtClean="0"/>
                  <a:t>Gaussian temporal profile of the probe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CH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CH" dirty="0" smtClean="0"/>
                  <a:t>Event of horizon introduced by the switch off and on of the nonlinear interaction </a:t>
                </a:r>
                <a:r>
                  <a:rPr lang="it-CH" sz="1000" dirty="0" smtClean="0"/>
                  <a:t>[2]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9" y="1400397"/>
                <a:ext cx="4468524" cy="4755341"/>
              </a:xfrm>
              <a:prstGeom prst="rect">
                <a:avLst/>
              </a:prstGeom>
              <a:blipFill>
                <a:blip r:embed="rId4"/>
                <a:stretch>
                  <a:fillRect l="-955" t="-769" b="-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09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0" y="2200558"/>
            <a:ext cx="7256929" cy="4082023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2C80-71DD-4BF2-A317-9312A20EF8B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itel 9"/>
          <p:cNvSpPr txBox="1">
            <a:spLocks/>
          </p:cNvSpPr>
          <p:nvPr/>
        </p:nvSpPr>
        <p:spPr bwMode="gray">
          <a:xfrm>
            <a:off x="479376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 optic sampling for correlations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23225" y="508518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/>
              <a:t>Subcycle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/>
              <a:t>NIR pulse shot noise limited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/>
              <a:t>Bandwidth of 2 THZ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400" dirty="0"/>
          </a:p>
        </p:txBody>
      </p:sp>
      <p:cxnSp>
        <p:nvCxnSpPr>
          <p:cNvPr id="16" name="Gerade Verbindung mit Pfeil 23"/>
          <p:cNvCxnSpPr>
            <a:cxnSpLocks/>
          </p:cNvCxnSpPr>
          <p:nvPr/>
        </p:nvCxnSpPr>
        <p:spPr>
          <a:xfrm>
            <a:off x="5168258" y="1558601"/>
            <a:ext cx="851570" cy="6780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6"/>
          <p:cNvSpPr txBox="1"/>
          <p:nvPr/>
        </p:nvSpPr>
        <p:spPr>
          <a:xfrm>
            <a:off x="5625428" y="1294706"/>
            <a:ext cx="19217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1" b="1" dirty="0">
                <a:solidFill>
                  <a:schemeClr val="bg1"/>
                </a:solidFill>
              </a:rPr>
              <a:t>τ</a:t>
            </a:r>
            <a:endParaRPr lang="en-US" sz="1351" b="1" dirty="0">
              <a:solidFill>
                <a:schemeClr val="bg1"/>
              </a:solidFill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87BD4A0-A726-7442-80B7-6D548208B7D0}"/>
              </a:ext>
            </a:extLst>
          </p:cNvPr>
          <p:cNvCxnSpPr>
            <a:cxnSpLocks/>
          </p:cNvCxnSpPr>
          <p:nvPr/>
        </p:nvCxnSpPr>
        <p:spPr>
          <a:xfrm>
            <a:off x="4946589" y="1501306"/>
            <a:ext cx="851570" cy="6780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5BDF7A0-1A23-3F43-B7EA-1D0A82314789}"/>
              </a:ext>
            </a:extLst>
          </p:cNvPr>
          <p:cNvSpPr txBox="1"/>
          <p:nvPr/>
        </p:nvSpPr>
        <p:spPr>
          <a:xfrm>
            <a:off x="4026228" y="1600448"/>
            <a:ext cx="92724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t+</a:t>
            </a:r>
            <a:r>
              <a:rPr lang="el-GR" sz="1351" dirty="0">
                <a:solidFill>
                  <a:schemeClr val="bg1"/>
                </a:solidFill>
              </a:rPr>
              <a:t>τ</a:t>
            </a: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28" name="Textfeld 26">
            <a:extLst>
              <a:ext uri="{FF2B5EF4-FFF2-40B4-BE49-F238E27FC236}">
                <a16:creationId xmlns:a16="http://schemas.microsoft.com/office/drawing/2014/main" id="{BD43CFCB-AF06-D34B-8559-A9F4CC8B827B}"/>
              </a:ext>
            </a:extLst>
          </p:cNvPr>
          <p:cNvSpPr txBox="1"/>
          <p:nvPr/>
        </p:nvSpPr>
        <p:spPr>
          <a:xfrm>
            <a:off x="5120933" y="1486601"/>
            <a:ext cx="19217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1" b="1" dirty="0">
                <a:solidFill>
                  <a:schemeClr val="bg1"/>
                </a:solidFill>
              </a:rPr>
              <a:t>τ</a:t>
            </a:r>
            <a:endParaRPr lang="en-US" sz="1351" b="1" dirty="0">
              <a:solidFill>
                <a:schemeClr val="bg1"/>
              </a:solidFill>
            </a:endParaRPr>
          </a:p>
        </p:txBody>
      </p:sp>
      <p:sp>
        <p:nvSpPr>
          <p:cNvPr id="29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5786534" y="1645934"/>
            <a:ext cx="92724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35360" y="4221088"/>
            <a:ext cx="3771435" cy="2049707"/>
            <a:chOff x="335360" y="3978273"/>
            <a:chExt cx="3771435" cy="2049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hteck 25"/>
                <p:cNvSpPr/>
                <p:nvPr/>
              </p:nvSpPr>
              <p:spPr>
                <a:xfrm>
                  <a:off x="335360" y="3978273"/>
                  <a:ext cx="3771435" cy="1679168"/>
                </a:xfrm>
                <a:prstGeom prst="rect">
                  <a:avLst/>
                </a:prstGeom>
              </p:spPr>
              <p:txBody>
                <a:bodyPr wrap="square" lIns="91430" tIns="45715" rIns="91430" bIns="45715">
                  <a:spAutoFit/>
                </a:bodyPr>
                <a:lstStyle/>
                <a:p>
                  <a:pPr marL="285718" indent="-285718">
                    <a:buFont typeface="Wingdings" panose="05000000000000000000" pitchFamily="2" charset="2"/>
                    <a:buChar char="§"/>
                  </a:pPr>
                  <a:r>
                    <a:rPr lang="en-US" sz="1600" b="1" dirty="0" smtClean="0"/>
                    <a:t>Pockels effect (</a:t>
                  </a:r>
                  <a:r>
                    <a:rPr lang="el-GR" sz="1600" b="1" dirty="0"/>
                    <a:t>χ</a:t>
                  </a:r>
                  <a:r>
                    <a:rPr lang="it-CH" sz="1600" b="1" baseline="30000" dirty="0"/>
                    <a:t>(2)</a:t>
                  </a:r>
                  <a:r>
                    <a:rPr lang="it-CH" sz="1600" b="1" dirty="0"/>
                    <a:t> material</a:t>
                  </a:r>
                  <a:r>
                    <a:rPr lang="en-US" sz="1600" b="1" dirty="0"/>
                    <a:t>)</a:t>
                  </a:r>
                </a:p>
                <a:p>
                  <a:pPr marL="285718" indent="-285718">
                    <a:buFont typeface="Wingdings" panose="05000000000000000000" pitchFamily="2" charset="2"/>
                    <a:buChar char="§"/>
                  </a:pPr>
                  <a:r>
                    <a:rPr lang="en-US" sz="1600" dirty="0"/>
                    <a:t>Anisotropic </a:t>
                  </a:r>
                  <a:r>
                    <a:rPr lang="en-US" sz="1600" dirty="0" smtClean="0"/>
                    <a:t>refractive index change</a:t>
                  </a:r>
                </a:p>
                <a:p>
                  <a:r>
                    <a:rPr lang="en-US" sz="1600" dirty="0"/>
                    <a:t> </a:t>
                  </a:r>
                  <a:r>
                    <a:rPr lang="en-US" sz="1600" dirty="0" smtClean="0"/>
                    <a:t>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it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a14:m>
                  <a:endParaRPr lang="en-US" sz="1600" b="1" baseline="30000" dirty="0"/>
                </a:p>
                <a:p>
                  <a:pPr marL="285718" indent="-285718">
                    <a:buFont typeface="Wingdings" panose="05000000000000000000" pitchFamily="2" charset="2"/>
                    <a:buChar char="§"/>
                  </a:pPr>
                  <a:r>
                    <a:rPr lang="en-US" sz="1600" b="1" dirty="0" smtClean="0"/>
                    <a:t>Meter polarization</a:t>
                  </a:r>
                  <a:r>
                    <a:rPr lang="en-US" sz="1600" dirty="0"/>
                    <a:t> </a:t>
                  </a:r>
                  <a:r>
                    <a:rPr lang="en-US" sz="1600" dirty="0" smtClean="0"/>
                    <a:t>change measured </a:t>
                  </a:r>
                  <a:r>
                    <a:rPr lang="en-US" sz="1600" dirty="0"/>
                    <a:t>via balanced </a:t>
                  </a:r>
                  <a:r>
                    <a:rPr lang="en-US" sz="1600" dirty="0" smtClean="0"/>
                    <a:t>detection</a:t>
                  </a:r>
                  <a:endParaRPr lang="en-US" sz="1600" dirty="0"/>
                </a:p>
                <a:p>
                  <a:endParaRPr lang="en-US" sz="1600" dirty="0"/>
                </a:p>
              </p:txBody>
            </p:sp>
          </mc:Choice>
          <mc:Fallback xmlns="">
            <p:sp>
              <p:nvSpPr>
                <p:cNvPr id="33" name="Rechtec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360" y="3978273"/>
                  <a:ext cx="3771435" cy="1679168"/>
                </a:xfrm>
                <a:prstGeom prst="rect">
                  <a:avLst/>
                </a:prstGeom>
                <a:blipFill>
                  <a:blip r:embed="rId4"/>
                  <a:stretch>
                    <a:fillRect l="-646" t="-1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815" y="5513694"/>
              <a:ext cx="2561905" cy="514286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A6A280B-4216-3347-B75E-F20DF7FF1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482" y="1216287"/>
            <a:ext cx="4710319" cy="340505"/>
          </a:xfrm>
          <a:prstGeom prst="rect">
            <a:avLst/>
          </a:prstGeom>
        </p:spPr>
      </p:pic>
      <p:sp>
        <p:nvSpPr>
          <p:cNvPr id="10" name="Curved Down Arrow 9"/>
          <p:cNvSpPr/>
          <p:nvPr/>
        </p:nvSpPr>
        <p:spPr>
          <a:xfrm>
            <a:off x="7235892" y="3284984"/>
            <a:ext cx="156252" cy="187635"/>
          </a:xfrm>
          <a:prstGeom prst="curved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H="1">
            <a:off x="6960096" y="3212976"/>
            <a:ext cx="144016" cy="144016"/>
          </a:xfrm>
          <a:prstGeom prst="curved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1516" y="488030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ZnTe</a:t>
            </a:r>
            <a:r>
              <a:rPr lang="en-US" sz="1400" dirty="0" smtClean="0"/>
              <a:t> crystal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104112" y="228523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Balanced photodetectors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166852" y="344688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Wollaston </a:t>
            </a:r>
          </a:p>
          <a:p>
            <a:r>
              <a:rPr lang="en-US" sz="1400" dirty="0" smtClean="0"/>
              <a:t>prism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7459332" y="381087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λ</a:t>
            </a:r>
            <a:r>
              <a:rPr lang="it-CH" sz="1400" dirty="0" smtClean="0"/>
              <a:t>/4 </a:t>
            </a:r>
          </a:p>
          <a:p>
            <a:r>
              <a:rPr lang="it-CH" sz="1400" dirty="0" smtClean="0"/>
              <a:t>waveplate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57" y="1275144"/>
            <a:ext cx="2670077" cy="150191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231904" y="2154022"/>
            <a:ext cx="134818" cy="1312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601142" y="2145660"/>
            <a:ext cx="134818" cy="1312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4" idx="0"/>
          </p:cNvCxnSpPr>
          <p:nvPr/>
        </p:nvCxnSpPr>
        <p:spPr>
          <a:xfrm flipV="1">
            <a:off x="5299313" y="1501306"/>
            <a:ext cx="13797" cy="652716"/>
          </a:xfrm>
          <a:prstGeom prst="line">
            <a:avLst/>
          </a:prstGeom>
          <a:ln w="12700" cap="sq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663952" y="1484784"/>
            <a:ext cx="13797" cy="652716"/>
          </a:xfrm>
          <a:prstGeom prst="line">
            <a:avLst/>
          </a:prstGeom>
          <a:ln w="12700" cap="sq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900138" y="2219916"/>
            <a:ext cx="650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E(t+</a:t>
            </a:r>
            <a:r>
              <a:rPr lang="el-GR" sz="1400" dirty="0" smtClean="0"/>
              <a:t>τ</a:t>
            </a:r>
            <a:r>
              <a:rPr lang="en-US" sz="1400" dirty="0" smtClean="0"/>
              <a:t>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497769" y="2273751"/>
            <a:ext cx="931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E(t)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649959" y="1284566"/>
            <a:ext cx="89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THz wave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1" y="1169882"/>
            <a:ext cx="2743200" cy="27432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0BA582C-0AB1-C749-BE97-FCA141692146}"/>
              </a:ext>
            </a:extLst>
          </p:cNvPr>
          <p:cNvSpPr txBox="1"/>
          <p:nvPr/>
        </p:nvSpPr>
        <p:spPr>
          <a:xfrm>
            <a:off x="789892" y="2028797"/>
            <a:ext cx="878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52EAD"/>
                </a:solidFill>
              </a:rPr>
              <a:t>“signal</a:t>
            </a:r>
            <a:r>
              <a:rPr lang="en-US" sz="1600" dirty="0" smtClean="0">
                <a:solidFill>
                  <a:srgbClr val="152EAD"/>
                </a:solidFill>
              </a:rPr>
              <a:t>”</a:t>
            </a:r>
            <a:endParaRPr lang="en-US" sz="1600" dirty="0">
              <a:solidFill>
                <a:srgbClr val="152EAD"/>
              </a:solidFill>
            </a:endParaRP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DF5367A0-DA98-304E-A615-4A924C1886C8}"/>
              </a:ext>
            </a:extLst>
          </p:cNvPr>
          <p:cNvCxnSpPr>
            <a:cxnSpLocks/>
          </p:cNvCxnSpPr>
          <p:nvPr/>
        </p:nvCxnSpPr>
        <p:spPr>
          <a:xfrm flipV="1">
            <a:off x="1243705" y="1945568"/>
            <a:ext cx="271556" cy="166458"/>
          </a:xfrm>
          <a:prstGeom prst="curvedConnector3">
            <a:avLst/>
          </a:prstGeom>
          <a:ln w="38100" cap="sq">
            <a:solidFill>
              <a:srgbClr val="152EAD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0AFC85-3AFF-C74E-852D-5B8B72086F53}"/>
              </a:ext>
            </a:extLst>
          </p:cNvPr>
          <p:cNvSpPr txBox="1"/>
          <p:nvPr/>
        </p:nvSpPr>
        <p:spPr>
          <a:xfrm>
            <a:off x="2216806" y="3650326"/>
            <a:ext cx="127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“</a:t>
            </a:r>
            <a:r>
              <a:rPr lang="en-US" dirty="0">
                <a:solidFill>
                  <a:srgbClr val="C00000"/>
                </a:solidFill>
              </a:rPr>
              <a:t>meter</a:t>
            </a:r>
            <a:r>
              <a:rPr lang="en-US" dirty="0">
                <a:solidFill>
                  <a:srgbClr val="FF0066"/>
                </a:solidFill>
              </a:rPr>
              <a:t>”</a:t>
            </a:r>
          </a:p>
        </p:txBody>
      </p: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93CBE79A-9312-3943-B42B-91D7821259B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884988" y="3318334"/>
            <a:ext cx="377482" cy="255094"/>
          </a:xfrm>
          <a:prstGeom prst="curvedConnector3">
            <a:avLst/>
          </a:prstGeom>
          <a:ln w="38100" cap="sq">
            <a:solidFill>
              <a:srgbClr val="C0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2383844" y="2302092"/>
            <a:ext cx="68363" cy="665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100221" y="2368598"/>
            <a:ext cx="68363" cy="665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825408" y="2419477"/>
            <a:ext cx="68363" cy="665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8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" y="620688"/>
            <a:ext cx="3926597" cy="5594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53" y="852867"/>
            <a:ext cx="6864085" cy="38610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90D9B-EA8D-A843-AF41-23C6AC02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BF45-1919-4AE7-8ED0-43DC72CDAC9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C0DDE-27CF-3644-8972-F94F957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BDD16-B4FD-A24D-97E4-8E34EAB2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20" name="Titel 9"/>
          <p:cNvSpPr txBox="1">
            <a:spLocks/>
          </p:cNvSpPr>
          <p:nvPr/>
        </p:nvSpPr>
        <p:spPr bwMode="gray">
          <a:xfrm>
            <a:off x="457421" y="624796"/>
            <a:ext cx="4374183" cy="64566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setup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10699" y="476672"/>
            <a:ext cx="181301" cy="58320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57376" y="2051373"/>
            <a:ext cx="2406191" cy="266254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17913" y="12687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BS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559574" y="1218249"/>
            <a:ext cx="11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Delay stage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471359" y="1498527"/>
            <a:ext cx="141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Input mirror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721164" y="1355146"/>
            <a:ext cx="9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Output mirror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896200" y="2661722"/>
            <a:ext cx="60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WP</a:t>
            </a:r>
            <a:r>
              <a:rPr lang="it-CH" baseline="-25000" dirty="0" smtClean="0"/>
              <a:t>t</a:t>
            </a:r>
            <a:endParaRPr lang="en-GB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8298492" y="1718810"/>
            <a:ext cx="7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WP</a:t>
            </a:r>
            <a:r>
              <a:rPr lang="it-CH" baseline="-25000" dirty="0" smtClean="0"/>
              <a:t>tau</a:t>
            </a:r>
            <a:endParaRPr lang="en-GB" baseline="-25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581D54-29F9-8B4F-8204-1EDA46D560E7}"/>
              </a:ext>
            </a:extLst>
          </p:cNvPr>
          <p:cNvCxnSpPr>
            <a:cxnSpLocks/>
          </p:cNvCxnSpPr>
          <p:nvPr/>
        </p:nvCxnSpPr>
        <p:spPr>
          <a:xfrm flipV="1">
            <a:off x="8040216" y="2348880"/>
            <a:ext cx="157409" cy="360040"/>
          </a:xfrm>
          <a:prstGeom prst="straightConnector1">
            <a:avLst/>
          </a:prstGeom>
          <a:ln w="38100" cap="sq">
            <a:solidFill>
              <a:srgbClr val="1269B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86750" y="2534451"/>
            <a:ext cx="118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Detector</a:t>
            </a:r>
            <a:r>
              <a:rPr lang="it-CH" baseline="-25000" dirty="0" smtClean="0"/>
              <a:t>t</a:t>
            </a:r>
            <a:endParaRPr lang="en-GB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9088222" y="2163523"/>
            <a:ext cx="131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Detector</a:t>
            </a:r>
            <a:r>
              <a:rPr lang="it-CH" baseline="-25000" dirty="0" smtClean="0"/>
              <a:t>tau</a:t>
            </a:r>
            <a:endParaRPr lang="en-GB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4795604" y="3297073"/>
            <a:ext cx="188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Thermal shield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667475" y="2051373"/>
            <a:ext cx="889903" cy="455595"/>
          </a:xfrm>
          <a:prstGeom prst="line">
            <a:avLst/>
          </a:prstGeom>
          <a:ln w="12700" cap="sq">
            <a:solidFill>
              <a:srgbClr val="00206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667475" y="4713915"/>
            <a:ext cx="3340695" cy="409302"/>
          </a:xfrm>
          <a:prstGeom prst="line">
            <a:avLst/>
          </a:prstGeom>
          <a:ln w="12700" cap="sq">
            <a:solidFill>
              <a:srgbClr val="00206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11519" y="3923764"/>
            <a:ext cx="141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ZnTe </a:t>
            </a:r>
          </a:p>
          <a:p>
            <a:r>
              <a:rPr lang="it-CH" dirty="0" smtClean="0"/>
              <a:t>crystal</a:t>
            </a:r>
            <a:endParaRPr lang="en-GB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0B9B56-032D-ED4D-BC20-FCA867BC16C4}"/>
              </a:ext>
            </a:extLst>
          </p:cNvPr>
          <p:cNvCxnSpPr>
            <a:cxnSpLocks/>
          </p:cNvCxnSpPr>
          <p:nvPr/>
        </p:nvCxnSpPr>
        <p:spPr>
          <a:xfrm flipV="1">
            <a:off x="10108894" y="5268004"/>
            <a:ext cx="0" cy="414624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798" y="3564648"/>
            <a:ext cx="1933137" cy="282535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965068" y="3873808"/>
            <a:ext cx="75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4 K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4923965" y="2659146"/>
            <a:ext cx="75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60 K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2552252" y="2532855"/>
            <a:ext cx="2148143" cy="2552329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7248128" y="856729"/>
            <a:ext cx="3240360" cy="17887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2129068" y="1280214"/>
            <a:ext cx="2526771" cy="142870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4655839" y="2623262"/>
            <a:ext cx="2650206" cy="72110"/>
          </a:xfrm>
          <a:prstGeom prst="line">
            <a:avLst/>
          </a:prstGeom>
          <a:ln w="12700" cap="sq">
            <a:solidFill>
              <a:srgbClr val="00B05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695559" y="846923"/>
            <a:ext cx="2569466" cy="423533"/>
          </a:xfrm>
          <a:prstGeom prst="line">
            <a:avLst/>
          </a:prstGeom>
          <a:ln w="12700" cap="sq">
            <a:solidFill>
              <a:srgbClr val="00B05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052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53" y="852867"/>
            <a:ext cx="6864085" cy="38610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90D9B-EA8D-A843-AF41-23C6AC02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BF45-1919-4AE7-8ED0-43DC72CDAC9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C0DDE-27CF-3644-8972-F94F957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BDD16-B4FD-A24D-97E4-8E34EAB2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20" name="Titel 9"/>
          <p:cNvSpPr txBox="1">
            <a:spLocks/>
          </p:cNvSpPr>
          <p:nvPr/>
        </p:nvSpPr>
        <p:spPr bwMode="gray">
          <a:xfrm>
            <a:off x="421421" y="530037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setup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10699" y="476672"/>
            <a:ext cx="181301" cy="58320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57376" y="2051373"/>
            <a:ext cx="2406191" cy="266254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17913" y="12687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BS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559574" y="1218249"/>
            <a:ext cx="11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Delay stage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471359" y="1498527"/>
            <a:ext cx="141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Input mirror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721164" y="1355146"/>
            <a:ext cx="9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Output mirror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896200" y="2661722"/>
            <a:ext cx="60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WP</a:t>
            </a:r>
            <a:r>
              <a:rPr lang="it-CH" baseline="-25000" dirty="0" smtClean="0"/>
              <a:t>t</a:t>
            </a:r>
            <a:endParaRPr lang="en-GB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8298492" y="1718810"/>
            <a:ext cx="7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WP</a:t>
            </a:r>
            <a:r>
              <a:rPr lang="it-CH" baseline="-25000" dirty="0" smtClean="0"/>
              <a:t>tau</a:t>
            </a:r>
            <a:endParaRPr lang="en-GB" baseline="-25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581D54-29F9-8B4F-8204-1EDA46D560E7}"/>
              </a:ext>
            </a:extLst>
          </p:cNvPr>
          <p:cNvCxnSpPr>
            <a:cxnSpLocks/>
          </p:cNvCxnSpPr>
          <p:nvPr/>
        </p:nvCxnSpPr>
        <p:spPr>
          <a:xfrm flipV="1">
            <a:off x="8040216" y="2348880"/>
            <a:ext cx="157409" cy="360040"/>
          </a:xfrm>
          <a:prstGeom prst="straightConnector1">
            <a:avLst/>
          </a:prstGeom>
          <a:ln w="38100" cap="sq">
            <a:solidFill>
              <a:srgbClr val="1269B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86750" y="2534451"/>
            <a:ext cx="118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Detector</a:t>
            </a:r>
            <a:r>
              <a:rPr lang="it-CH" baseline="-25000" dirty="0" smtClean="0"/>
              <a:t>t</a:t>
            </a:r>
            <a:endParaRPr lang="en-GB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9088222" y="2163523"/>
            <a:ext cx="131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Detector</a:t>
            </a:r>
            <a:r>
              <a:rPr lang="it-CH" baseline="-25000" dirty="0" smtClean="0"/>
              <a:t>tau</a:t>
            </a:r>
            <a:endParaRPr lang="en-GB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4795604" y="3297073"/>
            <a:ext cx="188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Thermal shield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4623039" y="1074707"/>
            <a:ext cx="934337" cy="976666"/>
          </a:xfrm>
          <a:prstGeom prst="line">
            <a:avLst/>
          </a:prstGeom>
          <a:ln w="12700" cap="sq">
            <a:solidFill>
              <a:srgbClr val="00206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642712" y="4713915"/>
            <a:ext cx="3365458" cy="1522803"/>
          </a:xfrm>
          <a:prstGeom prst="line">
            <a:avLst/>
          </a:prstGeom>
          <a:ln w="12700" cap="sq">
            <a:solidFill>
              <a:srgbClr val="00206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98" y="1700733"/>
            <a:ext cx="5183982" cy="3887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B08F52-E442-B543-8623-D434BCC03AD0}"/>
              </a:ext>
            </a:extLst>
          </p:cNvPr>
          <p:cNvSpPr txBox="1"/>
          <p:nvPr/>
        </p:nvSpPr>
        <p:spPr>
          <a:xfrm>
            <a:off x="3213710" y="2100410"/>
            <a:ext cx="68480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581D54-29F9-8B4F-8204-1EDA46D560E7}"/>
              </a:ext>
            </a:extLst>
          </p:cNvPr>
          <p:cNvCxnSpPr>
            <a:cxnSpLocks/>
          </p:cNvCxnSpPr>
          <p:nvPr/>
        </p:nvCxnSpPr>
        <p:spPr>
          <a:xfrm flipH="1">
            <a:off x="2983482" y="2523754"/>
            <a:ext cx="175489" cy="231714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70" y="3449130"/>
            <a:ext cx="3941359" cy="29560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11519" y="3923764"/>
            <a:ext cx="141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ZnTe </a:t>
            </a:r>
          </a:p>
          <a:p>
            <a:r>
              <a:rPr lang="it-CH" dirty="0" smtClean="0"/>
              <a:t>crystal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A659E-1E00-384A-A7F4-AF8DB4B6C15B}"/>
              </a:ext>
            </a:extLst>
          </p:cNvPr>
          <p:cNvSpPr txBox="1"/>
          <p:nvPr/>
        </p:nvSpPr>
        <p:spPr>
          <a:xfrm>
            <a:off x="8871349" y="5805264"/>
            <a:ext cx="142866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ZnTe</a:t>
            </a:r>
            <a:r>
              <a:rPr lang="en-US" dirty="0" smtClean="0">
                <a:solidFill>
                  <a:schemeClr val="bg1"/>
                </a:solidFill>
              </a:rPr>
              <a:t> crystal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0B9B56-032D-ED4D-BC20-FCA867BC16C4}"/>
              </a:ext>
            </a:extLst>
          </p:cNvPr>
          <p:cNvCxnSpPr>
            <a:cxnSpLocks/>
          </p:cNvCxnSpPr>
          <p:nvPr/>
        </p:nvCxnSpPr>
        <p:spPr>
          <a:xfrm flipV="1">
            <a:off x="10108894" y="5268004"/>
            <a:ext cx="0" cy="414624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70B9B56-032D-ED4D-BC20-FCA867BC16C4}"/>
              </a:ext>
            </a:extLst>
          </p:cNvPr>
          <p:cNvCxnSpPr>
            <a:cxnSpLocks/>
          </p:cNvCxnSpPr>
          <p:nvPr/>
        </p:nvCxnSpPr>
        <p:spPr>
          <a:xfrm flipH="1">
            <a:off x="2983483" y="2580552"/>
            <a:ext cx="848661" cy="1280496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65068" y="3873808"/>
            <a:ext cx="75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4 K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4923965" y="2659146"/>
            <a:ext cx="75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60 K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3806996" y="1469729"/>
            <a:ext cx="75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>
                <a:solidFill>
                  <a:schemeClr val="bg1"/>
                </a:solidFill>
              </a:rPr>
              <a:t>60 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41515" y="3392699"/>
            <a:ext cx="75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>
                <a:solidFill>
                  <a:schemeClr val="bg1"/>
                </a:solidFill>
              </a:rPr>
              <a:t>4 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58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89D3D9B-EB82-0042-9DC8-C934C0E8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3171260"/>
            <a:ext cx="3103186" cy="302412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672708"/>
              </p:ext>
            </p:extLst>
          </p:nvPr>
        </p:nvGraphicFramePr>
        <p:xfrm>
          <a:off x="8652820" y="481263"/>
          <a:ext cx="3131812" cy="273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3" name="Acrobat Document" r:id="rId4" imgW="4324022" imgH="3771477" progId="AcroExch.Document.DC">
                  <p:embed/>
                </p:oleObj>
              </mc:Choice>
              <mc:Fallback>
                <p:oleObj name="Acrobat Document" r:id="rId4" imgW="4324022" imgH="3771477" progId="AcroExch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52820" y="481263"/>
                        <a:ext cx="3131812" cy="273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E553-0F2B-4B25-B0E3-11449FD2788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8712968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correlation on the quantum vacuum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9FAD4-8418-7F44-A0C3-CB18D0E6B560}"/>
              </a:ext>
            </a:extLst>
          </p:cNvPr>
          <p:cNvSpPr txBox="1"/>
          <p:nvPr/>
        </p:nvSpPr>
        <p:spPr>
          <a:xfrm>
            <a:off x="5447928" y="5865444"/>
            <a:ext cx="29803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350" dirty="0" smtClean="0"/>
              <a:t>Coherence window: </a:t>
            </a:r>
            <a:r>
              <a:rPr lang="en-US" sz="1350" dirty="0"/>
              <a:t>1.5–2.5 THz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350" dirty="0" smtClean="0"/>
              <a:t>Low frequency </a:t>
            </a:r>
            <a:r>
              <a:rPr lang="en-US" sz="1350" dirty="0"/>
              <a:t>components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35360" y="2375128"/>
            <a:ext cx="2164295" cy="2926080"/>
            <a:chOff x="414896" y="2276872"/>
            <a:chExt cx="2164295" cy="2926080"/>
          </a:xfrm>
        </p:grpSpPr>
        <p:pic>
          <p:nvPicPr>
            <p:cNvPr id="60" name="Grafik 27">
              <a:extLst>
                <a:ext uri="{FF2B5EF4-FFF2-40B4-BE49-F238E27FC236}">
                  <a16:creationId xmlns:a16="http://schemas.microsoft.com/office/drawing/2014/main" id="{6234A039-6768-9243-9F7F-F2B08EC4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96" y="2276872"/>
              <a:ext cx="2086875" cy="2926080"/>
            </a:xfrm>
            <a:prstGeom prst="rect">
              <a:avLst/>
            </a:prstGeom>
          </p:spPr>
        </p:pic>
        <p:sp>
          <p:nvSpPr>
            <p:cNvPr id="61" name="TextBox 24">
              <a:extLst>
                <a:ext uri="{FF2B5EF4-FFF2-40B4-BE49-F238E27FC236}">
                  <a16:creationId xmlns:a16="http://schemas.microsoft.com/office/drawing/2014/main" id="{BB130614-F0E9-D44F-9F71-C2EE68CD0E6B}"/>
                </a:ext>
              </a:extLst>
            </p:cNvPr>
            <p:cNvSpPr txBox="1"/>
            <p:nvPr/>
          </p:nvSpPr>
          <p:spPr>
            <a:xfrm>
              <a:off x="1642653" y="2659521"/>
              <a:ext cx="9365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 = 300 K</a:t>
              </a:r>
            </a:p>
          </p:txBody>
        </p:sp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F398EE86-2BCB-524F-BDBE-7F9E5EE5178E}"/>
                </a:ext>
              </a:extLst>
            </p:cNvPr>
            <p:cNvSpPr txBox="1"/>
            <p:nvPr/>
          </p:nvSpPr>
          <p:spPr>
            <a:xfrm>
              <a:off x="1642653" y="3234809"/>
              <a:ext cx="84035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 = 45 K</a:t>
              </a:r>
            </a:p>
          </p:txBody>
        </p:sp>
        <p:sp>
          <p:nvSpPr>
            <p:cNvPr id="63" name="TextBox 26">
              <a:extLst>
                <a:ext uri="{FF2B5EF4-FFF2-40B4-BE49-F238E27FC236}">
                  <a16:creationId xmlns:a16="http://schemas.microsoft.com/office/drawing/2014/main" id="{944CCF3D-F848-D44C-8321-C0117F413A88}"/>
                </a:ext>
              </a:extLst>
            </p:cNvPr>
            <p:cNvSpPr txBox="1"/>
            <p:nvPr/>
          </p:nvSpPr>
          <p:spPr>
            <a:xfrm>
              <a:off x="1609878" y="4435025"/>
              <a:ext cx="7441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 = 4 K</a:t>
              </a:r>
            </a:p>
          </p:txBody>
        </p:sp>
      </p:grpSp>
      <p:sp>
        <p:nvSpPr>
          <p:cNvPr id="17" name="Textfeld 18"/>
          <p:cNvSpPr txBox="1"/>
          <p:nvPr/>
        </p:nvSpPr>
        <p:spPr>
          <a:xfrm>
            <a:off x="479376" y="6127413"/>
            <a:ext cx="4501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I-C </a:t>
            </a:r>
            <a:r>
              <a:rPr lang="en-US" sz="1050" dirty="0" err="1"/>
              <a:t>Benea-Chelmus</a:t>
            </a:r>
            <a:r>
              <a:rPr lang="en-US" sz="1050" dirty="0"/>
              <a:t>, F.F.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i="1" dirty="0"/>
              <a:t>Nature</a:t>
            </a:r>
            <a:r>
              <a:rPr lang="en-GB" sz="1050" b="1" dirty="0"/>
              <a:t> 568</a:t>
            </a:r>
            <a:r>
              <a:rPr lang="en-GB" sz="1050" dirty="0"/>
              <a:t>, 202–206 (2019)</a:t>
            </a:r>
            <a:endParaRPr lang="it-CH" sz="105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95400" y="5732103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Integration time </a:t>
            </a:r>
            <a:r>
              <a:rPr lang="it-CH" b="1" dirty="0" smtClean="0"/>
              <a:t>1800 s per point !</a:t>
            </a:r>
            <a:endParaRPr lang="en-GB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BF118A-E492-D044-A949-F8D122DE5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516" y="2170089"/>
            <a:ext cx="3211740" cy="35857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68208" y="404664"/>
            <a:ext cx="3816424" cy="216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360942" y="1500547"/>
            <a:ext cx="258350" cy="324120"/>
          </a:xfrm>
          <a:prstGeom prst="rect">
            <a:avLst/>
          </a:prstGeom>
          <a:noFill/>
          <a:ln w="28575">
            <a:solidFill>
              <a:srgbClr val="152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3" y="1382592"/>
            <a:ext cx="7321931" cy="67619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58645" y="1382592"/>
            <a:ext cx="1224136" cy="57606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21" y="2276812"/>
            <a:ext cx="2419314" cy="1995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5400" y="4365104"/>
            <a:ext cx="648072" cy="318218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43472" y="2312778"/>
            <a:ext cx="1270349" cy="2052326"/>
          </a:xfrm>
          <a:prstGeom prst="line">
            <a:avLst/>
          </a:prstGeom>
          <a:ln w="12700" cap="sq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56672" y="4272457"/>
            <a:ext cx="1257149" cy="430895"/>
          </a:xfrm>
          <a:prstGeom prst="line">
            <a:avLst/>
          </a:prstGeom>
          <a:ln w="12700" cap="sq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309248"/>
              </p:ext>
            </p:extLst>
          </p:nvPr>
        </p:nvGraphicFramePr>
        <p:xfrm>
          <a:off x="3143672" y="4490593"/>
          <a:ext cx="1382579" cy="2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4" name="Acrobat Document" r:id="rId10" imgW="600120" imgH="119160" progId="Acrobat.Document.DC">
                  <p:embed/>
                </p:oleObj>
              </mc:Choice>
              <mc:Fallback>
                <p:oleObj name="Acrobat Document" r:id="rId10" imgW="600120" imgH="1191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43672" y="4490593"/>
                        <a:ext cx="1382579" cy="274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053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6" y="628252"/>
            <a:ext cx="8496300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correlations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623392" y="5965830"/>
            <a:ext cx="4265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I-C </a:t>
            </a:r>
            <a:r>
              <a:rPr lang="en-US" sz="1000" dirty="0" err="1"/>
              <a:t>Benea-Chelmus</a:t>
            </a:r>
            <a:r>
              <a:rPr lang="en-US" sz="1000" dirty="0"/>
              <a:t>, F.F. </a:t>
            </a:r>
            <a:r>
              <a:rPr lang="en-US" sz="1000" dirty="0" err="1"/>
              <a:t>Settembrini</a:t>
            </a:r>
            <a:r>
              <a:rPr lang="en-US" sz="1000" dirty="0"/>
              <a:t> et al., </a:t>
            </a:r>
            <a:r>
              <a:rPr lang="en-GB" sz="1000" i="1" dirty="0"/>
              <a:t>Nature</a:t>
            </a:r>
            <a:r>
              <a:rPr lang="en-GB" sz="1000" b="1" dirty="0"/>
              <a:t> 568</a:t>
            </a:r>
            <a:r>
              <a:rPr lang="en-GB" sz="1000" dirty="0"/>
              <a:t>, 202–206 (2019)</a:t>
            </a:r>
            <a:endParaRPr lang="it-CH" sz="1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4" y="1268760"/>
            <a:ext cx="4565520" cy="3766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38" y="1268760"/>
            <a:ext cx="5117850" cy="40713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6384" y="5373216"/>
            <a:ext cx="816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No information on the nature of the electric field correlations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56" y="2276872"/>
            <a:ext cx="102358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3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6" y="628252"/>
            <a:ext cx="11233248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2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975676" y="4024935"/>
            <a:ext cx="295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L</a:t>
            </a:r>
            <a:r>
              <a:rPr lang="it-CH" baseline="-25000" dirty="0" smtClean="0"/>
              <a:t>1r</a:t>
            </a:r>
            <a:r>
              <a:rPr lang="it-CH" dirty="0" smtClean="0"/>
              <a:t>(r,t) and L</a:t>
            </a:r>
            <a:r>
              <a:rPr lang="it-CH" baseline="-25000" dirty="0" smtClean="0"/>
              <a:t>2</a:t>
            </a:r>
            <a:r>
              <a:rPr lang="it-CH" dirty="0" smtClean="0"/>
              <a:t>(r’,t’) are the space-time envelope of the gaussian probing pulses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301208"/>
            <a:ext cx="2103120" cy="3588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997232"/>
            <a:ext cx="8229600" cy="40554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08571" y="2468854"/>
            <a:ext cx="2952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Distinction between causally and non-causally connected regions possible only in time domain.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68760"/>
            <a:ext cx="884680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5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6" y="628252"/>
            <a:ext cx="11233248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2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8832304" y="22048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>
                <a:solidFill>
                  <a:srgbClr val="00B050"/>
                </a:solidFill>
              </a:rPr>
              <a:t>Non-causally connected (space-like) points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2304" y="371129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>
                <a:solidFill>
                  <a:srgbClr val="FF0000"/>
                </a:solidFill>
              </a:rPr>
              <a:t>Causally connected</a:t>
            </a:r>
          </a:p>
          <a:p>
            <a:pPr algn="ctr"/>
            <a:r>
              <a:rPr lang="it-CH" dirty="0" smtClean="0">
                <a:solidFill>
                  <a:srgbClr val="FF0000"/>
                </a:solidFill>
              </a:rPr>
              <a:t>(time-like) points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076168"/>
            <a:ext cx="7706073" cy="38530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55840" y="2076168"/>
            <a:ext cx="216024" cy="200704"/>
          </a:xfrm>
          <a:prstGeom prst="rect">
            <a:avLst/>
          </a:prstGeom>
          <a:solidFill>
            <a:srgbClr val="C2A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78899" y="2128216"/>
            <a:ext cx="216024" cy="200704"/>
          </a:xfrm>
          <a:prstGeom prst="rect">
            <a:avLst/>
          </a:prstGeom>
          <a:solidFill>
            <a:srgbClr val="C2A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68760"/>
            <a:ext cx="8846809" cy="548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437112"/>
            <a:ext cx="2508063" cy="5486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952368"/>
            <a:ext cx="2508063" cy="5486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11452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076168"/>
            <a:ext cx="7706073" cy="3853037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6" y="628252"/>
            <a:ext cx="11233248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4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8832304" y="22048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>
                <a:solidFill>
                  <a:srgbClr val="00B050"/>
                </a:solidFill>
              </a:rPr>
              <a:t>Non-causally connected (space-like) points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2304" y="371129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>
                <a:solidFill>
                  <a:srgbClr val="FF0000"/>
                </a:solidFill>
              </a:rPr>
              <a:t>Causally connected</a:t>
            </a:r>
          </a:p>
          <a:p>
            <a:pPr algn="ctr"/>
            <a:r>
              <a:rPr lang="it-CH" dirty="0" smtClean="0">
                <a:solidFill>
                  <a:srgbClr val="FF0000"/>
                </a:solidFill>
              </a:rPr>
              <a:t>(time-like) points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376" y="1955394"/>
            <a:ext cx="4176464" cy="4137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80" y="2591682"/>
            <a:ext cx="4060353" cy="26604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62" y="2535272"/>
            <a:ext cx="332562" cy="2490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7448" y="2708920"/>
            <a:ext cx="360040" cy="28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655840" y="2076168"/>
            <a:ext cx="216024" cy="200704"/>
          </a:xfrm>
          <a:prstGeom prst="rect">
            <a:avLst/>
          </a:prstGeom>
          <a:solidFill>
            <a:srgbClr val="C2A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528266"/>
              </p:ext>
            </p:extLst>
          </p:nvPr>
        </p:nvGraphicFramePr>
        <p:xfrm>
          <a:off x="1392524" y="5352786"/>
          <a:ext cx="2820198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Acrobat Document" r:id="rId7" imgW="1395234" imgH="271149" progId="Acrobat.Document.DC">
                  <p:embed/>
                </p:oleObj>
              </mc:Choice>
              <mc:Fallback>
                <p:oleObj name="Acrobat Document" r:id="rId7" imgW="1395234" imgH="27114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92524" y="5352786"/>
                        <a:ext cx="2820198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68760"/>
            <a:ext cx="8846809" cy="548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437112"/>
            <a:ext cx="2508063" cy="5486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952368"/>
            <a:ext cx="2508063" cy="5486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82420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1201" y="1592714"/>
            <a:ext cx="11328400" cy="4210046"/>
          </a:xfrm>
        </p:spPr>
        <p:txBody>
          <a:bodyPr/>
          <a:lstStyle/>
          <a:p>
            <a:r>
              <a:rPr lang="it-CH" dirty="0" smtClean="0"/>
              <a:t>Introduction </a:t>
            </a:r>
          </a:p>
          <a:p>
            <a:pPr lvl="2"/>
            <a:r>
              <a:rPr lang="it-CH" dirty="0" smtClean="0"/>
              <a:t>Vacuum </a:t>
            </a:r>
            <a:r>
              <a:rPr lang="it-CH" dirty="0"/>
              <a:t>field </a:t>
            </a:r>
            <a:r>
              <a:rPr lang="it-CH" dirty="0" smtClean="0"/>
              <a:t>fluctuation</a:t>
            </a:r>
          </a:p>
          <a:p>
            <a:pPr marL="914400" lvl="2" indent="-285750"/>
            <a:r>
              <a:rPr lang="it-CH" dirty="0" smtClean="0"/>
              <a:t>Quantum vacuum induced physics</a:t>
            </a:r>
          </a:p>
          <a:p>
            <a:r>
              <a:rPr lang="it-CH" dirty="0" smtClean="0"/>
              <a:t>Detection of quantum vacuum correlation outside the light cone</a:t>
            </a:r>
          </a:p>
          <a:p>
            <a:pPr lvl="2"/>
            <a:r>
              <a:rPr lang="it-CH" dirty="0" smtClean="0"/>
              <a:t>Correlation harvesting via Unruh-deWitt detectors</a:t>
            </a:r>
          </a:p>
          <a:p>
            <a:pPr lvl="2"/>
            <a:r>
              <a:rPr lang="it-CH" dirty="0" smtClean="0"/>
              <a:t>Unruh de-Witt detectors and electro-optic sampling</a:t>
            </a:r>
          </a:p>
          <a:p>
            <a:pPr marL="914400" lvl="2" indent="-285750"/>
            <a:r>
              <a:rPr lang="it-CH" dirty="0" smtClean="0"/>
              <a:t>Electro-optic sampling for correlation measurements on the quantum vacuum</a:t>
            </a:r>
          </a:p>
          <a:p>
            <a:pPr marL="914400" lvl="2" indent="-285750"/>
            <a:r>
              <a:rPr lang="it-CH" dirty="0" smtClean="0"/>
              <a:t>First results on vacuum correlation measurements at THz frequencies</a:t>
            </a:r>
          </a:p>
          <a:p>
            <a:pPr marL="914400" lvl="2" indent="-285750"/>
            <a:r>
              <a:rPr lang="it-CH" dirty="0" smtClean="0"/>
              <a:t>Electric field correlation on the electromagnetic groundstate from non-causally conneced space time points outside the light cone</a:t>
            </a:r>
          </a:p>
          <a:p>
            <a:r>
              <a:rPr lang="it-CH" dirty="0" smtClean="0"/>
              <a:t>Conclusions</a:t>
            </a:r>
          </a:p>
          <a:p>
            <a:pPr lvl="1"/>
            <a:endParaRPr lang="it-CH" dirty="0" smtClean="0"/>
          </a:p>
          <a:p>
            <a:endParaRPr lang="it-CH" dirty="0" smtClean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C93B-4CC7-4319-BA2E-B54FEF62DC67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Presentation 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485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6" y="628252"/>
            <a:ext cx="10729192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3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80" y="1733788"/>
            <a:ext cx="8229600" cy="40554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4751" y="1988728"/>
            <a:ext cx="4176464" cy="4137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6" y="1615846"/>
            <a:ext cx="5047823" cy="3028695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036653"/>
              </p:ext>
            </p:extLst>
          </p:nvPr>
        </p:nvGraphicFramePr>
        <p:xfrm>
          <a:off x="1919536" y="4666961"/>
          <a:ext cx="2820198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Acrobat Document" r:id="rId6" imgW="1395234" imgH="271149" progId="Acrobat.Document.DC">
                  <p:embed/>
                </p:oleObj>
              </mc:Choice>
              <mc:Fallback>
                <p:oleObj name="Acrobat Document" r:id="rId6" imgW="1395234" imgH="271149" progId="Acrobat.Document.DC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19536" y="4666961"/>
                        <a:ext cx="2820198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68760"/>
            <a:ext cx="884680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6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5" y="628252"/>
            <a:ext cx="11378025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3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sp>
        <p:nvSpPr>
          <p:cNvPr id="7" name="Rectangle 6"/>
          <p:cNvSpPr/>
          <p:nvPr/>
        </p:nvSpPr>
        <p:spPr>
          <a:xfrm>
            <a:off x="1494751" y="1988728"/>
            <a:ext cx="4176464" cy="4137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6" y="1615846"/>
            <a:ext cx="5047823" cy="3028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92144" y="2276872"/>
            <a:ext cx="432048" cy="360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371803" y="5712968"/>
            <a:ext cx="567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sz="1400" dirty="0" smtClean="0"/>
              <a:t>Residual low frequency noise due to third order nonlinearity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sz="1400" dirty="0" smtClean="0"/>
              <a:t>Good agreement between theory and measurement above 1 THz</a:t>
            </a:r>
            <a:endParaRPr lang="en-GB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31613" y="1909582"/>
            <a:ext cx="5752838" cy="3517311"/>
            <a:chOff x="5931613" y="1909582"/>
            <a:chExt cx="5752838" cy="35173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1803" y="1988728"/>
              <a:ext cx="5312648" cy="3027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613" y="1909582"/>
              <a:ext cx="425407" cy="31856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8000" y="4876556"/>
              <a:ext cx="4510607" cy="55033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7248128" y="2276872"/>
            <a:ext cx="576064" cy="360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004963"/>
              </p:ext>
            </p:extLst>
          </p:nvPr>
        </p:nvGraphicFramePr>
        <p:xfrm>
          <a:off x="1919536" y="4666961"/>
          <a:ext cx="2820198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Acrobat Document" r:id="rId8" imgW="1395234" imgH="271149" progId="Acrobat.Document.DC">
                  <p:embed/>
                </p:oleObj>
              </mc:Choice>
              <mc:Fallback>
                <p:oleObj name="Acrobat Document" r:id="rId8" imgW="1395234" imgH="271149" progId="Acrobat.Document.DC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9536" y="4666961"/>
                        <a:ext cx="2820198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68760"/>
            <a:ext cx="884680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9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925C-BBD1-4FF2-85E2-99CFB19F887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5" y="628252"/>
            <a:ext cx="11378025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3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sp>
        <p:nvSpPr>
          <p:cNvPr id="7" name="Rectangle 6"/>
          <p:cNvSpPr/>
          <p:nvPr/>
        </p:nvSpPr>
        <p:spPr>
          <a:xfrm>
            <a:off x="1494751" y="1988728"/>
            <a:ext cx="4176464" cy="4137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6" y="1615846"/>
            <a:ext cx="5047823" cy="3028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92144" y="2276872"/>
            <a:ext cx="432048" cy="360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371803" y="5712968"/>
            <a:ext cx="567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sz="1400" dirty="0" smtClean="0"/>
              <a:t>Residual low frequency noise due to third order nonlinearity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sz="1400" dirty="0" smtClean="0"/>
              <a:t>Good agreement between theory and measurement above 1 THz</a:t>
            </a:r>
            <a:endParaRPr lang="en-GB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31613" y="1909582"/>
            <a:ext cx="5752838" cy="3517311"/>
            <a:chOff x="5931613" y="1909582"/>
            <a:chExt cx="5752838" cy="35173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1803" y="1988728"/>
              <a:ext cx="5312648" cy="3027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613" y="1909582"/>
              <a:ext cx="425407" cy="31856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8000" y="4876556"/>
              <a:ext cx="4510607" cy="55033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7248128" y="2276872"/>
            <a:ext cx="576064" cy="360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004963"/>
              </p:ext>
            </p:extLst>
          </p:nvPr>
        </p:nvGraphicFramePr>
        <p:xfrm>
          <a:off x="1919536" y="4666961"/>
          <a:ext cx="2820198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Acrobat Document" r:id="rId8" imgW="1395234" imgH="271149" progId="Acrobat.Document.DC">
                  <p:embed/>
                </p:oleObj>
              </mc:Choice>
              <mc:Fallback>
                <p:oleObj name="Acrobat Document" r:id="rId8" imgW="1395234" imgH="271149" progId="Acrobat.Document.DC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9536" y="4666961"/>
                        <a:ext cx="2820198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37506" y="5426893"/>
            <a:ext cx="553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vacuum is correlated outside the forward light cone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68760"/>
            <a:ext cx="884680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15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3B7A-7008-40B2-B4D2-7761D697D5F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9793088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vacuum correlations outside the light cone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76967" y="1335079"/>
            <a:ext cx="8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endCxn id="17" idx="2"/>
          </p:cNvCxnSpPr>
          <p:nvPr/>
        </p:nvCxnSpPr>
        <p:spPr>
          <a:xfrm>
            <a:off x="10476967" y="1704411"/>
            <a:ext cx="416566" cy="0"/>
          </a:xfrm>
          <a:prstGeom prst="straightConnector1">
            <a:avLst/>
          </a:prstGeom>
          <a:ln w="1270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18"/>
          <p:cNvSpPr txBox="1"/>
          <p:nvPr/>
        </p:nvSpPr>
        <p:spPr>
          <a:xfrm>
            <a:off x="551384" y="6092788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F.F</a:t>
            </a:r>
            <a:r>
              <a:rPr lang="en-US" sz="1050" dirty="0"/>
              <a:t>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dirty="0" smtClean="0">
                <a:hlinkClick r:id="rId2"/>
              </a:rPr>
              <a:t>arXiv:2111.02377</a:t>
            </a:r>
            <a:r>
              <a:rPr lang="en-GB" sz="1050" dirty="0" smtClean="0"/>
              <a:t> (2021)</a:t>
            </a:r>
            <a:endParaRPr lang="it-CH" sz="105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620714"/>
            <a:ext cx="7558944" cy="54551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88088" y="1124744"/>
            <a:ext cx="288032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367808" y="3533419"/>
            <a:ext cx="288032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003264" y="3548209"/>
            <a:ext cx="288032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95400" y="1502094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dirty="0" smtClean="0"/>
              <a:t>Cold lenses opaque for thermal photons in THz regime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dirty="0" smtClean="0"/>
              <a:t>Check for possible thermal photon leakage by removing the additional 4 K shield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dirty="0" smtClean="0"/>
              <a:t>Reduction of electric-field amplitude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192344" y="1704411"/>
            <a:ext cx="1391156" cy="8604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231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5" y="3117796"/>
            <a:ext cx="5487518" cy="329251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5910-AE0A-48B4-9320-093681347F1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</a:t>
            </a:r>
            <a:r>
              <a:rPr lang="en-GB" dirty="0" err="1" smtClean="0"/>
              <a:t>Fabiana</a:t>
            </a:r>
            <a:r>
              <a:rPr lang="en-GB" dirty="0" smtClean="0"/>
              <a:t>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36309" y="620714"/>
            <a:ext cx="8496300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505" y="1418000"/>
            <a:ext cx="5139704" cy="1938992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sz="1500" dirty="0"/>
              <a:t>Via EOS we </a:t>
            </a:r>
            <a:r>
              <a:rPr lang="it-CH" sz="1500" dirty="0" smtClean="0"/>
              <a:t>performed temporal and spatial </a:t>
            </a:r>
            <a:r>
              <a:rPr lang="it-CH" sz="1500" dirty="0"/>
              <a:t>correlation measurements </a:t>
            </a:r>
            <a:r>
              <a:rPr lang="it-CH" sz="1500" dirty="0" smtClean="0"/>
              <a:t>on</a:t>
            </a:r>
            <a:r>
              <a:rPr lang="it-CH" sz="1500" dirty="0"/>
              <a:t> </a:t>
            </a:r>
            <a:r>
              <a:rPr lang="it-CH" sz="1500" b="1" dirty="0"/>
              <a:t>v</a:t>
            </a:r>
            <a:r>
              <a:rPr lang="it-CH" sz="1500" b="1" dirty="0" smtClean="0"/>
              <a:t>acuum state</a:t>
            </a:r>
            <a:endParaRPr lang="it-CH" sz="15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CH" sz="1500" dirty="0" smtClean="0"/>
              <a:t>We implement a correlation measurement on the electromagnetic vacuum where the majority of the contributons come from non-causally connected space-time points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CH" sz="1500" u="sng" dirty="0" smtClean="0"/>
              <a:t>Electromagnetic vacuum is correlated outside the light cone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BF118A-E492-D044-A949-F8D122DE5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451" y="3356992"/>
            <a:ext cx="2806496" cy="3133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92" y="733582"/>
            <a:ext cx="5485352" cy="27030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447928" y="3636690"/>
            <a:ext cx="3816424" cy="2472015"/>
            <a:chOff x="5931613" y="1909582"/>
            <a:chExt cx="5752838" cy="35173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1803" y="1988728"/>
              <a:ext cx="5312648" cy="30273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613" y="1909582"/>
              <a:ext cx="425407" cy="318561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8000" y="4876556"/>
              <a:ext cx="4510607" cy="55033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384032" y="3892170"/>
            <a:ext cx="288032" cy="2560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502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212FC-8D1B-D34D-909A-49BD8DB7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A9B-957B-4E78-8520-E22E976FC4D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7947F-0628-124B-A7B5-FBFE84C7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1AD4A-E903-8043-A8CC-071C3414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25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A79D0-026A-9948-A4D0-5890007A55E7}"/>
              </a:ext>
            </a:extLst>
          </p:cNvPr>
          <p:cNvSpPr txBox="1"/>
          <p:nvPr/>
        </p:nvSpPr>
        <p:spPr>
          <a:xfrm>
            <a:off x="1847528" y="620689"/>
            <a:ext cx="8496944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 for your attention!</a:t>
            </a:r>
            <a:endParaRPr lang="en-US" b="1" dirty="0"/>
          </a:p>
          <a:p>
            <a:pPr algn="ctr"/>
            <a:endParaRPr lang="en-US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7BF18B8-EAB7-F141-B0A2-C2852285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01233" y="5103137"/>
            <a:ext cx="1800000" cy="5128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pic>
        <p:nvPicPr>
          <p:cNvPr id="10" name="Picture 8" descr="Screen Shot 2012-01-20 at 4.22.50 PM.png">
            <a:extLst>
              <a:ext uri="{FF2B5EF4-FFF2-40B4-BE49-F238E27FC236}">
                <a16:creationId xmlns:a16="http://schemas.microsoft.com/office/drawing/2014/main" id="{7B766EA8-C77F-E046-8788-6B784C82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r="2216" b="30453"/>
          <a:stretch/>
        </p:blipFill>
        <p:spPr>
          <a:xfrm>
            <a:off x="8826551" y="3606313"/>
            <a:ext cx="1800000" cy="8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http://www.biozentrum.unibas.ch/uploads/pics/LOGO-ERC.jpg">
            <a:extLst>
              <a:ext uri="{FF2B5EF4-FFF2-40B4-BE49-F238E27FC236}">
                <a16:creationId xmlns:a16="http://schemas.microsoft.com/office/drawing/2014/main" id="{50BC89F0-06DA-2340-95B3-35EF038A7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988" y="1805491"/>
            <a:ext cx="150595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59496" y="5949280"/>
            <a:ext cx="7200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CH" sz="1400" dirty="0">
                <a:solidFill>
                  <a:schemeClr val="bg1"/>
                </a:solidFill>
              </a:rPr>
              <a:t>Special thanks to: J. Faist, </a:t>
            </a:r>
            <a:r>
              <a:rPr lang="it-CH" sz="1400" dirty="0" smtClean="0">
                <a:solidFill>
                  <a:schemeClr val="bg1"/>
                </a:solidFill>
              </a:rPr>
              <a:t>S. Buhman, F. Lindel and A. Herter.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170744"/>
            <a:ext cx="7200000" cy="47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37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C71D-E596-44E0-B227-EF8010820F1A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272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B0E8-5F10-452B-BA22-96829E0F2AC2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Titel 9"/>
          <p:cNvSpPr txBox="1">
            <a:spLocks/>
          </p:cNvSpPr>
          <p:nvPr/>
        </p:nvSpPr>
        <p:spPr bwMode="gray">
          <a:xfrm>
            <a:off x="479376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 optic sampling for correlations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EOS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60"/>
          <a:stretch/>
        </p:blipFill>
        <p:spPr>
          <a:xfrm>
            <a:off x="479376" y="1340768"/>
            <a:ext cx="3384376" cy="2323297"/>
          </a:xfrm>
          <a:prstGeom prst="rect">
            <a:avLst/>
          </a:prstGeom>
        </p:spPr>
      </p:pic>
      <p:sp>
        <p:nvSpPr>
          <p:cNvPr id="30" name="Arc 29"/>
          <p:cNvSpPr/>
          <p:nvPr/>
        </p:nvSpPr>
        <p:spPr>
          <a:xfrm>
            <a:off x="2472347" y="1508547"/>
            <a:ext cx="529559" cy="529503"/>
          </a:xfrm>
          <a:prstGeom prst="arc">
            <a:avLst>
              <a:gd name="adj1" fmla="val 14174354"/>
              <a:gd name="adj2" fmla="val 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75420" y="5877272"/>
            <a:ext cx="2700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</a:t>
            </a:r>
            <a:r>
              <a:rPr lang="en-US" sz="1050" dirty="0"/>
              <a:t>C. </a:t>
            </a:r>
            <a:r>
              <a:rPr lang="en-US" sz="1050" dirty="0" err="1"/>
              <a:t>Riek</a:t>
            </a:r>
            <a:r>
              <a:rPr lang="en-US" sz="1050" dirty="0"/>
              <a:t> et al. Science</a:t>
            </a:r>
            <a:r>
              <a:rPr lang="en-US" sz="1050" b="1" dirty="0"/>
              <a:t> 23</a:t>
            </a:r>
            <a:r>
              <a:rPr lang="en-US" sz="1050" dirty="0"/>
              <a:t>, 420 </a:t>
            </a:r>
            <a:r>
              <a:rPr lang="is-IS" sz="1050" dirty="0"/>
              <a:t>(2015) </a:t>
            </a:r>
            <a:endParaRPr lang="en-US" sz="1050" dirty="0"/>
          </a:p>
          <a:p>
            <a:r>
              <a:rPr lang="en-US" sz="900" dirty="0" smtClean="0"/>
              <a:t>[2] </a:t>
            </a:r>
            <a:r>
              <a:rPr lang="en-US" sz="1050" dirty="0"/>
              <a:t>C. </a:t>
            </a:r>
            <a:r>
              <a:rPr lang="en-US" sz="1050" dirty="0" err="1"/>
              <a:t>Riek</a:t>
            </a:r>
            <a:r>
              <a:rPr lang="en-US" sz="1050" dirty="0"/>
              <a:t> et al. </a:t>
            </a:r>
            <a:r>
              <a:rPr lang="is-IS" sz="1050" dirty="0"/>
              <a:t>Nature </a:t>
            </a:r>
            <a:r>
              <a:rPr lang="is-IS" sz="1050" b="1" dirty="0"/>
              <a:t>541</a:t>
            </a:r>
            <a:r>
              <a:rPr lang="is-IS" sz="1050" dirty="0"/>
              <a:t>, 376 (2017)</a:t>
            </a:r>
            <a:endParaRPr lang="en-US" sz="10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8" y="4223268"/>
            <a:ext cx="3259180" cy="1992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74803-793B-D849-8094-B1ABA769F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2" t="11801" r="7278" b="12026"/>
          <a:stretch/>
        </p:blipFill>
        <p:spPr>
          <a:xfrm>
            <a:off x="4331804" y="2484581"/>
            <a:ext cx="2939949" cy="1605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23FDC5-A2FB-E940-873A-6D9486F576FD}"/>
              </a:ext>
            </a:extLst>
          </p:cNvPr>
          <p:cNvSpPr txBox="1"/>
          <p:nvPr/>
        </p:nvSpPr>
        <p:spPr>
          <a:xfrm>
            <a:off x="7223254" y="565542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[1]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1804" y="1693003"/>
            <a:ext cx="710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b="1" i="1" dirty="0"/>
              <a:t>Extreme sensitivity</a:t>
            </a:r>
            <a:r>
              <a:rPr lang="it-CH" dirty="0"/>
              <a:t>: </a:t>
            </a:r>
            <a:r>
              <a:rPr lang="it-CH" dirty="0" smtClean="0"/>
              <a:t>measurement of the increase </a:t>
            </a:r>
            <a:r>
              <a:rPr lang="it-CH" dirty="0"/>
              <a:t>in noise due to the presence of </a:t>
            </a:r>
            <a:r>
              <a:rPr lang="it-CH" dirty="0" smtClean="0"/>
              <a:t>bare and squeezed vacuum </a:t>
            </a:r>
            <a:r>
              <a:rPr lang="it-CH" dirty="0"/>
              <a:t>field.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523773"/>
            <a:ext cx="4519547" cy="28164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23FDC5-A2FB-E940-873A-6D9486F576FD}"/>
              </a:ext>
            </a:extLst>
          </p:cNvPr>
          <p:cNvSpPr txBox="1"/>
          <p:nvPr/>
        </p:nvSpPr>
        <p:spPr>
          <a:xfrm>
            <a:off x="7247504" y="3992762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[1]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23FDC5-A2FB-E940-873A-6D9486F576FD}"/>
              </a:ext>
            </a:extLst>
          </p:cNvPr>
          <p:cNvSpPr txBox="1"/>
          <p:nvPr/>
        </p:nvSpPr>
        <p:spPr>
          <a:xfrm>
            <a:off x="11749351" y="5127958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[2]</a:t>
            </a:r>
            <a:endParaRPr lang="en-US" sz="9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5360" y="3789040"/>
            <a:ext cx="3771435" cy="2049707"/>
            <a:chOff x="335360" y="3978273"/>
            <a:chExt cx="3771435" cy="2049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hteck 25"/>
                <p:cNvSpPr/>
                <p:nvPr/>
              </p:nvSpPr>
              <p:spPr>
                <a:xfrm>
                  <a:off x="335360" y="3978273"/>
                  <a:ext cx="3771435" cy="1679168"/>
                </a:xfrm>
                <a:prstGeom prst="rect">
                  <a:avLst/>
                </a:prstGeom>
              </p:spPr>
              <p:txBody>
                <a:bodyPr wrap="square" lIns="91430" tIns="45715" rIns="91430" bIns="45715">
                  <a:spAutoFit/>
                </a:bodyPr>
                <a:lstStyle/>
                <a:p>
                  <a:pPr marL="285718" indent="-285718">
                    <a:buFont typeface="Wingdings" panose="05000000000000000000" pitchFamily="2" charset="2"/>
                    <a:buChar char="§"/>
                  </a:pPr>
                  <a:r>
                    <a:rPr lang="en-US" sz="1600" b="1" dirty="0" smtClean="0"/>
                    <a:t>Pockels effect (</a:t>
                  </a:r>
                  <a:r>
                    <a:rPr lang="el-GR" sz="1600" b="1" dirty="0"/>
                    <a:t>χ</a:t>
                  </a:r>
                  <a:r>
                    <a:rPr lang="it-CH" sz="1600" b="1" baseline="30000" dirty="0"/>
                    <a:t>(2)</a:t>
                  </a:r>
                  <a:r>
                    <a:rPr lang="it-CH" sz="1600" b="1" dirty="0"/>
                    <a:t> material</a:t>
                  </a:r>
                  <a:r>
                    <a:rPr lang="en-US" sz="1600" b="1" dirty="0"/>
                    <a:t>)</a:t>
                  </a:r>
                </a:p>
                <a:p>
                  <a:pPr marL="285718" indent="-285718">
                    <a:buFont typeface="Wingdings" panose="05000000000000000000" pitchFamily="2" charset="2"/>
                    <a:buChar char="§"/>
                  </a:pPr>
                  <a:r>
                    <a:rPr lang="en-US" sz="1600" dirty="0"/>
                    <a:t>Anisotropic </a:t>
                  </a:r>
                  <a:r>
                    <a:rPr lang="en-US" sz="1600" dirty="0" smtClean="0"/>
                    <a:t>refractive index change</a:t>
                  </a:r>
                </a:p>
                <a:p>
                  <a:r>
                    <a:rPr lang="en-US" sz="1600" dirty="0"/>
                    <a:t> </a:t>
                  </a:r>
                  <a:r>
                    <a:rPr lang="en-US" sz="1600" dirty="0" smtClean="0"/>
                    <a:t>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it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a14:m>
                  <a:endParaRPr lang="en-US" sz="1600" b="1" baseline="30000" dirty="0"/>
                </a:p>
                <a:p>
                  <a:pPr marL="285718" indent="-285718">
                    <a:buFont typeface="Wingdings" panose="05000000000000000000" pitchFamily="2" charset="2"/>
                    <a:buChar char="§"/>
                  </a:pPr>
                  <a:r>
                    <a:rPr lang="en-US" sz="1600" b="1" dirty="0" smtClean="0"/>
                    <a:t>Probe polarization</a:t>
                  </a:r>
                  <a:r>
                    <a:rPr lang="en-US" sz="1600" dirty="0"/>
                    <a:t> </a:t>
                  </a:r>
                  <a:r>
                    <a:rPr lang="en-US" sz="1600" dirty="0" smtClean="0"/>
                    <a:t>change measured </a:t>
                  </a:r>
                  <a:r>
                    <a:rPr lang="en-US" sz="1600" dirty="0"/>
                    <a:t>via balanced </a:t>
                  </a:r>
                  <a:r>
                    <a:rPr lang="en-US" sz="1600" dirty="0" smtClean="0"/>
                    <a:t>detection</a:t>
                  </a:r>
                  <a:endParaRPr lang="en-US" sz="1600" dirty="0"/>
                </a:p>
                <a:p>
                  <a:endParaRPr lang="en-US" sz="1600" dirty="0"/>
                </a:p>
              </p:txBody>
            </p:sp>
          </mc:Choice>
          <mc:Fallback xmlns="">
            <p:sp>
              <p:nvSpPr>
                <p:cNvPr id="32" name="Rechtec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360" y="3978273"/>
                  <a:ext cx="3771435" cy="1679168"/>
                </a:xfrm>
                <a:prstGeom prst="rect">
                  <a:avLst/>
                </a:prstGeom>
                <a:blipFill>
                  <a:blip r:embed="rId7"/>
                  <a:stretch>
                    <a:fillRect l="-646" t="-1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815" y="5513694"/>
              <a:ext cx="2561905" cy="514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3243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9B64-3BFD-4607-B60D-095128FE9CD1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8" name="Titel 9"/>
          <p:cNvSpPr txBox="1">
            <a:spLocks/>
          </p:cNvSpPr>
          <p:nvPr/>
        </p:nvSpPr>
        <p:spPr bwMode="gray">
          <a:xfrm>
            <a:off x="407368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functions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atumsplatzhalter 2"/>
          <p:cNvSpPr>
            <a:spLocks noGrp="1"/>
          </p:cNvSpPr>
          <p:nvPr/>
        </p:nvSpPr>
        <p:spPr>
          <a:xfrm>
            <a:off x="10082386" y="5655728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900" dirty="0"/>
          </a:p>
        </p:txBody>
      </p:sp>
      <p:sp>
        <p:nvSpPr>
          <p:cNvPr id="16" name="Rectangle 15"/>
          <p:cNvSpPr/>
          <p:nvPr/>
        </p:nvSpPr>
        <p:spPr>
          <a:xfrm>
            <a:off x="767408" y="2060848"/>
            <a:ext cx="5256584" cy="8309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/>
              <a:t>g</a:t>
            </a:r>
            <a:r>
              <a:rPr lang="en-US" sz="1600" u="sng" baseline="30000" dirty="0"/>
              <a:t>1</a:t>
            </a:r>
            <a:r>
              <a:rPr lang="en-US" sz="1600" u="sng" dirty="0"/>
              <a:t>(</a:t>
            </a:r>
            <a:r>
              <a:rPr lang="en-US" sz="1600" u="sng" dirty="0">
                <a:cs typeface="Symbol" charset="2"/>
              </a:rPr>
              <a:t>t</a:t>
            </a:r>
            <a:r>
              <a:rPr lang="en-US" sz="1600" u="sng" dirty="0"/>
              <a:t>):  </a:t>
            </a:r>
            <a:r>
              <a:rPr lang="en-US" sz="1600" u="sng" dirty="0">
                <a:solidFill>
                  <a:schemeClr val="tx2">
                    <a:lumMod val="75000"/>
                  </a:schemeClr>
                </a:solidFill>
              </a:rPr>
              <a:t>Degree of first order </a:t>
            </a:r>
            <a:r>
              <a:rPr lang="en-US" sz="1600" u="sng" dirty="0" smtClean="0">
                <a:solidFill>
                  <a:schemeClr val="tx2">
                    <a:lumMod val="75000"/>
                  </a:schemeClr>
                </a:solidFill>
              </a:rPr>
              <a:t>coherence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600" dirty="0"/>
              <a:t>Information of spectral composition, </a:t>
            </a:r>
            <a:r>
              <a:rPr lang="en-US" sz="1600" b="1" dirty="0"/>
              <a:t>wave nature </a:t>
            </a:r>
            <a:r>
              <a:rPr lang="en-US" sz="1600" dirty="0"/>
              <a:t>of light</a:t>
            </a:r>
          </a:p>
          <a:p>
            <a:endParaRPr lang="en-US" sz="16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feld 7"/>
          <p:cNvSpPr txBox="1"/>
          <p:nvPr/>
        </p:nvSpPr>
        <p:spPr>
          <a:xfrm>
            <a:off x="1441076" y="5589240"/>
            <a:ext cx="4510908" cy="86176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18" indent="-285718">
              <a:buFont typeface="Wingdings" panose="05000000000000000000" pitchFamily="2" charset="2"/>
              <a:buChar char="§"/>
            </a:pPr>
            <a:r>
              <a:rPr lang="en-US" sz="1600" dirty="0"/>
              <a:t>g</a:t>
            </a:r>
            <a:r>
              <a:rPr lang="en-US" sz="1600" baseline="30000" dirty="0"/>
              <a:t>1</a:t>
            </a:r>
            <a:r>
              <a:rPr lang="en-US" sz="1600" dirty="0"/>
              <a:t>(</a:t>
            </a:r>
            <a:r>
              <a:rPr lang="en-US" sz="1600" dirty="0">
                <a:cs typeface="Symbol" charset="2"/>
              </a:rPr>
              <a:t>t</a:t>
            </a:r>
            <a:r>
              <a:rPr lang="en-US" sz="1600" dirty="0"/>
              <a:t>) gives spectrum</a:t>
            </a:r>
          </a:p>
          <a:p>
            <a:r>
              <a:rPr lang="en-US" sz="1600" dirty="0"/>
              <a:t>-&gt; In a Fourier Transform Infrared Spectrometer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406926" y="2060848"/>
            <a:ext cx="5328592" cy="8309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u="sng" dirty="0"/>
              <a:t>g</a:t>
            </a:r>
            <a:r>
              <a:rPr lang="en-US" sz="1600" u="sng" baseline="30000" dirty="0"/>
              <a:t>2</a:t>
            </a:r>
            <a:r>
              <a:rPr lang="en-US" sz="1600" u="sng" dirty="0"/>
              <a:t>(</a:t>
            </a:r>
            <a:r>
              <a:rPr lang="en-US" sz="1600" u="sng" dirty="0">
                <a:cs typeface="Symbol" charset="2"/>
              </a:rPr>
              <a:t>t</a:t>
            </a:r>
            <a:r>
              <a:rPr lang="en-US" sz="1600" u="sng" dirty="0"/>
              <a:t>): </a:t>
            </a:r>
            <a:r>
              <a:rPr lang="en-US" sz="1600" u="sng" dirty="0">
                <a:solidFill>
                  <a:schemeClr val="tx2">
                    <a:lumMod val="75000"/>
                  </a:schemeClr>
                </a:solidFill>
              </a:rPr>
              <a:t>Degree of second order </a:t>
            </a:r>
            <a:r>
              <a:rPr lang="en-US" sz="1600" u="sng" dirty="0" smtClean="0">
                <a:solidFill>
                  <a:schemeClr val="tx2">
                    <a:lumMod val="75000"/>
                  </a:schemeClr>
                </a:solidFill>
              </a:rPr>
              <a:t>coherence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600" dirty="0"/>
              <a:t>Information of energy, </a:t>
            </a:r>
            <a:r>
              <a:rPr lang="en-US" sz="1600" b="1" dirty="0"/>
              <a:t>particle nature </a:t>
            </a:r>
            <a:r>
              <a:rPr lang="en-US" sz="1600" dirty="0"/>
              <a:t>of </a:t>
            </a:r>
          </a:p>
          <a:p>
            <a:pPr algn="ctr"/>
            <a:r>
              <a:rPr lang="en-US" sz="1600" dirty="0"/>
              <a:t>light</a:t>
            </a:r>
            <a:endParaRPr lang="en-US" sz="16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" name="Grafi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/>
          <a:stretch/>
        </p:blipFill>
        <p:spPr>
          <a:xfrm>
            <a:off x="7032104" y="3068960"/>
            <a:ext cx="4078237" cy="2249230"/>
          </a:xfrm>
          <a:prstGeom prst="rect">
            <a:avLst/>
          </a:prstGeom>
        </p:spPr>
      </p:pic>
      <p:sp>
        <p:nvSpPr>
          <p:cNvPr id="22" name="Textfeld 19"/>
          <p:cNvSpPr txBox="1"/>
          <p:nvPr/>
        </p:nvSpPr>
        <p:spPr>
          <a:xfrm>
            <a:off x="6894783" y="5574884"/>
            <a:ext cx="4889849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18" indent="-285718">
              <a:buFont typeface="Wingdings" panose="05000000000000000000" pitchFamily="2" charset="2"/>
              <a:buChar char="§"/>
            </a:pPr>
            <a:r>
              <a:rPr lang="en-US" sz="1600" dirty="0"/>
              <a:t>g</a:t>
            </a:r>
            <a:r>
              <a:rPr lang="en-US" sz="1600" baseline="30000" dirty="0"/>
              <a:t>2</a:t>
            </a:r>
            <a:r>
              <a:rPr lang="en-US" sz="1600" dirty="0"/>
              <a:t>(</a:t>
            </a:r>
            <a:r>
              <a:rPr lang="en-US" sz="1600" dirty="0">
                <a:cs typeface="Symbol" charset="2"/>
              </a:rPr>
              <a:t>t</a:t>
            </a:r>
            <a:r>
              <a:rPr lang="en-US" sz="1600" dirty="0"/>
              <a:t>) gives the photon statistics  </a:t>
            </a:r>
          </a:p>
          <a:p>
            <a:r>
              <a:rPr lang="en-US" sz="1600" dirty="0"/>
              <a:t>-&gt; used for quantum optics experiments</a:t>
            </a:r>
          </a:p>
        </p:txBody>
      </p:sp>
      <p:sp>
        <p:nvSpPr>
          <p:cNvPr id="23" name="Rechteck 1"/>
          <p:cNvSpPr/>
          <p:nvPr/>
        </p:nvSpPr>
        <p:spPr>
          <a:xfrm>
            <a:off x="926164" y="6165304"/>
            <a:ext cx="4673843" cy="39240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smtClean="0"/>
              <a:t>[1] </a:t>
            </a:r>
            <a:r>
              <a:rPr lang="en-US" sz="1050" dirty="0"/>
              <a:t>I-C Benea-Chelmus et al, </a:t>
            </a:r>
            <a:r>
              <a:rPr lang="en-US" sz="1050" i="1" dirty="0"/>
              <a:t>Phys. Rev. A </a:t>
            </a:r>
            <a:r>
              <a:rPr lang="en-US" sz="1050" b="1" dirty="0"/>
              <a:t>93, </a:t>
            </a:r>
            <a:r>
              <a:rPr lang="en-US" sz="1050" dirty="0"/>
              <a:t>043812 (2016)</a:t>
            </a:r>
          </a:p>
          <a:p>
            <a:endParaRPr lang="en-US" sz="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23FDC5-A2FB-E940-873A-6D9486F576FD}"/>
              </a:ext>
            </a:extLst>
          </p:cNvPr>
          <p:cNvSpPr txBox="1"/>
          <p:nvPr/>
        </p:nvSpPr>
        <p:spPr>
          <a:xfrm>
            <a:off x="11048587" y="5116578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[1]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13" y="2247481"/>
            <a:ext cx="3907544" cy="3413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29" y="1268760"/>
            <a:ext cx="3313219" cy="7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80" y="1268760"/>
            <a:ext cx="511932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2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4431-FA94-4B83-8A97-6B79A344D56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</a:t>
            </a:r>
            <a:r>
              <a:rPr lang="en-GB" dirty="0" err="1" smtClean="0"/>
              <a:t>Fabiana</a:t>
            </a:r>
            <a:r>
              <a:rPr lang="en-GB" dirty="0" smtClean="0"/>
              <a:t>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29</a:t>
            </a:fld>
            <a:endParaRPr lang="en-GB" dirty="0"/>
          </a:p>
        </p:txBody>
      </p:sp>
      <p:sp>
        <p:nvSpPr>
          <p:cNvPr id="23" name="Titel 5">
            <a:extLst>
              <a:ext uri="{FF2B5EF4-FFF2-40B4-BE49-F238E27FC236}">
                <a16:creationId xmlns:a16="http://schemas.microsoft.com/office/drawing/2014/main" id="{29570C48-D3C9-0C4F-8FB9-3FFE83CFF501}"/>
              </a:ext>
            </a:extLst>
          </p:cNvPr>
          <p:cNvSpPr txBox="1">
            <a:spLocks/>
          </p:cNvSpPr>
          <p:nvPr/>
        </p:nvSpPr>
        <p:spPr bwMode="gray">
          <a:xfrm>
            <a:off x="479376" y="620714"/>
            <a:ext cx="11305256" cy="97200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Non-degenerate spontaneous parametric </a:t>
            </a:r>
            <a:r>
              <a:rPr lang="en-US" dirty="0" err="1" smtClean="0"/>
              <a:t>downconversion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9536" y="2132856"/>
            <a:ext cx="1584176" cy="864096"/>
          </a:xfrm>
          <a:prstGeom prst="rect">
            <a:avLst/>
          </a:prstGeom>
          <a:gradFill flip="none" rotWithShape="1">
            <a:gsLst>
              <a:gs pos="0">
                <a:srgbClr val="A8322D">
                  <a:shade val="30000"/>
                  <a:satMod val="115000"/>
                  <a:alpha val="60000"/>
                </a:srgbClr>
              </a:gs>
              <a:gs pos="50000">
                <a:srgbClr val="A8322D">
                  <a:shade val="67500"/>
                  <a:satMod val="115000"/>
                </a:srgbClr>
              </a:gs>
              <a:gs pos="100000">
                <a:srgbClr val="A8322D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39416" y="2564904"/>
            <a:ext cx="963959" cy="0"/>
          </a:xfrm>
          <a:prstGeom prst="straightConnector1">
            <a:avLst/>
          </a:prstGeom>
          <a:ln w="76200" cap="sq">
            <a:solidFill>
              <a:srgbClr val="00206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80576" y="2348880"/>
            <a:ext cx="931248" cy="0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75720" y="2780928"/>
            <a:ext cx="936104" cy="0"/>
          </a:xfrm>
          <a:prstGeom prst="straightConnector1">
            <a:avLst/>
          </a:prstGeom>
          <a:ln w="38100" cap="sq">
            <a:solidFill>
              <a:srgbClr val="00B05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43397" y="2582174"/>
            <a:ext cx="104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pump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583832" y="216421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signal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583832" y="257882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idler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672064" y="2276872"/>
            <a:ext cx="1251991" cy="0"/>
          </a:xfrm>
          <a:prstGeom prst="straightConnector1">
            <a:avLst/>
          </a:prstGeom>
          <a:ln w="76200" cap="sq">
            <a:solidFill>
              <a:srgbClr val="00206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5"/>
          <p:cNvSpPr txBox="1"/>
          <p:nvPr/>
        </p:nvSpPr>
        <p:spPr>
          <a:xfrm>
            <a:off x="6744072" y="1976662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NIR </a:t>
            </a:r>
            <a:r>
              <a:rPr lang="en-US" sz="1351" dirty="0" smtClean="0"/>
              <a:t>probe  </a:t>
            </a:r>
            <a:endParaRPr lang="en-US" sz="135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78440" y="2311826"/>
                <a:ext cx="765232" cy="54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H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H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40" y="2311826"/>
                <a:ext cx="765232" cy="541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11424" y="328498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Classic parametric downconversion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32104" y="22675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ω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672064" y="2996952"/>
            <a:ext cx="1251991" cy="0"/>
          </a:xfrm>
          <a:prstGeom prst="straightConnector1">
            <a:avLst/>
          </a:prstGeom>
          <a:ln w="38100" cap="sq">
            <a:solidFill>
              <a:srgbClr val="00B0F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5"/>
          <p:cNvSpPr txBox="1"/>
          <p:nvPr/>
        </p:nvSpPr>
        <p:spPr>
          <a:xfrm>
            <a:off x="6734355" y="2696742"/>
            <a:ext cx="130586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 smtClean="0"/>
              <a:t>THz vacuum  </a:t>
            </a:r>
            <a:endParaRPr lang="en-US" sz="1351" dirty="0"/>
          </a:p>
        </p:txBody>
      </p:sp>
      <p:sp>
        <p:nvSpPr>
          <p:cNvPr id="30" name="TextBox 29"/>
          <p:cNvSpPr txBox="1"/>
          <p:nvPr/>
        </p:nvSpPr>
        <p:spPr>
          <a:xfrm>
            <a:off x="7104112" y="29876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8040216" y="2204864"/>
            <a:ext cx="1584176" cy="864096"/>
            <a:chOff x="8040216" y="2132856"/>
            <a:chExt cx="1584176" cy="864096"/>
          </a:xfrm>
        </p:grpSpPr>
        <p:sp>
          <p:nvSpPr>
            <p:cNvPr id="20" name="Rectangle 19"/>
            <p:cNvSpPr/>
            <p:nvPr/>
          </p:nvSpPr>
          <p:spPr>
            <a:xfrm>
              <a:off x="8040216" y="2132856"/>
              <a:ext cx="1584176" cy="864096"/>
            </a:xfrm>
            <a:prstGeom prst="rect">
              <a:avLst/>
            </a:prstGeom>
            <a:gradFill flip="none" rotWithShape="1">
              <a:gsLst>
                <a:gs pos="0">
                  <a:srgbClr val="A8322D">
                    <a:shade val="30000"/>
                    <a:satMod val="115000"/>
                    <a:alpha val="60000"/>
                  </a:srgbClr>
                </a:gs>
                <a:gs pos="50000">
                  <a:srgbClr val="A8322D">
                    <a:shade val="67500"/>
                    <a:satMod val="115000"/>
                  </a:srgbClr>
                </a:gs>
                <a:gs pos="100000">
                  <a:srgbClr val="A8322D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72264" y="2276872"/>
                  <a:ext cx="765232" cy="541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H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H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it-CH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2264" y="2276872"/>
                  <a:ext cx="765232" cy="541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Straight Arrow Connector 30"/>
          <p:cNvCxnSpPr/>
          <p:nvPr/>
        </p:nvCxnSpPr>
        <p:spPr>
          <a:xfrm>
            <a:off x="9696400" y="2276872"/>
            <a:ext cx="931248" cy="0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696400" y="2996952"/>
            <a:ext cx="936104" cy="0"/>
          </a:xfrm>
          <a:prstGeom prst="straightConnector1">
            <a:avLst/>
          </a:prstGeom>
          <a:ln w="38100" cap="sq">
            <a:solidFill>
              <a:srgbClr val="00B05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620598" y="1976790"/>
            <a:ext cx="2164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50" dirty="0" smtClean="0"/>
              <a:t>NIR probe polarizarion</a:t>
            </a:r>
            <a:endParaRPr lang="en-GB" sz="1350" dirty="0"/>
          </a:p>
        </p:txBody>
      </p:sp>
      <p:sp>
        <p:nvSpPr>
          <p:cNvPr id="35" name="TextBox 34"/>
          <p:cNvSpPr txBox="1"/>
          <p:nvPr/>
        </p:nvSpPr>
        <p:spPr>
          <a:xfrm>
            <a:off x="9596433" y="2708920"/>
            <a:ext cx="1928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50" dirty="0" smtClean="0"/>
              <a:t>THz polarization</a:t>
            </a:r>
            <a:endParaRPr lang="en-GB" sz="1350" dirty="0"/>
          </a:p>
        </p:txBody>
      </p:sp>
      <p:sp>
        <p:nvSpPr>
          <p:cNvPr id="36" name="TextBox 35"/>
          <p:cNvSpPr txBox="1"/>
          <p:nvPr/>
        </p:nvSpPr>
        <p:spPr>
          <a:xfrm>
            <a:off x="9912424" y="22675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ω</a:t>
            </a:r>
            <a:r>
              <a:rPr lang="it-CH" dirty="0" smtClean="0"/>
              <a:t>-</a:t>
            </a:r>
            <a:r>
              <a:rPr lang="el-GR" dirty="0" smtClean="0"/>
              <a:t>Ω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9984432" y="29969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Ω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8168" y="32849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Electro-optic sampling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7368" y="3861048"/>
                <a:ext cx="11305256" cy="65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GB" dirty="0" smtClean="0"/>
                  <a:t> creates both the NIR probe polarization rotation (signal) and a THz idler. They can be described by coupled equations.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861048"/>
                <a:ext cx="11305256" cy="657809"/>
              </a:xfrm>
              <a:prstGeom prst="rect">
                <a:avLst/>
              </a:prstGeom>
              <a:blipFill>
                <a:blip r:embed="rId4"/>
                <a:stretch>
                  <a:fillRect l="-485" t="-2778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25224"/>
            <a:ext cx="7414053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589240"/>
            <a:ext cx="7459458" cy="720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5229232"/>
            <a:ext cx="305413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20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249DD31-6573-0F4A-8381-E967F2F98D36}"/>
              </a:ext>
            </a:extLst>
          </p:cNvPr>
          <p:cNvSpPr txBox="1"/>
          <p:nvPr/>
        </p:nvSpPr>
        <p:spPr>
          <a:xfrm>
            <a:off x="849887" y="2431931"/>
            <a:ext cx="416652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zero photons: n = </a:t>
            </a:r>
            <a:r>
              <a:rPr lang="en-US" dirty="0" smtClean="0"/>
              <a:t>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Non-vanishing electric field </a:t>
            </a:r>
            <a:r>
              <a:rPr lang="en-US" dirty="0" smtClean="0"/>
              <a:t>variance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Infinity of spectral components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8207AD8E-C9EF-3045-9671-D3A66FFA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7F69-1D68-4624-B398-77DB67211EC6}" type="datetime1">
              <a:rPr lang="en-US" smtClean="0"/>
              <a:t>1/19/2022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C8BBBF6-64D5-BA4B-B744-755BFBEE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Francesca Fabiana Settembrini</a:t>
            </a:r>
            <a:endParaRPr lang="de-DE" dirty="0"/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AB431793-92B7-814F-86B1-9FDE6F49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BEFC145-790D-AE44-8129-ECA07408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vacuum field fluctuations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EAD6B3-7239-3E43-B196-C4CF4CDDE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330894"/>
            <a:ext cx="2814638" cy="46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70CAE2-AB47-1A4B-B185-F25DABD4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34" y="4176990"/>
            <a:ext cx="4438453" cy="12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17FA5-B3DE-9A47-8E1B-C465CCCE2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7" b="1134"/>
          <a:stretch/>
        </p:blipFill>
        <p:spPr>
          <a:xfrm>
            <a:off x="1343472" y="1599580"/>
            <a:ext cx="2213843" cy="64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2F0217-23C0-7B4C-B4AA-257DBCEFFFF6}"/>
              </a:ext>
            </a:extLst>
          </p:cNvPr>
          <p:cNvSpPr/>
          <p:nvPr/>
        </p:nvSpPr>
        <p:spPr>
          <a:xfrm>
            <a:off x="4157666" y="4450278"/>
            <a:ext cx="1212721" cy="78809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ACC7A-B911-EE46-B56C-0095ED2E2FEA}"/>
              </a:ext>
            </a:extLst>
          </p:cNvPr>
          <p:cNvSpPr txBox="1"/>
          <p:nvPr/>
        </p:nvSpPr>
        <p:spPr>
          <a:xfrm>
            <a:off x="4272008" y="516052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responsivity</a:t>
            </a:r>
          </a:p>
        </p:txBody>
      </p:sp>
      <p:sp>
        <p:nvSpPr>
          <p:cNvPr id="3" name="Ellipse 2"/>
          <p:cNvSpPr/>
          <p:nvPr/>
        </p:nvSpPr>
        <p:spPr>
          <a:xfrm>
            <a:off x="3071664" y="1537858"/>
            <a:ext cx="261603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D8B31-1340-DC4A-882C-9CE67ED141E0}"/>
              </a:ext>
            </a:extLst>
          </p:cNvPr>
          <p:cNvSpPr txBox="1"/>
          <p:nvPr/>
        </p:nvSpPr>
        <p:spPr>
          <a:xfrm>
            <a:off x="3162078" y="35840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6FBA87-5AEC-9F49-99A1-475C99589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50"/>
          <a:stretch/>
        </p:blipFill>
        <p:spPr>
          <a:xfrm>
            <a:off x="6600056" y="1022938"/>
            <a:ext cx="4273226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72" y="2674598"/>
            <a:ext cx="3759332" cy="2533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74152" y="460652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x(t)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831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A902-5622-4563-9C79-6504C2A8DA1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</a:t>
            </a:r>
            <a:r>
              <a:rPr lang="en-GB" dirty="0" err="1" smtClean="0"/>
              <a:t>Fabiana</a:t>
            </a:r>
            <a:r>
              <a:rPr lang="en-GB" dirty="0" smtClean="0"/>
              <a:t>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30</a:t>
            </a:fld>
            <a:endParaRPr lang="en-GB" dirty="0"/>
          </a:p>
        </p:txBody>
      </p:sp>
      <p:sp>
        <p:nvSpPr>
          <p:cNvPr id="23" name="Titel 5">
            <a:extLst>
              <a:ext uri="{FF2B5EF4-FFF2-40B4-BE49-F238E27FC236}">
                <a16:creationId xmlns:a16="http://schemas.microsoft.com/office/drawing/2014/main" id="{29570C48-D3C9-0C4F-8FB9-3FFE83CFF501}"/>
              </a:ext>
            </a:extLst>
          </p:cNvPr>
          <p:cNvSpPr txBox="1">
            <a:spLocks/>
          </p:cNvSpPr>
          <p:nvPr/>
        </p:nvSpPr>
        <p:spPr bwMode="gray">
          <a:xfrm>
            <a:off x="479376" y="620714"/>
            <a:ext cx="11305256" cy="97200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Non-degenerate spontaneous parametric </a:t>
            </a:r>
            <a:r>
              <a:rPr lang="en-US" dirty="0" err="1" smtClean="0"/>
              <a:t>downconversion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9536" y="2132856"/>
            <a:ext cx="1584176" cy="864096"/>
          </a:xfrm>
          <a:prstGeom prst="rect">
            <a:avLst/>
          </a:prstGeom>
          <a:gradFill flip="none" rotWithShape="1">
            <a:gsLst>
              <a:gs pos="0">
                <a:srgbClr val="A8322D">
                  <a:shade val="30000"/>
                  <a:satMod val="115000"/>
                  <a:alpha val="60000"/>
                </a:srgbClr>
              </a:gs>
              <a:gs pos="50000">
                <a:srgbClr val="A8322D">
                  <a:shade val="67500"/>
                  <a:satMod val="115000"/>
                </a:srgbClr>
              </a:gs>
              <a:gs pos="100000">
                <a:srgbClr val="A8322D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39416" y="2564904"/>
            <a:ext cx="963959" cy="0"/>
          </a:xfrm>
          <a:prstGeom prst="straightConnector1">
            <a:avLst/>
          </a:prstGeom>
          <a:ln w="76200" cap="sq">
            <a:solidFill>
              <a:srgbClr val="00206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80576" y="2348880"/>
            <a:ext cx="931248" cy="0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75720" y="2780928"/>
            <a:ext cx="936104" cy="0"/>
          </a:xfrm>
          <a:prstGeom prst="straightConnector1">
            <a:avLst/>
          </a:prstGeom>
          <a:ln w="38100" cap="sq">
            <a:solidFill>
              <a:srgbClr val="00B05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43397" y="2582174"/>
            <a:ext cx="104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pump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583832" y="216421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signal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583832" y="257882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idler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672064" y="2276872"/>
            <a:ext cx="1251991" cy="0"/>
          </a:xfrm>
          <a:prstGeom prst="straightConnector1">
            <a:avLst/>
          </a:prstGeom>
          <a:ln w="76200" cap="sq">
            <a:solidFill>
              <a:srgbClr val="00206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5"/>
          <p:cNvSpPr txBox="1"/>
          <p:nvPr/>
        </p:nvSpPr>
        <p:spPr>
          <a:xfrm>
            <a:off x="6744072" y="1976662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NIR </a:t>
            </a:r>
            <a:r>
              <a:rPr lang="en-US" sz="1351" dirty="0" smtClean="0"/>
              <a:t>probe  </a:t>
            </a:r>
            <a:endParaRPr lang="en-US" sz="135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78440" y="2311826"/>
                <a:ext cx="765232" cy="54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H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H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40" y="2311826"/>
                <a:ext cx="765232" cy="541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11424" y="328498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Classic parametric downconversion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32104" y="22675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ω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672064" y="2996952"/>
            <a:ext cx="1251991" cy="0"/>
          </a:xfrm>
          <a:prstGeom prst="straightConnector1">
            <a:avLst/>
          </a:prstGeom>
          <a:ln w="38100" cap="sq">
            <a:solidFill>
              <a:srgbClr val="00B0F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5"/>
          <p:cNvSpPr txBox="1"/>
          <p:nvPr/>
        </p:nvSpPr>
        <p:spPr>
          <a:xfrm>
            <a:off x="6734355" y="2696742"/>
            <a:ext cx="130586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 smtClean="0"/>
              <a:t>THz vacuum  </a:t>
            </a:r>
            <a:endParaRPr lang="en-US" sz="1351" dirty="0"/>
          </a:p>
        </p:txBody>
      </p:sp>
      <p:sp>
        <p:nvSpPr>
          <p:cNvPr id="30" name="TextBox 29"/>
          <p:cNvSpPr txBox="1"/>
          <p:nvPr/>
        </p:nvSpPr>
        <p:spPr>
          <a:xfrm>
            <a:off x="7104112" y="29876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8040216" y="2204864"/>
            <a:ext cx="1584176" cy="864096"/>
            <a:chOff x="8040216" y="2132856"/>
            <a:chExt cx="1584176" cy="864096"/>
          </a:xfrm>
        </p:grpSpPr>
        <p:sp>
          <p:nvSpPr>
            <p:cNvPr id="20" name="Rectangle 19"/>
            <p:cNvSpPr/>
            <p:nvPr/>
          </p:nvSpPr>
          <p:spPr>
            <a:xfrm>
              <a:off x="8040216" y="2132856"/>
              <a:ext cx="1584176" cy="864096"/>
            </a:xfrm>
            <a:prstGeom prst="rect">
              <a:avLst/>
            </a:prstGeom>
            <a:gradFill flip="none" rotWithShape="1">
              <a:gsLst>
                <a:gs pos="0">
                  <a:srgbClr val="A8322D">
                    <a:shade val="30000"/>
                    <a:satMod val="115000"/>
                    <a:alpha val="60000"/>
                  </a:srgbClr>
                </a:gs>
                <a:gs pos="50000">
                  <a:srgbClr val="A8322D">
                    <a:shade val="67500"/>
                    <a:satMod val="115000"/>
                  </a:srgbClr>
                </a:gs>
                <a:gs pos="100000">
                  <a:srgbClr val="A8322D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72264" y="2276872"/>
                  <a:ext cx="765232" cy="541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H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H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it-CH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2264" y="2276872"/>
                  <a:ext cx="765232" cy="541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Straight Arrow Connector 30"/>
          <p:cNvCxnSpPr/>
          <p:nvPr/>
        </p:nvCxnSpPr>
        <p:spPr>
          <a:xfrm>
            <a:off x="9696400" y="2276872"/>
            <a:ext cx="931248" cy="0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696400" y="2996952"/>
            <a:ext cx="936104" cy="0"/>
          </a:xfrm>
          <a:prstGeom prst="straightConnector1">
            <a:avLst/>
          </a:prstGeom>
          <a:ln w="38100" cap="sq">
            <a:solidFill>
              <a:srgbClr val="00B05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620598" y="1976790"/>
            <a:ext cx="2164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50" dirty="0" smtClean="0"/>
              <a:t>NIR probe polarizarion</a:t>
            </a:r>
            <a:endParaRPr lang="en-GB" sz="1350" dirty="0"/>
          </a:p>
        </p:txBody>
      </p:sp>
      <p:sp>
        <p:nvSpPr>
          <p:cNvPr id="35" name="TextBox 34"/>
          <p:cNvSpPr txBox="1"/>
          <p:nvPr/>
        </p:nvSpPr>
        <p:spPr>
          <a:xfrm>
            <a:off x="9596433" y="2708920"/>
            <a:ext cx="1928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350" dirty="0" smtClean="0"/>
              <a:t>THz polarization</a:t>
            </a:r>
            <a:endParaRPr lang="en-GB" sz="1350" dirty="0"/>
          </a:p>
        </p:txBody>
      </p:sp>
      <p:sp>
        <p:nvSpPr>
          <p:cNvPr id="36" name="TextBox 35"/>
          <p:cNvSpPr txBox="1"/>
          <p:nvPr/>
        </p:nvSpPr>
        <p:spPr>
          <a:xfrm>
            <a:off x="9912424" y="22675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ω</a:t>
            </a:r>
            <a:r>
              <a:rPr lang="it-CH" dirty="0" smtClean="0"/>
              <a:t>-</a:t>
            </a:r>
            <a:r>
              <a:rPr lang="el-GR" dirty="0" smtClean="0"/>
              <a:t>Ω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9984432" y="29969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Ω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8168" y="32849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Electro-optic sampling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7368" y="3861048"/>
            <a:ext cx="11305256" cy="38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Generation of two modes squeezed states. Both THz and NIR vacuum are amplified</a:t>
            </a:r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7" y="1173596"/>
            <a:ext cx="5232659" cy="27594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293096"/>
            <a:ext cx="8066434" cy="720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157192"/>
            <a:ext cx="7968808" cy="720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840416" y="4365104"/>
            <a:ext cx="2664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endParaRPr lang="en-GB" sz="2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552384" y="5277336"/>
            <a:ext cx="2664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Back-action</a:t>
            </a:r>
            <a:endParaRPr lang="en-GB" sz="2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141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2528A-6DB0-4155-AA7C-628E963FEFB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31</a:t>
            </a:fld>
            <a:endParaRPr lang="en-GB" dirty="0"/>
          </a:p>
        </p:txBody>
      </p:sp>
      <p:cxnSp>
        <p:nvCxnSpPr>
          <p:cNvPr id="9" name="Gerade Verbindung mit Pfeil 23"/>
          <p:cNvCxnSpPr>
            <a:cxnSpLocks/>
          </p:cNvCxnSpPr>
          <p:nvPr/>
        </p:nvCxnSpPr>
        <p:spPr>
          <a:xfrm>
            <a:off x="1995810" y="1895805"/>
            <a:ext cx="1048998" cy="8303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5"/>
          <p:cNvSpPr txBox="1"/>
          <p:nvPr/>
        </p:nvSpPr>
        <p:spPr>
          <a:xfrm>
            <a:off x="695400" y="2588051"/>
            <a:ext cx="1142216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t+</a:t>
            </a:r>
            <a:r>
              <a:rPr lang="el-GR" sz="1351" dirty="0">
                <a:solidFill>
                  <a:schemeClr val="bg1"/>
                </a:solidFill>
              </a:rPr>
              <a:t>τ</a:t>
            </a: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12" name="Textfeld 26"/>
          <p:cNvSpPr txBox="1"/>
          <p:nvPr/>
        </p:nvSpPr>
        <p:spPr>
          <a:xfrm>
            <a:off x="2452980" y="1631910"/>
            <a:ext cx="23673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1" b="1" dirty="0">
                <a:solidFill>
                  <a:schemeClr val="bg1"/>
                </a:solidFill>
              </a:rPr>
              <a:t>τ</a:t>
            </a:r>
            <a:endParaRPr lang="en-US" sz="1351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464" y="3757600"/>
            <a:ext cx="234694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measurement back-action</a:t>
            </a:r>
          </a:p>
        </p:txBody>
      </p:sp>
      <p:sp>
        <p:nvSpPr>
          <p:cNvPr id="19" name="Circular Arrow 18"/>
          <p:cNvSpPr/>
          <p:nvPr/>
        </p:nvSpPr>
        <p:spPr>
          <a:xfrm rot="11125155">
            <a:off x="1838697" y="3012653"/>
            <a:ext cx="1081298" cy="799182"/>
          </a:xfrm>
          <a:prstGeom prst="circularArrow">
            <a:avLst>
              <a:gd name="adj1" fmla="val 4545"/>
              <a:gd name="adj2" fmla="val 918260"/>
              <a:gd name="adj3" fmla="val 20376559"/>
              <a:gd name="adj4" fmla="val 10734759"/>
              <a:gd name="adj5" fmla="val 201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  <p:sp>
        <p:nvSpPr>
          <p:cNvPr id="22" name="Textfeld 25"/>
          <p:cNvSpPr txBox="1"/>
          <p:nvPr/>
        </p:nvSpPr>
        <p:spPr>
          <a:xfrm>
            <a:off x="3244199" y="2297191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23" name="Titel 5">
            <a:extLst>
              <a:ext uri="{FF2B5EF4-FFF2-40B4-BE49-F238E27FC236}">
                <a16:creationId xmlns:a16="http://schemas.microsoft.com/office/drawing/2014/main" id="{29570C48-D3C9-0C4F-8FB9-3FFE83CFF501}"/>
              </a:ext>
            </a:extLst>
          </p:cNvPr>
          <p:cNvSpPr txBox="1">
            <a:spLocks/>
          </p:cNvSpPr>
          <p:nvPr/>
        </p:nvSpPr>
        <p:spPr bwMode="gray">
          <a:xfrm>
            <a:off x="479376" y="620714"/>
            <a:ext cx="11305256" cy="97200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Measurement interpretation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65BB49C-220C-7C41-B154-4361A4334AF6}"/>
              </a:ext>
            </a:extLst>
          </p:cNvPr>
          <p:cNvSpPr txBox="1">
            <a:spLocks/>
          </p:cNvSpPr>
          <p:nvPr/>
        </p:nvSpPr>
        <p:spPr>
          <a:xfrm>
            <a:off x="479376" y="2348880"/>
            <a:ext cx="11388774" cy="4032448"/>
          </a:xfrm>
          <a:prstGeom prst="rect">
            <a:avLst/>
          </a:prstGeom>
          <a:noFill/>
        </p:spPr>
        <p:txBody>
          <a:bodyPr vert="horz" lIns="144000" tIns="0" rIns="144000" bIns="108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contrast to the coherent state, the vacuum state has no well-defined time dependence of the electric field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Comparison </a:t>
            </a:r>
            <a:r>
              <a:rPr lang="en-US" sz="1600" dirty="0"/>
              <a:t>with measurement of an harmonic oscillator in the ground </a:t>
            </a:r>
            <a:r>
              <a:rPr lang="en-US" sz="1600" dirty="0" smtClean="0"/>
              <a:t>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Classical value of the two-time correlation should be 0</a:t>
            </a:r>
            <a:r>
              <a:rPr lang="en-US" sz="16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Correlation arises from the effect of the first measurement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69EDE2-8236-D343-A0FE-498089D8C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4221088"/>
            <a:ext cx="1541724" cy="15617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2E36E1-E7FD-3F46-932E-EB67A2F0D2ED}"/>
              </a:ext>
            </a:extLst>
          </p:cNvPr>
          <p:cNvGrpSpPr>
            <a:grpSpLocks noChangeAspect="1"/>
          </p:cNvGrpSpPr>
          <p:nvPr/>
        </p:nvGrpSpPr>
        <p:grpSpPr>
          <a:xfrm>
            <a:off x="2639616" y="2204863"/>
            <a:ext cx="6214768" cy="2376266"/>
            <a:chOff x="875260" y="2791877"/>
            <a:chExt cx="5011596" cy="19162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EBFE7B-3E21-4D43-88A4-CD5FD990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60" y="3099155"/>
              <a:ext cx="2174099" cy="14493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99D57C-C2E8-DC49-A4F3-40EC1264B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999" y="3095139"/>
              <a:ext cx="2173857" cy="14492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895533-DFB5-3E4E-A3EA-181C3905FFD5}"/>
                </a:ext>
              </a:extLst>
            </p:cNvPr>
            <p:cNvSpPr txBox="1"/>
            <p:nvPr/>
          </p:nvSpPr>
          <p:spPr>
            <a:xfrm>
              <a:off x="1397866" y="2791877"/>
              <a:ext cx="1563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Coherent state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642C02-81EC-4A4A-91C6-6BBDD11375DF}"/>
                </a:ext>
              </a:extLst>
            </p:cNvPr>
            <p:cNvSpPr txBox="1"/>
            <p:nvPr/>
          </p:nvSpPr>
          <p:spPr>
            <a:xfrm>
              <a:off x="4047559" y="2791878"/>
              <a:ext cx="1705357" cy="248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Vacuum ground state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93F823-7187-2A49-9F6E-2C05265AA888}"/>
                </a:ext>
              </a:extLst>
            </p:cNvPr>
            <p:cNvSpPr txBox="1"/>
            <p:nvPr/>
          </p:nvSpPr>
          <p:spPr>
            <a:xfrm>
              <a:off x="1386213" y="4369546"/>
              <a:ext cx="128913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Electric field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9FEEA3-EC93-0D4D-AF34-7EF7F6C771AC}"/>
                </a:ext>
              </a:extLst>
            </p:cNvPr>
            <p:cNvSpPr txBox="1"/>
            <p:nvPr/>
          </p:nvSpPr>
          <p:spPr>
            <a:xfrm>
              <a:off x="4231512" y="4369547"/>
              <a:ext cx="128913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Electric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581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A8E1-C5CA-419D-A6D4-0A04A4365B23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Terahertz frequency </a:t>
            </a:r>
            <a:r>
              <a:rPr lang="en-GB" dirty="0"/>
              <a:t>range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73123" y="5944432"/>
            <a:ext cx="3146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K. </a:t>
            </a:r>
            <a:r>
              <a:rPr lang="en-US" sz="900" dirty="0" err="1"/>
              <a:t>Kawase</a:t>
            </a:r>
            <a:r>
              <a:rPr lang="en-US" sz="900" dirty="0"/>
              <a:t> </a:t>
            </a:r>
            <a:r>
              <a:rPr lang="en-US" sz="900" i="1" dirty="0"/>
              <a:t>et </a:t>
            </a:r>
            <a:r>
              <a:rPr lang="en-US" sz="900" i="1" dirty="0" err="1"/>
              <a:t>al.</a:t>
            </a:r>
            <a:r>
              <a:rPr lang="en-US" sz="900" dirty="0" err="1"/>
              <a:t>Opt</a:t>
            </a:r>
            <a:r>
              <a:rPr lang="en-US" sz="900" dirty="0"/>
              <a:t>. Express, 11 (2003)</a:t>
            </a:r>
          </a:p>
          <a:p>
            <a:r>
              <a:rPr lang="en-US" sz="900" dirty="0" smtClean="0"/>
              <a:t>[2]</a:t>
            </a:r>
            <a:r>
              <a:rPr lang="en-US" sz="900" dirty="0"/>
              <a:t> Appleby et al. IEEE Trans. Antennas Prop., 55 (2007</a:t>
            </a:r>
            <a:r>
              <a:rPr lang="en-US" sz="900" dirty="0" smtClean="0"/>
              <a:t>)</a:t>
            </a:r>
            <a:endParaRPr lang="en-US" sz="900" dirty="0"/>
          </a:p>
          <a:p>
            <a:r>
              <a:rPr lang="en-US" sz="900" dirty="0" smtClean="0"/>
              <a:t>[3] </a:t>
            </a:r>
            <a:r>
              <a:rPr lang="en-US" sz="900" dirty="0">
                <a:solidFill>
                  <a:srgbClr val="222222"/>
                </a:solidFill>
                <a:latin typeface="Source Sans Pro"/>
              </a:rPr>
              <a:t>T. Cocker et al. Nature</a:t>
            </a:r>
            <a:r>
              <a:rPr lang="en-US" sz="900" b="1" dirty="0">
                <a:solidFill>
                  <a:srgbClr val="222222"/>
                </a:solidFill>
                <a:latin typeface="Source Sans Pro"/>
              </a:rPr>
              <a:t> 539 </a:t>
            </a:r>
            <a:r>
              <a:rPr lang="en-US" sz="900" dirty="0">
                <a:solidFill>
                  <a:srgbClr val="222222"/>
                </a:solidFill>
                <a:latin typeface="Source Sans Pro"/>
              </a:rPr>
              <a:t>(2016)</a:t>
            </a:r>
            <a:endParaRPr lang="en-US" sz="900" dirty="0"/>
          </a:p>
        </p:txBody>
      </p:sp>
      <p:pic>
        <p:nvPicPr>
          <p:cNvPr id="14" name="Picture 5" descr="THz_Fir_UV-c-qcl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1" b="21635"/>
          <a:stretch/>
        </p:blipFill>
        <p:spPr>
          <a:xfrm>
            <a:off x="3218661" y="1446430"/>
            <a:ext cx="6085632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9B0DE-45B2-B04D-A963-1275BB843378}"/>
              </a:ext>
            </a:extLst>
          </p:cNvPr>
          <p:cNvSpPr txBox="1"/>
          <p:nvPr/>
        </p:nvSpPr>
        <p:spPr>
          <a:xfrm>
            <a:off x="5050362" y="3030139"/>
            <a:ext cx="209127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Terahertz range</a:t>
            </a:r>
          </a:p>
          <a:p>
            <a:pPr algn="ctr"/>
            <a:r>
              <a:rPr lang="en-US" dirty="0"/>
              <a:t>100 GHz – 10 THz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BA93F9-CAD6-B94C-9027-30B2BCAFDE29}"/>
              </a:ext>
            </a:extLst>
          </p:cNvPr>
          <p:cNvCxnSpPr>
            <a:cxnSpLocks/>
          </p:cNvCxnSpPr>
          <p:nvPr/>
        </p:nvCxnSpPr>
        <p:spPr>
          <a:xfrm flipH="1">
            <a:off x="5050362" y="2277751"/>
            <a:ext cx="224580" cy="752388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8E585F-C8CB-BD4E-A773-806095DE44F0}"/>
              </a:ext>
            </a:extLst>
          </p:cNvPr>
          <p:cNvCxnSpPr>
            <a:cxnSpLocks/>
          </p:cNvCxnSpPr>
          <p:nvPr/>
        </p:nvCxnSpPr>
        <p:spPr>
          <a:xfrm flipH="1" flipV="1">
            <a:off x="6892234" y="2277751"/>
            <a:ext cx="261484" cy="752388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936C688-5FEC-554B-8593-52BA61F43E35}"/>
              </a:ext>
            </a:extLst>
          </p:cNvPr>
          <p:cNvSpPr txBox="1"/>
          <p:nvPr/>
        </p:nvSpPr>
        <p:spPr>
          <a:xfrm>
            <a:off x="7916032" y="2706931"/>
            <a:ext cx="3585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350" dirty="0"/>
              <a:t>Lack of sources and detectors: </a:t>
            </a:r>
            <a:r>
              <a:rPr lang="en-US" sz="1350" b="1" dirty="0"/>
              <a:t>THz gap</a:t>
            </a:r>
            <a:endParaRPr lang="en-US" sz="135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350" dirty="0"/>
              <a:t>Low energy radiation (0.01*visible) ~ </a:t>
            </a:r>
            <a:r>
              <a:rPr lang="en-US" sz="1350" dirty="0" err="1"/>
              <a:t>k</a:t>
            </a:r>
            <a:r>
              <a:rPr lang="en-US" sz="1350" baseline="-25000" dirty="0" err="1"/>
              <a:t>B</a:t>
            </a:r>
            <a:r>
              <a:rPr lang="en-US" sz="1350" dirty="0" err="1"/>
              <a:t>T</a:t>
            </a:r>
            <a:r>
              <a:rPr lang="en-US" sz="1350" dirty="0"/>
              <a:t> at T=300 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350" dirty="0"/>
              <a:t>Ultra-fast speed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1581189" y="5488308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[1]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4155837" y="5143405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[2]</a:t>
            </a:r>
            <a:endParaRPr lang="en-US" sz="900" dirty="0"/>
          </a:p>
        </p:txBody>
      </p:sp>
      <p:pic>
        <p:nvPicPr>
          <p:cNvPr id="23" name="Grafik 10">
            <a:extLst>
              <a:ext uri="{FF2B5EF4-FFF2-40B4-BE49-F238E27FC236}">
                <a16:creationId xmlns:a16="http://schemas.microsoft.com/office/drawing/2014/main" id="{2E8A7654-DBE5-9044-A519-DDC805E4E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1" r="14369" b="53517"/>
          <a:stretch/>
        </p:blipFill>
        <p:spPr>
          <a:xfrm>
            <a:off x="2374650" y="2534048"/>
            <a:ext cx="2116840" cy="1678602"/>
          </a:xfrm>
          <a:prstGeom prst="rect">
            <a:avLst/>
          </a:prstGeom>
        </p:spPr>
      </p:pic>
      <p:pic>
        <p:nvPicPr>
          <p:cNvPr id="24" name="Grafik 10">
            <a:extLst>
              <a:ext uri="{FF2B5EF4-FFF2-40B4-BE49-F238E27FC236}">
                <a16:creationId xmlns:a16="http://schemas.microsoft.com/office/drawing/2014/main" id="{8D8527C3-8275-474B-B029-509D59AFC8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1" r="1" b="53517"/>
          <a:stretch/>
        </p:blipFill>
        <p:spPr>
          <a:xfrm rot="5400000">
            <a:off x="2848196" y="3918189"/>
            <a:ext cx="1140390" cy="16786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3BDD16-8FB8-4F47-A789-2928BD2B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06" y="2297880"/>
            <a:ext cx="1391903" cy="360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7D62DE-DA0C-4F46-91F4-B5FE65EEC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7" r="46370" b="55202"/>
          <a:stretch/>
        </p:blipFill>
        <p:spPr>
          <a:xfrm>
            <a:off x="6176318" y="3847365"/>
            <a:ext cx="2916741" cy="18604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EF19A1-8B21-1643-9837-EA46F3C9A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93" r="34080" b="49546"/>
          <a:stretch/>
        </p:blipFill>
        <p:spPr>
          <a:xfrm>
            <a:off x="8952684" y="3961681"/>
            <a:ext cx="1657367" cy="16682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2379672" y="571914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[1]</a:t>
            </a:r>
            <a:endParaRPr lang="en-US" sz="9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10610051" y="541122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[3]</a:t>
            </a:r>
            <a:endParaRPr lang="en-US" sz="900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DC8BBBF6-64D5-BA4B-B744-755BFBEE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1" y="6308726"/>
            <a:ext cx="4278151" cy="468312"/>
          </a:xfrm>
        </p:spPr>
        <p:txBody>
          <a:bodyPr/>
          <a:lstStyle/>
          <a:p>
            <a:r>
              <a:rPr lang="de-DE" dirty="0" smtClean="0"/>
              <a:t>Francesca Fabiana Settembrini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32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575-2A77-4E36-BB61-88D8647439E3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25" name="Textfeld 25"/>
          <p:cNvSpPr txBox="1"/>
          <p:nvPr/>
        </p:nvSpPr>
        <p:spPr>
          <a:xfrm>
            <a:off x="600496" y="2362869"/>
            <a:ext cx="1142216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t+</a:t>
            </a:r>
            <a:r>
              <a:rPr lang="el-GR" sz="1351" dirty="0">
                <a:solidFill>
                  <a:schemeClr val="bg1"/>
                </a:solidFill>
              </a:rPr>
              <a:t>τ</a:t>
            </a: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29" name="Textfeld 25"/>
          <p:cNvSpPr txBox="1"/>
          <p:nvPr/>
        </p:nvSpPr>
        <p:spPr>
          <a:xfrm>
            <a:off x="3149295" y="2072009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40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4449728" y="1974917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999" y="2158695"/>
            <a:ext cx="1170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Classical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59896" y="2803253"/>
            <a:ext cx="2428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Quantum mechanics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33" y="2733495"/>
            <a:ext cx="4323809" cy="57142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2AF06D-BA43-704E-8918-135923593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9" b="-1"/>
          <a:stretch/>
        </p:blipFill>
        <p:spPr>
          <a:xfrm>
            <a:off x="590866" y="1873268"/>
            <a:ext cx="4248144" cy="14872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54" y="2034422"/>
            <a:ext cx="2907763" cy="56539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23392" y="5965830"/>
            <a:ext cx="454483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I-C </a:t>
            </a:r>
            <a:r>
              <a:rPr lang="en-US" sz="1050" dirty="0" err="1"/>
              <a:t>Benea-Chelmus</a:t>
            </a:r>
            <a:r>
              <a:rPr lang="en-US" sz="1050" dirty="0"/>
              <a:t>, F.F.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i="1" dirty="0" smtClean="0"/>
              <a:t>Nature</a:t>
            </a:r>
            <a:r>
              <a:rPr lang="en-GB" sz="1050" b="1" dirty="0"/>
              <a:t> </a:t>
            </a:r>
            <a:r>
              <a:rPr lang="en-GB" sz="1050" b="1" dirty="0" smtClean="0"/>
              <a:t>568</a:t>
            </a:r>
            <a:r>
              <a:rPr lang="en-GB" sz="1050" dirty="0" smtClean="0"/>
              <a:t>,</a:t>
            </a:r>
            <a:r>
              <a:rPr lang="en-GB" sz="1050" dirty="0"/>
              <a:t> </a:t>
            </a:r>
            <a:r>
              <a:rPr lang="en-GB" sz="1050" dirty="0" smtClean="0"/>
              <a:t>202–206</a:t>
            </a:r>
            <a:r>
              <a:rPr lang="en-GB" sz="1050" dirty="0"/>
              <a:t> (2019</a:t>
            </a:r>
            <a:r>
              <a:rPr lang="en-GB" sz="1050" dirty="0" smtClean="0"/>
              <a:t>)</a:t>
            </a:r>
            <a:r>
              <a:rPr lang="en-GB" sz="1200" dirty="0"/>
              <a:t> </a:t>
            </a:r>
          </a:p>
          <a:p>
            <a:r>
              <a:rPr lang="en-US" sz="1050" dirty="0" smtClean="0"/>
              <a:t>A. Moskalenko et al. </a:t>
            </a:r>
            <a:r>
              <a:rPr lang="en-US" sz="1050" i="1" dirty="0" smtClean="0"/>
              <a:t>PRL</a:t>
            </a:r>
            <a:r>
              <a:rPr lang="en-US" sz="1050" dirty="0" smtClean="0"/>
              <a:t> </a:t>
            </a:r>
            <a:r>
              <a:rPr lang="en-US" sz="1050" b="1" dirty="0" smtClean="0"/>
              <a:t>115</a:t>
            </a:r>
            <a:r>
              <a:rPr lang="en-US" sz="1050" dirty="0" smtClean="0"/>
              <a:t> </a:t>
            </a:r>
            <a:r>
              <a:rPr lang="it-CH" sz="1050" dirty="0" smtClean="0"/>
              <a:t>(</a:t>
            </a:r>
            <a:r>
              <a:rPr lang="en-US" sz="1050" dirty="0" smtClean="0"/>
              <a:t>2015)</a:t>
            </a:r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1415480" y="13407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2144" y="1403484"/>
            <a:ext cx="30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Electro-optic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50889F-03E8-B441-9D8B-80A58C7F4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27" y="3645024"/>
            <a:ext cx="5220000" cy="299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70" y="3501008"/>
            <a:ext cx="5945770" cy="594000"/>
          </a:xfrm>
          <a:prstGeom prst="rect">
            <a:avLst/>
          </a:prstGeom>
          <a:ln w="38100">
            <a:solidFill>
              <a:srgbClr val="007A96"/>
            </a:solidFill>
          </a:ln>
        </p:spPr>
      </p:pic>
      <p:sp>
        <p:nvSpPr>
          <p:cNvPr id="32" name="Titel 9"/>
          <p:cNvSpPr txBox="1">
            <a:spLocks/>
          </p:cNvSpPr>
          <p:nvPr/>
        </p:nvSpPr>
        <p:spPr bwMode="gray">
          <a:xfrm>
            <a:off x="479376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 optic sampling for correlations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449638"/>
              </p:ext>
            </p:extLst>
          </p:nvPr>
        </p:nvGraphicFramePr>
        <p:xfrm>
          <a:off x="7131117" y="4176397"/>
          <a:ext cx="3657600" cy="4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6" name="Acrobat Document" r:id="rId8" imgW="1366668" imgH="175745" progId="AcroExch.Document.DC">
                  <p:embed/>
                </p:oleObj>
              </mc:Choice>
              <mc:Fallback>
                <p:oleObj name="Acrobat Document" r:id="rId8" imgW="1366668" imgH="1757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31117" y="4176397"/>
                        <a:ext cx="3657600" cy="471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90296"/>
              </p:ext>
            </p:extLst>
          </p:nvPr>
        </p:nvGraphicFramePr>
        <p:xfrm>
          <a:off x="1199456" y="4176397"/>
          <a:ext cx="3657600" cy="48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" name="Acrobat Document" r:id="rId10" imgW="1214314" imgH="161685" progId="AcroExch.Document.DC">
                  <p:embed/>
                </p:oleObj>
              </mc:Choice>
              <mc:Fallback>
                <p:oleObj name="Acrobat Document" r:id="rId10" imgW="1214314" imgH="1616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9456" y="4176397"/>
                        <a:ext cx="3657600" cy="487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464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575-2A77-4E36-BB61-88D8647439E3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5" name="Textfeld 25"/>
          <p:cNvSpPr txBox="1"/>
          <p:nvPr/>
        </p:nvSpPr>
        <p:spPr>
          <a:xfrm>
            <a:off x="600496" y="2362869"/>
            <a:ext cx="1142216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t+</a:t>
            </a:r>
            <a:r>
              <a:rPr lang="el-GR" sz="1351" dirty="0">
                <a:solidFill>
                  <a:schemeClr val="bg1"/>
                </a:solidFill>
              </a:rPr>
              <a:t>τ</a:t>
            </a: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29" name="Textfeld 25"/>
          <p:cNvSpPr txBox="1"/>
          <p:nvPr/>
        </p:nvSpPr>
        <p:spPr>
          <a:xfrm>
            <a:off x="3149295" y="2072009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40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4449728" y="1974917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999" y="2158695"/>
            <a:ext cx="1170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Classical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59896" y="2803253"/>
            <a:ext cx="2428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Quantum mechanics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33" y="2733495"/>
            <a:ext cx="4323809" cy="57142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2AF06D-BA43-704E-8918-135923593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9" b="-1"/>
          <a:stretch/>
        </p:blipFill>
        <p:spPr>
          <a:xfrm>
            <a:off x="590866" y="1873268"/>
            <a:ext cx="4248144" cy="14872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54" y="2034422"/>
            <a:ext cx="2907763" cy="56539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67408" y="5936133"/>
            <a:ext cx="4159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Alejandro </a:t>
            </a:r>
            <a:r>
              <a:rPr lang="en-GB" sz="1000" dirty="0" err="1"/>
              <a:t>Pozas-Kerstjens</a:t>
            </a:r>
            <a:r>
              <a:rPr lang="en-GB" sz="1000" dirty="0"/>
              <a:t> </a:t>
            </a:r>
            <a:r>
              <a:rPr lang="en-GB" sz="1000" dirty="0" smtClean="0"/>
              <a:t>et al.,</a:t>
            </a:r>
            <a:r>
              <a:rPr lang="en-GB" sz="1000" dirty="0"/>
              <a:t> </a:t>
            </a:r>
            <a:r>
              <a:rPr lang="en-GB" sz="1000" dirty="0" smtClean="0"/>
              <a:t>Phys</a:t>
            </a:r>
            <a:r>
              <a:rPr lang="en-GB" sz="1000" dirty="0"/>
              <a:t>. Rev. D </a:t>
            </a:r>
            <a:r>
              <a:rPr lang="en-GB" sz="1000" b="1" dirty="0"/>
              <a:t>92</a:t>
            </a:r>
            <a:r>
              <a:rPr lang="en-GB" sz="1000" dirty="0"/>
              <a:t>, </a:t>
            </a:r>
            <a:r>
              <a:rPr lang="en-GB" sz="1000" dirty="0" smtClean="0"/>
              <a:t>064042 (2015)</a:t>
            </a:r>
            <a:endParaRPr lang="en-GB" sz="1000" dirty="0"/>
          </a:p>
          <a:p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415480" y="13407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2144" y="1403484"/>
            <a:ext cx="30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Electro-optic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50889F-03E8-B441-9D8B-80A58C7F4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27" y="3645024"/>
            <a:ext cx="5220000" cy="299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70" y="3501008"/>
            <a:ext cx="5945770" cy="594000"/>
          </a:xfrm>
          <a:prstGeom prst="rect">
            <a:avLst/>
          </a:prstGeom>
          <a:ln w="38100">
            <a:solidFill>
              <a:srgbClr val="007A96"/>
            </a:solidFill>
          </a:ln>
        </p:spPr>
      </p:pic>
      <p:sp>
        <p:nvSpPr>
          <p:cNvPr id="32" name="Titel 9"/>
          <p:cNvSpPr txBox="1">
            <a:spLocks/>
          </p:cNvSpPr>
          <p:nvPr/>
        </p:nvSpPr>
        <p:spPr bwMode="gray">
          <a:xfrm>
            <a:off x="479376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 optic sampling for correlations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449638"/>
              </p:ext>
            </p:extLst>
          </p:nvPr>
        </p:nvGraphicFramePr>
        <p:xfrm>
          <a:off x="7131117" y="4176397"/>
          <a:ext cx="3657600" cy="4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Acrobat Document" r:id="rId8" imgW="1366668" imgH="175745" progId="AcroExch.Document.DC">
                  <p:embed/>
                </p:oleObj>
              </mc:Choice>
              <mc:Fallback>
                <p:oleObj name="Acrobat Document" r:id="rId8" imgW="1366668" imgH="175745" progId="AcroExch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31117" y="4176397"/>
                        <a:ext cx="3657600" cy="471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90296"/>
              </p:ext>
            </p:extLst>
          </p:nvPr>
        </p:nvGraphicFramePr>
        <p:xfrm>
          <a:off x="1199456" y="4176397"/>
          <a:ext cx="3657600" cy="48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" name="Acrobat Document" r:id="rId10" imgW="1214314" imgH="161685" progId="AcroExch.Document.DC">
                  <p:embed/>
                </p:oleObj>
              </mc:Choice>
              <mc:Fallback>
                <p:oleObj name="Acrobat Document" r:id="rId10" imgW="1214314" imgH="161685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9456" y="4176397"/>
                        <a:ext cx="3657600" cy="487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328" y="500324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/>
              <a:t>Unruh-deWitt detectors with finite temporal and spatial extent can be used to harvest entangelment/correlation from the quantum vacuum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384032" y="5003240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/>
              <a:t>Broadband electro-optic detection (EOS) on the quantum vacuum is formally equivalent to the Unruh-deWitt detection on the quantum vacuum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462021" y="5905355"/>
            <a:ext cx="4186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1000" dirty="0" smtClean="0"/>
              <a:t>Onoe S. Et al. </a:t>
            </a:r>
            <a:r>
              <a:rPr lang="en-GB" sz="1000" dirty="0" smtClean="0">
                <a:hlinkClick r:id="rId12"/>
              </a:rPr>
              <a:t>arXiv:2103.14360</a:t>
            </a:r>
            <a:r>
              <a:rPr lang="en-GB" sz="1000" dirty="0" smtClean="0"/>
              <a:t> (2021)</a:t>
            </a:r>
            <a:r>
              <a:rPr lang="it-CH" sz="1000" dirty="0" smtClean="0"/>
              <a:t>   </a:t>
            </a:r>
            <a:endParaRPr lang="en-GB" sz="1000" dirty="0"/>
          </a:p>
        </p:txBody>
      </p:sp>
      <p:sp>
        <p:nvSpPr>
          <p:cNvPr id="17" name="Left-Right Arrow 16"/>
          <p:cNvSpPr/>
          <p:nvPr/>
        </p:nvSpPr>
        <p:spPr>
          <a:xfrm>
            <a:off x="5623927" y="5320889"/>
            <a:ext cx="728497" cy="288032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43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575-2A77-4E36-BB61-88D8647439E3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25" name="Textfeld 25"/>
          <p:cNvSpPr txBox="1"/>
          <p:nvPr/>
        </p:nvSpPr>
        <p:spPr>
          <a:xfrm>
            <a:off x="600496" y="2362869"/>
            <a:ext cx="1142216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t+</a:t>
            </a:r>
            <a:r>
              <a:rPr lang="el-GR" sz="1351" dirty="0">
                <a:solidFill>
                  <a:schemeClr val="bg1"/>
                </a:solidFill>
              </a:rPr>
              <a:t>τ</a:t>
            </a: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29" name="Textfeld 25"/>
          <p:cNvSpPr txBox="1"/>
          <p:nvPr/>
        </p:nvSpPr>
        <p:spPr>
          <a:xfrm>
            <a:off x="3149295" y="2072009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40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4449728" y="1974917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999" y="2158695"/>
            <a:ext cx="1170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Classical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59896" y="2803253"/>
            <a:ext cx="2428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Quantum mechanics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33" y="2733495"/>
            <a:ext cx="4323809" cy="57142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2AF06D-BA43-704E-8918-135923593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9" b="-1"/>
          <a:stretch/>
        </p:blipFill>
        <p:spPr>
          <a:xfrm>
            <a:off x="590866" y="1873268"/>
            <a:ext cx="4248144" cy="14872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54" y="2034422"/>
            <a:ext cx="2907763" cy="56539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23392" y="5965830"/>
            <a:ext cx="454483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I-C </a:t>
            </a:r>
            <a:r>
              <a:rPr lang="en-US" sz="1050" dirty="0" err="1"/>
              <a:t>Benea-Chelmus</a:t>
            </a:r>
            <a:r>
              <a:rPr lang="en-US" sz="1050" dirty="0"/>
              <a:t>, F.F.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i="1" dirty="0" smtClean="0"/>
              <a:t>Nature</a:t>
            </a:r>
            <a:r>
              <a:rPr lang="en-GB" sz="1050" b="1" dirty="0"/>
              <a:t> </a:t>
            </a:r>
            <a:r>
              <a:rPr lang="en-GB" sz="1050" b="1" dirty="0" smtClean="0"/>
              <a:t>568</a:t>
            </a:r>
            <a:r>
              <a:rPr lang="en-GB" sz="1050" dirty="0" smtClean="0"/>
              <a:t>,</a:t>
            </a:r>
            <a:r>
              <a:rPr lang="en-GB" sz="1050" dirty="0"/>
              <a:t> </a:t>
            </a:r>
            <a:r>
              <a:rPr lang="en-GB" sz="1050" dirty="0" smtClean="0"/>
              <a:t>202–206</a:t>
            </a:r>
            <a:r>
              <a:rPr lang="en-GB" sz="1050" dirty="0"/>
              <a:t> (2019)</a:t>
            </a:r>
            <a:r>
              <a:rPr lang="en-GB" sz="1200" dirty="0"/>
              <a:t> </a:t>
            </a:r>
            <a:endParaRPr lang="it-CH" sz="1050" i="1" dirty="0"/>
          </a:p>
          <a:p>
            <a:r>
              <a:rPr lang="en-US" sz="1050" dirty="0"/>
              <a:t>A. Moskalenko et al. </a:t>
            </a:r>
            <a:r>
              <a:rPr lang="en-US" sz="1050" i="1" dirty="0"/>
              <a:t>PRL</a:t>
            </a:r>
            <a:r>
              <a:rPr lang="en-US" sz="1050" dirty="0"/>
              <a:t> </a:t>
            </a:r>
            <a:r>
              <a:rPr lang="en-US" sz="1050" b="1" dirty="0" smtClean="0"/>
              <a:t>115</a:t>
            </a:r>
            <a:r>
              <a:rPr lang="en-US" sz="1050" dirty="0" smtClean="0"/>
              <a:t> </a:t>
            </a:r>
            <a:r>
              <a:rPr lang="it-CH" sz="1050" dirty="0" smtClean="0"/>
              <a:t>(</a:t>
            </a:r>
            <a:r>
              <a:rPr lang="en-US" sz="1050" dirty="0" smtClean="0"/>
              <a:t>2015)</a:t>
            </a:r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1415480" y="13407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2144" y="1403484"/>
            <a:ext cx="30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Electro-optic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50889F-03E8-B441-9D8B-80A58C7F4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27" y="3645024"/>
            <a:ext cx="5220000" cy="299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70" y="3501008"/>
            <a:ext cx="5945770" cy="594000"/>
          </a:xfrm>
          <a:prstGeom prst="rect">
            <a:avLst/>
          </a:prstGeom>
          <a:ln w="38100">
            <a:solidFill>
              <a:srgbClr val="007A96"/>
            </a:solidFill>
          </a:ln>
        </p:spPr>
      </p:pic>
      <p:sp>
        <p:nvSpPr>
          <p:cNvPr id="32" name="Titel 9"/>
          <p:cNvSpPr txBox="1">
            <a:spLocks/>
          </p:cNvSpPr>
          <p:nvPr/>
        </p:nvSpPr>
        <p:spPr bwMode="gray">
          <a:xfrm>
            <a:off x="479376" y="620688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 optic sampling for correlations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449638"/>
              </p:ext>
            </p:extLst>
          </p:nvPr>
        </p:nvGraphicFramePr>
        <p:xfrm>
          <a:off x="7131117" y="4176397"/>
          <a:ext cx="3657600" cy="4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Acrobat Document" r:id="rId8" imgW="1366668" imgH="175745" progId="AcroExch.Document.DC">
                  <p:embed/>
                </p:oleObj>
              </mc:Choice>
              <mc:Fallback>
                <p:oleObj name="Acrobat Document" r:id="rId8" imgW="1366668" imgH="175745" progId="AcroExch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31117" y="4176397"/>
                        <a:ext cx="3657600" cy="471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90296"/>
              </p:ext>
            </p:extLst>
          </p:nvPr>
        </p:nvGraphicFramePr>
        <p:xfrm>
          <a:off x="1199456" y="4176397"/>
          <a:ext cx="3657600" cy="48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3" name="Acrobat Document" r:id="rId10" imgW="1214314" imgH="161685" progId="AcroExch.Document.DC">
                  <p:embed/>
                </p:oleObj>
              </mc:Choice>
              <mc:Fallback>
                <p:oleObj name="Acrobat Document" r:id="rId10" imgW="1214314" imgH="161685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9456" y="4176397"/>
                        <a:ext cx="3657600" cy="487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848220" y="5517232"/>
            <a:ext cx="225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52EAD"/>
                </a:solidFill>
              </a:rPr>
              <a:t>Vacuum contribution</a:t>
            </a:r>
            <a:endParaRPr lang="en-US" dirty="0">
              <a:solidFill>
                <a:srgbClr val="152EA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64058" y="5517232"/>
            <a:ext cx="357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Thermal occupation contribution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65306" y="4797152"/>
            <a:ext cx="8163142" cy="762535"/>
            <a:chOff x="1965306" y="4706529"/>
            <a:chExt cx="8163142" cy="762535"/>
          </a:xfrm>
        </p:grpSpPr>
        <p:grpSp>
          <p:nvGrpSpPr>
            <p:cNvPr id="30" name="Group 29"/>
            <p:cNvGrpSpPr/>
            <p:nvPr/>
          </p:nvGrpSpPr>
          <p:grpSpPr>
            <a:xfrm>
              <a:off x="5219942" y="4770270"/>
              <a:ext cx="2088232" cy="504056"/>
              <a:chOff x="5591944" y="4929600"/>
              <a:chExt cx="2088232" cy="50405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591944" y="4998875"/>
                <a:ext cx="288032" cy="365506"/>
              </a:xfrm>
              <a:prstGeom prst="rect">
                <a:avLst/>
              </a:prstGeom>
              <a:noFill/>
              <a:ln w="28575">
                <a:solidFill>
                  <a:srgbClr val="152E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294750" y="4929600"/>
                <a:ext cx="1385426" cy="50405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306" y="4706529"/>
              <a:ext cx="8163142" cy="76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158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1E75-ED8C-4131-A0BE-5C4581C5F75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</a:t>
            </a:r>
            <a:r>
              <a:rPr lang="en-GB" dirty="0" err="1" smtClean="0"/>
              <a:t>Fabiana</a:t>
            </a:r>
            <a:r>
              <a:rPr lang="en-GB" dirty="0" smtClean="0"/>
              <a:t>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8496300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properties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9977" y="1245790"/>
            <a:ext cx="5832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sz="2000" b="1" dirty="0"/>
              <a:t>Shot noise limit</a:t>
            </a:r>
            <a:endParaRPr lang="it-CH" sz="16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600" dirty="0" smtClean="0"/>
              <a:t>Beam </a:t>
            </a:r>
            <a:r>
              <a:rPr lang="it-CH" sz="1600" dirty="0"/>
              <a:t>stabilizing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600" dirty="0" smtClean="0"/>
              <a:t>Fast </a:t>
            </a:r>
            <a:r>
              <a:rPr lang="it-CH" sz="1600" dirty="0"/>
              <a:t>data acquisition and fast </a:t>
            </a:r>
            <a:r>
              <a:rPr lang="it-CH" sz="1600" dirty="0" smtClean="0"/>
              <a:t>computation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600" dirty="0"/>
              <a:t>RF referencing</a:t>
            </a:r>
          </a:p>
          <a:p>
            <a:endParaRPr lang="it-CH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CH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CH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CH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CH" sz="1600" dirty="0" smtClean="0"/>
          </a:p>
          <a:p>
            <a:endParaRPr lang="it-CH" sz="1600" dirty="0" smtClean="0"/>
          </a:p>
          <a:p>
            <a:endParaRPr lang="it-CH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CH" b="1" dirty="0" smtClean="0"/>
              <a:t>Possibility </a:t>
            </a:r>
            <a:r>
              <a:rPr lang="it-CH" b="1" dirty="0"/>
              <a:t>to measure background blackbody radiation and vacuum field fluctuations</a:t>
            </a:r>
            <a:endParaRPr lang="it-CH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76675" y="5157192"/>
            <a:ext cx="590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i="1" dirty="0"/>
              <a:t>Thermal background</a:t>
            </a:r>
            <a:r>
              <a:rPr lang="it-CH" dirty="0"/>
              <a:t>: integration time </a:t>
            </a:r>
            <a:r>
              <a:rPr lang="it-CH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s per point</a:t>
            </a:r>
            <a:endParaRPr lang="it-CH" dirty="0"/>
          </a:p>
          <a:p>
            <a:r>
              <a:rPr lang="it-CH" i="1" dirty="0"/>
              <a:t>Vacuum fluctuations</a:t>
            </a:r>
            <a:r>
              <a:rPr lang="it-CH" dirty="0"/>
              <a:t>: integration time  </a:t>
            </a:r>
            <a:r>
              <a:rPr lang="it-CH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5000 s per point</a:t>
            </a:r>
            <a:endParaRPr lang="en-GB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77300"/>
            <a:ext cx="5029249" cy="3841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20" y="2553307"/>
            <a:ext cx="3168351" cy="1319338"/>
          </a:xfrm>
          <a:prstGeom prst="rect">
            <a:avLst/>
          </a:prstGeom>
        </p:spPr>
      </p:pic>
      <p:sp>
        <p:nvSpPr>
          <p:cNvPr id="13" name="Textfeld 18"/>
          <p:cNvSpPr txBox="1"/>
          <p:nvPr/>
        </p:nvSpPr>
        <p:spPr>
          <a:xfrm>
            <a:off x="623392" y="5965830"/>
            <a:ext cx="4501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I-C </a:t>
            </a:r>
            <a:r>
              <a:rPr lang="en-US" sz="1050" dirty="0" err="1"/>
              <a:t>Benea-Chelmus</a:t>
            </a:r>
            <a:r>
              <a:rPr lang="en-US" sz="1050" dirty="0"/>
              <a:t>, F.F.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i="1" dirty="0"/>
              <a:t>Nature</a:t>
            </a:r>
            <a:r>
              <a:rPr lang="en-GB" sz="1050" b="1" dirty="0"/>
              <a:t> 568</a:t>
            </a:r>
            <a:r>
              <a:rPr lang="en-GB" sz="1050" dirty="0"/>
              <a:t>, 202–206 (2019)</a:t>
            </a:r>
            <a:endParaRPr lang="it-CH" sz="1050" i="1" dirty="0"/>
          </a:p>
        </p:txBody>
      </p:sp>
    </p:spTree>
    <p:extLst>
      <p:ext uri="{BB962C8B-B14F-4D97-AF65-F5344CB8AC3E}">
        <p14:creationId xmlns:p14="http://schemas.microsoft.com/office/powerpoint/2010/main" val="1533774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53" y="852867"/>
            <a:ext cx="6864085" cy="386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3" y="1052736"/>
            <a:ext cx="4203485" cy="31526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90D9B-EA8D-A843-AF41-23C6AC02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BF45-1919-4AE7-8ED0-43DC72CDAC9C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C0DDE-27CF-3644-8972-F94F957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BDD16-B4FD-A24D-97E4-8E34EAB2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37</a:t>
            </a:fld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08F52-E442-B543-8623-D434BCC03AD0}"/>
              </a:ext>
            </a:extLst>
          </p:cNvPr>
          <p:cNvSpPr txBox="1"/>
          <p:nvPr/>
        </p:nvSpPr>
        <p:spPr>
          <a:xfrm>
            <a:off x="672627" y="1233654"/>
            <a:ext cx="201850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Optics (stabilized)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D2AB07-9249-8845-AF84-6A90A2EFCC5A}"/>
              </a:ext>
            </a:extLst>
          </p:cNvPr>
          <p:cNvSpPr txBox="1"/>
          <p:nvPr/>
        </p:nvSpPr>
        <p:spPr>
          <a:xfrm>
            <a:off x="1835161" y="3461112"/>
            <a:ext cx="67197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Det</a:t>
            </a:r>
            <a:r>
              <a:rPr lang="en-US" dirty="0">
                <a:solidFill>
                  <a:schemeClr val="bg1"/>
                </a:solidFill>
              </a:rPr>
              <a:t>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A659E-1E00-384A-A7F4-AF8DB4B6C15B}"/>
              </a:ext>
            </a:extLst>
          </p:cNvPr>
          <p:cNvSpPr txBox="1"/>
          <p:nvPr/>
        </p:nvSpPr>
        <p:spPr>
          <a:xfrm>
            <a:off x="3646611" y="1925163"/>
            <a:ext cx="91242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Det</a:t>
            </a:r>
            <a:r>
              <a:rPr lang="en-US" dirty="0">
                <a:solidFill>
                  <a:schemeClr val="bg1"/>
                </a:solidFill>
              </a:rPr>
              <a:t> t+𝜏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0B9B56-032D-ED4D-BC20-FCA867BC16C4}"/>
              </a:ext>
            </a:extLst>
          </p:cNvPr>
          <p:cNvCxnSpPr>
            <a:cxnSpLocks/>
          </p:cNvCxnSpPr>
          <p:nvPr/>
        </p:nvCxnSpPr>
        <p:spPr>
          <a:xfrm flipV="1">
            <a:off x="2472827" y="3161889"/>
            <a:ext cx="0" cy="414624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581D54-29F9-8B4F-8204-1EDA46D560E7}"/>
              </a:ext>
            </a:extLst>
          </p:cNvPr>
          <p:cNvCxnSpPr>
            <a:cxnSpLocks/>
          </p:cNvCxnSpPr>
          <p:nvPr/>
        </p:nvCxnSpPr>
        <p:spPr>
          <a:xfrm flipH="1">
            <a:off x="4018527" y="2430008"/>
            <a:ext cx="175489" cy="231714"/>
          </a:xfrm>
          <a:prstGeom prst="straightConnector1">
            <a:avLst/>
          </a:prstGeom>
          <a:ln w="38100" cap="sq">
            <a:solidFill>
              <a:srgbClr val="FF000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el 9"/>
          <p:cNvSpPr txBox="1">
            <a:spLocks/>
          </p:cNvSpPr>
          <p:nvPr/>
        </p:nvSpPr>
        <p:spPr bwMode="gray">
          <a:xfrm>
            <a:off x="421421" y="530037"/>
            <a:ext cx="8496944" cy="645660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setup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10699" y="476672"/>
            <a:ext cx="181301" cy="58320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248128" y="856729"/>
            <a:ext cx="3240360" cy="17887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17913" y="12687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BS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559574" y="1218249"/>
            <a:ext cx="11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Delay stage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471359" y="1498527"/>
            <a:ext cx="141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Input mirror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721164" y="1355146"/>
            <a:ext cx="9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Output mirror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896200" y="2661722"/>
            <a:ext cx="60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WP</a:t>
            </a:r>
            <a:r>
              <a:rPr lang="it-CH" baseline="-25000" dirty="0" smtClean="0"/>
              <a:t>t</a:t>
            </a:r>
            <a:endParaRPr lang="en-GB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8298492" y="1718810"/>
            <a:ext cx="7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WP</a:t>
            </a:r>
            <a:r>
              <a:rPr lang="it-CH" baseline="-25000" dirty="0" smtClean="0"/>
              <a:t>tau</a:t>
            </a:r>
            <a:endParaRPr lang="en-GB" baseline="-25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581D54-29F9-8B4F-8204-1EDA46D560E7}"/>
              </a:ext>
            </a:extLst>
          </p:cNvPr>
          <p:cNvCxnSpPr>
            <a:cxnSpLocks/>
          </p:cNvCxnSpPr>
          <p:nvPr/>
        </p:nvCxnSpPr>
        <p:spPr>
          <a:xfrm flipV="1">
            <a:off x="8040216" y="2348880"/>
            <a:ext cx="157409" cy="360040"/>
          </a:xfrm>
          <a:prstGeom prst="straightConnector1">
            <a:avLst/>
          </a:prstGeom>
          <a:ln w="38100" cap="sq">
            <a:solidFill>
              <a:srgbClr val="1269B0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86750" y="2534451"/>
            <a:ext cx="118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Detector</a:t>
            </a:r>
            <a:r>
              <a:rPr lang="it-CH" baseline="-25000" dirty="0" smtClean="0"/>
              <a:t>t</a:t>
            </a:r>
            <a:endParaRPr lang="en-GB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9088222" y="2163523"/>
            <a:ext cx="131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Detector</a:t>
            </a:r>
            <a:r>
              <a:rPr lang="it-CH" baseline="-25000" dirty="0" smtClean="0"/>
              <a:t>tau</a:t>
            </a:r>
            <a:endParaRPr lang="en-GB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6911519" y="3923764"/>
            <a:ext cx="141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ZnTe </a:t>
            </a:r>
          </a:p>
          <a:p>
            <a:r>
              <a:rPr lang="it-CH" dirty="0" smtClean="0"/>
              <a:t>crystal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4795604" y="3297073"/>
            <a:ext cx="188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Thermal shield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712338" y="852867"/>
            <a:ext cx="2574012" cy="199869"/>
          </a:xfrm>
          <a:prstGeom prst="line">
            <a:avLst/>
          </a:prstGeom>
          <a:ln w="12700" cap="sq">
            <a:solidFill>
              <a:srgbClr val="00B05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19128" y="2645476"/>
            <a:ext cx="2529000" cy="1543628"/>
          </a:xfrm>
          <a:prstGeom prst="line">
            <a:avLst/>
          </a:prstGeom>
          <a:ln w="12700" cap="sq">
            <a:solidFill>
              <a:srgbClr val="00B05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780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951983" y="1397292"/>
            <a:ext cx="1280160" cy="4469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D36E-3279-4545-892C-BDA2B31D9A0D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10945216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measurements: thermal vs. vacuum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3432" y="2375128"/>
            <a:ext cx="2164295" cy="2926080"/>
            <a:chOff x="414896" y="3167216"/>
            <a:chExt cx="2164295" cy="2926080"/>
          </a:xfrm>
        </p:grpSpPr>
        <p:pic>
          <p:nvPicPr>
            <p:cNvPr id="8" name="Grafik 27">
              <a:extLst>
                <a:ext uri="{FF2B5EF4-FFF2-40B4-BE49-F238E27FC236}">
                  <a16:creationId xmlns:a16="http://schemas.microsoft.com/office/drawing/2014/main" id="{938ED211-CB32-7F4A-868F-2CD8F235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96" y="3167216"/>
              <a:ext cx="2086875" cy="29260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B091A8-880D-194F-B4FA-33ED43E3F1BE}"/>
                </a:ext>
              </a:extLst>
            </p:cNvPr>
            <p:cNvSpPr txBox="1"/>
            <p:nvPr/>
          </p:nvSpPr>
          <p:spPr>
            <a:xfrm>
              <a:off x="1642653" y="3549865"/>
              <a:ext cx="9365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 = 300 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9F4D17-6EC6-574E-85F5-75A6510120A2}"/>
                </a:ext>
              </a:extLst>
            </p:cNvPr>
            <p:cNvSpPr txBox="1"/>
            <p:nvPr/>
          </p:nvSpPr>
          <p:spPr>
            <a:xfrm>
              <a:off x="1642653" y="4125153"/>
              <a:ext cx="9365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 = 300 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486AC3-EE84-394B-9EAA-124C361373EC}"/>
                </a:ext>
              </a:extLst>
            </p:cNvPr>
            <p:cNvSpPr txBox="1"/>
            <p:nvPr/>
          </p:nvSpPr>
          <p:spPr>
            <a:xfrm>
              <a:off x="1609878" y="5325369"/>
              <a:ext cx="9365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 = 300 K</a:t>
              </a:r>
            </a:p>
          </p:txBody>
        </p:sp>
      </p:grpSp>
      <p:sp>
        <p:nvSpPr>
          <p:cNvPr id="22" name="Textfeld 18"/>
          <p:cNvSpPr txBox="1"/>
          <p:nvPr/>
        </p:nvSpPr>
        <p:spPr>
          <a:xfrm>
            <a:off x="623392" y="5965830"/>
            <a:ext cx="4501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I-C </a:t>
            </a:r>
            <a:r>
              <a:rPr lang="en-US" sz="1050" dirty="0" err="1"/>
              <a:t>Benea-Chelmus</a:t>
            </a:r>
            <a:r>
              <a:rPr lang="en-US" sz="1050" dirty="0"/>
              <a:t>, F.F. </a:t>
            </a:r>
            <a:r>
              <a:rPr lang="en-US" sz="1050" dirty="0" err="1"/>
              <a:t>Settembrini</a:t>
            </a:r>
            <a:r>
              <a:rPr lang="en-US" sz="1050" dirty="0"/>
              <a:t> et al., </a:t>
            </a:r>
            <a:r>
              <a:rPr lang="en-GB" sz="1050" i="1" dirty="0"/>
              <a:t>Nature</a:t>
            </a:r>
            <a:r>
              <a:rPr lang="en-GB" sz="1050" b="1" dirty="0"/>
              <a:t> 568</a:t>
            </a:r>
            <a:r>
              <a:rPr lang="en-GB" sz="1050" dirty="0"/>
              <a:t>, 202–206 (2019)</a:t>
            </a:r>
            <a:endParaRPr lang="it-CH" sz="105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340768"/>
            <a:ext cx="7321931" cy="6761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01F206-CD36-9F4A-908C-229DEC31F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2149640"/>
            <a:ext cx="3376906" cy="3643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63E940-9F50-9442-9C66-7CEB0FE65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738" y="2180078"/>
            <a:ext cx="3589451" cy="3613066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494A3EE1-C08E-9D4E-AE17-C2E856C94A3F}"/>
              </a:ext>
            </a:extLst>
          </p:cNvPr>
          <p:cNvSpPr txBox="1"/>
          <p:nvPr/>
        </p:nvSpPr>
        <p:spPr>
          <a:xfrm>
            <a:off x="7292296" y="5717787"/>
            <a:ext cx="34547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sz="1350" dirty="0"/>
              <a:t>Dominant contribution: low frequencies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350" u="sng" dirty="0"/>
              <a:t>Few</a:t>
            </a:r>
            <a:r>
              <a:rPr lang="en-US" sz="1350" dirty="0"/>
              <a:t> </a:t>
            </a:r>
            <a:r>
              <a:rPr lang="en-US" sz="1350" b="1" dirty="0"/>
              <a:t>incoherent</a:t>
            </a:r>
            <a:r>
              <a:rPr lang="en-US" sz="1350" dirty="0"/>
              <a:t> </a:t>
            </a:r>
            <a:r>
              <a:rPr lang="en-US" sz="1350" dirty="0" smtClean="0"/>
              <a:t>photons</a:t>
            </a:r>
          </a:p>
        </p:txBody>
      </p:sp>
    </p:spTree>
    <p:extLst>
      <p:ext uri="{BB962C8B-B14F-4D97-AF65-F5344CB8AC3E}">
        <p14:creationId xmlns:p14="http://schemas.microsoft.com/office/powerpoint/2010/main" val="1096555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529793" y="2534388"/>
          <a:ext cx="7894799" cy="3990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0" name="Artwork" r:id="rId4" imgW="2302200" imgH="1164240" progId="Adobe.Illustrator.21">
                  <p:embed/>
                </p:oleObj>
              </mc:Choice>
              <mc:Fallback>
                <p:oleObj name="Artwork" r:id="rId4" imgW="2302200" imgH="1164240" progId="Adobe.Illustrator.2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29793" y="2534388"/>
                        <a:ext cx="7894799" cy="3990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9EEB-B888-4941-B442-17B44B213AAB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39</a:t>
            </a:fld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07368" y="635443"/>
            <a:ext cx="8656844" cy="377805"/>
          </a:xfrm>
        </p:spPr>
        <p:txBody>
          <a:bodyPr/>
          <a:lstStyle/>
          <a:p>
            <a:r>
              <a:rPr lang="en-US" dirty="0" smtClean="0"/>
              <a:t>Intermediate check</a:t>
            </a:r>
            <a:r>
              <a:rPr lang="it-CH" dirty="0" smtClean="0"/>
              <a:t>: 45 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564904"/>
            <a:ext cx="2901696" cy="36606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7528" y="1486525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Crystal at 4 K</a:t>
            </a:r>
          </a:p>
          <a:p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Radiation from 45 K plate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309374"/>
            <a:ext cx="3888432" cy="1036915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7248128" y="2766160"/>
          <a:ext cx="4392488" cy="3687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1" name="Acrobat Document" r:id="rId8" imgW="2995443" imgH="2514151" progId="AcroExch.Document.DC">
                  <p:embed/>
                </p:oleObj>
              </mc:Choice>
              <mc:Fallback>
                <p:oleObj name="Acrobat Document" r:id="rId8" imgW="2995443" imgH="2514151" progId="AcroExch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48128" y="2766160"/>
                        <a:ext cx="4392488" cy="3687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4392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8207AD8E-C9EF-3045-9671-D3A66FFA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7F69-1D68-4624-B398-77DB67211EC6}" type="datetime1">
              <a:rPr lang="en-US" smtClean="0"/>
              <a:t>1/19/2022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C8BBBF6-64D5-BA4B-B744-755BFBEE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Francesca Fabiana Settembrini</a:t>
            </a:r>
            <a:endParaRPr lang="de-DE" dirty="0"/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AB431793-92B7-814F-86B1-9FDE6F49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BEFC145-790D-AE44-8129-ECA07408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vacuum field fluctuations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340768"/>
            <a:ext cx="4096520" cy="4474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9936" y="141277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Electromagnetic vacuum is entangled and correlated</a:t>
            </a:r>
            <a:endParaRPr lang="en-GB" dirty="0"/>
          </a:p>
        </p:txBody>
      </p:sp>
      <p:sp>
        <p:nvSpPr>
          <p:cNvPr id="25" name="Textfeld 18"/>
          <p:cNvSpPr txBox="1"/>
          <p:nvPr/>
        </p:nvSpPr>
        <p:spPr>
          <a:xfrm>
            <a:off x="551384" y="5815241"/>
            <a:ext cx="38459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J.D. </a:t>
            </a:r>
            <a:r>
              <a:rPr lang="en-GB" sz="1000" dirty="0" err="1"/>
              <a:t>Franson</a:t>
            </a:r>
            <a:r>
              <a:rPr lang="en-GB" sz="1000" dirty="0"/>
              <a:t> </a:t>
            </a:r>
            <a:r>
              <a:rPr lang="en-GB" sz="1000" dirty="0" smtClean="0"/>
              <a:t>Journal </a:t>
            </a:r>
            <a:r>
              <a:rPr lang="en-GB" sz="1000" dirty="0"/>
              <a:t>of Modern Optics, </a:t>
            </a:r>
            <a:r>
              <a:rPr lang="en-GB" sz="1000" b="1" dirty="0" smtClean="0"/>
              <a:t>55</a:t>
            </a:r>
            <a:r>
              <a:rPr lang="en-GB" sz="1000" dirty="0"/>
              <a:t>,</a:t>
            </a:r>
            <a:r>
              <a:rPr lang="en-GB" sz="1000" dirty="0" smtClean="0"/>
              <a:t>13</a:t>
            </a:r>
            <a:r>
              <a:rPr lang="en-GB" sz="1000" dirty="0"/>
              <a:t>, </a:t>
            </a:r>
            <a:r>
              <a:rPr lang="en-GB" sz="1000" dirty="0" smtClean="0"/>
              <a:t>2117-2140 </a:t>
            </a:r>
            <a:r>
              <a:rPr lang="en-GB" sz="1000" dirty="0"/>
              <a:t>(2008</a:t>
            </a:r>
            <a:r>
              <a:rPr lang="en-GB" sz="1000" dirty="0" smtClean="0"/>
              <a:t>)</a:t>
            </a:r>
          </a:p>
          <a:p>
            <a:r>
              <a:rPr lang="en-GB" sz="1000" dirty="0" smtClean="0"/>
              <a:t>B. </a:t>
            </a:r>
            <a:r>
              <a:rPr lang="en-GB" sz="1000" dirty="0" err="1" smtClean="0"/>
              <a:t>Reznik</a:t>
            </a:r>
            <a:r>
              <a:rPr lang="en-GB" sz="1000" dirty="0" smtClean="0"/>
              <a:t> </a:t>
            </a:r>
            <a:r>
              <a:rPr lang="en-GB" sz="1000" dirty="0" err="1"/>
              <a:t>Found.Phys</a:t>
            </a:r>
            <a:r>
              <a:rPr lang="en-GB" sz="1000" dirty="0"/>
              <a:t>. </a:t>
            </a:r>
            <a:r>
              <a:rPr lang="en-GB" sz="1000" b="1" dirty="0"/>
              <a:t>33</a:t>
            </a:r>
            <a:r>
              <a:rPr lang="en-GB" sz="1000" dirty="0"/>
              <a:t> (2003) 167-176</a:t>
            </a:r>
            <a:r>
              <a:rPr lang="en-GB" sz="1000" dirty="0" smtClean="0"/>
              <a:t> </a:t>
            </a:r>
          </a:p>
          <a:p>
            <a:r>
              <a:rPr lang="it-CH" sz="1000" dirty="0" smtClean="0"/>
              <a:t>A. Valentini, Phys. Lett. A, </a:t>
            </a:r>
            <a:r>
              <a:rPr lang="it-CH" sz="1000" b="1" dirty="0" smtClean="0"/>
              <a:t>153 </a:t>
            </a:r>
            <a:r>
              <a:rPr lang="it-CH" sz="1000" dirty="0" smtClean="0"/>
              <a:t>(67), (1991)</a:t>
            </a:r>
            <a:endParaRPr lang="en-GB" sz="1000" dirty="0" smtClean="0"/>
          </a:p>
          <a:p>
            <a:endParaRPr lang="en-GB" sz="1000" dirty="0" smtClean="0"/>
          </a:p>
          <a:p>
            <a:endParaRPr lang="it-CH" sz="1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90265"/>
            <a:ext cx="5028296" cy="274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304296"/>
            <a:ext cx="307180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7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342C-3415-4968-A67B-A8826257410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8424292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model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0856" y="1366030"/>
            <a:ext cx="6156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 smtClean="0"/>
              <a:t>Macroscopic Cavity QED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Signal as a sum of contribution from all modes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endParaRPr lang="en-US" sz="1400" dirty="0"/>
          </a:p>
        </p:txBody>
      </p:sp>
      <p:sp>
        <p:nvSpPr>
          <p:cNvPr id="23" name="Textfeld 18"/>
          <p:cNvSpPr txBox="1"/>
          <p:nvPr/>
        </p:nvSpPr>
        <p:spPr>
          <a:xfrm>
            <a:off x="623392" y="5965830"/>
            <a:ext cx="4265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I-C </a:t>
            </a:r>
            <a:r>
              <a:rPr lang="en-US" sz="1000" dirty="0" err="1"/>
              <a:t>Benea-Chelmus</a:t>
            </a:r>
            <a:r>
              <a:rPr lang="en-US" sz="1000" dirty="0"/>
              <a:t>, F.F. </a:t>
            </a:r>
            <a:r>
              <a:rPr lang="en-US" sz="1000" dirty="0" err="1"/>
              <a:t>Settembrini</a:t>
            </a:r>
            <a:r>
              <a:rPr lang="en-US" sz="1000" dirty="0"/>
              <a:t> et al., </a:t>
            </a:r>
            <a:r>
              <a:rPr lang="en-GB" sz="1000" i="1" dirty="0"/>
              <a:t>Nature</a:t>
            </a:r>
            <a:r>
              <a:rPr lang="en-GB" sz="1000" b="1" dirty="0"/>
              <a:t> 568</a:t>
            </a:r>
            <a:r>
              <a:rPr lang="en-GB" sz="1000" dirty="0"/>
              <a:t>, 202–206 (2019</a:t>
            </a:r>
            <a:r>
              <a:rPr lang="en-GB" sz="1000" dirty="0" smtClean="0"/>
              <a:t>)</a:t>
            </a:r>
          </a:p>
          <a:p>
            <a:pPr fontAlgn="t"/>
            <a:r>
              <a:rPr lang="it-CH" sz="1000" dirty="0" smtClean="0"/>
              <a:t>F. Lindel, F.F.Settembrini et al. </a:t>
            </a:r>
            <a:r>
              <a:rPr lang="en-GB" sz="1000" u="sng" dirty="0" smtClean="0">
                <a:hlinkClick r:id="rId2"/>
              </a:rPr>
              <a:t>arXiv:2107.02647</a:t>
            </a:r>
            <a:r>
              <a:rPr lang="en-GB" sz="1000" dirty="0" smtClean="0"/>
              <a:t> </a:t>
            </a:r>
            <a:r>
              <a:rPr lang="it-CH" sz="1000" dirty="0"/>
              <a:t>(2021)</a:t>
            </a:r>
            <a:r>
              <a:rPr lang="en-GB" sz="1000" u="sng" dirty="0" smtClean="0"/>
              <a:t> 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46" y="620714"/>
            <a:ext cx="3802886" cy="213899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8112224" y="2529523"/>
            <a:ext cx="2952328" cy="0"/>
          </a:xfrm>
          <a:prstGeom prst="straightConnector1">
            <a:avLst/>
          </a:prstGeom>
          <a:ln w="1905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56440" y="2216029"/>
            <a:ext cx="67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δ</a:t>
            </a:r>
            <a:r>
              <a:rPr lang="it-CH" dirty="0" smtClean="0">
                <a:solidFill>
                  <a:schemeClr val="bg2"/>
                </a:solidFill>
              </a:rPr>
              <a:t>r</a:t>
            </a:r>
            <a:r>
              <a:rPr lang="el-GR" baseline="-25000" dirty="0" smtClean="0">
                <a:solidFill>
                  <a:schemeClr val="bg2"/>
                </a:solidFill>
              </a:rPr>
              <a:t>┴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629" y="2079540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100" dirty="0" smtClean="0">
                <a:solidFill>
                  <a:schemeClr val="bg2"/>
                </a:solidFill>
              </a:rPr>
              <a:t>,</a:t>
            </a:r>
            <a:r>
              <a:rPr lang="it-CH" sz="1100" dirty="0">
                <a:solidFill>
                  <a:schemeClr val="bg2"/>
                </a:solidFill>
              </a:rPr>
              <a:t>q</a:t>
            </a:r>
            <a:endParaRPr lang="en-GB" sz="1100" baseline="-250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2529523"/>
            <a:ext cx="6552381" cy="523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1686499"/>
            <a:ext cx="7315200" cy="49140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31800" y="3810635"/>
          <a:ext cx="11312525" cy="640080"/>
        </p:xfrm>
        <a:graphic>
          <a:graphicData uri="http://schemas.openxmlformats.org/drawingml/2006/table">
            <a:tbl>
              <a:tblPr/>
              <a:tblGrid>
                <a:gridCol w="11312525">
                  <a:extLst>
                    <a:ext uri="{9D8B030D-6E8A-4147-A177-3AD203B41FA5}">
                      <a16:colId xmlns:a16="http://schemas.microsoft.com/office/drawing/2014/main" val="30690370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b="0" u="sng" dirty="0">
                          <a:effectLst/>
                          <a:hlinkClick r:id="rId2"/>
                        </a:rPr>
                        <a:t/>
                      </a:r>
                      <a:br>
                        <a:rPr lang="en-GB" b="0" u="sng" dirty="0">
                          <a:effectLst/>
                          <a:hlinkClick r:id="rId2"/>
                        </a:rPr>
                      </a:br>
                      <a:endParaRPr lang="en-GB" dirty="0">
                        <a:effectLst/>
                      </a:endParaRPr>
                    </a:p>
                  </a:txBody>
                  <a:tcPr marR="309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145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447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62D5-818B-4EDA-B711-ABD31D872CF8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Francesca Fabiana </a:t>
            </a:r>
            <a:r>
              <a:rPr lang="en-GB" dirty="0" err="1" smtClean="0"/>
              <a:t>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79376" y="644856"/>
            <a:ext cx="8496300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field correlation function: G</a:t>
            </a:r>
            <a:r>
              <a:rPr lang="it-CH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4090965" y="1974917"/>
            <a:ext cx="114221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791C91-1098-7440-BF16-0352D0F6D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64" y="3068960"/>
            <a:ext cx="2982689" cy="50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8859" y="3808638"/>
            <a:ext cx="623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result of the measurement on the electromagnetic vacuum state in an interferometer would give 0!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0329" y="253942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 based detection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9B8A8C-ECEC-8A48-87ED-5B832A9E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036" y="3171020"/>
            <a:ext cx="1817143" cy="3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91685" y="4630613"/>
            <a:ext cx="559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</a:t>
            </a:r>
            <a:r>
              <a:rPr lang="en-US" b="1" dirty="0" smtClean="0"/>
              <a:t>olution</a:t>
            </a:r>
            <a:r>
              <a:rPr lang="en-US" dirty="0" smtClean="0"/>
              <a:t>: instead of photons measure directly the </a:t>
            </a:r>
            <a:r>
              <a:rPr lang="en-US" b="1" dirty="0" smtClean="0"/>
              <a:t>electric field</a:t>
            </a:r>
            <a:r>
              <a:rPr lang="en-US" dirty="0" smtClean="0"/>
              <a:t>!</a:t>
            </a:r>
          </a:p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6A280B-4216-3347-B75E-F20DF7FF1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35" y="5590829"/>
            <a:ext cx="4710319" cy="340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9955A2-5B46-F446-ACC3-A1083EB2A2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112" y="1424601"/>
            <a:ext cx="4058339" cy="4008799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C6600C60-94F1-D441-9C81-6A66D8E2F977}"/>
              </a:ext>
            </a:extLst>
          </p:cNvPr>
          <p:cNvSpPr txBox="1"/>
          <p:nvPr/>
        </p:nvSpPr>
        <p:spPr>
          <a:xfrm>
            <a:off x="7079673" y="5156401"/>
            <a:ext cx="4107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A. Moskalenko and C. Ralph, </a:t>
            </a:r>
            <a:r>
              <a:rPr lang="en-US" sz="1200" i="1" dirty="0"/>
              <a:t>Nature</a:t>
            </a:r>
            <a:r>
              <a:rPr lang="en-US" sz="1200" dirty="0"/>
              <a:t> </a:t>
            </a:r>
            <a:r>
              <a:rPr lang="en-US" sz="1200" b="1" dirty="0"/>
              <a:t>568</a:t>
            </a:r>
            <a:r>
              <a:rPr lang="en-US" sz="1200" dirty="0"/>
              <a:t>, 178-179 (2019)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817BA9-F199-334B-A350-1F1703AF98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514" y="1419380"/>
            <a:ext cx="4302510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CDEF49-4997-0B40-A3CA-3A2644854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17" y="1429689"/>
            <a:ext cx="813598" cy="7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65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342C-3415-4968-A67B-A8826257410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8424292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model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0856" y="1366030"/>
            <a:ext cx="61566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 smtClean="0"/>
              <a:t>Macroscopic Cavity QED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Signal as a sum of contribution from all modes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System responsivity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Phase </a:t>
            </a:r>
            <a:r>
              <a:rPr lang="en-US" sz="1400" dirty="0" smtClean="0">
                <a:solidFill>
                  <a:srgbClr val="0070C0"/>
                </a:solidFill>
              </a:rPr>
              <a:t>matching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/>
              <a:t>n</a:t>
            </a:r>
            <a:r>
              <a:rPr lang="en-US" sz="800" dirty="0" err="1" smtClean="0"/>
              <a:t>T</a:t>
            </a:r>
            <a:r>
              <a:rPr lang="en-US" sz="1400" dirty="0" smtClean="0"/>
              <a:t> (</a:t>
            </a:r>
            <a:r>
              <a:rPr lang="el-GR" sz="1400" dirty="0" smtClean="0"/>
              <a:t>Ω</a:t>
            </a:r>
            <a:r>
              <a:rPr lang="en-US" sz="1400" dirty="0" smtClean="0"/>
              <a:t>) average </a:t>
            </a:r>
            <a:r>
              <a:rPr lang="en-US" sz="1400" dirty="0"/>
              <a:t>number of </a:t>
            </a:r>
            <a:r>
              <a:rPr lang="en-US" sz="1400" dirty="0" smtClean="0"/>
              <a:t>photons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Both spatial and temporal </a:t>
            </a:r>
          </a:p>
          <a:p>
            <a:r>
              <a:rPr lang="en-US" sz="1400" b="1" dirty="0"/>
              <a:t>	correlation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endParaRPr lang="en-US" sz="14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46" y="620714"/>
            <a:ext cx="3802886" cy="213899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8112224" y="2529523"/>
            <a:ext cx="2952328" cy="0"/>
          </a:xfrm>
          <a:prstGeom prst="straightConnector1">
            <a:avLst/>
          </a:prstGeom>
          <a:ln w="1905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56440" y="2216029"/>
            <a:ext cx="67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δ</a:t>
            </a:r>
            <a:r>
              <a:rPr lang="it-CH" dirty="0" smtClean="0">
                <a:solidFill>
                  <a:schemeClr val="bg2"/>
                </a:solidFill>
              </a:rPr>
              <a:t>r</a:t>
            </a:r>
            <a:r>
              <a:rPr lang="el-GR" baseline="-25000" dirty="0" smtClean="0">
                <a:solidFill>
                  <a:schemeClr val="bg2"/>
                </a:solidFill>
              </a:rPr>
              <a:t>┴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629" y="2079540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100" dirty="0" smtClean="0">
                <a:solidFill>
                  <a:schemeClr val="bg2"/>
                </a:solidFill>
              </a:rPr>
              <a:t>,</a:t>
            </a:r>
            <a:r>
              <a:rPr lang="it-CH" sz="1100" dirty="0">
                <a:solidFill>
                  <a:schemeClr val="bg2"/>
                </a:solidFill>
              </a:rPr>
              <a:t>q</a:t>
            </a:r>
            <a:endParaRPr lang="en-GB" sz="1100" baseline="-250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2529523"/>
            <a:ext cx="6552381" cy="523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1686499"/>
            <a:ext cx="7315200" cy="4914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152702" y="3212976"/>
            <a:ext cx="1734838" cy="511299"/>
          </a:xfrm>
          <a:prstGeom prst="rect">
            <a:avLst/>
          </a:prstGeom>
          <a:noFill/>
          <a:ln w="28575">
            <a:solidFill>
              <a:srgbClr val="126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52" y="3263611"/>
            <a:ext cx="4114800" cy="453421"/>
          </a:xfrm>
          <a:prstGeom prst="rect">
            <a:avLst/>
          </a:prstGeom>
        </p:spPr>
      </p:pic>
      <p:sp>
        <p:nvSpPr>
          <p:cNvPr id="29" name="Fußzeilenplatzhalter 2"/>
          <p:cNvSpPr txBox="1">
            <a:spLocks/>
          </p:cNvSpPr>
          <p:nvPr/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10193654" y="469210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>
            <a:endCxn id="30" idx="2"/>
          </p:cNvCxnSpPr>
          <p:nvPr/>
        </p:nvCxnSpPr>
        <p:spPr>
          <a:xfrm>
            <a:off x="10193654" y="5061438"/>
            <a:ext cx="288032" cy="0"/>
          </a:xfrm>
          <a:prstGeom prst="straightConnector1">
            <a:avLst/>
          </a:prstGeom>
          <a:ln w="1270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89" y="3796940"/>
            <a:ext cx="3589227" cy="2649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BD005F-4834-B140-8F15-F9EF794F4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1"/>
          <a:stretch/>
        </p:blipFill>
        <p:spPr>
          <a:xfrm>
            <a:off x="8437556" y="3936465"/>
            <a:ext cx="2364994" cy="24078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881675-C2D6-BD4A-AF71-BAD4702F17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13" y="3938216"/>
            <a:ext cx="2189935" cy="222963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168008" y="4005064"/>
            <a:ext cx="156593" cy="144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8485911" y="3994394"/>
            <a:ext cx="156593" cy="144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feld 18"/>
          <p:cNvSpPr txBox="1"/>
          <p:nvPr/>
        </p:nvSpPr>
        <p:spPr>
          <a:xfrm>
            <a:off x="623392" y="5965830"/>
            <a:ext cx="4265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I-C </a:t>
            </a:r>
            <a:r>
              <a:rPr lang="en-US" sz="1000" dirty="0" err="1"/>
              <a:t>Benea-Chelmus</a:t>
            </a:r>
            <a:r>
              <a:rPr lang="en-US" sz="1000" dirty="0"/>
              <a:t>, F.F. </a:t>
            </a:r>
            <a:r>
              <a:rPr lang="en-US" sz="1000" dirty="0" err="1"/>
              <a:t>Settembrini</a:t>
            </a:r>
            <a:r>
              <a:rPr lang="en-US" sz="1000" dirty="0"/>
              <a:t> et al., </a:t>
            </a:r>
            <a:r>
              <a:rPr lang="en-GB" sz="1000" i="1" dirty="0"/>
              <a:t>Nature</a:t>
            </a:r>
            <a:r>
              <a:rPr lang="en-GB" sz="1000" b="1" dirty="0"/>
              <a:t> 568</a:t>
            </a:r>
            <a:r>
              <a:rPr lang="en-GB" sz="1000" dirty="0"/>
              <a:t>, 202–206 (2019</a:t>
            </a:r>
            <a:r>
              <a:rPr lang="en-GB" sz="1000" dirty="0" smtClean="0"/>
              <a:t>)</a:t>
            </a:r>
          </a:p>
          <a:p>
            <a:pPr fontAlgn="t"/>
            <a:r>
              <a:rPr lang="it-CH" sz="1000" dirty="0" smtClean="0"/>
              <a:t>F. Lindel, F.F.Settembrini et al. </a:t>
            </a:r>
            <a:r>
              <a:rPr lang="en-GB" sz="1000" u="sng" dirty="0" smtClean="0">
                <a:hlinkClick r:id="rId9"/>
              </a:rPr>
              <a:t>arXiv:2107.02647</a:t>
            </a:r>
            <a:r>
              <a:rPr lang="en-GB" sz="1000" dirty="0" smtClean="0"/>
              <a:t> </a:t>
            </a:r>
            <a:r>
              <a:rPr lang="it-CH" sz="1000" dirty="0"/>
              <a:t>(2021)</a:t>
            </a:r>
            <a:r>
              <a:rPr lang="en-GB" sz="1000" u="sng" dirty="0" smtClean="0"/>
              <a:t>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546619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342C-3415-4968-A67B-A8826257410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8424292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model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0856" y="1366030"/>
            <a:ext cx="61566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 smtClean="0"/>
              <a:t>Macroscopic Cavity QED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Signal as a sum of contribution from all modes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System responsivity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Phase </a:t>
            </a:r>
            <a:r>
              <a:rPr lang="en-US" sz="1400" dirty="0" smtClean="0">
                <a:solidFill>
                  <a:srgbClr val="0070C0"/>
                </a:solidFill>
              </a:rPr>
              <a:t>matching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B406FA"/>
                </a:solidFill>
              </a:rPr>
              <a:t>Pulse </a:t>
            </a:r>
            <a:r>
              <a:rPr lang="en-US" sz="1400" dirty="0" smtClean="0">
                <a:solidFill>
                  <a:srgbClr val="B406FA"/>
                </a:solidFill>
              </a:rPr>
              <a:t>width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/>
              <a:t>n</a:t>
            </a:r>
            <a:r>
              <a:rPr lang="en-US" sz="800" dirty="0" err="1" smtClean="0"/>
              <a:t>T</a:t>
            </a:r>
            <a:r>
              <a:rPr lang="en-US" sz="1400" dirty="0" smtClean="0"/>
              <a:t> (</a:t>
            </a:r>
            <a:r>
              <a:rPr lang="el-GR" sz="1400" dirty="0" smtClean="0"/>
              <a:t>Ω</a:t>
            </a:r>
            <a:r>
              <a:rPr lang="en-US" sz="1400" dirty="0" smtClean="0"/>
              <a:t>) average </a:t>
            </a:r>
            <a:r>
              <a:rPr lang="en-US" sz="1400" dirty="0"/>
              <a:t>number of </a:t>
            </a:r>
            <a:r>
              <a:rPr lang="en-US" sz="1400" dirty="0" smtClean="0"/>
              <a:t>photons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Both spatial and temporal </a:t>
            </a:r>
          </a:p>
          <a:p>
            <a:r>
              <a:rPr lang="en-US" sz="1400" b="1" dirty="0"/>
              <a:t>	correlation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endParaRPr lang="en-US" sz="14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46" y="620714"/>
            <a:ext cx="3802886" cy="213899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8112224" y="2529523"/>
            <a:ext cx="2952328" cy="0"/>
          </a:xfrm>
          <a:prstGeom prst="straightConnector1">
            <a:avLst/>
          </a:prstGeom>
          <a:ln w="1905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56440" y="2216029"/>
            <a:ext cx="67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δ</a:t>
            </a:r>
            <a:r>
              <a:rPr lang="it-CH" dirty="0" smtClean="0">
                <a:solidFill>
                  <a:schemeClr val="bg2"/>
                </a:solidFill>
              </a:rPr>
              <a:t>r</a:t>
            </a:r>
            <a:r>
              <a:rPr lang="el-GR" baseline="-25000" dirty="0" smtClean="0">
                <a:solidFill>
                  <a:schemeClr val="bg2"/>
                </a:solidFill>
              </a:rPr>
              <a:t>┴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629" y="2079540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100" dirty="0" smtClean="0">
                <a:solidFill>
                  <a:schemeClr val="bg2"/>
                </a:solidFill>
              </a:rPr>
              <a:t>,</a:t>
            </a:r>
            <a:r>
              <a:rPr lang="it-CH" sz="1100" dirty="0">
                <a:solidFill>
                  <a:schemeClr val="bg2"/>
                </a:solidFill>
              </a:rPr>
              <a:t>q</a:t>
            </a:r>
            <a:endParaRPr lang="en-GB" sz="1100" baseline="-250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2529523"/>
            <a:ext cx="6552381" cy="523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1686499"/>
            <a:ext cx="7315200" cy="4914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152702" y="3212976"/>
            <a:ext cx="1734838" cy="511299"/>
          </a:xfrm>
          <a:prstGeom prst="rect">
            <a:avLst/>
          </a:prstGeom>
          <a:noFill/>
          <a:ln w="28575">
            <a:solidFill>
              <a:srgbClr val="126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93065" y="3205917"/>
            <a:ext cx="720172" cy="518358"/>
          </a:xfrm>
          <a:prstGeom prst="rect">
            <a:avLst/>
          </a:prstGeom>
          <a:noFill/>
          <a:ln w="28575">
            <a:solidFill>
              <a:srgbClr val="B40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52" y="3263611"/>
            <a:ext cx="4114800" cy="45342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193654" y="469210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>
            <a:endCxn id="26" idx="2"/>
          </p:cNvCxnSpPr>
          <p:nvPr/>
        </p:nvCxnSpPr>
        <p:spPr>
          <a:xfrm>
            <a:off x="10193654" y="5061438"/>
            <a:ext cx="288032" cy="0"/>
          </a:xfrm>
          <a:prstGeom prst="straightConnector1">
            <a:avLst/>
          </a:prstGeom>
          <a:ln w="1270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Correlation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219528"/>
            <a:ext cx="3125724" cy="1631149"/>
          </a:xfrm>
          <a:prstGeom prst="rect">
            <a:avLst/>
          </a:prstGeom>
        </p:spPr>
      </p:pic>
      <p:sp>
        <p:nvSpPr>
          <p:cNvPr id="29" name="Textfeld 25">
            <a:extLst>
              <a:ext uri="{FF2B5EF4-FFF2-40B4-BE49-F238E27FC236}">
                <a16:creationId xmlns:a16="http://schemas.microsoft.com/office/drawing/2014/main" id="{E5BDF7A0-1A23-3F43-B7EA-1D0A82314789}"/>
              </a:ext>
            </a:extLst>
          </p:cNvPr>
          <p:cNvSpPr txBox="1"/>
          <p:nvPr/>
        </p:nvSpPr>
        <p:spPr>
          <a:xfrm>
            <a:off x="8061091" y="4618335"/>
            <a:ext cx="92724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t+</a:t>
            </a:r>
            <a:r>
              <a:rPr lang="el-GR" sz="1351" dirty="0">
                <a:solidFill>
                  <a:schemeClr val="bg1"/>
                </a:solidFill>
              </a:rPr>
              <a:t>τ</a:t>
            </a: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30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9821397" y="4663821"/>
            <a:ext cx="92724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cxnSp>
        <p:nvCxnSpPr>
          <p:cNvPr id="31" name="Gerade Verbindung mit Pfeil 23"/>
          <p:cNvCxnSpPr>
            <a:cxnSpLocks/>
          </p:cNvCxnSpPr>
          <p:nvPr/>
        </p:nvCxnSpPr>
        <p:spPr>
          <a:xfrm>
            <a:off x="9533025" y="4462582"/>
            <a:ext cx="851570" cy="6780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23">
            <a:extLst>
              <a:ext uri="{FF2B5EF4-FFF2-40B4-BE49-F238E27FC236}">
                <a16:creationId xmlns:a16="http://schemas.microsoft.com/office/drawing/2014/main" id="{687BD4A0-A726-7442-80B7-6D548208B7D0}"/>
              </a:ext>
            </a:extLst>
          </p:cNvPr>
          <p:cNvCxnSpPr>
            <a:cxnSpLocks/>
          </p:cNvCxnSpPr>
          <p:nvPr/>
        </p:nvCxnSpPr>
        <p:spPr>
          <a:xfrm>
            <a:off x="9311356" y="4405287"/>
            <a:ext cx="851570" cy="6780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26">
            <a:extLst>
              <a:ext uri="{FF2B5EF4-FFF2-40B4-BE49-F238E27FC236}">
                <a16:creationId xmlns:a16="http://schemas.microsoft.com/office/drawing/2014/main" id="{BD43CFCB-AF06-D34B-8559-A9F4CC8B827B}"/>
              </a:ext>
            </a:extLst>
          </p:cNvPr>
          <p:cNvSpPr txBox="1"/>
          <p:nvPr/>
        </p:nvSpPr>
        <p:spPr>
          <a:xfrm>
            <a:off x="9485700" y="4390582"/>
            <a:ext cx="19217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1" b="1" dirty="0">
                <a:solidFill>
                  <a:schemeClr val="bg1"/>
                </a:solidFill>
              </a:rPr>
              <a:t>τ</a:t>
            </a:r>
            <a:endParaRPr lang="en-US" sz="1351" b="1" dirty="0">
              <a:solidFill>
                <a:schemeClr val="bg1"/>
              </a:solidFill>
            </a:endParaRPr>
          </a:p>
        </p:txBody>
      </p:sp>
      <p:sp>
        <p:nvSpPr>
          <p:cNvPr id="34" name="Textfeld 25">
            <a:extLst>
              <a:ext uri="{FF2B5EF4-FFF2-40B4-BE49-F238E27FC236}">
                <a16:creationId xmlns:a16="http://schemas.microsoft.com/office/drawing/2014/main" id="{A7F1DEF8-34F4-324A-8D8B-CC9EE9C31D4D}"/>
              </a:ext>
            </a:extLst>
          </p:cNvPr>
          <p:cNvSpPr txBox="1"/>
          <p:nvPr/>
        </p:nvSpPr>
        <p:spPr>
          <a:xfrm>
            <a:off x="10151301" y="4549915"/>
            <a:ext cx="92724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NIR probe 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24" y="4179125"/>
            <a:ext cx="2670077" cy="15019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9596671" y="5058003"/>
            <a:ext cx="134818" cy="1312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965909" y="5049641"/>
            <a:ext cx="134818" cy="1312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6" idx="0"/>
          </p:cNvCxnSpPr>
          <p:nvPr/>
        </p:nvCxnSpPr>
        <p:spPr>
          <a:xfrm flipV="1">
            <a:off x="9664080" y="4405287"/>
            <a:ext cx="13797" cy="652716"/>
          </a:xfrm>
          <a:prstGeom prst="line">
            <a:avLst/>
          </a:prstGeom>
          <a:ln w="12700" cap="sq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028719" y="4388765"/>
            <a:ext cx="13797" cy="652716"/>
          </a:xfrm>
          <a:prstGeom prst="line">
            <a:avLst/>
          </a:prstGeom>
          <a:ln w="12700" cap="sq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264905" y="5123897"/>
            <a:ext cx="650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E(t+</a:t>
            </a:r>
            <a:r>
              <a:rPr lang="el-GR" sz="1400" dirty="0" smtClean="0"/>
              <a:t>τ</a:t>
            </a:r>
            <a:r>
              <a:rPr lang="en-US" sz="1400" dirty="0" smtClean="0"/>
              <a:t>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862536" y="5177732"/>
            <a:ext cx="931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E(t)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9014726" y="4188547"/>
            <a:ext cx="89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THz wave</a:t>
            </a:r>
            <a:endParaRPr lang="en-US" dirty="0"/>
          </a:p>
        </p:txBody>
      </p:sp>
      <p:sp>
        <p:nvSpPr>
          <p:cNvPr id="43" name="Textfeld 18"/>
          <p:cNvSpPr txBox="1"/>
          <p:nvPr/>
        </p:nvSpPr>
        <p:spPr>
          <a:xfrm>
            <a:off x="623392" y="5965830"/>
            <a:ext cx="4265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I-C </a:t>
            </a:r>
            <a:r>
              <a:rPr lang="en-US" sz="1000" dirty="0" err="1"/>
              <a:t>Benea-Chelmus</a:t>
            </a:r>
            <a:r>
              <a:rPr lang="en-US" sz="1000" dirty="0"/>
              <a:t>, F.F. </a:t>
            </a:r>
            <a:r>
              <a:rPr lang="en-US" sz="1000" dirty="0" err="1"/>
              <a:t>Settembrini</a:t>
            </a:r>
            <a:r>
              <a:rPr lang="en-US" sz="1000" dirty="0"/>
              <a:t> et al., </a:t>
            </a:r>
            <a:r>
              <a:rPr lang="en-GB" sz="1000" i="1" dirty="0"/>
              <a:t>Nature</a:t>
            </a:r>
            <a:r>
              <a:rPr lang="en-GB" sz="1000" b="1" dirty="0"/>
              <a:t> 568</a:t>
            </a:r>
            <a:r>
              <a:rPr lang="en-GB" sz="1000" dirty="0"/>
              <a:t>, 202–206 (2019</a:t>
            </a:r>
            <a:r>
              <a:rPr lang="en-GB" sz="1000" dirty="0" smtClean="0"/>
              <a:t>)</a:t>
            </a:r>
          </a:p>
          <a:p>
            <a:pPr fontAlgn="t"/>
            <a:r>
              <a:rPr lang="it-CH" sz="1000" dirty="0" smtClean="0"/>
              <a:t>F. Lindel, F.F.Settembrini et al. </a:t>
            </a:r>
            <a:r>
              <a:rPr lang="en-GB" sz="1000" u="sng" dirty="0" smtClean="0">
                <a:hlinkClick r:id="rId8"/>
              </a:rPr>
              <a:t>arXiv:2107.02647</a:t>
            </a:r>
            <a:r>
              <a:rPr lang="en-GB" sz="1000" dirty="0" smtClean="0"/>
              <a:t> </a:t>
            </a:r>
            <a:r>
              <a:rPr lang="it-CH" sz="1000" dirty="0"/>
              <a:t>(2021)</a:t>
            </a:r>
            <a:r>
              <a:rPr lang="en-GB" sz="1000" u="sng" dirty="0" smtClean="0"/>
              <a:t>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62100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342C-3415-4968-A67B-A88262574100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6" name="Titel 9"/>
          <p:cNvSpPr txBox="1">
            <a:spLocks noGrp="1"/>
          </p:cNvSpPr>
          <p:nvPr>
            <p:ph type="title"/>
          </p:nvPr>
        </p:nvSpPr>
        <p:spPr bwMode="gray">
          <a:xfrm>
            <a:off x="407368" y="620714"/>
            <a:ext cx="8424292" cy="648046"/>
          </a:xfrm>
          <a:prstGeom prst="rect">
            <a:avLst/>
          </a:prstGeom>
          <a:noFill/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model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0856" y="1366030"/>
            <a:ext cx="61566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it-CH" sz="1400" dirty="0" smtClean="0"/>
              <a:t>Macroscopic Cavity QED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Signal as a sum of contribution from all modes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System responsivity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Phase </a:t>
            </a:r>
            <a:r>
              <a:rPr lang="en-US" sz="1400" dirty="0" smtClean="0">
                <a:solidFill>
                  <a:srgbClr val="0070C0"/>
                </a:solidFill>
              </a:rPr>
              <a:t>matching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B406FA"/>
                </a:solidFill>
              </a:rPr>
              <a:t>Pulse </a:t>
            </a:r>
            <a:r>
              <a:rPr lang="en-US" sz="1400" dirty="0" smtClean="0">
                <a:solidFill>
                  <a:srgbClr val="B406FA"/>
                </a:solidFill>
              </a:rPr>
              <a:t>width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Beam </a:t>
            </a:r>
            <a:r>
              <a:rPr lang="en-US" sz="1400" dirty="0" smtClean="0">
                <a:solidFill>
                  <a:srgbClr val="FF0000"/>
                </a:solidFill>
              </a:rPr>
              <a:t>size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/>
              <a:t>n</a:t>
            </a:r>
            <a:r>
              <a:rPr lang="en-US" sz="800" dirty="0" err="1" smtClean="0"/>
              <a:t>T</a:t>
            </a:r>
            <a:r>
              <a:rPr lang="en-US" sz="1400" dirty="0" smtClean="0"/>
              <a:t> (</a:t>
            </a:r>
            <a:r>
              <a:rPr lang="el-GR" sz="1400" dirty="0" smtClean="0"/>
              <a:t>Ω</a:t>
            </a:r>
            <a:r>
              <a:rPr lang="en-US" sz="1400" dirty="0" smtClean="0"/>
              <a:t>) average </a:t>
            </a:r>
            <a:r>
              <a:rPr lang="en-US" sz="1400" dirty="0"/>
              <a:t>number of </a:t>
            </a:r>
            <a:r>
              <a:rPr lang="en-US" sz="1400" dirty="0" smtClean="0"/>
              <a:t>photons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Both spatial and temporal </a:t>
            </a:r>
          </a:p>
          <a:p>
            <a:r>
              <a:rPr lang="en-US" sz="1400" b="1" dirty="0"/>
              <a:t>	correlation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endParaRPr lang="en-US" sz="14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46" y="620714"/>
            <a:ext cx="3802886" cy="213899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8112224" y="2529523"/>
            <a:ext cx="2952328" cy="0"/>
          </a:xfrm>
          <a:prstGeom prst="straightConnector1">
            <a:avLst/>
          </a:prstGeom>
          <a:ln w="19050" cap="sq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56440" y="2216029"/>
            <a:ext cx="67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2"/>
                </a:solidFill>
              </a:rPr>
              <a:t>δ</a:t>
            </a:r>
            <a:r>
              <a:rPr lang="it-CH" dirty="0" smtClean="0">
                <a:solidFill>
                  <a:schemeClr val="bg2"/>
                </a:solidFill>
              </a:rPr>
              <a:t>r</a:t>
            </a:r>
            <a:r>
              <a:rPr lang="el-GR" baseline="-25000" dirty="0" smtClean="0">
                <a:solidFill>
                  <a:schemeClr val="bg2"/>
                </a:solidFill>
              </a:rPr>
              <a:t>┴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629" y="2079540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100" dirty="0" smtClean="0">
                <a:solidFill>
                  <a:schemeClr val="bg2"/>
                </a:solidFill>
              </a:rPr>
              <a:t>,</a:t>
            </a:r>
            <a:r>
              <a:rPr lang="it-CH" sz="1100" dirty="0">
                <a:solidFill>
                  <a:schemeClr val="bg2"/>
                </a:solidFill>
              </a:rPr>
              <a:t>q</a:t>
            </a:r>
            <a:endParaRPr lang="en-GB" sz="1100" baseline="-250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2529523"/>
            <a:ext cx="6552381" cy="523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1686499"/>
            <a:ext cx="7315200" cy="491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77" y="4427385"/>
            <a:ext cx="3806399" cy="128054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453953" y="4401829"/>
            <a:ext cx="1296692" cy="13314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982551" y="4686232"/>
            <a:ext cx="679490" cy="63172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3" y="3573016"/>
            <a:ext cx="3840427" cy="21602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258744" y="3212976"/>
            <a:ext cx="901152" cy="525154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52702" y="3212976"/>
            <a:ext cx="1734838" cy="511299"/>
          </a:xfrm>
          <a:prstGeom prst="rect">
            <a:avLst/>
          </a:prstGeom>
          <a:noFill/>
          <a:ln w="28575">
            <a:solidFill>
              <a:srgbClr val="126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893065" y="3205917"/>
            <a:ext cx="720172" cy="518358"/>
          </a:xfrm>
          <a:prstGeom prst="rect">
            <a:avLst/>
          </a:prstGeom>
          <a:noFill/>
          <a:ln w="28575">
            <a:solidFill>
              <a:srgbClr val="B40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52" y="3263611"/>
            <a:ext cx="4114800" cy="453421"/>
          </a:xfrm>
          <a:prstGeom prst="rect">
            <a:avLst/>
          </a:prstGeom>
        </p:spPr>
      </p:pic>
      <p:sp>
        <p:nvSpPr>
          <p:cNvPr id="26" name="Textfeld 18"/>
          <p:cNvSpPr txBox="1"/>
          <p:nvPr/>
        </p:nvSpPr>
        <p:spPr>
          <a:xfrm>
            <a:off x="623392" y="5965830"/>
            <a:ext cx="4265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I-C </a:t>
            </a:r>
            <a:r>
              <a:rPr lang="en-US" sz="1000" dirty="0" err="1"/>
              <a:t>Benea-Chelmus</a:t>
            </a:r>
            <a:r>
              <a:rPr lang="en-US" sz="1000" dirty="0"/>
              <a:t>, F.F. </a:t>
            </a:r>
            <a:r>
              <a:rPr lang="en-US" sz="1000" dirty="0" err="1"/>
              <a:t>Settembrini</a:t>
            </a:r>
            <a:r>
              <a:rPr lang="en-US" sz="1000" dirty="0"/>
              <a:t> et al., </a:t>
            </a:r>
            <a:r>
              <a:rPr lang="en-GB" sz="1000" i="1" dirty="0"/>
              <a:t>Nature</a:t>
            </a:r>
            <a:r>
              <a:rPr lang="en-GB" sz="1000" b="1" dirty="0"/>
              <a:t> 568</a:t>
            </a:r>
            <a:r>
              <a:rPr lang="en-GB" sz="1000" dirty="0"/>
              <a:t>, 202–206 (2019</a:t>
            </a:r>
            <a:r>
              <a:rPr lang="en-GB" sz="1000" dirty="0" smtClean="0"/>
              <a:t>)</a:t>
            </a:r>
          </a:p>
          <a:p>
            <a:pPr fontAlgn="t"/>
            <a:r>
              <a:rPr lang="it-CH" sz="1000" dirty="0" smtClean="0"/>
              <a:t>F. Lindel, F.F.Settembrini et al. </a:t>
            </a:r>
            <a:r>
              <a:rPr lang="en-GB" sz="1000" u="sng" dirty="0" smtClean="0">
                <a:hlinkClick r:id="rId8"/>
              </a:rPr>
              <a:t>arXiv:2107.02647</a:t>
            </a:r>
            <a:r>
              <a:rPr lang="en-GB" sz="1000" dirty="0" smtClean="0"/>
              <a:t> </a:t>
            </a:r>
            <a:r>
              <a:rPr lang="it-CH" sz="1000" dirty="0"/>
              <a:t>(2021)</a:t>
            </a:r>
            <a:r>
              <a:rPr lang="en-GB" sz="1000" u="sng" dirty="0" smtClean="0"/>
              <a:t>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98102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8207AD8E-C9EF-3045-9671-D3A66FFA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7F69-1D68-4624-B398-77DB67211EC6}" type="datetime1">
              <a:rPr lang="en-US" smtClean="0"/>
              <a:t>1/19/2022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C8BBBF6-64D5-BA4B-B744-755BFBEE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Francesca Fabiana Settembrini</a:t>
            </a:r>
            <a:endParaRPr lang="de-DE" dirty="0"/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AB431793-92B7-814F-86B1-9FDE6F49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BEFC145-790D-AE44-8129-ECA07408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vacuum field fluctuations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340768"/>
            <a:ext cx="4096520" cy="4474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9936" y="141277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Electromagnetic vacuum is entangled and correlated</a:t>
            </a:r>
            <a:endParaRPr lang="en-GB" dirty="0"/>
          </a:p>
        </p:txBody>
      </p:sp>
      <p:sp>
        <p:nvSpPr>
          <p:cNvPr id="25" name="Textfeld 18"/>
          <p:cNvSpPr txBox="1"/>
          <p:nvPr/>
        </p:nvSpPr>
        <p:spPr>
          <a:xfrm>
            <a:off x="551384" y="5815241"/>
            <a:ext cx="38459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J.D. </a:t>
            </a:r>
            <a:r>
              <a:rPr lang="en-GB" sz="1000" dirty="0" err="1"/>
              <a:t>Franson</a:t>
            </a:r>
            <a:r>
              <a:rPr lang="en-GB" sz="1000" dirty="0"/>
              <a:t> </a:t>
            </a:r>
            <a:r>
              <a:rPr lang="en-GB" sz="1000" dirty="0" smtClean="0"/>
              <a:t>Journal </a:t>
            </a:r>
            <a:r>
              <a:rPr lang="en-GB" sz="1000" dirty="0"/>
              <a:t>of Modern Optics, </a:t>
            </a:r>
            <a:r>
              <a:rPr lang="en-GB" sz="1000" b="1" dirty="0" smtClean="0"/>
              <a:t>55</a:t>
            </a:r>
            <a:r>
              <a:rPr lang="en-GB" sz="1000" dirty="0"/>
              <a:t>,</a:t>
            </a:r>
            <a:r>
              <a:rPr lang="en-GB" sz="1000" dirty="0" smtClean="0"/>
              <a:t>13</a:t>
            </a:r>
            <a:r>
              <a:rPr lang="en-GB" sz="1000" dirty="0"/>
              <a:t>, </a:t>
            </a:r>
            <a:r>
              <a:rPr lang="en-GB" sz="1000" dirty="0" smtClean="0"/>
              <a:t>2117-2140 </a:t>
            </a:r>
            <a:r>
              <a:rPr lang="en-GB" sz="1000" dirty="0"/>
              <a:t>(2008</a:t>
            </a:r>
            <a:r>
              <a:rPr lang="en-GB" sz="1000" dirty="0" smtClean="0"/>
              <a:t>)</a:t>
            </a:r>
          </a:p>
          <a:p>
            <a:r>
              <a:rPr lang="en-GB" sz="1000" dirty="0" smtClean="0"/>
              <a:t>B. </a:t>
            </a:r>
            <a:r>
              <a:rPr lang="en-GB" sz="1000" dirty="0" err="1" smtClean="0"/>
              <a:t>Reznik</a:t>
            </a:r>
            <a:r>
              <a:rPr lang="en-GB" sz="1000" dirty="0" smtClean="0"/>
              <a:t> </a:t>
            </a:r>
            <a:r>
              <a:rPr lang="en-GB" sz="1000" dirty="0" err="1"/>
              <a:t>Found.Phys</a:t>
            </a:r>
            <a:r>
              <a:rPr lang="en-GB" sz="1000" dirty="0"/>
              <a:t>. </a:t>
            </a:r>
            <a:r>
              <a:rPr lang="en-GB" sz="1000" b="1" dirty="0"/>
              <a:t>33</a:t>
            </a:r>
            <a:r>
              <a:rPr lang="en-GB" sz="1000" dirty="0"/>
              <a:t> (2003) 167-176</a:t>
            </a:r>
            <a:r>
              <a:rPr lang="en-GB" sz="1000" dirty="0" smtClean="0"/>
              <a:t> </a:t>
            </a:r>
          </a:p>
          <a:p>
            <a:r>
              <a:rPr lang="it-CH" sz="1000" dirty="0" smtClean="0"/>
              <a:t>A. Valentini, Phys. Lett. A, </a:t>
            </a:r>
            <a:r>
              <a:rPr lang="it-CH" sz="1000" b="1" dirty="0" smtClean="0"/>
              <a:t>153 </a:t>
            </a:r>
            <a:r>
              <a:rPr lang="it-CH" sz="1000" dirty="0" smtClean="0"/>
              <a:t>(67), (1991)</a:t>
            </a:r>
            <a:endParaRPr lang="en-GB" sz="1000" dirty="0" smtClean="0"/>
          </a:p>
          <a:p>
            <a:endParaRPr lang="en-GB" sz="1000" dirty="0" smtClean="0"/>
          </a:p>
          <a:p>
            <a:endParaRPr lang="it-CH" sz="1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90265"/>
            <a:ext cx="5028296" cy="274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304296"/>
            <a:ext cx="3071808" cy="548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7806" y="3116339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Electromagnetic vacuum is correlated also outside the light-cone, i.e. between space-time points without any causal connection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15" y="3776136"/>
            <a:ext cx="1742857" cy="2285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7806" y="505073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Two probe atoms A and B can be statistically correlated before influencing each other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4303072"/>
            <a:ext cx="5057292" cy="6400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86437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3C1D2-2A68-0D4A-BD7A-64E21CEE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A641-B302-4F8C-AC0A-DBD42C9B612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ED9B9-848D-3148-84D0-0EEA0864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B3572-19EE-3248-9592-5BD04138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66B8A1-69A1-5E43-A681-F02CEA7F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Vacuum</a:t>
            </a:r>
            <a:r>
              <a:rPr lang="de-CH" dirty="0"/>
              <a:t> 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induced</a:t>
            </a:r>
            <a:r>
              <a:rPr lang="de-CH" dirty="0"/>
              <a:t> </a:t>
            </a:r>
            <a:r>
              <a:rPr lang="de-CH" dirty="0" err="1"/>
              <a:t>physics</a:t>
            </a:r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B9E3A26-4941-924D-9E04-10CE9D3F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25635" r="14175" b="11898"/>
          <a:stretch/>
        </p:blipFill>
        <p:spPr>
          <a:xfrm>
            <a:off x="667389" y="1519510"/>
            <a:ext cx="2920485" cy="13620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AD75E-BC69-6446-BC17-3E6F6BA5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3301309"/>
            <a:ext cx="3510704" cy="681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CFC50-56F3-3B40-A975-F11744CA6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25480" r="21132" b="2204"/>
          <a:stretch/>
        </p:blipFill>
        <p:spPr>
          <a:xfrm>
            <a:off x="4774099" y="1539186"/>
            <a:ext cx="2319020" cy="1664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466D7-0E77-354B-A659-6AE6C38263CB}"/>
              </a:ext>
            </a:extLst>
          </p:cNvPr>
          <p:cNvSpPr txBox="1"/>
          <p:nvPr/>
        </p:nvSpPr>
        <p:spPr>
          <a:xfrm>
            <a:off x="741379" y="983780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>
                <a:solidFill>
                  <a:srgbClr val="C00000"/>
                </a:solidFill>
              </a:rPr>
              <a:t>Spontaneous</a:t>
            </a:r>
            <a:r>
              <a:rPr lang="fr-CH" sz="2000" b="1" dirty="0">
                <a:solidFill>
                  <a:srgbClr val="C00000"/>
                </a:solidFill>
              </a:rPr>
              <a:t> </a:t>
            </a:r>
            <a:r>
              <a:rPr lang="fr-CH" sz="2000" b="1" dirty="0" err="1">
                <a:solidFill>
                  <a:srgbClr val="C00000"/>
                </a:solidFill>
              </a:rPr>
              <a:t>emission</a:t>
            </a:r>
            <a:endParaRPr lang="fr-CH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AEB78-6F28-6D4A-BCB3-42755EBE4963}"/>
              </a:ext>
            </a:extLst>
          </p:cNvPr>
          <p:cNvSpPr txBox="1"/>
          <p:nvPr/>
        </p:nvSpPr>
        <p:spPr>
          <a:xfrm>
            <a:off x="5193663" y="980728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C00000"/>
                </a:solidFill>
              </a:rPr>
              <a:t>Lamb shift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868B5D-8429-A347-BB10-E90FD21FD86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1000" contrast="61000"/>
          </a:blip>
          <a:stretch>
            <a:fillRect/>
          </a:stretch>
        </p:blipFill>
        <p:spPr>
          <a:xfrm>
            <a:off x="654080" y="2974990"/>
            <a:ext cx="3080426" cy="765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CAEB78-6F28-6D4A-BCB3-42755EBE4963}"/>
              </a:ext>
            </a:extLst>
          </p:cNvPr>
          <p:cNvSpPr txBox="1"/>
          <p:nvPr/>
        </p:nvSpPr>
        <p:spPr>
          <a:xfrm>
            <a:off x="8976320" y="980728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rgbClr val="C00000"/>
                </a:solidFill>
              </a:rPr>
              <a:t>Casimir force</a:t>
            </a:r>
            <a:endParaRPr lang="fr-CH" sz="2000" b="1" dirty="0">
              <a:solidFill>
                <a:srgbClr val="C00000"/>
              </a:solidFill>
            </a:endParaRPr>
          </a:p>
        </p:txBody>
      </p:sp>
      <p:pic>
        <p:nvPicPr>
          <p:cNvPr id="19" name="Grafik 10">
            <a:extLst>
              <a:ext uri="{FF2B5EF4-FFF2-40B4-BE49-F238E27FC236}">
                <a16:creationId xmlns:a16="http://schemas.microsoft.com/office/drawing/2014/main" id="{50E0E08F-C295-0148-8208-687ACAB76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340768"/>
            <a:ext cx="2680335" cy="27432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9877" y="4217553"/>
            <a:ext cx="359539" cy="319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911424" y="4526016"/>
            <a:ext cx="216024" cy="2711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11424" y="6021288"/>
            <a:ext cx="216024" cy="164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655840" y="4369136"/>
            <a:ext cx="359539" cy="319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755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3C1D2-2A68-0D4A-BD7A-64E21CEE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A641-B302-4F8C-AC0A-DBD42C9B6126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ED9B9-848D-3148-84D0-0EEA0864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B3572-19EE-3248-9592-5BD04138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66B8A1-69A1-5E43-A681-F02CEA7F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Vacuum</a:t>
            </a:r>
            <a:r>
              <a:rPr lang="de-CH" dirty="0"/>
              <a:t> 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induced</a:t>
            </a:r>
            <a:r>
              <a:rPr lang="de-CH" dirty="0"/>
              <a:t> </a:t>
            </a:r>
            <a:r>
              <a:rPr lang="de-CH" dirty="0" err="1"/>
              <a:t>physics</a:t>
            </a:r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B9E3A26-4941-924D-9E04-10CE9D3F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25635" r="14175" b="11898"/>
          <a:stretch/>
        </p:blipFill>
        <p:spPr>
          <a:xfrm>
            <a:off x="667389" y="1519510"/>
            <a:ext cx="2920485" cy="13620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AD75E-BC69-6446-BC17-3E6F6BA5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3301309"/>
            <a:ext cx="3510704" cy="681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CFC50-56F3-3B40-A975-F11744CA6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25480" r="21132" b="2204"/>
          <a:stretch/>
        </p:blipFill>
        <p:spPr>
          <a:xfrm>
            <a:off x="4774099" y="1539186"/>
            <a:ext cx="2319020" cy="1664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466D7-0E77-354B-A659-6AE6C38263CB}"/>
              </a:ext>
            </a:extLst>
          </p:cNvPr>
          <p:cNvSpPr txBox="1"/>
          <p:nvPr/>
        </p:nvSpPr>
        <p:spPr>
          <a:xfrm>
            <a:off x="741379" y="983780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>
                <a:solidFill>
                  <a:srgbClr val="C00000"/>
                </a:solidFill>
              </a:rPr>
              <a:t>Spontaneous</a:t>
            </a:r>
            <a:r>
              <a:rPr lang="fr-CH" sz="2000" b="1" dirty="0">
                <a:solidFill>
                  <a:srgbClr val="C00000"/>
                </a:solidFill>
              </a:rPr>
              <a:t> </a:t>
            </a:r>
            <a:r>
              <a:rPr lang="fr-CH" sz="2000" b="1" dirty="0" err="1">
                <a:solidFill>
                  <a:srgbClr val="C00000"/>
                </a:solidFill>
              </a:rPr>
              <a:t>emission</a:t>
            </a:r>
            <a:endParaRPr lang="fr-CH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AEB78-6F28-6D4A-BCB3-42755EBE4963}"/>
              </a:ext>
            </a:extLst>
          </p:cNvPr>
          <p:cNvSpPr txBox="1"/>
          <p:nvPr/>
        </p:nvSpPr>
        <p:spPr>
          <a:xfrm>
            <a:off x="5193663" y="980728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C00000"/>
                </a:solidFill>
              </a:rPr>
              <a:t>Lamb shift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868B5D-8429-A347-BB10-E90FD21FD86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1000" contrast="61000"/>
          </a:blip>
          <a:stretch>
            <a:fillRect/>
          </a:stretch>
        </p:blipFill>
        <p:spPr>
          <a:xfrm>
            <a:off x="654080" y="2974990"/>
            <a:ext cx="3080426" cy="765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CAEB78-6F28-6D4A-BCB3-42755EBE4963}"/>
              </a:ext>
            </a:extLst>
          </p:cNvPr>
          <p:cNvSpPr txBox="1"/>
          <p:nvPr/>
        </p:nvSpPr>
        <p:spPr>
          <a:xfrm>
            <a:off x="8976320" y="980728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rgbClr val="C00000"/>
                </a:solidFill>
              </a:rPr>
              <a:t>Casimir force</a:t>
            </a:r>
            <a:endParaRPr lang="fr-CH" sz="2000" b="1" dirty="0">
              <a:solidFill>
                <a:srgbClr val="C00000"/>
              </a:solidFill>
            </a:endParaRPr>
          </a:p>
        </p:txBody>
      </p:sp>
      <p:pic>
        <p:nvPicPr>
          <p:cNvPr id="19" name="Grafik 10">
            <a:extLst>
              <a:ext uri="{FF2B5EF4-FFF2-40B4-BE49-F238E27FC236}">
                <a16:creationId xmlns:a16="http://schemas.microsoft.com/office/drawing/2014/main" id="{50E0E08F-C295-0148-8208-687ACAB76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340768"/>
            <a:ext cx="2680335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3F5AA0-B774-E740-8519-021FC927283F}"/>
              </a:ext>
            </a:extLst>
          </p:cNvPr>
          <p:cNvSpPr txBox="1"/>
          <p:nvPr/>
        </p:nvSpPr>
        <p:spPr>
          <a:xfrm>
            <a:off x="4735710" y="6111814"/>
            <a:ext cx="382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F. </a:t>
            </a:r>
            <a:r>
              <a:rPr lang="fr-FR" sz="1000" dirty="0" err="1" smtClean="0"/>
              <a:t>Appugliese</a:t>
            </a:r>
            <a:r>
              <a:rPr lang="fr-FR" sz="1000" dirty="0" smtClean="0"/>
              <a:t> et al., </a:t>
            </a:r>
            <a:r>
              <a:rPr lang="en-GB" sz="1000" u="sng" dirty="0" smtClean="0"/>
              <a:t> </a:t>
            </a:r>
            <a:r>
              <a:rPr lang="en-GB" sz="1000" u="sng" dirty="0" smtClean="0">
                <a:hlinkClick r:id="rId7"/>
              </a:rPr>
              <a:t>arXiv:2107.14145</a:t>
            </a:r>
            <a:r>
              <a:rPr lang="en-GB" sz="1000" u="sng" dirty="0" smtClean="0"/>
              <a:t> </a:t>
            </a:r>
            <a:r>
              <a:rPr lang="en-GB" sz="1000" dirty="0" smtClean="0"/>
              <a:t>(2021)</a:t>
            </a:r>
            <a:endParaRPr lang="en-GB" sz="1000" dirty="0"/>
          </a:p>
          <a:p>
            <a:r>
              <a:rPr lang="fr-FR" sz="1000" dirty="0" smtClean="0"/>
              <a:t> </a:t>
            </a:r>
            <a:endParaRPr lang="en-GB" sz="600" dirty="0">
              <a:ea typeface="Times New Roman" charset="0"/>
              <a:cs typeface="Times New Roman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E023F6-FAF1-D844-94FD-8D1B2E98E4B7}"/>
              </a:ext>
            </a:extLst>
          </p:cNvPr>
          <p:cNvSpPr txBox="1"/>
          <p:nvPr/>
        </p:nvSpPr>
        <p:spPr>
          <a:xfrm>
            <a:off x="4895476" y="4005064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>
                <a:solidFill>
                  <a:srgbClr val="C00000"/>
                </a:solidFill>
              </a:rPr>
              <a:t>M</a:t>
            </a:r>
            <a:r>
              <a:rPr lang="fr-CH" sz="2000" b="1" dirty="0" err="1" smtClean="0">
                <a:solidFill>
                  <a:srgbClr val="C00000"/>
                </a:solidFill>
              </a:rPr>
              <a:t>agnetotransport</a:t>
            </a:r>
            <a:endParaRPr lang="fr-CH" sz="2000" b="1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9" y="4231720"/>
            <a:ext cx="3496291" cy="20055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9877" y="4217553"/>
            <a:ext cx="359539" cy="319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023F6-FAF1-D844-94FD-8D1B2E98E4B7}"/>
              </a:ext>
            </a:extLst>
          </p:cNvPr>
          <p:cNvSpPr txBox="1"/>
          <p:nvPr/>
        </p:nvSpPr>
        <p:spPr>
          <a:xfrm>
            <a:off x="1100711" y="3978355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rgbClr val="C00000"/>
                </a:solidFill>
              </a:rPr>
              <a:t>Light </a:t>
            </a:r>
            <a:r>
              <a:rPr lang="fr-CH" sz="2000" b="1" dirty="0" err="1" smtClean="0">
                <a:solidFill>
                  <a:srgbClr val="C00000"/>
                </a:solidFill>
              </a:rPr>
              <a:t>matter</a:t>
            </a:r>
            <a:r>
              <a:rPr lang="fr-CH" sz="2000" b="1" dirty="0" smtClean="0">
                <a:solidFill>
                  <a:srgbClr val="C00000"/>
                </a:solidFill>
              </a:rPr>
              <a:t> </a:t>
            </a:r>
            <a:r>
              <a:rPr lang="fr-CH" sz="2000" b="1" dirty="0" err="1" smtClean="0">
                <a:solidFill>
                  <a:srgbClr val="C00000"/>
                </a:solidFill>
              </a:rPr>
              <a:t>coupling</a:t>
            </a:r>
            <a:endParaRPr lang="fr-CH" sz="2000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3362" y="6140050"/>
            <a:ext cx="34403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/>
              <a:t>J</a:t>
            </a:r>
            <a:r>
              <a:rPr lang="en-GB" sz="1000" dirty="0"/>
              <a:t>. </a:t>
            </a:r>
            <a:r>
              <a:rPr lang="en-GB" sz="1000" dirty="0" err="1"/>
              <a:t>Mornhinweg</a:t>
            </a:r>
            <a:r>
              <a:rPr lang="en-GB" sz="1000" dirty="0"/>
              <a:t> et al.,</a:t>
            </a:r>
            <a:r>
              <a:rPr lang="en-GB" sz="1000" dirty="0" err="1"/>
              <a:t>Phys</a:t>
            </a:r>
            <a:r>
              <a:rPr lang="en-GB" sz="1000" dirty="0"/>
              <a:t>. Rev. Lett. </a:t>
            </a:r>
            <a:r>
              <a:rPr lang="en-GB" sz="1000" b="1" dirty="0"/>
              <a:t>126</a:t>
            </a:r>
            <a:r>
              <a:rPr lang="en-GB" sz="1000" dirty="0"/>
              <a:t>, </a:t>
            </a:r>
            <a:r>
              <a:rPr lang="en-GB" sz="1000" dirty="0" smtClean="0"/>
              <a:t>177404 (2019)</a:t>
            </a:r>
            <a:r>
              <a:rPr lang="en-GB" sz="1000" dirty="0"/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2" y="4371014"/>
            <a:ext cx="2596524" cy="1652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1424" y="4526016"/>
            <a:ext cx="216024" cy="2711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11424" y="6021288"/>
            <a:ext cx="216024" cy="164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655840" y="4369136"/>
            <a:ext cx="359539" cy="319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092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3C1D2-2A68-0D4A-BD7A-64E21CEE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E0B2-C9B2-4CD0-BC3D-5152855F5FE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ED9B9-848D-3148-84D0-0EEA0864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B3572-19EE-3248-9592-5BD04138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66B8A1-69A1-5E43-A681-F02CEA7F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Vacuum</a:t>
            </a:r>
            <a:r>
              <a:rPr lang="de-CH" dirty="0"/>
              <a:t> 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induced</a:t>
            </a:r>
            <a:r>
              <a:rPr lang="de-CH" dirty="0"/>
              <a:t> </a:t>
            </a:r>
            <a:r>
              <a:rPr lang="de-CH" dirty="0" err="1"/>
              <a:t>physics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466D7-0E77-354B-A659-6AE6C38263CB}"/>
              </a:ext>
            </a:extLst>
          </p:cNvPr>
          <p:cNvSpPr txBox="1"/>
          <p:nvPr/>
        </p:nvSpPr>
        <p:spPr>
          <a:xfrm>
            <a:off x="741379" y="1246569"/>
            <a:ext cx="324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 smtClean="0">
                <a:solidFill>
                  <a:srgbClr val="C00000"/>
                </a:solidFill>
              </a:rPr>
              <a:t>Dynamical</a:t>
            </a:r>
            <a:r>
              <a:rPr lang="fr-CH" sz="2000" b="1" dirty="0" smtClean="0">
                <a:solidFill>
                  <a:srgbClr val="C00000"/>
                </a:solidFill>
              </a:rPr>
              <a:t> Casimir Force</a:t>
            </a:r>
            <a:endParaRPr lang="fr-CH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AEB78-6F28-6D4A-BCB3-42755EBE4963}"/>
              </a:ext>
            </a:extLst>
          </p:cNvPr>
          <p:cNvSpPr txBox="1"/>
          <p:nvPr/>
        </p:nvSpPr>
        <p:spPr>
          <a:xfrm>
            <a:off x="5193663" y="1243517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 smtClean="0">
                <a:solidFill>
                  <a:srgbClr val="C00000"/>
                </a:solidFill>
              </a:rPr>
              <a:t>Hawking</a:t>
            </a:r>
            <a:r>
              <a:rPr lang="fr-CH" sz="2000" b="1" dirty="0" smtClean="0">
                <a:solidFill>
                  <a:srgbClr val="C00000"/>
                </a:solidFill>
              </a:rPr>
              <a:t> radiation</a:t>
            </a:r>
            <a:endParaRPr lang="fr-CH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F5AA0-B774-E740-8519-021FC927283F}"/>
              </a:ext>
            </a:extLst>
          </p:cNvPr>
          <p:cNvSpPr txBox="1"/>
          <p:nvPr/>
        </p:nvSpPr>
        <p:spPr>
          <a:xfrm>
            <a:off x="744500" y="5922136"/>
            <a:ext cx="3335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[1] </a:t>
            </a:r>
            <a:r>
              <a:rPr lang="de-CH" sz="1000" dirty="0" smtClean="0">
                <a:cs typeface="Times New Roman" charset="0"/>
              </a:rPr>
              <a:t>Nation</a:t>
            </a:r>
            <a:r>
              <a:rPr lang="de-CH" sz="1000" dirty="0" smtClean="0">
                <a:ea typeface="Times New Roman" charset="0"/>
                <a:cs typeface="Times New Roman" charset="0"/>
              </a:rPr>
              <a:t>, P.D. </a:t>
            </a:r>
            <a:r>
              <a:rPr lang="de-CH" sz="1000" dirty="0">
                <a:ea typeface="Times New Roman" charset="0"/>
                <a:cs typeface="Times New Roman" charset="0"/>
              </a:rPr>
              <a:t>et al.</a:t>
            </a:r>
            <a:r>
              <a:rPr lang="de-CH" sz="1000" b="1" dirty="0">
                <a:ea typeface="Times New Roman" charset="0"/>
                <a:cs typeface="Times New Roman" charset="0"/>
              </a:rPr>
              <a:t> </a:t>
            </a:r>
            <a:r>
              <a:rPr lang="da-DK" sz="1000" dirty="0"/>
              <a:t>Rev. Mod. Phys. </a:t>
            </a:r>
            <a:r>
              <a:rPr lang="da-DK" sz="1000" b="1" dirty="0"/>
              <a:t>84</a:t>
            </a:r>
            <a:r>
              <a:rPr lang="da-DK" sz="1000" dirty="0"/>
              <a:t>, 1 (</a:t>
            </a:r>
            <a:r>
              <a:rPr lang="da-DK" sz="1000" dirty="0" smtClean="0"/>
              <a:t>2012)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CAEB78-6F28-6D4A-BCB3-42755EBE4963}"/>
              </a:ext>
            </a:extLst>
          </p:cNvPr>
          <p:cNvSpPr txBox="1"/>
          <p:nvPr/>
        </p:nvSpPr>
        <p:spPr>
          <a:xfrm>
            <a:off x="9192344" y="1243517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b="1" dirty="0" smtClean="0">
                <a:solidFill>
                  <a:srgbClr val="C00000"/>
                </a:solidFill>
              </a:rPr>
              <a:t>Unruh </a:t>
            </a:r>
            <a:r>
              <a:rPr lang="fr-CH" sz="2000" b="1" dirty="0" err="1" smtClean="0">
                <a:solidFill>
                  <a:srgbClr val="C00000"/>
                </a:solidFill>
              </a:rPr>
              <a:t>effect</a:t>
            </a:r>
            <a:endParaRPr lang="fr-CH" sz="20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29722-75D7-F24D-8DBC-0DCC06CBFE14}"/>
              </a:ext>
            </a:extLst>
          </p:cNvPr>
          <p:cNvSpPr txBox="1"/>
          <p:nvPr/>
        </p:nvSpPr>
        <p:spPr>
          <a:xfrm>
            <a:off x="782865" y="4504124"/>
            <a:ext cx="74587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Direct characterization of the space-time correlations of the quantum vacuum has been missing up until now.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56" y="1973630"/>
            <a:ext cx="3190898" cy="14763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819475"/>
            <a:ext cx="3114698" cy="21145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24" y="1579241"/>
            <a:ext cx="3228999" cy="32480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3118798" y="3531406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[1]</a:t>
            </a:r>
            <a:endParaRPr lang="en-US" sz="9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6816080" y="3531406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[1]</a:t>
            </a:r>
            <a:endParaRPr lang="en-US" sz="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EF9A9B-081F-6F49-94E9-1BA09DF47F40}"/>
              </a:ext>
            </a:extLst>
          </p:cNvPr>
          <p:cNvSpPr txBox="1"/>
          <p:nvPr/>
        </p:nvSpPr>
        <p:spPr>
          <a:xfrm>
            <a:off x="11442670" y="450991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[1]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46288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3C1D2-2A68-0D4A-BD7A-64E21CEE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E0B2-C9B2-4CD0-BC3D-5152855F5FEE}" type="datetime1">
              <a:rPr lang="en-US" smtClean="0"/>
              <a:t>1/19/2022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ED9B9-848D-3148-84D0-0EEA0864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Francesca Fabiana Settembrini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B3572-19EE-3248-9592-5BD04138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66B8A1-69A1-5E43-A681-F02CEA7F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62" y="610447"/>
            <a:ext cx="11328400" cy="972000"/>
          </a:xfrm>
        </p:spPr>
        <p:txBody>
          <a:bodyPr/>
          <a:lstStyle/>
          <a:p>
            <a:r>
              <a:rPr lang="de-CH" dirty="0" smtClean="0"/>
              <a:t>Measuring correlations of the quantum vacuum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5413" y="5949280"/>
            <a:ext cx="9001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/>
              <a:t>[</a:t>
            </a:r>
            <a:r>
              <a:rPr lang="en-GB" sz="1000" dirty="0"/>
              <a:t>1</a:t>
            </a:r>
            <a:r>
              <a:rPr lang="en-GB" sz="1000" dirty="0" smtClean="0"/>
              <a:t>] B. </a:t>
            </a:r>
            <a:r>
              <a:rPr lang="en-GB" sz="1000" dirty="0" err="1" smtClean="0"/>
              <a:t>Reznik</a:t>
            </a:r>
            <a:r>
              <a:rPr lang="en-GB" sz="1000" dirty="0" smtClean="0"/>
              <a:t>, Phys. Rev. A, 71, 042104 (2005)</a:t>
            </a:r>
          </a:p>
          <a:p>
            <a:r>
              <a:rPr lang="en-GB" sz="1000" dirty="0" smtClean="0"/>
              <a:t>[2] </a:t>
            </a:r>
            <a:r>
              <a:rPr lang="en-GB" sz="1000" dirty="0" err="1" smtClean="0"/>
              <a:t>Pozas-Kerstjens</a:t>
            </a:r>
            <a:r>
              <a:rPr lang="en-GB" sz="1000" dirty="0" smtClean="0"/>
              <a:t>, Phys. Rev. D </a:t>
            </a:r>
            <a:r>
              <a:rPr lang="en-GB" sz="1000" dirty="0"/>
              <a:t>92, 064042 (2015</a:t>
            </a:r>
            <a:r>
              <a:rPr lang="en-GB" sz="1000" dirty="0" smtClean="0"/>
              <a:t>)</a:t>
            </a:r>
          </a:p>
          <a:p>
            <a:r>
              <a:rPr lang="it-CH" sz="1000" dirty="0" smtClean="0"/>
              <a:t>[3] J. </a:t>
            </a:r>
            <a:r>
              <a:rPr lang="it-CH" sz="1000" dirty="0"/>
              <a:t>Mayer, Nature 449, 443 (2007)</a:t>
            </a:r>
            <a:endParaRPr lang="en-GB" sz="10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" y="1196752"/>
            <a:ext cx="3214711" cy="23145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19736" y="2859234"/>
            <a:ext cx="792088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CH" dirty="0" smtClean="0"/>
              <a:t>Smooth temporal switching of the interaction and finite spatial extent of the detector harvest efficiently entangelment/correlation from the quantum vacuum </a:t>
            </a:r>
            <a:r>
              <a:rPr lang="en-GB" sz="1000" dirty="0"/>
              <a:t>[2]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0970" y="3246589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/>
              <a:t>[1] </a:t>
            </a:r>
            <a:endParaRPr lang="en-GB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791744" y="1119782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b="1" dirty="0" smtClean="0">
                <a:solidFill>
                  <a:schemeClr val="accent1"/>
                </a:solidFill>
              </a:rPr>
              <a:t>Unruh de-Witt detector</a:t>
            </a:r>
            <a:endParaRPr lang="it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Two level systems (particles, atoms,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Point-like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Linear coupling with the local electric field          Non-local correlations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smtClean="0"/>
              <a:t>Limited time of the interaction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54578" y="2407242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[1]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1826" y="3918222"/>
            <a:ext cx="479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 smtClean="0"/>
              <a:t>Artificial atoms and superconductive circuits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7896200" y="3858712"/>
            <a:ext cx="276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</a:t>
            </a:r>
            <a:r>
              <a:rPr lang="it-CH" baseline="30000" dirty="0"/>
              <a:t>(2</a:t>
            </a:r>
            <a:r>
              <a:rPr lang="it-CH" baseline="30000" dirty="0" smtClean="0"/>
              <a:t>) </a:t>
            </a:r>
            <a:r>
              <a:rPr lang="it-CH" dirty="0" smtClean="0"/>
              <a:t>nonlinear interaction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4228044"/>
            <a:ext cx="3684151" cy="168320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644162" y="564511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CH" sz="1000" dirty="0" smtClean="0"/>
              <a:t>[3]</a:t>
            </a:r>
            <a:endParaRPr lang="en-GB" sz="1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47" y="4185674"/>
            <a:ext cx="2208152" cy="2209086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8415574" y="2133482"/>
            <a:ext cx="488738" cy="0"/>
          </a:xfrm>
          <a:prstGeom prst="straightConnector1">
            <a:avLst/>
          </a:prstGeom>
          <a:ln w="1270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462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th_praesentation_4zu3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4zu3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3.xml><?xml version="1.0" encoding="utf-8"?>
<a:theme xmlns:a="http://schemas.openxmlformats.org/drawingml/2006/main" name="eth_praesentation_4zu3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4.xml><?xml version="1.0" encoding="utf-8"?>
<a:theme xmlns:a="http://schemas.openxmlformats.org/drawingml/2006/main" name="3_eth_praesentation_4zu3_ETH1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5.xml><?xml version="1.0" encoding="utf-8"?>
<a:theme xmlns:a="http://schemas.openxmlformats.org/drawingml/2006/main" name="eth_praesentation_4zu3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6.xml><?xml version="1.0" encoding="utf-8"?>
<a:theme xmlns:a="http://schemas.openxmlformats.org/drawingml/2006/main" name="eth_praesentation_4zu3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7.xml><?xml version="1.0" encoding="utf-8"?>
<a:theme xmlns:a="http://schemas.openxmlformats.org/drawingml/2006/main" name="eth_praesentation_4zu3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8.xml><?xml version="1.0" encoding="utf-8"?>
<a:theme xmlns:a="http://schemas.openxmlformats.org/drawingml/2006/main" name="eth_praesentation_4zu3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9.xml><?xml version="1.0" encoding="utf-8"?>
<a:theme xmlns:a="http://schemas.openxmlformats.org/drawingml/2006/main" name="eth_praesentation_4zu3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eth_praesentation_4zu3_en</Template>
  <TotalTime>449</TotalTime>
  <Words>2158</Words>
  <Application>Microsoft Office PowerPoint</Application>
  <PresentationFormat>Widescreen</PresentationFormat>
  <Paragraphs>648</Paragraphs>
  <Slides>44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Arial</vt:lpstr>
      <vt:lpstr>Cambria Math</vt:lpstr>
      <vt:lpstr>Courier New</vt:lpstr>
      <vt:lpstr>Lucida Sans Unicode</vt:lpstr>
      <vt:lpstr>Source Sans Pro</vt:lpstr>
      <vt:lpstr>Symbol</vt:lpstr>
      <vt:lpstr>Times New Roman</vt:lpstr>
      <vt:lpstr>Wingdings</vt:lpstr>
      <vt:lpstr>eth_praesentation_4zu3_ETH1</vt:lpstr>
      <vt:lpstr>eth_praesentation_4zu3_ETH2</vt:lpstr>
      <vt:lpstr>eth_praesentation_4zu3_ETH3</vt:lpstr>
      <vt:lpstr>3_eth_praesentation_4zu3_ETH1</vt:lpstr>
      <vt:lpstr>eth_praesentation_4zu3_ETH5</vt:lpstr>
      <vt:lpstr>eth_praesentation_4zu3_ETH6</vt:lpstr>
      <vt:lpstr>eth_praesentation_4zu3_ETH7</vt:lpstr>
      <vt:lpstr>eth_praesentation_4zu3_ETH8</vt:lpstr>
      <vt:lpstr>eth_praesentation_4zu3_ETH9</vt:lpstr>
      <vt:lpstr>Acrobat Document</vt:lpstr>
      <vt:lpstr>Artwork</vt:lpstr>
      <vt:lpstr>Exploring the structure of vacuum: measuring vacuum fluctuation correlations outside the light cone </vt:lpstr>
      <vt:lpstr>Presentation layout</vt:lpstr>
      <vt:lpstr>The vacuum field fluctuations</vt:lpstr>
      <vt:lpstr>The vacuum field fluctuations</vt:lpstr>
      <vt:lpstr>The vacuum field fluctuations</vt:lpstr>
      <vt:lpstr>Vacuum field induced physics</vt:lpstr>
      <vt:lpstr>Vacuum field induced physics</vt:lpstr>
      <vt:lpstr>Vacuum field induced physics</vt:lpstr>
      <vt:lpstr>Measuring correlations of the quantum vacuum</vt:lpstr>
      <vt:lpstr>PowerPoint Presentation</vt:lpstr>
      <vt:lpstr>Unruh de Witt detectors and electro-optic sampling</vt:lpstr>
      <vt:lpstr>PowerPoint Presentation</vt:lpstr>
      <vt:lpstr>PowerPoint Presentation</vt:lpstr>
      <vt:lpstr>PowerPoint Presentation</vt:lpstr>
      <vt:lpstr>Field correlation on the quantum vacuum</vt:lpstr>
      <vt:lpstr>Spatial correlations</vt:lpstr>
      <vt:lpstr>Quantum vacuum correlations outside the light cone</vt:lpstr>
      <vt:lpstr>Quantum vacuum correlations outside the light cone</vt:lpstr>
      <vt:lpstr>Quantum vacuum correlations outside the light cone</vt:lpstr>
      <vt:lpstr>Quantum vacuum correlations outside the light cone</vt:lpstr>
      <vt:lpstr>Quantum vacuum correlations outside the light cone</vt:lpstr>
      <vt:lpstr>Quantum vacuum correlations outside the light cone</vt:lpstr>
      <vt:lpstr>Quantum vacuum correlations outside the light cone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Terahertz frequency range</vt:lpstr>
      <vt:lpstr>PowerPoint Presentation</vt:lpstr>
      <vt:lpstr>PowerPoint Presentation</vt:lpstr>
      <vt:lpstr>PowerPoint Presentation</vt:lpstr>
      <vt:lpstr>Noise properties</vt:lpstr>
      <vt:lpstr>PowerPoint Presentation</vt:lpstr>
      <vt:lpstr>Correlation measurements: thermal vs. vacuum</vt:lpstr>
      <vt:lpstr>Intermediate check: 45 K</vt:lpstr>
      <vt:lpstr>Theoretical model</vt:lpstr>
      <vt:lpstr>Revisit field correlation function: G(1)(τ)</vt:lpstr>
      <vt:lpstr>Theoretical model</vt:lpstr>
      <vt:lpstr>Theoretical model</vt:lpstr>
      <vt:lpstr>Theoretical model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ffsettembrini@outlook.com</dc:creator>
  <cp:lastModifiedBy>ffsettembrini@outlook.com</cp:lastModifiedBy>
  <cp:revision>840</cp:revision>
  <cp:lastPrinted>2013-06-08T11:22:51Z</cp:lastPrinted>
  <dcterms:created xsi:type="dcterms:W3CDTF">2018-05-10T10:29:08Z</dcterms:created>
  <dcterms:modified xsi:type="dcterms:W3CDTF">2022-01-19T16:43:54Z</dcterms:modified>
</cp:coreProperties>
</file>