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60" r:id="rId3"/>
    <p:sldId id="265" r:id="rId4"/>
    <p:sldId id="313" r:id="rId5"/>
    <p:sldId id="262" r:id="rId6"/>
    <p:sldId id="263" r:id="rId7"/>
    <p:sldId id="264" r:id="rId8"/>
    <p:sldId id="266" r:id="rId9"/>
    <p:sldId id="268" r:id="rId10"/>
    <p:sldId id="269" r:id="rId11"/>
    <p:sldId id="310" r:id="rId12"/>
    <p:sldId id="311" r:id="rId13"/>
    <p:sldId id="312" r:id="rId14"/>
    <p:sldId id="280" r:id="rId15"/>
    <p:sldId id="281" r:id="rId16"/>
    <p:sldId id="282" r:id="rId17"/>
    <p:sldId id="309" r:id="rId18"/>
    <p:sldId id="284" r:id="rId19"/>
    <p:sldId id="308" r:id="rId20"/>
    <p:sldId id="275" r:id="rId21"/>
    <p:sldId id="285" r:id="rId22"/>
    <p:sldId id="286" r:id="rId23"/>
    <p:sldId id="267" r:id="rId24"/>
    <p:sldId id="273" r:id="rId25"/>
    <p:sldId id="274" r:id="rId26"/>
    <p:sldId id="289" r:id="rId27"/>
    <p:sldId id="290" r:id="rId28"/>
    <p:sldId id="291" r:id="rId29"/>
    <p:sldId id="292" r:id="rId30"/>
    <p:sldId id="293" r:id="rId31"/>
    <p:sldId id="295" r:id="rId32"/>
    <p:sldId id="296"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pos="309" userDrawn="1">
          <p15:clr>
            <a:srgbClr val="A4A3A4"/>
          </p15:clr>
        </p15:guide>
        <p15:guide id="2" orient="horz" pos="1440" userDrawn="1">
          <p15:clr>
            <a:srgbClr val="A4A3A4"/>
          </p15:clr>
        </p15:guide>
        <p15:guide id="3" pos="9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7FA"/>
    <a:srgbClr val="4271C8"/>
    <a:srgbClr val="83A32D"/>
    <a:srgbClr val="ED7D31"/>
    <a:srgbClr val="B61914"/>
    <a:srgbClr val="2B4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60"/>
    <p:restoredTop sz="83553"/>
  </p:normalViewPr>
  <p:slideViewPr>
    <p:cSldViewPr snapToGrid="0" snapToObjects="1" showGuides="1">
      <p:cViewPr varScale="1">
        <p:scale>
          <a:sx n="51" d="100"/>
          <a:sy n="51" d="100"/>
        </p:scale>
        <p:origin x="861" y="21"/>
      </p:cViewPr>
      <p:guideLst>
        <p:guide pos="309"/>
        <p:guide orient="horz" pos="1440"/>
        <p:guide pos="98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1143000" y="685800"/>
            <a:ext cx="4572000" cy="3429000"/>
          </a:xfrm>
          <a:prstGeom prst="rect">
            <a:avLst/>
          </a:prstGeom>
        </p:spPr>
        <p:txBody>
          <a:bodyPr/>
          <a:lstStyle/>
          <a:p>
            <a:endParaRPr/>
          </a:p>
        </p:txBody>
      </p:sp>
      <p:sp>
        <p:nvSpPr>
          <p:cNvPr id="208" name="Shape 20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818567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98821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noRot="1" noChangeAspect="1"/>
          </p:cNvSpPr>
          <p:nvPr>
            <p:ph type="sldImg"/>
          </p:nvPr>
        </p:nvSpPr>
        <p:spPr>
          <a:xfrm>
            <a:off x="381000" y="685800"/>
            <a:ext cx="6096000" cy="3429000"/>
          </a:xfrm>
          <a:prstGeom prst="rect">
            <a:avLst/>
          </a:prstGeom>
        </p:spPr>
        <p:txBody>
          <a:bodyPr/>
          <a:lstStyle/>
          <a:p>
            <a:endParaRPr/>
          </a:p>
        </p:txBody>
      </p:sp>
      <p:sp>
        <p:nvSpPr>
          <p:cNvPr id="545" name="Shape 545"/>
          <p:cNvSpPr>
            <a:spLocks noGrp="1"/>
          </p:cNvSpPr>
          <p:nvPr>
            <p:ph type="body" sz="quarter" idx="1"/>
          </p:nvPr>
        </p:nvSpPr>
        <p:spPr>
          <a:prstGeom prst="rect">
            <a:avLst/>
          </a:prstGeom>
        </p:spPr>
        <p:txBody>
          <a:bodyPr/>
          <a:lstStyle/>
          <a:p>
            <a:r>
              <a:rPr lang="x-none" dirty="0"/>
              <a:t>Lamb-Dicke param = 0.113 (COM/IP) and 0.088 (STR/OP) mode</a:t>
            </a:r>
          </a:p>
          <a:p>
            <a:r>
              <a:rPr lang="x-none" dirty="0"/>
              <a:t>&lt;n&gt; = 16 (COM/IP),  10 (STR/OP) </a:t>
            </a:r>
            <a:endParaRPr dirty="0"/>
          </a:p>
        </p:txBody>
      </p:sp>
    </p:spTree>
    <p:extLst>
      <p:ext uri="{BB962C8B-B14F-4D97-AF65-F5344CB8AC3E}">
        <p14:creationId xmlns:p14="http://schemas.microsoft.com/office/powerpoint/2010/main" val="287455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59974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33339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xfrm>
            <a:off x="381000" y="685800"/>
            <a:ext cx="6096000" cy="3429000"/>
          </a:xfrm>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r>
              <a:t>So I’m skipping many technical details and I will first show you how we cool the external motion of the molecule to the ground state.</a:t>
            </a:r>
          </a:p>
          <a:p>
            <a:endParaRPr/>
          </a:p>
          <a:p>
            <a:r>
              <a:t>The crystal has two modes - the in-phase mode and the out-of-phase mode. </a:t>
            </a:r>
          </a:p>
          <a:p>
            <a:endParaRPr/>
          </a:p>
          <a:p>
            <a:r>
              <a:t>We see here the Doppler cooled spectrum with the carrier transition and the sideband of the two modes due to modulation of the spectrum due to motion induced Doppler shifts.</a:t>
            </a:r>
          </a:p>
          <a:p>
            <a:endParaRPr/>
          </a:p>
          <a:p>
            <a:r>
              <a:t>We cool one of the modes by applying laser pulses that reduce single quanta of motion in each pulse. When we reach the ground-state level the coupling of this pulses vanish. </a:t>
            </a:r>
          </a:p>
          <a:p>
            <a:endParaRPr/>
          </a:p>
          <a:p>
            <a:r>
              <a:t>I think this is the most important thing to get from this slide. When the crystal is in the ground state there is no coupling on the motional sideband.</a:t>
            </a:r>
          </a:p>
          <a:p>
            <a:endParaRPr/>
          </a:p>
          <a:p>
            <a:r>
              <a:t>When optimised we get about 98% population in the ground state and our heating rates are quite low.</a:t>
            </a:r>
          </a:p>
          <a:p>
            <a:r>
              <a:t>This cooling is independent of the energy states of the molecule so we can do it to any molecular ion in a reasonable mass range.</a:t>
            </a:r>
          </a:p>
        </p:txBody>
      </p:sp>
    </p:spTree>
    <p:extLst>
      <p:ext uri="{BB962C8B-B14F-4D97-AF65-F5344CB8AC3E}">
        <p14:creationId xmlns:p14="http://schemas.microsoft.com/office/powerpoint/2010/main" val="3149151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Shape 1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165" name="Shape 1165"/>
          <p:cNvSpPr>
            <a:spLocks noGrp="1"/>
          </p:cNvSpPr>
          <p:nvPr>
            <p:ph type="body" sz="quarter" idx="1"/>
          </p:nvPr>
        </p:nvSpPr>
        <p:spPr>
          <a:prstGeom prst="rect">
            <a:avLst/>
          </a:prstGeom>
        </p:spPr>
        <p:txBody>
          <a:bodyPr/>
          <a:lstStyle/>
          <a:p>
            <a:endParaRPr lang="en-US" dirty="0"/>
          </a:p>
          <a:p>
            <a:r>
              <a:rPr dirty="0"/>
              <a:t>We wanted to improve on this method. </a:t>
            </a:r>
          </a:p>
          <a:p>
            <a:r>
              <a:rPr dirty="0"/>
              <a:t>Our problems were few: </a:t>
            </a:r>
          </a:p>
          <a:p>
            <a:r>
              <a:rPr dirty="0"/>
              <a:t>1) We wanted to separate the state detection from the spectroscopy part.</a:t>
            </a:r>
          </a:p>
          <a:p>
            <a:r>
              <a:rPr dirty="0"/>
              <a:t>In our vision you don’t know a-priori in which state the molecule at to begin with</a:t>
            </a:r>
          </a:p>
          <a:p>
            <a:r>
              <a:rPr dirty="0"/>
              <a:t>2) You also might don’t have the means to coherently control the molecule. Either you didn’t developed them yet or you don’t want to since you are interested, </a:t>
            </a:r>
            <a:r>
              <a:rPr dirty="0" err="1"/>
              <a:t>e.g</a:t>
            </a:r>
            <a:r>
              <a:rPr dirty="0"/>
              <a:t>, in studying state-changing interactions. </a:t>
            </a:r>
          </a:p>
          <a:p>
            <a:r>
              <a:rPr dirty="0"/>
              <a:t>3) We wanted a simple method, which also relax the requirement for ground-state cooling which is crucial for QLS. </a:t>
            </a:r>
          </a:p>
          <a:p>
            <a:endParaRPr dirty="0"/>
          </a:p>
          <a:p>
            <a:r>
              <a:rPr dirty="0"/>
              <a:t>What we resort to is a state-dependent motional excitation. This was demonstrated as proof-of-principle on trapped atomic ions, and proposed for molecular ions. And we were the first to implement this method on actual molecules.</a:t>
            </a:r>
          </a:p>
          <a:p>
            <a:endParaRPr dirty="0"/>
          </a:p>
          <a:p>
            <a:r>
              <a:rPr dirty="0"/>
              <a:t>Suppose you can apply a state dependent force on your molecule. </a:t>
            </a:r>
          </a:p>
          <a:p>
            <a:r>
              <a:rPr dirty="0"/>
              <a:t>Suppose that this force is also oscillating at the frequency of the mode of the crystal.</a:t>
            </a:r>
          </a:p>
          <a:p>
            <a:r>
              <a:rPr dirty="0"/>
              <a:t>So we can excite the crystal resonantly this means that you can apply very weak forces (~10’s </a:t>
            </a:r>
            <a:r>
              <a:rPr dirty="0" err="1"/>
              <a:t>yN</a:t>
            </a:r>
            <a:r>
              <a:rPr dirty="0"/>
              <a:t> 1yocto=10^-24)</a:t>
            </a:r>
          </a:p>
          <a:p>
            <a:endParaRPr dirty="0"/>
          </a:p>
          <a:p>
            <a:r>
              <a:rPr dirty="0"/>
              <a:t>These forces correlate the motion of the crystal, here you see motional distribution with different amplitudes, with the molecule state. </a:t>
            </a:r>
          </a:p>
          <a:p>
            <a:endParaRPr dirty="0"/>
          </a:p>
          <a:p>
            <a:r>
              <a:rPr dirty="0"/>
              <a:t>Then we can read this motion on the ion using ion thermometry.  </a:t>
            </a:r>
          </a:p>
          <a:p>
            <a:r>
              <a:rPr dirty="0"/>
              <a:t> </a:t>
            </a:r>
          </a:p>
        </p:txBody>
      </p:sp>
    </p:spTree>
    <p:extLst>
      <p:ext uri="{BB962C8B-B14F-4D97-AF65-F5344CB8AC3E}">
        <p14:creationId xmlns:p14="http://schemas.microsoft.com/office/powerpoint/2010/main" val="357947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Shape 1409"/>
          <p:cNvSpPr>
            <a:spLocks noGrp="1" noRot="1" noChangeAspect="1"/>
          </p:cNvSpPr>
          <p:nvPr>
            <p:ph type="sldImg"/>
          </p:nvPr>
        </p:nvSpPr>
        <p:spPr>
          <a:xfrm>
            <a:off x="381000" y="685800"/>
            <a:ext cx="6096000" cy="3429000"/>
          </a:xfrm>
          <a:prstGeom prst="rect">
            <a:avLst/>
          </a:prstGeom>
        </p:spPr>
        <p:txBody>
          <a:bodyPr/>
          <a:lstStyle/>
          <a:p>
            <a:endParaRPr/>
          </a:p>
        </p:txBody>
      </p:sp>
      <p:sp>
        <p:nvSpPr>
          <p:cNvPr id="1410" name="Shape 1410"/>
          <p:cNvSpPr>
            <a:spLocks noGrp="1"/>
          </p:cNvSpPr>
          <p:nvPr>
            <p:ph type="body" sz="quarter" idx="1"/>
          </p:nvPr>
        </p:nvSpPr>
        <p:spPr>
          <a:prstGeom prst="rect">
            <a:avLst/>
          </a:prstGeom>
        </p:spPr>
        <p:txBody>
          <a:bodyPr/>
          <a:lstStyle/>
          <a:p>
            <a:r>
              <a:rPr dirty="0"/>
              <a:t>1) We wanted to separate the state detection from the spectroscopy part.</a:t>
            </a:r>
            <a:r>
              <a:rPr lang="en-US" dirty="0"/>
              <a:t> </a:t>
            </a:r>
            <a:r>
              <a:rPr dirty="0"/>
              <a:t>In our vision you don’t know a-priori in which state the molecule at to begin with</a:t>
            </a:r>
          </a:p>
          <a:p>
            <a:r>
              <a:rPr dirty="0"/>
              <a:t>2) You also might don’t have the means to coherently control the molecule. Either you didn’t developed them yet or you don’t want to since you are interested, </a:t>
            </a:r>
            <a:r>
              <a:rPr dirty="0" err="1"/>
              <a:t>e.g</a:t>
            </a:r>
            <a:r>
              <a:rPr dirty="0"/>
              <a:t>, in studying state-changing interactions. </a:t>
            </a:r>
          </a:p>
          <a:p>
            <a:r>
              <a:rPr dirty="0"/>
              <a:t>3) We wanted a simple method, which also relax the requirement for ground-state cooling which is crucial for QLS. </a:t>
            </a:r>
          </a:p>
          <a:p>
            <a:endParaRPr dirty="0"/>
          </a:p>
          <a:p>
            <a:r>
              <a:rPr dirty="0"/>
              <a:t>What we resort to is a state-dependent motional excitation. This was demonstrated as proof-of-principle on trapped atomic ions, and proposed for molecular ions. And we were the first to implement this method on actual molecules.</a:t>
            </a:r>
          </a:p>
          <a:p>
            <a:endParaRPr dirty="0"/>
          </a:p>
          <a:p>
            <a:r>
              <a:rPr dirty="0"/>
              <a:t>Suppose you can apply a state dependent force on your molecule. </a:t>
            </a:r>
          </a:p>
          <a:p>
            <a:r>
              <a:rPr dirty="0"/>
              <a:t>Suppose that this force is also oscillating at the frequency of the mode of the crystal.</a:t>
            </a:r>
          </a:p>
          <a:p>
            <a:r>
              <a:rPr dirty="0"/>
              <a:t>So we can excite the crystal resonantly this means that you can apply very weak forces (~10’s </a:t>
            </a:r>
            <a:r>
              <a:rPr dirty="0" err="1"/>
              <a:t>yN</a:t>
            </a:r>
            <a:r>
              <a:rPr dirty="0"/>
              <a:t> 1yocto=10^-24)</a:t>
            </a:r>
          </a:p>
          <a:p>
            <a:endParaRPr dirty="0"/>
          </a:p>
          <a:p>
            <a:r>
              <a:rPr dirty="0"/>
              <a:t>These forces correlate the motion of the crystal, here you see motional distribution with different amplitudes, with the molecule state. </a:t>
            </a:r>
          </a:p>
          <a:p>
            <a:endParaRPr dirty="0"/>
          </a:p>
          <a:p>
            <a:r>
              <a:rPr dirty="0"/>
              <a:t>Then we can read this motion on the ion using ion thermometry.  </a:t>
            </a:r>
          </a:p>
          <a:p>
            <a:r>
              <a:rPr dirty="0"/>
              <a:t> </a:t>
            </a:r>
          </a:p>
        </p:txBody>
      </p:sp>
    </p:spTree>
    <p:extLst>
      <p:ext uri="{BB962C8B-B14F-4D97-AF65-F5344CB8AC3E}">
        <p14:creationId xmlns:p14="http://schemas.microsoft.com/office/powerpoint/2010/main" val="324159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1554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xfrm>
            <a:off x="381000" y="685800"/>
            <a:ext cx="6096000" cy="3429000"/>
          </a:xfrm>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78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noRot="1" noChangeAspect="1"/>
          </p:cNvSpPr>
          <p:nvPr>
            <p:ph type="sldImg"/>
          </p:nvPr>
        </p:nvSpPr>
        <p:spPr>
          <a:xfrm>
            <a:off x="381000" y="685800"/>
            <a:ext cx="6096000" cy="3429000"/>
          </a:xfrm>
          <a:prstGeom prst="rect">
            <a:avLst/>
          </a:prstGeom>
        </p:spPr>
        <p:txBody>
          <a:bodyPr/>
          <a:lstStyle/>
          <a:p>
            <a:endParaRPr/>
          </a:p>
        </p:txBody>
      </p:sp>
      <p:sp>
        <p:nvSpPr>
          <p:cNvPr id="1482" name="Shape 148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87181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381000" y="685800"/>
            <a:ext cx="6096000" cy="3429000"/>
          </a:xfrm>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r>
              <a:rPr dirty="0"/>
              <a:t>We went to find magnetic insensitive transitions in N2+ and because it is a molecule, we found plenty.</a:t>
            </a:r>
          </a:p>
          <a:p>
            <a:r>
              <a:rPr dirty="0"/>
              <a:t>This is the spectrum of the fundamental vibration transition from v=0 to v=1 with no rotation. Q(0) transition.</a:t>
            </a:r>
          </a:p>
          <a:p>
            <a:r>
              <a:rPr dirty="0"/>
              <a:t>I plot here the transition frequency for different Hyperfine Zeeman components as function of the magnetic field value.</a:t>
            </a:r>
          </a:p>
          <a:p>
            <a:r>
              <a:rPr dirty="0"/>
              <a:t>Let’s zoom here - we see that the Zeeman shift is linear at low field but then it starts to bend - this is the intermediate Zeeman regime before going to the </a:t>
            </a:r>
            <a:r>
              <a:rPr dirty="0" err="1"/>
              <a:t>Paschen</a:t>
            </a:r>
            <a:r>
              <a:rPr dirty="0"/>
              <a:t>-Back regime.</a:t>
            </a:r>
          </a:p>
          <a:p>
            <a:r>
              <a:rPr dirty="0"/>
              <a:t>Since the hyperfine splitting in molecules is low, order of few 100’s </a:t>
            </a:r>
            <a:r>
              <a:rPr dirty="0" err="1"/>
              <a:t>MHz.</a:t>
            </a:r>
            <a:r>
              <a:rPr dirty="0"/>
              <a:t> We get the transition to </a:t>
            </a:r>
            <a:r>
              <a:rPr dirty="0" err="1"/>
              <a:t>Pachen</a:t>
            </a:r>
            <a:r>
              <a:rPr dirty="0"/>
              <a:t>-Back at very low magnetic fields of few tens of Gauss.</a:t>
            </a:r>
          </a:p>
          <a:p>
            <a:r>
              <a:rPr dirty="0"/>
              <a:t>We call these “magic” magnetic field transitions since we have zero first order Zeeman shift at these magnetic field values.</a:t>
            </a:r>
          </a:p>
          <a:p>
            <a:r>
              <a:rPr dirty="0"/>
              <a:t>This will also happen in atoms, but at much larger magnetic field values due to the higher hyperfine splitting.</a:t>
            </a:r>
          </a:p>
          <a:p>
            <a:endParaRPr dirty="0"/>
          </a:p>
          <a:p>
            <a:r>
              <a:rPr dirty="0"/>
              <a:t>We can also focus on this part of the spectrum.</a:t>
            </a:r>
          </a:p>
          <a:p>
            <a:r>
              <a:rPr dirty="0"/>
              <a:t>Here we find transition between “stretched” states. These are states where all the spin quantum numbers are pointing in the same direction. Since these transition are in the same electronic state, the magnetic Zeeman electronic spin cancels. These type of transitions will only happen in a molecules and they also have a very low Zeeman sensitivity.</a:t>
            </a:r>
          </a:p>
          <a:p>
            <a:endParaRPr dirty="0"/>
          </a:p>
          <a:p>
            <a:r>
              <a:rPr dirty="0"/>
              <a:t>Just as a comparison the regular Zeeman levels have 10^5 order of magnitude larger Zeeman sensitivity. This is why the lines here which are first order Zeeman sensitive look horizontal.</a:t>
            </a:r>
          </a:p>
          <a:p>
            <a:r>
              <a:rPr dirty="0"/>
              <a:t>So molecules, provide magnetic insensitivity built in.</a:t>
            </a:r>
          </a:p>
        </p:txBody>
      </p:sp>
    </p:spTree>
    <p:extLst>
      <p:ext uri="{BB962C8B-B14F-4D97-AF65-F5344CB8AC3E}">
        <p14:creationId xmlns:p14="http://schemas.microsoft.com/office/powerpoint/2010/main" val="44445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rPr dirty="0"/>
              <a:t>One is the search for new physics beyond the standard model which is traditionally studied in the context of high energy physics but today it is more and more studied in the context of precision spectroscopic measurements on atoms and molecules. </a:t>
            </a:r>
          </a:p>
          <a:p>
            <a:endParaRPr dirty="0"/>
          </a:p>
          <a:p>
            <a:r>
              <a:rPr dirty="0"/>
              <a:t>Like the search for the electron dipole moment - this can be achieved with molecules due to their intrinsic strong internal electric field. (used to couple to possible permanent dipole moment of the electron)</a:t>
            </a:r>
          </a:p>
          <a:p>
            <a:endParaRPr dirty="0"/>
          </a:p>
          <a:p>
            <a:r>
              <a:rPr dirty="0"/>
              <a:t>Or search for variations of fundamental constants - this is since the vibrational and rotational degree of freedom in the molecule involve the motion of the nucleus itself and for such it is sensitive to the proton to electron mass ratio while purely electronic transitions are less sensitive.</a:t>
            </a:r>
          </a:p>
          <a:p>
            <a:endParaRPr dirty="0"/>
          </a:p>
          <a:p>
            <a:r>
              <a:rPr dirty="0"/>
              <a:t>We can also use molecules to test modification to </a:t>
            </a:r>
            <a:r>
              <a:rPr dirty="0" err="1"/>
              <a:t>newtonian</a:t>
            </a:r>
            <a:r>
              <a:rPr dirty="0"/>
              <a:t> gravity at a short length scale of few angstrom where bounds for these fifth forces are very low.</a:t>
            </a:r>
            <a:endParaRPr lang="en-US" dirty="0"/>
          </a:p>
        </p:txBody>
      </p:sp>
    </p:spTree>
    <p:extLst>
      <p:ext uri="{BB962C8B-B14F-4D97-AF65-F5344CB8AC3E}">
        <p14:creationId xmlns:p14="http://schemas.microsoft.com/office/powerpoint/2010/main" val="2062984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 name="Shape 1561"/>
          <p:cNvSpPr>
            <a:spLocks noGrp="1" noRot="1" noChangeAspect="1"/>
          </p:cNvSpPr>
          <p:nvPr>
            <p:ph type="sldImg"/>
          </p:nvPr>
        </p:nvSpPr>
        <p:spPr>
          <a:xfrm>
            <a:off x="381000" y="685800"/>
            <a:ext cx="6096000" cy="3429000"/>
          </a:xfrm>
          <a:prstGeom prst="rect">
            <a:avLst/>
          </a:prstGeom>
        </p:spPr>
        <p:txBody>
          <a:bodyPr/>
          <a:lstStyle/>
          <a:p>
            <a:endParaRPr/>
          </a:p>
        </p:txBody>
      </p:sp>
      <p:sp>
        <p:nvSpPr>
          <p:cNvPr id="1562" name="Shape 156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502907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 name="Shape 1586"/>
          <p:cNvSpPr>
            <a:spLocks noGrp="1" noRot="1" noChangeAspect="1"/>
          </p:cNvSpPr>
          <p:nvPr>
            <p:ph type="sldImg"/>
          </p:nvPr>
        </p:nvSpPr>
        <p:spPr>
          <a:xfrm>
            <a:off x="381000" y="685800"/>
            <a:ext cx="6096000" cy="3429000"/>
          </a:xfrm>
          <a:prstGeom prst="rect">
            <a:avLst/>
          </a:prstGeom>
        </p:spPr>
        <p:txBody>
          <a:bodyPr/>
          <a:lstStyle/>
          <a:p>
            <a:endParaRPr/>
          </a:p>
        </p:txBody>
      </p:sp>
      <p:sp>
        <p:nvSpPr>
          <p:cNvPr id="1587" name="Shape 158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410346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381000" y="685800"/>
            <a:ext cx="6096000" cy="3429000"/>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42038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Grp="1" noRot="1" noChangeAspect="1"/>
          </p:cNvSpPr>
          <p:nvPr>
            <p:ph type="sldImg"/>
          </p:nvPr>
        </p:nvSpPr>
        <p:spPr>
          <a:xfrm>
            <a:off x="381000" y="685800"/>
            <a:ext cx="6096000" cy="3429000"/>
          </a:xfrm>
          <a:prstGeom prst="rect">
            <a:avLst/>
          </a:prstGeom>
        </p:spPr>
        <p:txBody>
          <a:bodyPr/>
          <a:lstStyle/>
          <a:p>
            <a:endParaRPr/>
          </a:p>
        </p:txBody>
      </p:sp>
      <p:sp>
        <p:nvSpPr>
          <p:cNvPr id="773" name="Shape 77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014689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Shape 890"/>
          <p:cNvSpPr>
            <a:spLocks noGrp="1" noRot="1" noChangeAspect="1"/>
          </p:cNvSpPr>
          <p:nvPr>
            <p:ph type="sldImg"/>
          </p:nvPr>
        </p:nvSpPr>
        <p:spPr>
          <a:xfrm>
            <a:off x="381000" y="685800"/>
            <a:ext cx="6096000" cy="3429000"/>
          </a:xfrm>
          <a:prstGeom prst="rect">
            <a:avLst/>
          </a:prstGeom>
        </p:spPr>
        <p:txBody>
          <a:bodyPr/>
          <a:lstStyle/>
          <a:p>
            <a:endParaRPr/>
          </a:p>
        </p:txBody>
      </p:sp>
      <p:sp>
        <p:nvSpPr>
          <p:cNvPr id="891" name="Shape 8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846280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3" name="Shape 20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04" name="Shape 2004"/>
          <p:cNvSpPr>
            <a:spLocks noGrp="1"/>
          </p:cNvSpPr>
          <p:nvPr>
            <p:ph type="body" sz="quarter" idx="1"/>
          </p:nvPr>
        </p:nvSpPr>
        <p:spPr>
          <a:prstGeom prst="rect">
            <a:avLst/>
          </a:prstGeom>
        </p:spPr>
        <p:txBody>
          <a:bodyPr/>
          <a:lstStyle/>
          <a:p>
            <a:r>
              <a:rPr lang="en-GB" dirty="0"/>
              <a:t>Now we wanted to see if we can work in a much more complicated regime of our molecule.</a:t>
            </a:r>
          </a:p>
          <a:p>
            <a:r>
              <a:rPr lang="en-GB" dirty="0"/>
              <a:t>This is the absolute value of the  polarizability / ac-</a:t>
            </a:r>
            <a:r>
              <a:rPr lang="en-GB" dirty="0" err="1"/>
              <a:t>Strak</a:t>
            </a:r>
            <a:r>
              <a:rPr lang="en-GB" dirty="0"/>
              <a:t> shift for a molecule in rotationally excited states for different Zeeman states. </a:t>
            </a:r>
          </a:p>
          <a:p>
            <a:r>
              <a:rPr lang="en-GB" dirty="0"/>
              <a:t>Clearly it is much more dense than before.</a:t>
            </a:r>
          </a:p>
          <a:p>
            <a:r>
              <a:rPr lang="en-GB" dirty="0"/>
              <a:t>Can we use our method to detect states in this spectrum?</a:t>
            </a:r>
          </a:p>
          <a:p>
            <a:r>
              <a:rPr lang="en-GB" dirty="0"/>
              <a:t>But even if we can detect the strength very well, there is still an ambiguity in state determination, where states of different rotation give the same absolute value of force.</a:t>
            </a:r>
          </a:p>
          <a:p>
            <a:endParaRPr lang="en-GB" dirty="0"/>
          </a:p>
          <a:p>
            <a:r>
              <a:rPr lang="en-GB" dirty="0"/>
              <a:t>The reason for this ambiguity is because the ac-Stark shift has two signs. In one case the lattice is blue detuned from the resonance - positive energy shift while in the other the lattice is red detuned - negative energy shift. </a:t>
            </a:r>
          </a:p>
          <a:p>
            <a:endParaRPr lang="en-GB" dirty="0"/>
          </a:p>
          <a:p>
            <a:r>
              <a:rPr lang="en-GB" dirty="0"/>
              <a:t>In other words, if the molecule is in the N=6 state, blue detuned, than it will feel a force towards lower intensity of the lattice, if the molecule is in the N=4 state, than it will go to the maximum intensity of the lattice </a:t>
            </a:r>
          </a:p>
          <a:p>
            <a:endParaRPr lang="en-GB" dirty="0"/>
          </a:p>
          <a:p>
            <a:r>
              <a:rPr lang="en-GB" dirty="0"/>
              <a:t>But since these forces are equal and oscillating, we can’t tell what was the case. </a:t>
            </a:r>
          </a:p>
          <a:p>
            <a:r>
              <a:rPr lang="en-GB" dirty="0"/>
              <a:t>So we need to build some sort of interferometric measurement. We do this by allowing a small force on the AI which is always pointing towards high intensity. We can control the two ion distance such that they see the same phase of the lattice intensity. In this case if the molecule is red then the forces add while if it was blue the force subtract. We call this the Same-phase configuration.</a:t>
            </a:r>
          </a:p>
          <a:p>
            <a:endParaRPr lang="en-GB" dirty="0"/>
          </a:p>
          <a:p>
            <a:r>
              <a:rPr lang="en-GB" dirty="0"/>
              <a:t>Now they sit on opposite slops of the lattice - the situation is opposite red gives lower signal than blue.</a:t>
            </a:r>
          </a:p>
          <a:p>
            <a:endParaRPr lang="en-GB" dirty="0"/>
          </a:p>
          <a:p>
            <a:r>
              <a:rPr lang="en-GB" dirty="0"/>
              <a:t>We can use these two measurements to extract both the amplitude and sign of the force.</a:t>
            </a:r>
          </a:p>
        </p:txBody>
      </p:sp>
    </p:spTree>
    <p:extLst>
      <p:ext uri="{BB962C8B-B14F-4D97-AF65-F5344CB8AC3E}">
        <p14:creationId xmlns:p14="http://schemas.microsoft.com/office/powerpoint/2010/main" val="115012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 name="Shape 2119"/>
          <p:cNvSpPr>
            <a:spLocks noGrp="1" noRot="1" noChangeAspect="1"/>
          </p:cNvSpPr>
          <p:nvPr>
            <p:ph type="sldImg"/>
          </p:nvPr>
        </p:nvSpPr>
        <p:spPr>
          <a:xfrm>
            <a:off x="381000" y="685800"/>
            <a:ext cx="6096000" cy="3429000"/>
          </a:xfrm>
          <a:prstGeom prst="rect">
            <a:avLst/>
          </a:prstGeom>
        </p:spPr>
        <p:txBody>
          <a:bodyPr/>
          <a:lstStyle/>
          <a:p>
            <a:endParaRPr/>
          </a:p>
        </p:txBody>
      </p:sp>
      <p:sp>
        <p:nvSpPr>
          <p:cNvPr id="2120" name="Shape 2120"/>
          <p:cNvSpPr>
            <a:spLocks noGrp="1"/>
          </p:cNvSpPr>
          <p:nvPr>
            <p:ph type="body" sz="quarter" idx="1"/>
          </p:nvPr>
        </p:nvSpPr>
        <p:spPr>
          <a:prstGeom prst="rect">
            <a:avLst/>
          </a:prstGeom>
        </p:spPr>
        <p:txBody>
          <a:bodyPr/>
          <a:lstStyle/>
          <a:p>
            <a:r>
              <a:rPr dirty="0"/>
              <a:t>This is exemplified in these two Rabi oscillation signals. </a:t>
            </a:r>
          </a:p>
          <a:p>
            <a:r>
              <a:rPr dirty="0"/>
              <a:t>In one the same phase configuration is stronger than the opposite phase - Red detuned lattice beam</a:t>
            </a:r>
          </a:p>
          <a:p>
            <a:r>
              <a:rPr dirty="0"/>
              <a:t>In the other we have that the opposite phase is stronger than the same phase - Blue detuned lattice beam</a:t>
            </a:r>
          </a:p>
        </p:txBody>
      </p:sp>
    </p:spTree>
    <p:extLst>
      <p:ext uri="{BB962C8B-B14F-4D97-AF65-F5344CB8AC3E}">
        <p14:creationId xmlns:p14="http://schemas.microsoft.com/office/powerpoint/2010/main" val="3922176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 name="Shape 2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3" name="Shape 2233"/>
          <p:cNvSpPr>
            <a:spLocks noGrp="1"/>
          </p:cNvSpPr>
          <p:nvPr>
            <p:ph type="body" sz="quarter" idx="1"/>
          </p:nvPr>
        </p:nvSpPr>
        <p:spPr>
          <a:prstGeom prst="rect">
            <a:avLst/>
          </a:prstGeom>
        </p:spPr>
        <p:txBody>
          <a:bodyPr/>
          <a:lstStyle/>
          <a:p>
            <a:r>
              <a:t>We used that to identify states in this complex region of the molecular spectrum.</a:t>
            </a:r>
          </a:p>
          <a:p>
            <a:r>
              <a:t>The colour and arrow direction indicates the sign and amplitude of the force acted on the molecule.</a:t>
            </a:r>
          </a:p>
        </p:txBody>
      </p:sp>
    </p:spTree>
    <p:extLst>
      <p:ext uri="{BB962C8B-B14F-4D97-AF65-F5344CB8AC3E}">
        <p14:creationId xmlns:p14="http://schemas.microsoft.com/office/powerpoint/2010/main" val="768711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 name="Shape 2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243" name="Shape 2243"/>
          <p:cNvSpPr>
            <a:spLocks noGrp="1"/>
          </p:cNvSpPr>
          <p:nvPr>
            <p:ph type="body" sz="quarter" idx="1"/>
          </p:nvPr>
        </p:nvSpPr>
        <p:spPr>
          <a:prstGeom prst="rect">
            <a:avLst/>
          </a:prstGeom>
        </p:spPr>
        <p:txBody>
          <a:bodyPr/>
          <a:lstStyle/>
          <a:p>
            <a:r>
              <a:rPr dirty="0"/>
              <a:t>Overall we had 540 possible states, from which we could exclude almost all except of 6 states that agree within 1-sigma and 12 states that agree within 12 sigma to our measurement.</a:t>
            </a:r>
          </a:p>
          <a:p>
            <a:r>
              <a:rPr dirty="0"/>
              <a:t>This is a state identification down to the hyperfine and Zeeman structure in the molecule. </a:t>
            </a:r>
          </a:p>
        </p:txBody>
      </p:sp>
    </p:spTree>
    <p:extLst>
      <p:ext uri="{BB962C8B-B14F-4D97-AF65-F5344CB8AC3E}">
        <p14:creationId xmlns:p14="http://schemas.microsoft.com/office/powerpoint/2010/main" val="558786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7" name="Shape 2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268" name="Shape 2268"/>
          <p:cNvSpPr>
            <a:spLocks noGrp="1"/>
          </p:cNvSpPr>
          <p:nvPr>
            <p:ph type="body" sz="quarter" idx="1"/>
          </p:nvPr>
        </p:nvSpPr>
        <p:spPr>
          <a:prstGeom prst="rect">
            <a:avLst/>
          </a:prstGeom>
        </p:spPr>
        <p:txBody>
          <a:bodyPr/>
          <a:lstStyle/>
          <a:p>
            <a:r>
              <a:rPr dirty="0"/>
              <a:t>*** make this slide shorter ***</a:t>
            </a:r>
          </a:p>
          <a:p>
            <a:endParaRPr dirty="0"/>
          </a:p>
          <a:p>
            <a:r>
              <a:rPr dirty="0"/>
              <a:t>We can also use our detection to track chemical reactions in our system.</a:t>
            </a:r>
          </a:p>
          <a:p>
            <a:r>
              <a:rPr dirty="0"/>
              <a:t>In this case here we identified the molecule to be in the N=7 J=7/2 state. After reaction, the signal completely changes. Using mass spectrometry, we see that the mass of the molecular ion changed from 28 to 29. We don’t know the state of the product since the transitions are too highly detuned from our laser.</a:t>
            </a:r>
          </a:p>
          <a:p>
            <a:r>
              <a:rPr dirty="0"/>
              <a:t>In the second case the molecule started in the N=6 J=11/2 state, now the mass remained 28 the mass of nitrogen so we conclude that this is a state changing collision. </a:t>
            </a:r>
          </a:p>
          <a:p>
            <a:endParaRPr dirty="0"/>
          </a:p>
          <a:p>
            <a:r>
              <a:rPr dirty="0"/>
              <a:t>We can’t identify in our setup the product state - for that we need to be able to scan the lattice laser to met closer to resonance conditions with the product.</a:t>
            </a:r>
          </a:p>
          <a:p>
            <a:endParaRPr dirty="0"/>
          </a:p>
          <a:p>
            <a:r>
              <a:rPr dirty="0"/>
              <a:t>We also can’t control the neutral reactant state - this can be done for example by implementing techniques done in </a:t>
            </a:r>
            <a:r>
              <a:rPr dirty="0" err="1"/>
              <a:t>Ozeri</a:t>
            </a:r>
            <a:r>
              <a:rPr dirty="0"/>
              <a:t> group for atom-ion reactions but now atom - molecular ion reactions.</a:t>
            </a:r>
          </a:p>
          <a:p>
            <a:r>
              <a:rPr dirty="0"/>
              <a:t> </a:t>
            </a:r>
          </a:p>
          <a:p>
            <a:r>
              <a:rPr dirty="0"/>
              <a:t> </a:t>
            </a:r>
          </a:p>
        </p:txBody>
      </p:sp>
    </p:spTree>
    <p:extLst>
      <p:ext uri="{BB962C8B-B14F-4D97-AF65-F5344CB8AC3E}">
        <p14:creationId xmlns:p14="http://schemas.microsoft.com/office/powerpoint/2010/main" val="106564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381000" y="685800"/>
            <a:ext cx="6096000" cy="3429000"/>
          </a:xfrm>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129804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 name="Shape 23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36" name="Shape 2336"/>
          <p:cNvSpPr>
            <a:spLocks noGrp="1"/>
          </p:cNvSpPr>
          <p:nvPr>
            <p:ph type="body" sz="quarter" idx="1"/>
          </p:nvPr>
        </p:nvSpPr>
        <p:spPr>
          <a:prstGeom prst="rect">
            <a:avLst/>
          </a:prstGeom>
        </p:spPr>
        <p:txBody>
          <a:bodyPr/>
          <a:lstStyle/>
          <a:p>
            <a:r>
              <a:rPr dirty="0"/>
              <a:t>Enough about clocks.</a:t>
            </a:r>
          </a:p>
          <a:p>
            <a:r>
              <a:rPr dirty="0"/>
              <a:t>Can we turn off hyperfine interaction?</a:t>
            </a:r>
          </a:p>
          <a:p>
            <a:r>
              <a:rPr dirty="0"/>
              <a:t>This seems like a weird question. With atoms either you have nuclear spin or you don’t and that what it is there is nothing you can do about it.</a:t>
            </a:r>
          </a:p>
          <a:p>
            <a:r>
              <a:rPr dirty="0"/>
              <a:t>With molecules, this is a bit different. Molecules have different nuclear spin isomers. </a:t>
            </a:r>
          </a:p>
          <a:p>
            <a:r>
              <a:rPr dirty="0"/>
              <a:t>For the nitrogen atom, 14N, we have nuclear spin of 1 such that the total nuclear spin of the molecule is zero, one or two.</a:t>
            </a:r>
          </a:p>
          <a:p>
            <a:r>
              <a:rPr dirty="0"/>
              <a:t>The spin 1 is called the para-N2 and the spin 0 and spin 2 are the ortho-N2.</a:t>
            </a:r>
          </a:p>
          <a:p>
            <a:r>
              <a:rPr dirty="0"/>
              <a:t>If we look on the Q(0) spectrum I showed you earlier, it is actually composed of two nuclear spin isomers. One for the spin zero with no hyper fine and one with I=2 with hyperfine this can be readily seen from the more complicated spectrum of the I=2 molecule. The nuclear spin isomers are regarded as different type of molecules. Can we coherently transmute the molecule from one type to the other?</a:t>
            </a:r>
          </a:p>
          <a:p>
            <a:r>
              <a:rPr dirty="0"/>
              <a:t>According to our calculations we can, the spectrum of v=1, N=2 shows a Landau-Zenner type avoided crossing between two states of the molecule at low magnetic field value of 25 G. </a:t>
            </a:r>
          </a:p>
          <a:p>
            <a:r>
              <a:rPr dirty="0"/>
              <a:t>The red energy eigenstate starts at low magnetic field as a I=0 molecule but ends as I=2 molecule at high magnetic fields. </a:t>
            </a:r>
          </a:p>
          <a:p>
            <a:r>
              <a:rPr dirty="0"/>
              <a:t>To coherently change our molecule between the two isomeric states, we can start from state of definite nuclear isomer in the molecule ground state and drive them coherently in and out of the avoided crossing to transmute the molecule nuclear spin.</a:t>
            </a:r>
          </a:p>
          <a:p>
            <a:endParaRPr dirty="0"/>
          </a:p>
          <a:p>
            <a:r>
              <a:rPr dirty="0"/>
              <a:t>Thus by pushing a button we can change our molecule from one isomeric spin to the other and also create coherent superposition of both.</a:t>
            </a:r>
          </a:p>
        </p:txBody>
      </p:sp>
    </p:spTree>
    <p:extLst>
      <p:ext uri="{BB962C8B-B14F-4D97-AF65-F5344CB8AC3E}">
        <p14:creationId xmlns:p14="http://schemas.microsoft.com/office/powerpoint/2010/main" val="344419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381000" y="685800"/>
            <a:ext cx="6096000" cy="3429000"/>
          </a:xfrm>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rPr dirty="0"/>
              <a:t>Lets look on the case of N2+ as a molecular clock</a:t>
            </a:r>
          </a:p>
          <a:p>
            <a:r>
              <a:rPr dirty="0"/>
              <a:t>It is a homonuclear diatomic molecule - symmetric molecule.</a:t>
            </a:r>
          </a:p>
          <a:p>
            <a:r>
              <a:rPr dirty="0"/>
              <a:t>For that, it doesn’t have a permanent dipole moment meaning that dipole transitions are forbidden in the electronic ground-state. </a:t>
            </a:r>
          </a:p>
          <a:p>
            <a:r>
              <a:rPr dirty="0"/>
              <a:t>Hence they are narrow and long lived. </a:t>
            </a:r>
          </a:p>
          <a:p>
            <a:r>
              <a:rPr dirty="0"/>
              <a:t>They can be driven by electric quadrupole and magnetic dipole. </a:t>
            </a:r>
          </a:p>
          <a:p>
            <a:endParaRPr dirty="0"/>
          </a:p>
          <a:p>
            <a:r>
              <a:rPr dirty="0"/>
              <a:t>Is this molecule ideal for clock?</a:t>
            </a:r>
          </a:p>
          <a:p>
            <a:r>
              <a:rPr dirty="0"/>
              <a:t>They do have small coupling to electric fields, however, they are first order sensitive to magnetic fields.</a:t>
            </a:r>
          </a:p>
          <a:p>
            <a:r>
              <a:rPr dirty="0"/>
              <a:t>Magnetic field fluctuations are dominant in introducing decoherence if you think on application of molecular qubits and also will reduce significantly the accuracy and precision of the spectroscopy.  </a:t>
            </a:r>
          </a:p>
        </p:txBody>
      </p:sp>
    </p:spTree>
    <p:extLst>
      <p:ext uri="{BB962C8B-B14F-4D97-AF65-F5344CB8AC3E}">
        <p14:creationId xmlns:p14="http://schemas.microsoft.com/office/powerpoint/2010/main" val="4246381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5300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xfrm>
            <a:off x="381000" y="685800"/>
            <a:ext cx="6096000" cy="3429000"/>
          </a:xfrm>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87338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xfrm>
            <a:off x="381000" y="685800"/>
            <a:ext cx="6096000" cy="3429000"/>
          </a:xfrm>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7454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xfrm>
            <a:off x="381000" y="685800"/>
            <a:ext cx="6096000" cy="3429000"/>
          </a:xfrm>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rPr dirty="0"/>
              <a:t>So let me tell you a bit on our system.</a:t>
            </a:r>
          </a:p>
          <a:p>
            <a:r>
              <a:rPr dirty="0"/>
              <a:t>It is a merge of two techniques from chemistry and physics disciplines. </a:t>
            </a:r>
          </a:p>
          <a:p>
            <a:endParaRPr dirty="0"/>
          </a:p>
          <a:p>
            <a:r>
              <a:rPr dirty="0"/>
              <a:t>On the chemistry side we use a molecular beam machine to produce packets of internally cold and neutral molecules. This is a very general and robust way of creating all type of molecules and it is used extensively in the chemistry world in molecular beam experiments. These molecules are neutral so they don’t see the electric field of the ion trap and they just fly through. </a:t>
            </a:r>
          </a:p>
          <a:p>
            <a:endParaRPr dirty="0"/>
          </a:p>
          <a:p>
            <a:r>
              <a:rPr dirty="0"/>
              <a:t>The ion trap is created by an oscillating electric fields which makes an effective harmonic potential for charged particles. We use </a:t>
            </a:r>
            <a:r>
              <a:rPr dirty="0" err="1"/>
              <a:t>two-colour</a:t>
            </a:r>
            <a:r>
              <a:rPr dirty="0"/>
              <a:t> three photon ionization scheme to </a:t>
            </a:r>
            <a:r>
              <a:rPr dirty="0" err="1"/>
              <a:t>ionise</a:t>
            </a:r>
            <a:r>
              <a:rPr dirty="0"/>
              <a:t> the molecules in the center of the trap. This scheme can be made rotational and vibrational state-selective.</a:t>
            </a:r>
          </a:p>
          <a:p>
            <a:endParaRPr dirty="0"/>
          </a:p>
          <a:p>
            <a:r>
              <a:rPr dirty="0"/>
              <a:t>The molecular ions are now trapped in the ion trapped where they are sympathetically cooled by an atomic ion, forming these two-ion crystal which are used for quantum logic.</a:t>
            </a:r>
          </a:p>
          <a:p>
            <a:r>
              <a:rPr dirty="0"/>
              <a:t>And this ion trap is a quantum information ion trap - meaning that we have full control over the atomic ion for ground-state cooling and high fidelity detection and coherent manipulation.</a:t>
            </a:r>
          </a:p>
        </p:txBody>
      </p:sp>
    </p:spTree>
    <p:extLst>
      <p:ext uri="{BB962C8B-B14F-4D97-AF65-F5344CB8AC3E}">
        <p14:creationId xmlns:p14="http://schemas.microsoft.com/office/powerpoint/2010/main" val="1420734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xfrm>
            <a:off x="381000" y="685800"/>
            <a:ext cx="6096000" cy="3429000"/>
          </a:xfrm>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22948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 Centre">
    <p:spTree>
      <p:nvGrpSpPr>
        <p:cNvPr id="1" name=""/>
        <p:cNvGrpSpPr/>
        <p:nvPr/>
      </p:nvGrpSpPr>
      <p:grpSpPr>
        <a:xfrm>
          <a:off x="0" y="0"/>
          <a:ext cx="0" cy="0"/>
          <a:chOff x="0" y="0"/>
          <a:chExt cx="0" cy="0"/>
        </a:xfrm>
      </p:grpSpPr>
      <p:sp>
        <p:nvSpPr>
          <p:cNvPr id="12" name="Rectangle"/>
          <p:cNvSpPr/>
          <p:nvPr/>
        </p:nvSpPr>
        <p:spPr>
          <a:xfrm>
            <a:off x="12200571" y="-50592"/>
            <a:ext cx="12192001" cy="13817184"/>
          </a:xfrm>
          <a:prstGeom prst="rect">
            <a:avLst/>
          </a:prstGeom>
          <a:solidFill>
            <a:srgbClr val="F9F7FA"/>
          </a:solidFill>
          <a:ln w="12700">
            <a:miter lim="400000"/>
          </a:ln>
        </p:spPr>
        <p:txBody>
          <a:bodyPr lIns="71437" tIns="71437" rIns="71437" bIns="71437" anchor="ctr"/>
          <a:lstStyle/>
          <a:p>
            <a:pPr defTabSz="821531">
              <a:defRPr b="0">
                <a:solidFill>
                  <a:srgbClr val="D5D5D5"/>
                </a:solidFill>
                <a:latin typeface="+mn-lt"/>
                <a:ea typeface="+mn-ea"/>
                <a:cs typeface="+mn-cs"/>
                <a:sym typeface="Helvetica Neue Medium"/>
              </a:defRPr>
            </a:pPr>
            <a:endParaRPr/>
          </a:p>
        </p:txBody>
      </p:sp>
      <p:sp>
        <p:nvSpPr>
          <p:cNvPr id="13" name="Slide Number"/>
          <p:cNvSpPr txBox="1">
            <a:spLocks noGrp="1"/>
          </p:cNvSpPr>
          <p:nvPr>
            <p:ph type="sldNum" sz="quarter" idx="2"/>
          </p:nvPr>
        </p:nvSpPr>
        <p:spPr>
          <a:xfrm>
            <a:off x="23751292" y="13147622"/>
            <a:ext cx="453239" cy="461059"/>
          </a:xfrm>
          <a:prstGeom prst="rect">
            <a:avLst/>
          </a:prstGeom>
        </p:spPr>
        <p:txBody>
          <a:bodyPr/>
          <a:lstStyle/>
          <a:p>
            <a:fld id="{86CB4B4D-7CA3-9044-876B-883B54F8677D}" type="slidenum">
              <a:t>‹#›</a:t>
            </a:fld>
            <a:endParaRPr/>
          </a:p>
        </p:txBody>
      </p:sp>
      <p:sp>
        <p:nvSpPr>
          <p:cNvPr id="14" name="Title…"/>
          <p:cNvSpPr txBox="1">
            <a:spLocks noGrp="1"/>
          </p:cNvSpPr>
          <p:nvPr>
            <p:ph type="body" sz="quarter" idx="21"/>
          </p:nvPr>
        </p:nvSpPr>
        <p:spPr>
          <a:xfrm>
            <a:off x="1257005" y="2032000"/>
            <a:ext cx="9652001" cy="4852954"/>
          </a:xfrm>
          <a:prstGeom prst="rect">
            <a:avLst/>
          </a:prstGeom>
        </p:spPr>
        <p:txBody>
          <a:bodyPr lIns="71437" tIns="71437" rIns="71437" bIns="71437" anchor="t">
            <a:noAutofit/>
          </a:bodyPr>
          <a:lstStyle/>
          <a:p>
            <a:pPr marL="0" indent="0" defTabSz="821531">
              <a:spcBef>
                <a:spcPts val="8000"/>
              </a:spcBef>
              <a:buSzTx/>
              <a:buNone/>
              <a:defRPr sz="7000">
                <a:latin typeface="Rubik Medium"/>
                <a:ea typeface="Rubik Medium"/>
                <a:cs typeface="Rubik Medium"/>
                <a:sym typeface="Rubik Medium"/>
              </a:defRPr>
            </a:pPr>
            <a:r>
              <a:t>Title</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1</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2</a:t>
            </a:r>
          </a:p>
        </p:txBody>
      </p:sp>
      <p:sp>
        <p:nvSpPr>
          <p:cNvPr id="15" name="Citation"/>
          <p:cNvSpPr txBox="1">
            <a:spLocks noGrp="1"/>
          </p:cNvSpPr>
          <p:nvPr>
            <p:ph type="body" sz="quarter" idx="22"/>
          </p:nvPr>
        </p:nvSpPr>
        <p:spPr>
          <a:xfrm>
            <a:off x="13055600" y="12701587"/>
            <a:ext cx="9486900" cy="596901"/>
          </a:xfrm>
          <a:prstGeom prst="rect">
            <a:avLst/>
          </a:prstGeom>
        </p:spPr>
        <p:txBody>
          <a:bodyPr>
            <a:noAutofit/>
          </a:bodyPr>
          <a:lstStyle>
            <a:lvl1pPr marL="0" indent="0">
              <a:spcBef>
                <a:spcPts val="0"/>
              </a:spcBef>
              <a:buSzTx/>
              <a:buNone/>
              <a:defRPr sz="2000">
                <a:latin typeface="Rubik Regular"/>
                <a:ea typeface="Rubik Regular"/>
                <a:cs typeface="Rubik Regular"/>
                <a:sym typeface="Rubik Regular"/>
              </a:defRPr>
            </a:lvl1pPr>
          </a:lstStyle>
          <a:p>
            <a:r>
              <a:t>Citation</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03"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106"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7"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8"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1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116"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7"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8"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25"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126"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127"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128"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37"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38"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39"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0"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1" name="Slide Number"/>
          <p:cNvSpPr txBox="1">
            <a:spLocks noGrp="1"/>
          </p:cNvSpPr>
          <p:nvPr>
            <p:ph type="sldNum" sz="quarter" idx="2"/>
          </p:nvPr>
        </p:nvSpPr>
        <p:spPr>
          <a:xfrm>
            <a:off x="23744908" y="13147622"/>
            <a:ext cx="453239"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8"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49"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0"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1"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8"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9"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0"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
        <p:nvSpPr>
          <p:cNvPr id="161" name="Text"/>
          <p:cNvSpPr txBox="1">
            <a:spLocks noGrp="1"/>
          </p:cNvSpPr>
          <p:nvPr>
            <p:ph type="body" sz="quarter" idx="21"/>
          </p:nvPr>
        </p:nvSpPr>
        <p:spPr>
          <a:xfrm>
            <a:off x="203898" y="13097926"/>
            <a:ext cx="23685295" cy="560450"/>
          </a:xfrm>
          <a:prstGeom prst="rect">
            <a:avLst/>
          </a:prstGeom>
        </p:spPr>
        <p:txBody>
          <a:bodyPr>
            <a:spAutoFit/>
          </a:bodyPr>
          <a:lstStyle/>
          <a:p>
            <a:pPr marL="0" indent="0">
              <a:spcBef>
                <a:spcPts val="0"/>
              </a:spcBef>
              <a:buSzTx/>
              <a:buNone/>
              <a:defRPr sz="3000" b="1">
                <a:solidFill>
                  <a:srgbClr val="008F00"/>
                </a:solidFill>
              </a:defRPr>
            </a:pPr>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68" name="Title Text"/>
          <p:cNvSpPr txBox="1">
            <a:spLocks noGrp="1"/>
          </p:cNvSpPr>
          <p:nvPr>
            <p:ph type="title"/>
          </p:nvPr>
        </p:nvSpPr>
        <p:spPr>
          <a:prstGeom prst="rect">
            <a:avLst/>
          </a:prstGeom>
        </p:spPr>
        <p:txBody>
          <a:bodyPr/>
          <a:lstStyle/>
          <a:p>
            <a:r>
              <a:t>Title Text</a:t>
            </a:r>
          </a:p>
        </p:txBody>
      </p:sp>
      <p:sp>
        <p:nvSpPr>
          <p:cNvPr id="169"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0"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78" name="Title Text"/>
          <p:cNvSpPr txBox="1">
            <a:spLocks noGrp="1"/>
          </p:cNvSpPr>
          <p:nvPr>
            <p:ph type="title"/>
          </p:nvPr>
        </p:nvSpPr>
        <p:spPr>
          <a:prstGeom prst="rect">
            <a:avLst/>
          </a:prstGeom>
        </p:spPr>
        <p:txBody>
          <a:bodyPr/>
          <a:lstStyle/>
          <a:p>
            <a:r>
              <a:t>Title Text</a:t>
            </a:r>
          </a:p>
        </p:txBody>
      </p:sp>
      <p:sp>
        <p:nvSpPr>
          <p:cNvPr id="179"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180"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1"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2" name="Slide Number"/>
          <p:cNvSpPr txBox="1">
            <a:spLocks noGrp="1"/>
          </p:cNvSpPr>
          <p:nvPr>
            <p:ph type="sldNum" sz="quarter" idx="2"/>
          </p:nvPr>
        </p:nvSpPr>
        <p:spPr>
          <a:xfrm>
            <a:off x="23751224" y="13147622"/>
            <a:ext cx="453239"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97" name="Body Level One…"/>
          <p:cNvSpPr txBox="1">
            <a:spLocks noGrp="1"/>
          </p:cNvSpPr>
          <p:nvPr>
            <p:ph type="body" sz="quarter" idx="1"/>
          </p:nvPr>
        </p:nvSpPr>
        <p:spPr>
          <a:xfrm>
            <a:off x="1778000" y="708025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98"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9"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0" name="Slide Number"/>
          <p:cNvSpPr txBox="1">
            <a:spLocks noGrp="1"/>
          </p:cNvSpPr>
          <p:nvPr>
            <p:ph type="sldNum" sz="quarter" idx="2"/>
          </p:nvPr>
        </p:nvSpPr>
        <p:spPr>
          <a:xfrm>
            <a:off x="23751292" y="13147622"/>
            <a:ext cx="453239" cy="461059"/>
          </a:xfrm>
          <a:prstGeom prst="rect">
            <a:avLst/>
          </a:prstGeom>
        </p:spPr>
        <p:txBody>
          <a:bodyPr/>
          <a:lstStyle/>
          <a:p>
            <a:fld id="{86CB4B4D-7CA3-9044-876B-883B54F8677D}" type="slidenum">
              <a:t>‹#›</a:t>
            </a:fld>
            <a:endParaRPr/>
          </a:p>
        </p:txBody>
      </p:sp>
      <p:sp>
        <p:nvSpPr>
          <p:cNvPr id="201" name="Text"/>
          <p:cNvSpPr txBox="1">
            <a:spLocks noGrp="1"/>
          </p:cNvSpPr>
          <p:nvPr>
            <p:ph type="body" sz="quarter" idx="21"/>
          </p:nvPr>
        </p:nvSpPr>
        <p:spPr>
          <a:xfrm>
            <a:off x="203898" y="13097926"/>
            <a:ext cx="23685295" cy="560450"/>
          </a:xfrm>
          <a:prstGeom prst="rect">
            <a:avLst/>
          </a:prstGeom>
        </p:spPr>
        <p:txBody>
          <a:bodyPr>
            <a:spAutoFit/>
          </a:bodyPr>
          <a:lstStyle/>
          <a:p>
            <a:pPr marL="0" indent="0">
              <a:spcBef>
                <a:spcPts val="0"/>
              </a:spcBef>
              <a:buSzTx/>
              <a:buNone/>
              <a:defRPr sz="3000" b="1">
                <a:solidFill>
                  <a:srgbClr val="008F00"/>
                </a:solidFill>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Centre copy">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xfrm>
            <a:off x="23751292" y="13147622"/>
            <a:ext cx="453239" cy="461059"/>
          </a:xfrm>
          <a:prstGeom prst="rect">
            <a:avLst/>
          </a:prstGeom>
        </p:spPr>
        <p:txBody>
          <a:bodyPr/>
          <a:lstStyle/>
          <a:p>
            <a:fld id="{86CB4B4D-7CA3-9044-876B-883B54F8677D}" type="slidenum">
              <a:t>‹#›</a:t>
            </a:fld>
            <a:endParaRPr/>
          </a:p>
        </p:txBody>
      </p:sp>
      <p:sp>
        <p:nvSpPr>
          <p:cNvPr id="23" name="Title…"/>
          <p:cNvSpPr txBox="1">
            <a:spLocks noGrp="1"/>
          </p:cNvSpPr>
          <p:nvPr>
            <p:ph type="body" sz="quarter" idx="21"/>
          </p:nvPr>
        </p:nvSpPr>
        <p:spPr>
          <a:xfrm>
            <a:off x="1257005" y="2032000"/>
            <a:ext cx="9652001" cy="4852954"/>
          </a:xfrm>
          <a:prstGeom prst="rect">
            <a:avLst/>
          </a:prstGeom>
        </p:spPr>
        <p:txBody>
          <a:bodyPr lIns="71437" tIns="71437" rIns="71437" bIns="71437" anchor="t">
            <a:noAutofit/>
          </a:bodyPr>
          <a:lstStyle/>
          <a:p>
            <a:pPr marL="0" indent="0" defTabSz="821531">
              <a:spcBef>
                <a:spcPts val="8000"/>
              </a:spcBef>
              <a:buSzTx/>
              <a:buNone/>
              <a:defRPr sz="7000">
                <a:latin typeface="Rubik Medium"/>
                <a:ea typeface="Rubik Medium"/>
                <a:cs typeface="Rubik Medium"/>
                <a:sym typeface="Rubik Medium"/>
              </a:defRPr>
            </a:pPr>
            <a:r>
              <a:t>Title</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1</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2</a:t>
            </a:r>
          </a:p>
        </p:txBody>
      </p:sp>
      <p:sp>
        <p:nvSpPr>
          <p:cNvPr id="24" name="Citation"/>
          <p:cNvSpPr txBox="1">
            <a:spLocks noGrp="1"/>
          </p:cNvSpPr>
          <p:nvPr>
            <p:ph type="body" sz="quarter" idx="22"/>
          </p:nvPr>
        </p:nvSpPr>
        <p:spPr>
          <a:xfrm>
            <a:off x="13055600" y="12701587"/>
            <a:ext cx="9486900" cy="596901"/>
          </a:xfrm>
          <a:prstGeom prst="rect">
            <a:avLst/>
          </a:prstGeom>
        </p:spPr>
        <p:txBody>
          <a:bodyPr>
            <a:noAutofit/>
          </a:bodyPr>
          <a:lstStyle>
            <a:lvl1pPr marL="0" indent="0">
              <a:spcBef>
                <a:spcPts val="0"/>
              </a:spcBef>
              <a:buSzTx/>
              <a:buNone/>
              <a:defRPr sz="2000">
                <a:latin typeface="Rubik Regular"/>
                <a:ea typeface="Rubik Regular"/>
                <a:cs typeface="Rubik Regular"/>
                <a:sym typeface="Rubik Regular"/>
              </a:defRPr>
            </a:lvl1pPr>
          </a:lstStyle>
          <a:p>
            <a:r>
              <a:t>Citation</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2" name="Title…"/>
          <p:cNvSpPr txBox="1">
            <a:spLocks noGrp="1"/>
          </p:cNvSpPr>
          <p:nvPr>
            <p:ph type="body" sz="quarter" idx="21"/>
          </p:nvPr>
        </p:nvSpPr>
        <p:spPr>
          <a:xfrm>
            <a:off x="13474700" y="2032000"/>
            <a:ext cx="9652000" cy="5761178"/>
          </a:xfrm>
          <a:prstGeom prst="rect">
            <a:avLst/>
          </a:prstGeom>
        </p:spPr>
        <p:txBody>
          <a:bodyPr lIns="71437" tIns="71437" rIns="71437" bIns="71437" anchor="t">
            <a:noAutofit/>
          </a:bodyPr>
          <a:lstStyle/>
          <a:p>
            <a:pPr marL="0" indent="0" defTabSz="821531">
              <a:spcBef>
                <a:spcPts val="8000"/>
              </a:spcBef>
              <a:buSzTx/>
              <a:buNone/>
              <a:defRPr sz="7000">
                <a:latin typeface="Rubik Medium"/>
                <a:ea typeface="Rubik Medium"/>
                <a:cs typeface="Rubik Medium"/>
                <a:sym typeface="Rubik Medium"/>
              </a:defRPr>
            </a:pPr>
            <a:r>
              <a:t>Title</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1</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2</a:t>
            </a:r>
          </a:p>
        </p:txBody>
      </p:sp>
      <p:sp>
        <p:nvSpPr>
          <p:cNvPr id="33" name="Citation"/>
          <p:cNvSpPr txBox="1">
            <a:spLocks noGrp="1"/>
          </p:cNvSpPr>
          <p:nvPr>
            <p:ph type="body" sz="quarter" idx="22"/>
          </p:nvPr>
        </p:nvSpPr>
        <p:spPr>
          <a:xfrm>
            <a:off x="1035207" y="12700000"/>
            <a:ext cx="9481402" cy="600075"/>
          </a:xfrm>
          <a:prstGeom prst="rect">
            <a:avLst/>
          </a:prstGeom>
        </p:spPr>
        <p:txBody>
          <a:bodyPr>
            <a:noAutofit/>
          </a:bodyPr>
          <a:lstStyle>
            <a:lvl1pPr marL="0" indent="0" defTabSz="584200">
              <a:spcBef>
                <a:spcPts val="0"/>
              </a:spcBef>
              <a:buSzTx/>
              <a:buNone/>
              <a:defRPr sz="2000">
                <a:solidFill>
                  <a:srgbClr val="5E5E5E"/>
                </a:solidFill>
                <a:latin typeface="Rubik Medium"/>
                <a:ea typeface="Rubik Medium"/>
                <a:cs typeface="Rubik Medium"/>
                <a:sym typeface="Rubik Medium"/>
              </a:defRPr>
            </a:lvl1pPr>
          </a:lstStyle>
          <a:p>
            <a:pPr>
              <a:defRPr>
                <a:latin typeface="Rubik Light Bold"/>
                <a:ea typeface="Rubik Light Bold"/>
                <a:cs typeface="Rubik Light Bold"/>
                <a:sym typeface="Rubik Light Bold"/>
              </a:defRPr>
            </a:pPr>
            <a:r>
              <a:rPr>
                <a:latin typeface="Rubik Medium"/>
                <a:ea typeface="Rubik Medium"/>
                <a:cs typeface="Rubik Medium"/>
                <a:sym typeface="Rubik Medium"/>
              </a:rPr>
              <a:t>Citation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copy">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 name="Title…"/>
          <p:cNvSpPr txBox="1">
            <a:spLocks noGrp="1"/>
          </p:cNvSpPr>
          <p:nvPr>
            <p:ph type="body" sz="quarter" idx="21"/>
          </p:nvPr>
        </p:nvSpPr>
        <p:spPr>
          <a:xfrm>
            <a:off x="13474700" y="2032000"/>
            <a:ext cx="9652000" cy="5761178"/>
          </a:xfrm>
          <a:prstGeom prst="rect">
            <a:avLst/>
          </a:prstGeom>
        </p:spPr>
        <p:txBody>
          <a:bodyPr lIns="71437" tIns="71437" rIns="71437" bIns="71437" anchor="t">
            <a:noAutofit/>
          </a:bodyPr>
          <a:lstStyle/>
          <a:p>
            <a:pPr marL="0" indent="0" defTabSz="821531">
              <a:spcBef>
                <a:spcPts val="8000"/>
              </a:spcBef>
              <a:buSzTx/>
              <a:buNone/>
              <a:defRPr sz="7000">
                <a:latin typeface="Rubik Medium"/>
                <a:ea typeface="Rubik Medium"/>
                <a:cs typeface="Rubik Medium"/>
                <a:sym typeface="Rubik Medium"/>
              </a:defRPr>
            </a:pPr>
            <a:r>
              <a:t>Title</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1</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2</a:t>
            </a:r>
          </a:p>
        </p:txBody>
      </p:sp>
      <p:sp>
        <p:nvSpPr>
          <p:cNvPr id="42" name="Citation"/>
          <p:cNvSpPr txBox="1"/>
          <p:nvPr/>
        </p:nvSpPr>
        <p:spPr>
          <a:xfrm>
            <a:off x="1035207" y="12700000"/>
            <a:ext cx="9481402" cy="600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defTabSz="584200">
              <a:defRPr sz="2000" b="0">
                <a:solidFill>
                  <a:srgbClr val="5E5E5E"/>
                </a:solidFill>
                <a:latin typeface="Rubik Medium"/>
                <a:ea typeface="Rubik Medium"/>
                <a:cs typeface="Rubik Medium"/>
                <a:sym typeface="Rubik Medium"/>
              </a:defRPr>
            </a:lvl1pPr>
          </a:lstStyle>
          <a:p>
            <a:pPr>
              <a:defRPr>
                <a:latin typeface="Rubik Light Bold"/>
                <a:ea typeface="Rubik Light Bold"/>
                <a:cs typeface="Rubik Light Bold"/>
                <a:sym typeface="Rubik Light Bold"/>
              </a:defRPr>
            </a:pPr>
            <a:r>
              <a:rPr>
                <a:latin typeface="Rubik Medium"/>
                <a:ea typeface="Rubik Medium"/>
                <a:cs typeface="Rubik Medium"/>
                <a:sym typeface="Rubik Medium"/>
              </a:rPr>
              <a:t>Citation</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copy 1">
    <p:spTree>
      <p:nvGrpSpPr>
        <p:cNvPr id="1" name=""/>
        <p:cNvGrpSpPr/>
        <p:nvPr/>
      </p:nvGrpSpPr>
      <p:grpSpPr>
        <a:xfrm>
          <a:off x="0" y="0"/>
          <a:ext cx="0" cy="0"/>
          <a:chOff x="0" y="0"/>
          <a:chExt cx="0" cy="0"/>
        </a:xfrm>
      </p:grpSpPr>
      <p:sp>
        <p:nvSpPr>
          <p:cNvPr id="49" name="Title…"/>
          <p:cNvSpPr txBox="1">
            <a:spLocks noGrp="1"/>
          </p:cNvSpPr>
          <p:nvPr>
            <p:ph type="body" sz="half" idx="21"/>
          </p:nvPr>
        </p:nvSpPr>
        <p:spPr>
          <a:xfrm>
            <a:off x="1041400" y="1313197"/>
            <a:ext cx="22301200" cy="5761179"/>
          </a:xfrm>
          <a:prstGeom prst="rect">
            <a:avLst/>
          </a:prstGeom>
        </p:spPr>
        <p:txBody>
          <a:bodyPr lIns="71437" tIns="71437" rIns="71437" bIns="71437" anchor="t">
            <a:noAutofit/>
          </a:bodyPr>
          <a:lstStyle/>
          <a:p>
            <a:pPr marL="0" indent="0" algn="ctr" defTabSz="821531">
              <a:spcBef>
                <a:spcPts val="8000"/>
              </a:spcBef>
              <a:buSzTx/>
              <a:buNone/>
              <a:defRPr sz="7000">
                <a:latin typeface="Rubik Medium"/>
                <a:ea typeface="Rubik Medium"/>
                <a:cs typeface="Rubik Medium"/>
                <a:sym typeface="Rubik Medium"/>
              </a:defRPr>
            </a:pPr>
            <a:r>
              <a:t>Title</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1</a:t>
            </a:r>
          </a:p>
          <a:p>
            <a:pPr marL="228600" indent="-228600" defTabSz="821531">
              <a:lnSpc>
                <a:spcPct val="120000"/>
              </a:lnSpc>
              <a:spcBef>
                <a:spcPts val="4000"/>
              </a:spcBef>
              <a:buClr>
                <a:srgbClr val="2C2C2C"/>
              </a:buClr>
              <a:buSzPct val="100000"/>
              <a:defRPr sz="2800">
                <a:solidFill>
                  <a:srgbClr val="2C2C2C"/>
                </a:solidFill>
                <a:latin typeface="Rubik Regular"/>
                <a:ea typeface="Rubik Regular"/>
                <a:cs typeface="Rubik Regular"/>
                <a:sym typeface="Rubik Regular"/>
              </a:defRPr>
            </a:pPr>
            <a:r>
              <a:t>Text 2</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 name="Citation"/>
          <p:cNvSpPr txBox="1">
            <a:spLocks noGrp="1"/>
          </p:cNvSpPr>
          <p:nvPr>
            <p:ph type="body" sz="quarter" idx="22"/>
          </p:nvPr>
        </p:nvSpPr>
        <p:spPr>
          <a:xfrm>
            <a:off x="1035207" y="12700000"/>
            <a:ext cx="9481402" cy="600075"/>
          </a:xfrm>
          <a:prstGeom prst="rect">
            <a:avLst/>
          </a:prstGeom>
        </p:spPr>
        <p:txBody>
          <a:bodyPr>
            <a:noAutofit/>
          </a:bodyPr>
          <a:lstStyle>
            <a:lvl1pPr marL="0" indent="0" defTabSz="584200">
              <a:spcBef>
                <a:spcPts val="0"/>
              </a:spcBef>
              <a:buSzTx/>
              <a:buNone/>
              <a:defRPr sz="2000">
                <a:solidFill>
                  <a:srgbClr val="5E5E5E"/>
                </a:solidFill>
                <a:latin typeface="Rubik Medium"/>
                <a:ea typeface="Rubik Medium"/>
                <a:cs typeface="Rubik Medium"/>
                <a:sym typeface="Rubik Medium"/>
              </a:defRPr>
            </a:lvl1pPr>
          </a:lstStyle>
          <a:p>
            <a:pPr>
              <a:defRPr>
                <a:latin typeface="Rubik Light Bold"/>
                <a:ea typeface="Rubik Light Bold"/>
                <a:cs typeface="Rubik Light Bold"/>
                <a:sym typeface="Rubik Light Bold"/>
              </a:defRPr>
            </a:pPr>
            <a:r>
              <a:rPr>
                <a:latin typeface="Rubik Medium"/>
                <a:ea typeface="Rubik Medium"/>
                <a:cs typeface="Rubik Medium"/>
                <a:sym typeface="Rubik Medium"/>
              </a:rPr>
              <a:t>Citation</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8" name="Citation"/>
          <p:cNvSpPr txBox="1">
            <a:spLocks noGrp="1"/>
          </p:cNvSpPr>
          <p:nvPr>
            <p:ph type="body" sz="quarter" idx="21"/>
          </p:nvPr>
        </p:nvSpPr>
        <p:spPr>
          <a:xfrm>
            <a:off x="13055600" y="12701587"/>
            <a:ext cx="9486900" cy="596901"/>
          </a:xfrm>
          <a:prstGeom prst="rect">
            <a:avLst/>
          </a:prstGeom>
        </p:spPr>
        <p:txBody>
          <a:bodyPr>
            <a:noAutofit/>
          </a:bodyPr>
          <a:lstStyle>
            <a:lvl1pPr marL="0" indent="0">
              <a:spcBef>
                <a:spcPts val="0"/>
              </a:spcBef>
              <a:buSzTx/>
              <a:buNone/>
              <a:defRPr sz="2000">
                <a:latin typeface="Rubik Regular"/>
                <a:ea typeface="Rubik Regular"/>
                <a:cs typeface="Rubik Regular"/>
                <a:sym typeface="Rubik Regular"/>
              </a:defRPr>
            </a:lvl1pPr>
          </a:lstStyle>
          <a:p>
            <a:r>
              <a:t>Citation</a:t>
            </a:r>
          </a:p>
        </p:txBody>
      </p:sp>
      <p:sp>
        <p:nvSpPr>
          <p:cNvPr id="59" name="Citation"/>
          <p:cNvSpPr txBox="1">
            <a:spLocks noGrp="1"/>
          </p:cNvSpPr>
          <p:nvPr>
            <p:ph type="body" sz="quarter" idx="22"/>
          </p:nvPr>
        </p:nvSpPr>
        <p:spPr>
          <a:xfrm>
            <a:off x="1035207" y="12700000"/>
            <a:ext cx="9481402" cy="600075"/>
          </a:xfrm>
          <a:prstGeom prst="rect">
            <a:avLst/>
          </a:prstGeom>
        </p:spPr>
        <p:txBody>
          <a:bodyPr>
            <a:noAutofit/>
          </a:bodyPr>
          <a:lstStyle>
            <a:lvl1pPr marL="0" indent="0" defTabSz="584200">
              <a:spcBef>
                <a:spcPts val="0"/>
              </a:spcBef>
              <a:buSzTx/>
              <a:buNone/>
              <a:defRPr sz="2000">
                <a:latin typeface="Rubik Regular"/>
                <a:ea typeface="Rubik Regular"/>
                <a:cs typeface="Rubik Regular"/>
                <a:sym typeface="Rubik Regular"/>
              </a:defRPr>
            </a:lvl1pPr>
          </a:lstStyle>
          <a:p>
            <a:r>
              <a:t>Citation</a:t>
            </a:r>
          </a:p>
        </p:txBody>
      </p:sp>
      <p:sp>
        <p:nvSpPr>
          <p:cNvPr id="60" name="Slide Number"/>
          <p:cNvSpPr txBox="1">
            <a:spLocks noGrp="1"/>
          </p:cNvSpPr>
          <p:nvPr>
            <p:ph type="sldNum" sz="quarter" idx="2"/>
          </p:nvPr>
        </p:nvSpPr>
        <p:spPr>
          <a:xfrm>
            <a:off x="23751292" y="13147622"/>
            <a:ext cx="453239"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67" name="Image"/>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68"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69"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70"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1"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79"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80"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81"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82"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3"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4"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91" name="Title Text"/>
          <p:cNvSpPr txBox="1">
            <a:spLocks noGrp="1"/>
          </p:cNvSpPr>
          <p:nvPr>
            <p:ph type="title"/>
          </p:nvPr>
        </p:nvSpPr>
        <p:spPr>
          <a:prstGeom prst="rect">
            <a:avLst/>
          </a:prstGeom>
        </p:spPr>
        <p:txBody>
          <a:bodyPr/>
          <a:lstStyle/>
          <a:p>
            <a:r>
              <a:t>Title Text</a:t>
            </a:r>
          </a:p>
        </p:txBody>
      </p:sp>
      <p:sp>
        <p:nvSpPr>
          <p:cNvPr id="92" name="Body Level One…"/>
          <p:cNvSpPr txBox="1">
            <a:spLocks noGrp="1"/>
          </p:cNvSpPr>
          <p:nvPr>
            <p:ph type="body" idx="1"/>
          </p:nvPr>
        </p:nvSpPr>
        <p:spPr>
          <a:xfrm>
            <a:off x="1435100" y="2565400"/>
            <a:ext cx="21005800" cy="9296400"/>
          </a:xfrm>
          <a:prstGeom prst="rect">
            <a:avLst/>
          </a:prstGeom>
        </p:spPr>
        <p:txBody>
          <a:bodyPr anchor="t"/>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93" name="Rectangle"/>
          <p:cNvSpPr/>
          <p:nvPr/>
        </p:nvSpPr>
        <p:spPr>
          <a:xfrm>
            <a:off x="-20142" y="-28232"/>
            <a:ext cx="24567950" cy="609824"/>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4" name="Rectangle"/>
          <p:cNvSpPr/>
          <p:nvPr/>
        </p:nvSpPr>
        <p:spPr>
          <a:xfrm>
            <a:off x="-20142" y="12765311"/>
            <a:ext cx="24567950" cy="251768"/>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5" name="Slide Number"/>
          <p:cNvSpPr txBox="1">
            <a:spLocks noGrp="1"/>
          </p:cNvSpPr>
          <p:nvPr>
            <p:ph type="sldNum" sz="quarter" idx="2"/>
          </p:nvPr>
        </p:nvSpPr>
        <p:spPr>
          <a:xfrm>
            <a:off x="23751224" y="13147622"/>
            <a:ext cx="453239" cy="461059"/>
          </a:xfrm>
          <a:prstGeom prst="rect">
            <a:avLst/>
          </a:prstGeom>
        </p:spPr>
        <p:txBody>
          <a:bodyPr/>
          <a:lstStyle/>
          <a:p>
            <a:fld id="{86CB4B4D-7CA3-9044-876B-883B54F8677D}" type="slidenum">
              <a:t>‹#›</a:t>
            </a:fld>
            <a:endParaRPr/>
          </a:p>
        </p:txBody>
      </p:sp>
      <p:sp>
        <p:nvSpPr>
          <p:cNvPr id="96" name="Text"/>
          <p:cNvSpPr txBox="1">
            <a:spLocks noGrp="1"/>
          </p:cNvSpPr>
          <p:nvPr>
            <p:ph type="body" sz="quarter" idx="21"/>
          </p:nvPr>
        </p:nvSpPr>
        <p:spPr>
          <a:xfrm>
            <a:off x="203898" y="13097926"/>
            <a:ext cx="23685295" cy="560450"/>
          </a:xfrm>
          <a:prstGeom prst="rect">
            <a:avLst/>
          </a:prstGeom>
        </p:spPr>
        <p:txBody>
          <a:bodyPr>
            <a:spAutoFit/>
          </a:bodyPr>
          <a:lstStyle/>
          <a:p>
            <a:pPr marL="0" indent="0">
              <a:spcBef>
                <a:spcPts val="0"/>
              </a:spcBef>
              <a:buSzTx/>
              <a:buNone/>
              <a:defRPr sz="3000" b="1">
                <a:solidFill>
                  <a:srgbClr val="008F00"/>
                </a:solidFill>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754486" y="13147622"/>
            <a:ext cx="453239"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
        <p:nvSpPr>
          <p:cNvPr id="3" name="Rectangle"/>
          <p:cNvSpPr/>
          <p:nvPr/>
        </p:nvSpPr>
        <p:spPr>
          <a:xfrm>
            <a:off x="-177332" y="-50592"/>
            <a:ext cx="12192001" cy="13817184"/>
          </a:xfrm>
          <a:prstGeom prst="rect">
            <a:avLst/>
          </a:prstGeom>
          <a:solidFill>
            <a:srgbClr val="F8F7F9"/>
          </a:solidFill>
          <a:ln w="12700">
            <a:miter lim="400000"/>
          </a:ln>
        </p:spPr>
        <p:txBody>
          <a:bodyPr lIns="71437" tIns="71437" rIns="71437" bIns="71437" anchor="ctr"/>
          <a:lstStyle/>
          <a:p>
            <a:pPr defTabSz="821531">
              <a:defRPr b="0">
                <a:solidFill>
                  <a:srgbClr val="FFF2DD"/>
                </a:solidFill>
                <a:latin typeface="+mn-lt"/>
                <a:ea typeface="+mn-ea"/>
                <a:cs typeface="+mn-cs"/>
                <a:sym typeface="Helvetica Neue Medium"/>
              </a:defRPr>
            </a:pPr>
            <a:endParaRPr/>
          </a:p>
        </p:txBody>
      </p:sp>
      <p:sp>
        <p:nvSpPr>
          <p:cNvPr id="4"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hf sldNum="0" hd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0.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1.png"/><Relationship Id="rId7" Type="http://schemas.openxmlformats.org/officeDocument/2006/relationships/image" Target="../media/image1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7.png"/><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6.png"/><Relationship Id="rId10" Type="http://schemas.openxmlformats.org/officeDocument/2006/relationships/image" Target="../media/image135.png"/><Relationship Id="rId4" Type="http://schemas.openxmlformats.org/officeDocument/2006/relationships/image" Target="../media/image131.png"/><Relationship Id="rId9" Type="http://schemas.openxmlformats.org/officeDocument/2006/relationships/image" Target="../media/image33.png"/><Relationship Id="rId1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4.png"/><Relationship Id="rId7"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90.png"/><Relationship Id="rId5" Type="http://schemas.openxmlformats.org/officeDocument/2006/relationships/image" Target="../media/image51.tif"/><Relationship Id="rId4" Type="http://schemas.openxmlformats.org/officeDocument/2006/relationships/image" Target="../media/image50.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40.pn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image" Target="../media/image51.tif"/></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9.tif"/><Relationship Id="rId11" Type="http://schemas.openxmlformats.org/officeDocument/2006/relationships/image" Target="../media/image64.tiff"/><Relationship Id="rId5" Type="http://schemas.openxmlformats.org/officeDocument/2006/relationships/image" Target="../media/image58.emf"/><Relationship Id="rId10" Type="http://schemas.openxmlformats.org/officeDocument/2006/relationships/image" Target="../media/image63.tiff"/><Relationship Id="rId4" Type="http://schemas.openxmlformats.org/officeDocument/2006/relationships/image" Target="../media/image57.png"/><Relationship Id="rId9" Type="http://schemas.openxmlformats.org/officeDocument/2006/relationships/image" Target="../media/image62.tif"/></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0.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0.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0.png"/><Relationship Id="rId17" Type="http://schemas.openxmlformats.org/officeDocument/2006/relationships/image" Target="../media/image700.png"/><Relationship Id="rId25" Type="http://schemas.openxmlformats.org/officeDocument/2006/relationships/image" Target="../media/image78.png"/><Relationship Id="rId2" Type="http://schemas.openxmlformats.org/officeDocument/2006/relationships/notesSlide" Target="../notesSlides/notesSlide23.xml"/><Relationship Id="rId16" Type="http://schemas.openxmlformats.org/officeDocument/2006/relationships/image" Target="../media/image690.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5" Type="http://schemas.openxmlformats.org/officeDocument/2006/relationships/image" Target="../media/image580.png"/><Relationship Id="rId15" Type="http://schemas.openxmlformats.org/officeDocument/2006/relationships/image" Target="../media/image680.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570.png"/><Relationship Id="rId9" Type="http://schemas.openxmlformats.org/officeDocument/2006/relationships/image" Target="../media/image62.png"/><Relationship Id="rId14" Type="http://schemas.openxmlformats.org/officeDocument/2006/relationships/image" Target="../media/image670.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24.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6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64.png"/><Relationship Id="rId5" Type="http://schemas.openxmlformats.org/officeDocument/2006/relationships/image" Target="../media/image16.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68.png"/><Relationship Id="rId7"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64.png"/><Relationship Id="rId5"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1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6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64.png"/><Relationship Id="rId5" Type="http://schemas.openxmlformats.org/officeDocument/2006/relationships/image" Target="../media/image16.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77.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Relationships>
</file>

<file path=ppt/slides/_rels/slide6.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8.tif"/><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jpeg"/><Relationship Id="rId4" Type="http://schemas.openxmlformats.org/officeDocument/2006/relationships/image" Target="../media/image9.png"/><Relationship Id="rId9" Type="http://schemas.openxmlformats.org/officeDocument/2006/relationships/image" Target="../media/image14.ti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8.jpeg"/><Relationship Id="rId4" Type="http://schemas.openxmlformats.org/officeDocument/2006/relationships/image" Target="../media/image10.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DSC_8907-01.jpg" descr="DSC_8907-01.jpg"/>
          <p:cNvPicPr>
            <a:picLocks noChangeAspect="1"/>
          </p:cNvPicPr>
          <p:nvPr/>
        </p:nvPicPr>
        <p:blipFill>
          <a:blip r:embed="rId3"/>
          <a:stretch>
            <a:fillRect/>
          </a:stretch>
        </p:blipFill>
        <p:spPr>
          <a:xfrm>
            <a:off x="11212894" y="-1"/>
            <a:ext cx="14100908" cy="13716001"/>
          </a:xfrm>
          <a:prstGeom prst="rect">
            <a:avLst/>
          </a:prstGeom>
          <a:ln w="12700">
            <a:miter lim="400000"/>
          </a:ln>
        </p:spPr>
      </p:pic>
      <p:sp>
        <p:nvSpPr>
          <p:cNvPr id="211" name="Rectangle"/>
          <p:cNvSpPr/>
          <p:nvPr/>
        </p:nvSpPr>
        <p:spPr>
          <a:xfrm>
            <a:off x="-57316" y="0"/>
            <a:ext cx="12192001" cy="13919696"/>
          </a:xfrm>
          <a:prstGeom prst="rect">
            <a:avLst/>
          </a:prstGeom>
          <a:solidFill>
            <a:srgbClr val="F8F7F9"/>
          </a:solidFill>
          <a:ln w="12700">
            <a:miter lim="400000"/>
          </a:ln>
        </p:spPr>
        <p:txBody>
          <a:bodyPr lIns="0" tIns="0" rIns="0" bIns="0" anchor="ctr"/>
          <a:lstStyle/>
          <a:p>
            <a:pPr>
              <a:defRPr sz="3200" b="0">
                <a:solidFill>
                  <a:srgbClr val="EBECEC"/>
                </a:solidFill>
                <a:latin typeface="+mn-lt"/>
                <a:ea typeface="+mn-ea"/>
                <a:cs typeface="+mn-cs"/>
                <a:sym typeface="Helvetica Neue Medium"/>
              </a:defRPr>
            </a:pPr>
            <a:endParaRPr sz="2800" dirty="0"/>
          </a:p>
        </p:txBody>
      </p:sp>
      <p:sp>
        <p:nvSpPr>
          <p:cNvPr id="212" name="Quantum Control of Single Molecular Ions…"/>
          <p:cNvSpPr txBox="1"/>
          <p:nvPr/>
        </p:nvSpPr>
        <p:spPr>
          <a:xfrm>
            <a:off x="356121" y="3417707"/>
            <a:ext cx="11917709" cy="3668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584200">
              <a:lnSpc>
                <a:spcPct val="120000"/>
              </a:lnSpc>
              <a:spcBef>
                <a:spcPts val="200"/>
              </a:spcBef>
              <a:defRPr sz="7000" b="0">
                <a:latin typeface="Rubik Medium"/>
                <a:ea typeface="Rubik Medium"/>
                <a:cs typeface="Rubik Medium"/>
                <a:sym typeface="Rubik Medium"/>
              </a:defRPr>
            </a:pPr>
            <a:r>
              <a:rPr lang="en-US" sz="6600" b="0" dirty="0">
                <a:latin typeface="Rubik Medium" pitchFamily="2" charset="-79"/>
                <a:cs typeface="Rubik Medium" pitchFamily="2" charset="-79"/>
              </a:rPr>
              <a:t>Molecular-ion quantum technologies for precision spectroscopy</a:t>
            </a:r>
            <a:endParaRPr sz="6600" b="0" dirty="0">
              <a:latin typeface="Rubik Medium" pitchFamily="2" charset="-79"/>
              <a:cs typeface="Rubik Medium" pitchFamily="2" charset="-79"/>
            </a:endParaRPr>
          </a:p>
        </p:txBody>
      </p:sp>
      <p:sp>
        <p:nvSpPr>
          <p:cNvPr id="213" name="Mudit Sinhal  Group Willitsch…"/>
          <p:cNvSpPr txBox="1"/>
          <p:nvPr/>
        </p:nvSpPr>
        <p:spPr>
          <a:xfrm>
            <a:off x="356122" y="9484379"/>
            <a:ext cx="3348674" cy="1723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defTabSz="584200">
              <a:lnSpc>
                <a:spcPct val="120000"/>
              </a:lnSpc>
              <a:defRPr b="0">
                <a:latin typeface="Rubik Medium"/>
                <a:ea typeface="Rubik Medium"/>
                <a:cs typeface="Rubik Medium"/>
                <a:sym typeface="Rubik Medium"/>
              </a:defRPr>
            </a:pPr>
            <a:r>
              <a:rPr dirty="0"/>
              <a:t>Mudit </a:t>
            </a:r>
            <a:r>
              <a:rPr dirty="0" err="1"/>
              <a:t>Sinhal</a:t>
            </a:r>
            <a:r>
              <a:rPr dirty="0"/>
              <a:t> </a:t>
            </a:r>
            <a:br>
              <a:rPr dirty="0"/>
            </a:br>
            <a:r>
              <a:rPr b="0" dirty="0">
                <a:latin typeface="Rubik Light" panose="02000604000000020004" pitchFamily="2" charset="-79"/>
                <a:ea typeface="Rubik Medium"/>
                <a:cs typeface="Rubik Light" panose="02000604000000020004" pitchFamily="2" charset="-79"/>
                <a:sym typeface="Rubik Light"/>
              </a:rPr>
              <a:t>Group </a:t>
            </a:r>
            <a:r>
              <a:rPr b="0" dirty="0" err="1">
                <a:latin typeface="Rubik Light" panose="02000604000000020004" pitchFamily="2" charset="-79"/>
                <a:ea typeface="Rubik Medium"/>
                <a:cs typeface="Rubik Light" panose="02000604000000020004" pitchFamily="2" charset="-79"/>
                <a:sym typeface="Rubik Light"/>
              </a:rPr>
              <a:t>Willitsch</a:t>
            </a:r>
            <a:endParaRPr b="0" dirty="0">
              <a:latin typeface="Rubik Light" panose="02000604000000020004" pitchFamily="2" charset="-79"/>
              <a:ea typeface="Rubik Medium"/>
              <a:cs typeface="Rubik Light" panose="02000604000000020004" pitchFamily="2" charset="-79"/>
              <a:sym typeface="Rubik Light"/>
            </a:endParaRPr>
          </a:p>
          <a:p>
            <a:pPr algn="l" defTabSz="584200">
              <a:lnSpc>
                <a:spcPct val="120000"/>
              </a:lnSpc>
              <a:defRPr b="0">
                <a:latin typeface="Rubik Medium"/>
                <a:ea typeface="Rubik Medium"/>
                <a:cs typeface="Rubik Medium"/>
                <a:sym typeface="Rubik Medium"/>
              </a:defRPr>
            </a:pPr>
            <a:r>
              <a:rPr b="0" dirty="0">
                <a:latin typeface="Rubik Light" panose="02000604000000020004" pitchFamily="2" charset="-79"/>
                <a:ea typeface="Rubik Medium"/>
                <a:cs typeface="Rubik Light" panose="02000604000000020004" pitchFamily="2" charset="-79"/>
                <a:sym typeface="Rubik Light"/>
              </a:rPr>
              <a:t>University of Basel</a:t>
            </a:r>
          </a:p>
        </p:txBody>
      </p:sp>
      <p:sp>
        <p:nvSpPr>
          <p:cNvPr id="7" name="Quantum Control of Single Molecular Ions…">
            <a:extLst>
              <a:ext uri="{FF2B5EF4-FFF2-40B4-BE49-F238E27FC236}">
                <a16:creationId xmlns="" xmlns:a16="http://schemas.microsoft.com/office/drawing/2014/main" id="{DCE0A80B-97F0-224B-B8F5-D1D4F0D9A29A}"/>
              </a:ext>
            </a:extLst>
          </p:cNvPr>
          <p:cNvSpPr txBox="1"/>
          <p:nvPr/>
        </p:nvSpPr>
        <p:spPr>
          <a:xfrm>
            <a:off x="356122" y="12335505"/>
            <a:ext cx="11800128" cy="1124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584200">
              <a:lnSpc>
                <a:spcPct val="120000"/>
              </a:lnSpc>
              <a:spcBef>
                <a:spcPts val="200"/>
              </a:spcBef>
              <a:defRPr sz="4000" b="0">
                <a:latin typeface="Rubik Medium"/>
                <a:ea typeface="Rubik Medium"/>
                <a:cs typeface="Rubik Medium"/>
                <a:sym typeface="Rubik Light"/>
              </a:defRPr>
            </a:pPr>
            <a:r>
              <a:rPr lang="en-US" sz="2800" b="0" dirty="0">
                <a:latin typeface="Rubik Light" panose="02000604000000020004" pitchFamily="2" charset="-79"/>
                <a:cs typeface="Rubik Light" panose="02000604000000020004" pitchFamily="2" charset="-79"/>
              </a:rPr>
              <a:t>Searching for New Physics at the Quantum Technology Frontier</a:t>
            </a:r>
          </a:p>
          <a:p>
            <a:pPr algn="l" defTabSz="584200">
              <a:lnSpc>
                <a:spcPct val="120000"/>
              </a:lnSpc>
              <a:spcBef>
                <a:spcPts val="200"/>
              </a:spcBef>
              <a:defRPr sz="4000" b="0">
                <a:latin typeface="Rubik Medium"/>
                <a:ea typeface="Rubik Medium"/>
                <a:cs typeface="Rubik Medium"/>
                <a:sym typeface="Rubik Light"/>
              </a:defRPr>
            </a:pPr>
            <a:r>
              <a:rPr lang="en-US" sz="2800" b="0" dirty="0">
                <a:latin typeface="Rubik Light" panose="02000604000000020004" pitchFamily="2" charset="-79"/>
                <a:cs typeface="Rubik Light" panose="02000604000000020004" pitchFamily="2" charset="-79"/>
              </a:rPr>
              <a:t>20.01.2022</a:t>
            </a:r>
            <a:endParaRPr sz="2800" b="0" dirty="0">
              <a:latin typeface="Rubik Light" panose="02000604000000020004" pitchFamily="2" charset="-79"/>
              <a:cs typeface="Rubik Light" panose="02000604000000020004" pitchFamily="2" charset="-79"/>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We start with a crystal of ~30 to speed up sympathetic cooling times…"/>
          <p:cNvSpPr txBox="1">
            <a:spLocks noGrp="1"/>
          </p:cNvSpPr>
          <p:nvPr>
            <p:ph type="body" idx="21"/>
          </p:nvPr>
        </p:nvSpPr>
        <p:spPr>
          <a:xfrm>
            <a:off x="1623600" y="3867341"/>
            <a:ext cx="9652000" cy="3272219"/>
          </a:xfrm>
          <a:prstGeom prst="rect">
            <a:avLst/>
          </a:prstGeom>
        </p:spPr>
        <p:txBody>
          <a:bodyPr/>
          <a:lstStyle/>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rPr sz="3200" dirty="0">
                <a:latin typeface="Rubik Light" panose="02000604000000020004" pitchFamily="2" charset="-79"/>
                <a:cs typeface="Rubik Light" panose="02000604000000020004" pitchFamily="2" charset="-79"/>
              </a:rPr>
              <a:t>We start with a crystal of ~30 to speed up sympathetic cooling times </a:t>
            </a:r>
          </a:p>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rPr sz="3200" dirty="0">
                <a:latin typeface="Rubik Light" panose="02000604000000020004" pitchFamily="2" charset="-79"/>
                <a:cs typeface="Rubik Light" panose="02000604000000020004" pitchFamily="2" charset="-79"/>
              </a:rPr>
              <a:t>We load a single molecular ion from the molecular beam</a:t>
            </a:r>
          </a:p>
        </p:txBody>
      </p:sp>
      <p:pic>
        <p:nvPicPr>
          <p:cNvPr id="530" name="Image" descr="Image"/>
          <p:cNvPicPr>
            <a:picLocks noChangeAspect="1"/>
          </p:cNvPicPr>
          <p:nvPr/>
        </p:nvPicPr>
        <p:blipFill>
          <a:blip r:embed="rId3"/>
          <a:stretch>
            <a:fillRect/>
          </a:stretch>
        </p:blipFill>
        <p:spPr>
          <a:xfrm>
            <a:off x="13208000" y="1244600"/>
            <a:ext cx="10212843" cy="2982150"/>
          </a:xfrm>
          <a:prstGeom prst="rect">
            <a:avLst/>
          </a:prstGeom>
          <a:ln w="12700">
            <a:miter lim="400000"/>
          </a:ln>
        </p:spPr>
      </p:pic>
      <p:pic>
        <p:nvPicPr>
          <p:cNvPr id="531" name="Image" descr="Image"/>
          <p:cNvPicPr>
            <a:picLocks noChangeAspect="1"/>
          </p:cNvPicPr>
          <p:nvPr/>
        </p:nvPicPr>
        <p:blipFill>
          <a:blip r:embed="rId4"/>
          <a:stretch>
            <a:fillRect/>
          </a:stretch>
        </p:blipFill>
        <p:spPr>
          <a:xfrm>
            <a:off x="13208000" y="4241800"/>
            <a:ext cx="10212714" cy="2900411"/>
          </a:xfrm>
          <a:prstGeom prst="rect">
            <a:avLst/>
          </a:prstGeom>
          <a:ln w="12700">
            <a:miter lim="400000"/>
          </a:ln>
        </p:spPr>
      </p:pic>
      <p:sp>
        <p:nvSpPr>
          <p:cNvPr id="532" name="Circle"/>
          <p:cNvSpPr/>
          <p:nvPr/>
        </p:nvSpPr>
        <p:spPr>
          <a:xfrm>
            <a:off x="18707100" y="5346700"/>
            <a:ext cx="683489" cy="683489"/>
          </a:xfrm>
          <a:prstGeom prst="ellipse">
            <a:avLst/>
          </a:prstGeom>
          <a:ln w="63500">
            <a:solidFill>
              <a:srgbClr val="FF2600"/>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grpSp>
        <p:nvGrpSpPr>
          <p:cNvPr id="535" name="Group"/>
          <p:cNvGrpSpPr/>
          <p:nvPr/>
        </p:nvGrpSpPr>
        <p:grpSpPr>
          <a:xfrm>
            <a:off x="13208000" y="7080508"/>
            <a:ext cx="10212714" cy="1981267"/>
            <a:chOff x="0" y="0"/>
            <a:chExt cx="10212713" cy="1981266"/>
          </a:xfrm>
        </p:grpSpPr>
        <p:pic>
          <p:nvPicPr>
            <p:cNvPr id="533" name="Image" descr="Image"/>
            <p:cNvPicPr>
              <a:picLocks noChangeAspect="1"/>
            </p:cNvPicPr>
            <p:nvPr/>
          </p:nvPicPr>
          <p:blipFill>
            <a:blip r:embed="rId5"/>
            <a:stretch>
              <a:fillRect/>
            </a:stretch>
          </p:blipFill>
          <p:spPr>
            <a:xfrm>
              <a:off x="0" y="0"/>
              <a:ext cx="10212714" cy="1981267"/>
            </a:xfrm>
            <a:prstGeom prst="rect">
              <a:avLst/>
            </a:prstGeom>
            <a:ln w="12700" cap="flat">
              <a:noFill/>
              <a:miter lim="400000"/>
            </a:ln>
            <a:effectLst/>
          </p:spPr>
        </p:pic>
        <p:sp>
          <p:nvSpPr>
            <p:cNvPr id="534" name="Circle"/>
            <p:cNvSpPr/>
            <p:nvPr/>
          </p:nvSpPr>
          <p:spPr>
            <a:xfrm>
              <a:off x="6112464" y="880361"/>
              <a:ext cx="683489" cy="683490"/>
            </a:xfrm>
            <a:prstGeom prst="ellipse">
              <a:avLst/>
            </a:prstGeom>
            <a:noFill/>
            <a:ln w="63500" cap="flat">
              <a:solidFill>
                <a:srgbClr val="FF26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pic>
        <p:nvPicPr>
          <p:cNvPr id="537" name="Image" descr="Image"/>
          <p:cNvPicPr>
            <a:picLocks noChangeAspect="1"/>
          </p:cNvPicPr>
          <p:nvPr/>
        </p:nvPicPr>
        <p:blipFill>
          <a:blip r:embed="rId6"/>
          <a:stretch>
            <a:fillRect/>
          </a:stretch>
        </p:blipFill>
        <p:spPr>
          <a:xfrm>
            <a:off x="15550424" y="9345908"/>
            <a:ext cx="5527936" cy="4145952"/>
          </a:xfrm>
          <a:prstGeom prst="rect">
            <a:avLst/>
          </a:prstGeom>
          <a:ln w="12700">
            <a:miter lim="400000"/>
          </a:ln>
        </p:spPr>
      </p:pic>
      <p:sp>
        <p:nvSpPr>
          <p:cNvPr id="538" name="By lowering the trap depth, the number of Ca ions is reduced…"/>
          <p:cNvSpPr txBox="1"/>
          <p:nvPr/>
        </p:nvSpPr>
        <p:spPr>
          <a:xfrm>
            <a:off x="1623600" y="6927575"/>
            <a:ext cx="9652000" cy="490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sz="3200" b="0" dirty="0">
                <a:latin typeface="Rubik Light" panose="02000604000000020004" pitchFamily="2" charset="-79"/>
                <a:cs typeface="Rubik Light" panose="02000604000000020004" pitchFamily="2" charset="-79"/>
              </a:rPr>
              <a:t>By lowering the trap depth, the number of Ca ions is reduced</a:t>
            </a: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sz="3200" b="0" dirty="0">
                <a:latin typeface="Rubik Light" panose="02000604000000020004" pitchFamily="2" charset="-79"/>
                <a:cs typeface="Rubik Light" panose="02000604000000020004" pitchFamily="2" charset="-79"/>
              </a:rPr>
              <a:t>We repeat the reduction several times</a:t>
            </a: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sz="3200" b="0" dirty="0">
                <a:latin typeface="Rubik Light" panose="02000604000000020004" pitchFamily="2" charset="-79"/>
                <a:cs typeface="Rubik Light" panose="02000604000000020004" pitchFamily="2" charset="-79"/>
              </a:rPr>
              <a:t>Until we reach the desired amount of ions</a:t>
            </a:r>
            <a:endParaRPr lang="en-US" sz="3200" b="0" dirty="0">
              <a:latin typeface="Rubik Light" panose="02000604000000020004" pitchFamily="2" charset="-79"/>
              <a:cs typeface="Rubik Light" panose="02000604000000020004" pitchFamily="2" charset="-79"/>
            </a:endParaRP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lang="x-none" sz="3200" b="0" dirty="0">
                <a:latin typeface="Rubik Light" panose="02000604000000020004" pitchFamily="2" charset="-79"/>
                <a:cs typeface="Rubik Light" panose="02000604000000020004" pitchFamily="2" charset="-79"/>
              </a:rPr>
              <a:t>Sympathetic Doppler cooling to ~0.5mK</a:t>
            </a:r>
            <a:endParaRPr sz="3200" b="0" dirty="0">
              <a:latin typeface="Rubik Light" panose="02000604000000020004" pitchFamily="2" charset="-79"/>
              <a:cs typeface="Rubik Light" panose="02000604000000020004" pitchFamily="2" charset="-79"/>
            </a:endParaRPr>
          </a:p>
        </p:txBody>
      </p:sp>
      <p:grpSp>
        <p:nvGrpSpPr>
          <p:cNvPr id="2" name="Group 1">
            <a:extLst>
              <a:ext uri="{FF2B5EF4-FFF2-40B4-BE49-F238E27FC236}">
                <a16:creationId xmlns="" xmlns:a16="http://schemas.microsoft.com/office/drawing/2014/main" id="{50899DE9-3648-824C-B2D0-D66836E8F1DD}"/>
              </a:ext>
            </a:extLst>
          </p:cNvPr>
          <p:cNvGrpSpPr/>
          <p:nvPr/>
        </p:nvGrpSpPr>
        <p:grpSpPr>
          <a:xfrm>
            <a:off x="14275197" y="9087048"/>
            <a:ext cx="8078322" cy="1119134"/>
            <a:chOff x="14275197" y="9087048"/>
            <a:chExt cx="8078322" cy="1119134"/>
          </a:xfrm>
        </p:grpSpPr>
        <p:pic>
          <p:nvPicPr>
            <p:cNvPr id="539" name="TwoBrightsOneDark.png" descr="TwoBrightsOneDark.png"/>
            <p:cNvPicPr>
              <a:picLocks noChangeAspect="1"/>
            </p:cNvPicPr>
            <p:nvPr/>
          </p:nvPicPr>
          <p:blipFill>
            <a:blip r:embed="rId7"/>
            <a:srcRect l="10527" t="75207" r="10527" b="13856"/>
            <a:stretch>
              <a:fillRect/>
            </a:stretch>
          </p:blipFill>
          <p:spPr>
            <a:xfrm>
              <a:off x="14275197" y="9087048"/>
              <a:ext cx="8078322" cy="1119134"/>
            </a:xfrm>
            <a:prstGeom prst="rect">
              <a:avLst/>
            </a:prstGeom>
            <a:ln w="12700">
              <a:miter lim="400000"/>
            </a:ln>
          </p:spPr>
        </p:pic>
        <p:sp>
          <p:nvSpPr>
            <p:cNvPr id="541" name="Circle"/>
            <p:cNvSpPr/>
            <p:nvPr/>
          </p:nvSpPr>
          <p:spPr>
            <a:xfrm>
              <a:off x="18150551" y="9304897"/>
              <a:ext cx="683489" cy="683490"/>
            </a:xfrm>
            <a:prstGeom prst="ellipse">
              <a:avLst/>
            </a:prstGeom>
            <a:ln w="63500">
              <a:solidFill>
                <a:srgbClr val="FF2600"/>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grpSp>
      <p:grpSp>
        <p:nvGrpSpPr>
          <p:cNvPr id="3" name="Group 2">
            <a:extLst>
              <a:ext uri="{FF2B5EF4-FFF2-40B4-BE49-F238E27FC236}">
                <a16:creationId xmlns="" xmlns:a16="http://schemas.microsoft.com/office/drawing/2014/main" id="{119E5276-0ED4-FE46-886D-D4A2876E8888}"/>
              </a:ext>
            </a:extLst>
          </p:cNvPr>
          <p:cNvGrpSpPr/>
          <p:nvPr/>
        </p:nvGrpSpPr>
        <p:grpSpPr>
          <a:xfrm>
            <a:off x="14316471" y="10225418"/>
            <a:ext cx="7995676" cy="1092322"/>
            <a:chOff x="14316471" y="10225418"/>
            <a:chExt cx="7995676" cy="1092322"/>
          </a:xfrm>
        </p:grpSpPr>
        <p:pic>
          <p:nvPicPr>
            <p:cNvPr id="540" name="OneBrightOneDark.png" descr="OneBrightOneDark.png"/>
            <p:cNvPicPr>
              <a:picLocks noChangeAspect="1"/>
            </p:cNvPicPr>
            <p:nvPr/>
          </p:nvPicPr>
          <p:blipFill>
            <a:blip r:embed="rId8"/>
            <a:srcRect l="10931" t="85242" r="10931" b="4083"/>
            <a:stretch>
              <a:fillRect/>
            </a:stretch>
          </p:blipFill>
          <p:spPr>
            <a:xfrm>
              <a:off x="14316471" y="10225418"/>
              <a:ext cx="7995676" cy="1092322"/>
            </a:xfrm>
            <a:prstGeom prst="rect">
              <a:avLst/>
            </a:prstGeom>
            <a:ln w="12700">
              <a:miter lim="400000"/>
            </a:ln>
          </p:spPr>
        </p:pic>
        <p:sp>
          <p:nvSpPr>
            <p:cNvPr id="542" name="Circle"/>
            <p:cNvSpPr/>
            <p:nvPr/>
          </p:nvSpPr>
          <p:spPr>
            <a:xfrm>
              <a:off x="18453875" y="10429774"/>
              <a:ext cx="683489" cy="683489"/>
            </a:xfrm>
            <a:prstGeom prst="ellipse">
              <a:avLst/>
            </a:prstGeom>
            <a:ln w="63500">
              <a:solidFill>
                <a:srgbClr val="FF2600"/>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grpSp>
      <p:sp>
        <p:nvSpPr>
          <p:cNvPr id="17" name="Cooling the ion(s)">
            <a:extLst>
              <a:ext uri="{FF2B5EF4-FFF2-40B4-BE49-F238E27FC236}">
                <a16:creationId xmlns="" xmlns:a16="http://schemas.microsoft.com/office/drawing/2014/main" id="{70A36761-EA4A-564F-B349-391047075BBE}"/>
              </a:ext>
            </a:extLst>
          </p:cNvPr>
          <p:cNvSpPr txBox="1">
            <a:spLocks/>
          </p:cNvSpPr>
          <p:nvPr/>
        </p:nvSpPr>
        <p:spPr>
          <a:xfrm>
            <a:off x="490538" y="792000"/>
            <a:ext cx="9652000" cy="1531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noAutofit/>
          </a:bodyPr>
          <a:lstStyle>
            <a:lvl1pPr marL="0" marR="0" indent="0" algn="l" defTabSz="821531" latinLnBrk="0">
              <a:lnSpc>
                <a:spcPct val="100000"/>
              </a:lnSpc>
              <a:spcBef>
                <a:spcPts val="8000"/>
              </a:spcBef>
              <a:spcAft>
                <a:spcPts val="0"/>
              </a:spcAft>
              <a:buClrTx/>
              <a:buSzTx/>
              <a:buFontTx/>
              <a:buNone/>
              <a:tabLst/>
              <a:defRPr sz="7000" b="0" i="0" u="none" strike="noStrike" cap="none" spc="0" baseline="0">
                <a:solidFill>
                  <a:srgbClr val="000000"/>
                </a:solidFill>
                <a:uFillTx/>
                <a:latin typeface="Rubik Medium"/>
                <a:ea typeface="Rubik Medium"/>
                <a:cs typeface="Rubik Medium"/>
                <a:sym typeface="Rubik Medium"/>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hangingPunct="1"/>
            <a:r>
              <a:rPr lang="en-GB" dirty="0"/>
              <a:t>Cooling the ion(s)</a:t>
            </a:r>
          </a:p>
        </p:txBody>
      </p:sp>
      <p:sp>
        <p:nvSpPr>
          <p:cNvPr id="19" name="Z. Meir, G. Hegi, K. Najafian, M. Sinhal and S. Willitsch, Faraday Discuss., 217, 561 (2019)">
            <a:extLst>
              <a:ext uri="{FF2B5EF4-FFF2-40B4-BE49-F238E27FC236}">
                <a16:creationId xmlns="" xmlns:a16="http://schemas.microsoft.com/office/drawing/2014/main" id="{A99FC1A9-9400-7047-A20A-B18ADAD9BC2A}"/>
              </a:ext>
            </a:extLst>
          </p:cNvPr>
          <p:cNvSpPr txBox="1"/>
          <p:nvPr/>
        </p:nvSpPr>
        <p:spPr>
          <a:xfrm>
            <a:off x="490538" y="12944467"/>
            <a:ext cx="11340114"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584200">
              <a:defRPr sz="2000" b="0">
                <a:solidFill>
                  <a:srgbClr val="5E5E5E"/>
                </a:solidFill>
                <a:latin typeface="Rubik Regular"/>
                <a:ea typeface="Rubik Regular"/>
                <a:cs typeface="Rubik Regular"/>
                <a:sym typeface="Rubik Regular"/>
              </a:defRPr>
            </a:lvl1pPr>
          </a:lstStyle>
          <a:p>
            <a:r>
              <a:rPr sz="2600" dirty="0"/>
              <a:t>Z. Meir</a:t>
            </a:r>
            <a:r>
              <a:rPr lang="en-US" sz="2600" dirty="0"/>
              <a:t> et al.</a:t>
            </a:r>
            <a:r>
              <a:rPr sz="2600" dirty="0"/>
              <a:t>, Faraday Discuss., 217, 561 (2019)</a:t>
            </a:r>
          </a:p>
        </p:txBody>
      </p:sp>
      <p:sp>
        <p:nvSpPr>
          <p:cNvPr id="20"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53E6FBA0-624D-974F-8801-87C8AB259516}"/>
              </a:ext>
            </a:extLst>
          </p:cNvPr>
          <p:cNvSpPr txBox="1"/>
          <p:nvPr/>
        </p:nvSpPr>
        <p:spPr>
          <a:xfrm>
            <a:off x="15169027" y="466931"/>
            <a:ext cx="6312350" cy="1146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Loading and cooling of ions in the trap</a:t>
            </a:r>
            <a:endParaRPr lang="en-US" sz="2600" b="0" u="sng" baseline="30000" dirty="0">
              <a:solidFill>
                <a:srgbClr val="4271C8"/>
              </a:solidFill>
              <a:latin typeface="Rubik Medium" panose="02000604000000020004" pitchFamily="2" charset="-79"/>
              <a:cs typeface="Rubik Medium" panose="02000604000000020004" pitchFamily="2" charset="-79"/>
            </a:endParaRPr>
          </a:p>
        </p:txBody>
      </p:sp>
      <p:sp>
        <p:nvSpPr>
          <p:cNvPr id="21" name="Rectangle 20">
            <a:extLst>
              <a:ext uri="{FF2B5EF4-FFF2-40B4-BE49-F238E27FC236}">
                <a16:creationId xmlns="" xmlns:a16="http://schemas.microsoft.com/office/drawing/2014/main" id="{CFE5097B-37B4-8645-876A-93FC0E48A7D7}"/>
              </a:ext>
            </a:extLst>
          </p:cNvPr>
          <p:cNvSpPr/>
          <p:nvPr/>
        </p:nvSpPr>
        <p:spPr>
          <a:xfrm>
            <a:off x="13818350" y="552069"/>
            <a:ext cx="9347889" cy="13056877"/>
          </a:xfrm>
          <a:prstGeom prst="rect">
            <a:avLst/>
          </a:prstGeom>
          <a:noFill/>
          <a:ln w="50800" cap="flat">
            <a:solidFill>
              <a:schemeClr val="tx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8">
                                            <p:bg/>
                                          </p:spTgt>
                                        </p:tgtEl>
                                        <p:attrNameLst>
                                          <p:attrName>style.visibility</p:attrName>
                                        </p:attrNameLst>
                                      </p:cBhvr>
                                      <p:to>
                                        <p:strVal val="visible"/>
                                      </p:to>
                                    </p:set>
                                    <p:animEffect transition="in" filter="fade">
                                      <p:cBhvr>
                                        <p:cTn id="7" dur="500"/>
                                        <p:tgtEl>
                                          <p:spTgt spid="53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8">
                                            <p:txEl>
                                              <p:pRg st="0" end="0"/>
                                            </p:txEl>
                                          </p:spTgt>
                                        </p:tgtEl>
                                        <p:attrNameLst>
                                          <p:attrName>style.visibility</p:attrName>
                                        </p:attrNameLst>
                                      </p:cBhvr>
                                      <p:to>
                                        <p:strVal val="visible"/>
                                      </p:to>
                                    </p:set>
                                    <p:animEffect transition="in" filter="fade">
                                      <p:cBhvr>
                                        <p:cTn id="10" dur="500"/>
                                        <p:tgtEl>
                                          <p:spTgt spid="53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7"/>
                                        </p:tgtEl>
                                        <p:attrNameLst>
                                          <p:attrName>style.visibility</p:attrName>
                                        </p:attrNameLst>
                                      </p:cBhvr>
                                      <p:to>
                                        <p:strVal val="visible"/>
                                      </p:to>
                                    </p:set>
                                    <p:animEffect transition="in" filter="fade">
                                      <p:cBhvr>
                                        <p:cTn id="13" dur="500"/>
                                        <p:tgtEl>
                                          <p:spTgt spid="5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35"/>
                                        </p:tgtEl>
                                        <p:attrNameLst>
                                          <p:attrName>style.visibility</p:attrName>
                                        </p:attrNameLst>
                                      </p:cBhvr>
                                      <p:to>
                                        <p:strVal val="visible"/>
                                      </p:to>
                                    </p:set>
                                    <p:animEffect transition="in" filter="fade">
                                      <p:cBhvr>
                                        <p:cTn id="18" dur="500"/>
                                        <p:tgtEl>
                                          <p:spTgt spid="535"/>
                                        </p:tgtEl>
                                      </p:cBhvr>
                                    </p:animEffect>
                                  </p:childTnLst>
                                </p:cTn>
                              </p:par>
                              <p:par>
                                <p:cTn id="19" presetID="10" presetClass="exit" presetSubtype="0" fill="hold" nodeType="withEffect">
                                  <p:stCondLst>
                                    <p:cond delay="0"/>
                                  </p:stCondLst>
                                  <p:childTnLst>
                                    <p:animEffect transition="out" filter="fade">
                                      <p:cBhvr>
                                        <p:cTn id="20" dur="500"/>
                                        <p:tgtEl>
                                          <p:spTgt spid="537"/>
                                        </p:tgtEl>
                                      </p:cBhvr>
                                    </p:animEffect>
                                    <p:set>
                                      <p:cBhvr>
                                        <p:cTn id="21" dur="1" fill="hold">
                                          <p:stCondLst>
                                            <p:cond delay="499"/>
                                          </p:stCondLst>
                                        </p:cTn>
                                        <p:tgtEl>
                                          <p:spTgt spid="53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8">
                                            <p:txEl>
                                              <p:pRg st="1" end="1"/>
                                            </p:txEl>
                                          </p:spTgt>
                                        </p:tgtEl>
                                        <p:attrNameLst>
                                          <p:attrName>style.visibility</p:attrName>
                                        </p:attrNameLst>
                                      </p:cBhvr>
                                      <p:to>
                                        <p:strVal val="visible"/>
                                      </p:to>
                                    </p:set>
                                    <p:animEffect transition="in" filter="fade">
                                      <p:cBhvr>
                                        <p:cTn id="26" dur="500"/>
                                        <p:tgtEl>
                                          <p:spTgt spid="538">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38">
                                            <p:txEl>
                                              <p:pRg st="2" end="2"/>
                                            </p:txEl>
                                          </p:spTgt>
                                        </p:tgtEl>
                                        <p:attrNameLst>
                                          <p:attrName>style.visibility</p:attrName>
                                        </p:attrNameLst>
                                      </p:cBhvr>
                                      <p:to>
                                        <p:strVal val="visible"/>
                                      </p:to>
                                    </p:set>
                                    <p:animEffect transition="in" filter="fade">
                                      <p:cBhvr>
                                        <p:cTn id="34" dur="500"/>
                                        <p:tgtEl>
                                          <p:spTgt spid="538">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8">
                                            <p:txEl>
                                              <p:pRg st="3" end="3"/>
                                            </p:txEl>
                                          </p:spTgt>
                                        </p:tgtEl>
                                        <p:attrNameLst>
                                          <p:attrName>style.visibility</p:attrName>
                                        </p:attrNameLst>
                                      </p:cBhvr>
                                      <p:to>
                                        <p:strVal val="visible"/>
                                      </p:to>
                                    </p:set>
                                    <p:animEffect transition="in" filter="fade">
                                      <p:cBhvr>
                                        <p:cTn id="42" dur="500"/>
                                        <p:tgtEl>
                                          <p:spTgt spid="5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ooling the ion(s)">
            <a:extLst>
              <a:ext uri="{FF2B5EF4-FFF2-40B4-BE49-F238E27FC236}">
                <a16:creationId xmlns="" xmlns:a16="http://schemas.microsoft.com/office/drawing/2014/main" id="{809520BF-ED2C-DE4C-AE6F-EB490801B284}"/>
              </a:ext>
            </a:extLst>
          </p:cNvPr>
          <p:cNvSpPr txBox="1">
            <a:spLocks/>
          </p:cNvSpPr>
          <p:nvPr/>
        </p:nvSpPr>
        <p:spPr>
          <a:xfrm>
            <a:off x="489600" y="792000"/>
            <a:ext cx="9652000" cy="1531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noAutofit/>
          </a:bodyPr>
          <a:lstStyle>
            <a:lvl1pPr marL="0" marR="0" indent="0" algn="l" defTabSz="821531" latinLnBrk="0">
              <a:lnSpc>
                <a:spcPct val="100000"/>
              </a:lnSpc>
              <a:spcBef>
                <a:spcPts val="8000"/>
              </a:spcBef>
              <a:spcAft>
                <a:spcPts val="0"/>
              </a:spcAft>
              <a:buClrTx/>
              <a:buSzTx/>
              <a:buFontTx/>
              <a:buNone/>
              <a:tabLst/>
              <a:defRPr sz="7000" b="0" i="0" u="none" strike="noStrike" cap="none" spc="0" baseline="0">
                <a:solidFill>
                  <a:srgbClr val="000000"/>
                </a:solidFill>
                <a:uFillTx/>
                <a:latin typeface="Rubik Medium"/>
                <a:ea typeface="Rubik Medium"/>
                <a:cs typeface="Rubik Medium"/>
                <a:sym typeface="Rubik Medium"/>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hangingPunct="1"/>
            <a:r>
              <a:rPr lang="en-GB" dirty="0"/>
              <a:t>Cooling the ion(s)</a:t>
            </a:r>
          </a:p>
        </p:txBody>
      </p:sp>
      <p:grpSp>
        <p:nvGrpSpPr>
          <p:cNvPr id="22" name="Group 21">
            <a:extLst>
              <a:ext uri="{FF2B5EF4-FFF2-40B4-BE49-F238E27FC236}">
                <a16:creationId xmlns="" xmlns:a16="http://schemas.microsoft.com/office/drawing/2014/main" id="{FCA8BF2E-0B01-A848-814C-2301AC40EA85}"/>
              </a:ext>
            </a:extLst>
          </p:cNvPr>
          <p:cNvGrpSpPr/>
          <p:nvPr/>
        </p:nvGrpSpPr>
        <p:grpSpPr>
          <a:xfrm>
            <a:off x="15143282" y="-58110"/>
            <a:ext cx="6100465" cy="3785835"/>
            <a:chOff x="15143282" y="-58110"/>
            <a:chExt cx="6100465" cy="3785835"/>
          </a:xfrm>
        </p:grpSpPr>
        <p:sp>
          <p:nvSpPr>
            <p:cNvPr id="76" name="Freeform 75">
              <a:extLst>
                <a:ext uri="{FF2B5EF4-FFF2-40B4-BE49-F238E27FC236}">
                  <a16:creationId xmlns="" xmlns:a16="http://schemas.microsoft.com/office/drawing/2014/main" id="{0553BE22-B4C2-7E4B-A6B6-EA4EAFEAEC48}"/>
                </a:ext>
              </a:extLst>
            </p:cNvPr>
            <p:cNvSpPr/>
            <p:nvPr/>
          </p:nvSpPr>
          <p:spPr>
            <a:xfrm>
              <a:off x="15369902" y="97252"/>
              <a:ext cx="5427337" cy="3630473"/>
            </a:xfrm>
            <a:custGeom>
              <a:avLst/>
              <a:gdLst>
                <a:gd name="connsiteX0" fmla="*/ 0 w 2877014"/>
                <a:gd name="connsiteY0" fmla="*/ 0 h 1471986"/>
                <a:gd name="connsiteX1" fmla="*/ 1375317 w 2877014"/>
                <a:gd name="connsiteY1" fmla="*/ 1471961 h 1471986"/>
                <a:gd name="connsiteX2" fmla="*/ 2877014 w 2877014"/>
                <a:gd name="connsiteY2" fmla="*/ 29737 h 1471986"/>
              </a:gdLst>
              <a:ahLst/>
              <a:cxnLst>
                <a:cxn ang="0">
                  <a:pos x="connsiteX0" y="connsiteY0"/>
                </a:cxn>
                <a:cxn ang="0">
                  <a:pos x="connsiteX1" y="connsiteY1"/>
                </a:cxn>
                <a:cxn ang="0">
                  <a:pos x="connsiteX2" y="connsiteY2"/>
                </a:cxn>
              </a:cxnLst>
              <a:rect l="l" t="t" r="r" b="b"/>
              <a:pathLst>
                <a:path w="2877014" h="1471986">
                  <a:moveTo>
                    <a:pt x="0" y="0"/>
                  </a:moveTo>
                  <a:cubicBezTo>
                    <a:pt x="447907" y="733502"/>
                    <a:pt x="895815" y="1467005"/>
                    <a:pt x="1375317" y="1471961"/>
                  </a:cubicBezTo>
                  <a:cubicBezTo>
                    <a:pt x="1854819" y="1476917"/>
                    <a:pt x="2365916" y="753327"/>
                    <a:pt x="2877014" y="29737"/>
                  </a:cubicBezTo>
                </a:path>
              </a:pathLst>
            </a:custGeom>
            <a:noFill/>
            <a:ln w="53975">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 xmlns:a16="http://schemas.microsoft.com/office/drawing/2014/main" id="{31009E15-64D6-D549-8DEC-05076D26C35B}"/>
                </a:ext>
              </a:extLst>
            </p:cNvPr>
            <p:cNvCxnSpPr>
              <a:cxnSpLocks/>
            </p:cNvCxnSpPr>
            <p:nvPr/>
          </p:nvCxnSpPr>
          <p:spPr>
            <a:xfrm>
              <a:off x="18001546" y="1492974"/>
              <a:ext cx="0" cy="388282"/>
            </a:xfrm>
            <a:prstGeom prst="line">
              <a:avLst/>
            </a:prstGeom>
            <a:ln w="4762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BF48966-6BAA-7C4A-AECF-613F12AFE329}"/>
                </a:ext>
              </a:extLst>
            </p:cNvPr>
            <p:cNvCxnSpPr>
              <a:cxnSpLocks/>
            </p:cNvCxnSpPr>
            <p:nvPr/>
          </p:nvCxnSpPr>
          <p:spPr>
            <a:xfrm>
              <a:off x="15926862" y="1255065"/>
              <a:ext cx="4300568"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18175981-74ED-3C4F-AE6F-6A943BD7C105}"/>
                </a:ext>
              </a:extLst>
            </p:cNvPr>
            <p:cNvCxnSpPr>
              <a:cxnSpLocks/>
            </p:cNvCxnSpPr>
            <p:nvPr/>
          </p:nvCxnSpPr>
          <p:spPr>
            <a:xfrm>
              <a:off x="16988512" y="3044438"/>
              <a:ext cx="2050603"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E74A0D26-ED5C-9440-91E7-6D77CA58AAF9}"/>
                </a:ext>
              </a:extLst>
            </p:cNvPr>
            <p:cNvCxnSpPr>
              <a:cxnSpLocks/>
            </p:cNvCxnSpPr>
            <p:nvPr/>
          </p:nvCxnSpPr>
          <p:spPr>
            <a:xfrm>
              <a:off x="16617054" y="2555004"/>
              <a:ext cx="2768982"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C65C67C-FB9C-D744-BA0E-A50500DF3245}"/>
                </a:ext>
              </a:extLst>
            </p:cNvPr>
            <p:cNvCxnSpPr>
              <a:cxnSpLocks/>
            </p:cNvCxnSpPr>
            <p:nvPr/>
          </p:nvCxnSpPr>
          <p:spPr>
            <a:xfrm>
              <a:off x="16342878" y="2081314"/>
              <a:ext cx="3378961"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 xmlns:a16="http://schemas.microsoft.com/office/drawing/2014/main" id="{0B0FEF32-07CD-454E-BBF3-0C70E1872AB4}"/>
                </a:ext>
              </a:extLst>
            </p:cNvPr>
            <p:cNvSpPr txBox="1"/>
            <p:nvPr/>
          </p:nvSpPr>
          <p:spPr>
            <a:xfrm>
              <a:off x="20280824" y="1025799"/>
              <a:ext cx="933267"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15</a:t>
              </a:r>
            </a:p>
          </p:txBody>
        </p:sp>
        <p:sp>
          <p:nvSpPr>
            <p:cNvPr id="67" name="TextBox 66">
              <a:extLst>
                <a:ext uri="{FF2B5EF4-FFF2-40B4-BE49-F238E27FC236}">
                  <a16:creationId xmlns="" xmlns:a16="http://schemas.microsoft.com/office/drawing/2014/main" id="{1C1C8A38-2561-4847-8588-1BFB4F6DFC91}"/>
                </a:ext>
              </a:extLst>
            </p:cNvPr>
            <p:cNvSpPr txBox="1"/>
            <p:nvPr/>
          </p:nvSpPr>
          <p:spPr>
            <a:xfrm>
              <a:off x="19781473" y="1881256"/>
              <a:ext cx="849913" cy="400111"/>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2</a:t>
              </a:r>
            </a:p>
          </p:txBody>
        </p:sp>
        <p:sp>
          <p:nvSpPr>
            <p:cNvPr id="68" name="TextBox 67">
              <a:extLst>
                <a:ext uri="{FF2B5EF4-FFF2-40B4-BE49-F238E27FC236}">
                  <a16:creationId xmlns="" xmlns:a16="http://schemas.microsoft.com/office/drawing/2014/main" id="{CC0F8FAB-C971-C643-BE5F-09A19A09C7F2}"/>
                </a:ext>
              </a:extLst>
            </p:cNvPr>
            <p:cNvSpPr txBox="1"/>
            <p:nvPr/>
          </p:nvSpPr>
          <p:spPr>
            <a:xfrm>
              <a:off x="19480135" y="2354948"/>
              <a:ext cx="780982"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1</a:t>
              </a:r>
            </a:p>
          </p:txBody>
        </p:sp>
        <p:sp>
          <p:nvSpPr>
            <p:cNvPr id="69" name="TextBox 68">
              <a:extLst>
                <a:ext uri="{FF2B5EF4-FFF2-40B4-BE49-F238E27FC236}">
                  <a16:creationId xmlns="" xmlns:a16="http://schemas.microsoft.com/office/drawing/2014/main" id="{7A68B7F1-7E97-354F-BDD2-ABC167A6BB60}"/>
                </a:ext>
              </a:extLst>
            </p:cNvPr>
            <p:cNvSpPr txBox="1"/>
            <p:nvPr/>
          </p:nvSpPr>
          <p:spPr>
            <a:xfrm>
              <a:off x="19098749" y="2839016"/>
              <a:ext cx="849913"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0</a:t>
              </a:r>
            </a:p>
          </p:txBody>
        </p:sp>
        <p:sp>
          <p:nvSpPr>
            <p:cNvPr id="62" name="Rectangle 61">
              <a:extLst>
                <a:ext uri="{FF2B5EF4-FFF2-40B4-BE49-F238E27FC236}">
                  <a16:creationId xmlns="" xmlns:a16="http://schemas.microsoft.com/office/drawing/2014/main" id="{5EDCD792-42FC-3345-AE20-A9FB23FB41B6}"/>
                </a:ext>
              </a:extLst>
            </p:cNvPr>
            <p:cNvSpPr/>
            <p:nvPr/>
          </p:nvSpPr>
          <p:spPr>
            <a:xfrm>
              <a:off x="15143282" y="-58110"/>
              <a:ext cx="6100465" cy="687120"/>
            </a:xfrm>
            <a:prstGeom prst="rect">
              <a:avLst/>
            </a:prstGeom>
            <a:solidFill>
              <a:srgbClr val="F9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8D3BF93A-AEC4-374D-B3DC-F43B6A284EEF}"/>
              </a:ext>
            </a:extLst>
          </p:cNvPr>
          <p:cNvGrpSpPr/>
          <p:nvPr/>
        </p:nvGrpSpPr>
        <p:grpSpPr>
          <a:xfrm>
            <a:off x="18093347" y="1041189"/>
            <a:ext cx="421365" cy="369331"/>
            <a:chOff x="18093347" y="1041189"/>
            <a:chExt cx="421365" cy="369331"/>
          </a:xfrm>
        </p:grpSpPr>
        <p:sp>
          <p:nvSpPr>
            <p:cNvPr id="57" name="Freeform 56">
              <a:extLst>
                <a:ext uri="{FF2B5EF4-FFF2-40B4-BE49-F238E27FC236}">
                  <a16:creationId xmlns="" xmlns:a16="http://schemas.microsoft.com/office/drawing/2014/main" id="{768B4D47-9B86-174E-953D-0965F0303E7E}"/>
                </a:ext>
              </a:extLst>
            </p:cNvPr>
            <p:cNvSpPr>
              <a:spLocks noChangeAspect="1"/>
            </p:cNvSpPr>
            <p:nvPr/>
          </p:nvSpPr>
          <p:spPr>
            <a:xfrm>
              <a:off x="18093347" y="1089894"/>
              <a:ext cx="421365" cy="299904"/>
            </a:xfrm>
            <a:custGeom>
              <a:avLst/>
              <a:gdLst>
                <a:gd name="connsiteX0" fmla="*/ 125999 w 188999"/>
                <a:gd name="connsiteY0" fmla="*/ 0 h 134519"/>
                <a:gd name="connsiteX1" fmla="*/ 188999 w 188999"/>
                <a:gd name="connsiteY1" fmla="*/ 63000 h 134519"/>
                <a:gd name="connsiteX2" fmla="*/ 125999 w 188999"/>
                <a:gd name="connsiteY2" fmla="*/ 126000 h 134519"/>
                <a:gd name="connsiteX3" fmla="*/ 101477 w 188999"/>
                <a:gd name="connsiteY3" fmla="*/ 121049 h 134519"/>
                <a:gd name="connsiteX4" fmla="*/ 100817 w 188999"/>
                <a:gd name="connsiteY4" fmla="*/ 120605 h 134519"/>
                <a:gd name="connsiteX5" fmla="*/ 87523 w 188999"/>
                <a:gd name="connsiteY5" fmla="*/ 129568 h 134519"/>
                <a:gd name="connsiteX6" fmla="*/ 63000 w 188999"/>
                <a:gd name="connsiteY6" fmla="*/ 134519 h 134519"/>
                <a:gd name="connsiteX7" fmla="*/ 0 w 188999"/>
                <a:gd name="connsiteY7" fmla="*/ 71519 h 134519"/>
                <a:gd name="connsiteX8" fmla="*/ 63000 w 188999"/>
                <a:gd name="connsiteY8" fmla="*/ 8519 h 134519"/>
                <a:gd name="connsiteX9" fmla="*/ 87523 w 188999"/>
                <a:gd name="connsiteY9" fmla="*/ 13470 h 134519"/>
                <a:gd name="connsiteX10" fmla="*/ 88182 w 188999"/>
                <a:gd name="connsiteY10" fmla="*/ 13915 h 134519"/>
                <a:gd name="connsiteX11" fmla="*/ 101477 w 188999"/>
                <a:gd name="connsiteY11" fmla="*/ 4951 h 134519"/>
                <a:gd name="connsiteX12" fmla="*/ 125999 w 188999"/>
                <a:gd name="connsiteY12" fmla="*/ 0 h 13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999" h="134519">
                  <a:moveTo>
                    <a:pt x="125999" y="0"/>
                  </a:moveTo>
                  <a:cubicBezTo>
                    <a:pt x="160793" y="0"/>
                    <a:pt x="188999" y="28206"/>
                    <a:pt x="188999" y="63000"/>
                  </a:cubicBezTo>
                  <a:cubicBezTo>
                    <a:pt x="188999" y="97794"/>
                    <a:pt x="160793" y="126000"/>
                    <a:pt x="125999" y="126000"/>
                  </a:cubicBezTo>
                  <a:cubicBezTo>
                    <a:pt x="117301" y="126000"/>
                    <a:pt x="109014" y="124237"/>
                    <a:pt x="101477" y="121049"/>
                  </a:cubicBezTo>
                  <a:lnTo>
                    <a:pt x="100817" y="120605"/>
                  </a:lnTo>
                  <a:lnTo>
                    <a:pt x="87523" y="129568"/>
                  </a:lnTo>
                  <a:cubicBezTo>
                    <a:pt x="79986" y="132756"/>
                    <a:pt x="71699" y="134519"/>
                    <a:pt x="63000" y="134519"/>
                  </a:cubicBezTo>
                  <a:cubicBezTo>
                    <a:pt x="28206" y="134519"/>
                    <a:pt x="0" y="106313"/>
                    <a:pt x="0" y="71519"/>
                  </a:cubicBezTo>
                  <a:cubicBezTo>
                    <a:pt x="0" y="36725"/>
                    <a:pt x="28206" y="8519"/>
                    <a:pt x="63000" y="8519"/>
                  </a:cubicBezTo>
                  <a:cubicBezTo>
                    <a:pt x="71699" y="8519"/>
                    <a:pt x="79986" y="10282"/>
                    <a:pt x="87523" y="13470"/>
                  </a:cubicBezTo>
                  <a:lnTo>
                    <a:pt x="88182" y="13915"/>
                  </a:lnTo>
                  <a:lnTo>
                    <a:pt x="101477" y="4951"/>
                  </a:lnTo>
                  <a:cubicBezTo>
                    <a:pt x="109014" y="1763"/>
                    <a:pt x="117301" y="0"/>
                    <a:pt x="125999" y="0"/>
                  </a:cubicBezTo>
                  <a:close/>
                </a:path>
              </a:pathLst>
            </a:custGeom>
            <a:solidFill>
              <a:srgbClr val="D06D2A"/>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 xmlns:a16="http://schemas.microsoft.com/office/drawing/2014/main" id="{340E19AC-F112-8446-93FC-629E59C985A8}"/>
                </a:ext>
              </a:extLst>
            </p:cNvPr>
            <p:cNvSpPr txBox="1"/>
            <p:nvPr/>
          </p:nvSpPr>
          <p:spPr>
            <a:xfrm>
              <a:off x="18140429" y="1041189"/>
              <a:ext cx="322524" cy="369331"/>
            </a:xfrm>
            <a:prstGeom prst="rect">
              <a:avLst/>
            </a:prstGeom>
            <a:noFill/>
          </p:spPr>
          <p:txBody>
            <a:bodyPr wrap="none" rtlCol="0">
              <a:spAutoFit/>
            </a:bodyPr>
            <a:lstStyle/>
            <a:p>
              <a:r>
                <a:rPr lang="en-US" sz="1800" dirty="0"/>
                <a:t>+</a:t>
              </a:r>
            </a:p>
          </p:txBody>
        </p:sp>
      </p:grpSp>
      <p:grpSp>
        <p:nvGrpSpPr>
          <p:cNvPr id="10" name="Group 9">
            <a:extLst>
              <a:ext uri="{FF2B5EF4-FFF2-40B4-BE49-F238E27FC236}">
                <a16:creationId xmlns="" xmlns:a16="http://schemas.microsoft.com/office/drawing/2014/main" id="{346427FC-E6D2-BE4C-8B4E-D67FF85E4539}"/>
              </a:ext>
            </a:extLst>
          </p:cNvPr>
          <p:cNvGrpSpPr/>
          <p:nvPr/>
        </p:nvGrpSpPr>
        <p:grpSpPr>
          <a:xfrm>
            <a:off x="13355207" y="12671293"/>
            <a:ext cx="4785335" cy="606941"/>
            <a:chOff x="12957640" y="11240064"/>
            <a:chExt cx="4785335" cy="606941"/>
          </a:xfrm>
        </p:grpSpPr>
        <p:cxnSp>
          <p:nvCxnSpPr>
            <p:cNvPr id="91" name="Straight Connector 90">
              <a:extLst>
                <a:ext uri="{FF2B5EF4-FFF2-40B4-BE49-F238E27FC236}">
                  <a16:creationId xmlns="" xmlns:a16="http://schemas.microsoft.com/office/drawing/2014/main" id="{6406971F-CF35-CB4E-AE2A-FFC15A769D1D}"/>
                </a:ext>
              </a:extLst>
            </p:cNvPr>
            <p:cNvCxnSpPr>
              <a:cxnSpLocks/>
            </p:cNvCxnSpPr>
            <p:nvPr/>
          </p:nvCxnSpPr>
          <p:spPr>
            <a:xfrm>
              <a:off x="13774752" y="11543534"/>
              <a:ext cx="396822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 xmlns:a16="http://schemas.microsoft.com/office/drawing/2014/main" id="{4A3EA0DC-22DB-DC4E-B525-0CB548DCE9AF}"/>
                </a:ext>
              </a:extLst>
            </p:cNvPr>
            <p:cNvSpPr txBox="1"/>
            <p:nvPr/>
          </p:nvSpPr>
          <p:spPr>
            <a:xfrm>
              <a:off x="12957640" y="11240064"/>
              <a:ext cx="713396" cy="606941"/>
            </a:xfrm>
            <a:prstGeom prst="rect">
              <a:avLst/>
            </a:prstGeom>
            <a:noFill/>
          </p:spPr>
          <p:txBody>
            <a:bodyPr wrap="square" lIns="0" tIns="0" rIns="0" bIns="0" rtlCol="0">
              <a:noAutofit/>
            </a:bodyPr>
            <a:lstStyle/>
            <a:p>
              <a:r>
                <a:rPr lang="en-US" sz="3200" b="0" dirty="0">
                  <a:solidFill>
                    <a:schemeClr val="tx2"/>
                  </a:solidFill>
                  <a:latin typeface="Rubik" panose="02000604000000020004" pitchFamily="2" charset="-79"/>
                  <a:cs typeface="Rubik" panose="02000604000000020004" pitchFamily="2" charset="-79"/>
                </a:rPr>
                <a:t>S</a:t>
              </a:r>
              <a:r>
                <a:rPr lang="en-US" sz="3200" b="0" baseline="-25000" dirty="0">
                  <a:solidFill>
                    <a:schemeClr val="tx2"/>
                  </a:solidFill>
                  <a:latin typeface="Rubik" panose="02000604000000020004" pitchFamily="2" charset="-79"/>
                  <a:cs typeface="Rubik" panose="02000604000000020004" pitchFamily="2" charset="-79"/>
                </a:rPr>
                <a:t>1/2</a:t>
              </a:r>
            </a:p>
          </p:txBody>
        </p:sp>
      </p:grpSp>
      <p:grpSp>
        <p:nvGrpSpPr>
          <p:cNvPr id="9" name="Group 8">
            <a:extLst>
              <a:ext uri="{FF2B5EF4-FFF2-40B4-BE49-F238E27FC236}">
                <a16:creationId xmlns="" xmlns:a16="http://schemas.microsoft.com/office/drawing/2014/main" id="{83C109D9-0B44-5B43-B136-E0395B69818B}"/>
              </a:ext>
            </a:extLst>
          </p:cNvPr>
          <p:cNvGrpSpPr/>
          <p:nvPr/>
        </p:nvGrpSpPr>
        <p:grpSpPr>
          <a:xfrm>
            <a:off x="13169275" y="7862039"/>
            <a:ext cx="4971267" cy="708339"/>
            <a:chOff x="12771708" y="6430810"/>
            <a:chExt cx="4971267" cy="708339"/>
          </a:xfrm>
        </p:grpSpPr>
        <p:cxnSp>
          <p:nvCxnSpPr>
            <p:cNvPr id="94" name="Straight Connector 93">
              <a:extLst>
                <a:ext uri="{FF2B5EF4-FFF2-40B4-BE49-F238E27FC236}">
                  <a16:creationId xmlns="" xmlns:a16="http://schemas.microsoft.com/office/drawing/2014/main" id="{0B35803D-21A6-EB45-99D9-2F44843D56B5}"/>
                </a:ext>
              </a:extLst>
            </p:cNvPr>
            <p:cNvCxnSpPr>
              <a:cxnSpLocks/>
            </p:cNvCxnSpPr>
            <p:nvPr/>
          </p:nvCxnSpPr>
          <p:spPr>
            <a:xfrm>
              <a:off x="13774752" y="6784979"/>
              <a:ext cx="396822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 xmlns:a16="http://schemas.microsoft.com/office/drawing/2014/main" id="{18F78000-FD35-D64A-9111-F33D5694E7EC}"/>
                </a:ext>
              </a:extLst>
            </p:cNvPr>
            <p:cNvSpPr txBox="1"/>
            <p:nvPr/>
          </p:nvSpPr>
          <p:spPr>
            <a:xfrm>
              <a:off x="12771708" y="6430810"/>
              <a:ext cx="1085260" cy="708339"/>
            </a:xfrm>
            <a:prstGeom prst="rect">
              <a:avLst/>
            </a:prstGeom>
            <a:noFill/>
          </p:spPr>
          <p:txBody>
            <a:bodyPr wrap="square" lIns="0" tIns="0" rIns="0" bIns="0" rtlCol="0">
              <a:noAutofit/>
            </a:bodyPr>
            <a:lstStyle/>
            <a:p>
              <a:r>
                <a:rPr lang="en-US" sz="3200" b="0" dirty="0">
                  <a:solidFill>
                    <a:schemeClr val="tx2"/>
                  </a:solidFill>
                  <a:latin typeface="Rubik" panose="02000604000000020004" pitchFamily="2" charset="-79"/>
                  <a:cs typeface="Rubik" panose="02000604000000020004" pitchFamily="2" charset="-79"/>
                </a:rPr>
                <a:t>D</a:t>
              </a:r>
              <a:r>
                <a:rPr lang="en-US" sz="3200" b="0" baseline="-25000" dirty="0">
                  <a:solidFill>
                    <a:schemeClr val="tx2"/>
                  </a:solidFill>
                  <a:latin typeface="Rubik" panose="02000604000000020004" pitchFamily="2" charset="-79"/>
                  <a:cs typeface="Rubik" panose="02000604000000020004" pitchFamily="2" charset="-79"/>
                </a:rPr>
                <a:t>5/2</a:t>
              </a:r>
            </a:p>
          </p:txBody>
        </p:sp>
      </p:grpSp>
      <p:grpSp>
        <p:nvGrpSpPr>
          <p:cNvPr id="8" name="Group 7">
            <a:extLst>
              <a:ext uri="{FF2B5EF4-FFF2-40B4-BE49-F238E27FC236}">
                <a16:creationId xmlns="" xmlns:a16="http://schemas.microsoft.com/office/drawing/2014/main" id="{8F9560A7-59EF-244D-92E1-794525787A99}"/>
              </a:ext>
            </a:extLst>
          </p:cNvPr>
          <p:cNvGrpSpPr/>
          <p:nvPr/>
        </p:nvGrpSpPr>
        <p:grpSpPr>
          <a:xfrm>
            <a:off x="15773234" y="9160365"/>
            <a:ext cx="5373710" cy="3755026"/>
            <a:chOff x="15432437" y="7729136"/>
            <a:chExt cx="5373710" cy="3755026"/>
          </a:xfrm>
        </p:grpSpPr>
        <p:grpSp>
          <p:nvGrpSpPr>
            <p:cNvPr id="7" name="Group 6">
              <a:extLst>
                <a:ext uri="{FF2B5EF4-FFF2-40B4-BE49-F238E27FC236}">
                  <a16:creationId xmlns="" xmlns:a16="http://schemas.microsoft.com/office/drawing/2014/main" id="{34B8B389-2746-CC45-9696-90AB5C471F49}"/>
                </a:ext>
              </a:extLst>
            </p:cNvPr>
            <p:cNvGrpSpPr/>
            <p:nvPr/>
          </p:nvGrpSpPr>
          <p:grpSpPr>
            <a:xfrm>
              <a:off x="19707768" y="8494711"/>
              <a:ext cx="1098379" cy="2989451"/>
              <a:chOff x="19707768" y="8494711"/>
              <a:chExt cx="1098379" cy="2989451"/>
            </a:xfrm>
          </p:grpSpPr>
          <p:sp>
            <p:nvSpPr>
              <p:cNvPr id="105" name="TextBox 104">
                <a:extLst>
                  <a:ext uri="{FF2B5EF4-FFF2-40B4-BE49-F238E27FC236}">
                    <a16:creationId xmlns="" xmlns:a16="http://schemas.microsoft.com/office/drawing/2014/main" id="{F730C6F9-A664-1B47-871B-655CC4E07E15}"/>
                  </a:ext>
                </a:extLst>
              </p:cNvPr>
              <p:cNvSpPr txBox="1"/>
              <p:nvPr/>
            </p:nvSpPr>
            <p:spPr>
              <a:xfrm>
                <a:off x="19707768" y="10960942"/>
                <a:ext cx="1098379"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0</a:t>
                </a:r>
              </a:p>
            </p:txBody>
          </p:sp>
          <p:sp>
            <p:nvSpPr>
              <p:cNvPr id="106" name="TextBox 105">
                <a:extLst>
                  <a:ext uri="{FF2B5EF4-FFF2-40B4-BE49-F238E27FC236}">
                    <a16:creationId xmlns="" xmlns:a16="http://schemas.microsoft.com/office/drawing/2014/main" id="{A8F0A4F4-2482-B04D-84EB-C00EB59284AB}"/>
                  </a:ext>
                </a:extLst>
              </p:cNvPr>
              <p:cNvSpPr txBox="1"/>
              <p:nvPr/>
            </p:nvSpPr>
            <p:spPr>
              <a:xfrm>
                <a:off x="19746240" y="10140529"/>
                <a:ext cx="1021434"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1</a:t>
                </a:r>
              </a:p>
            </p:txBody>
          </p:sp>
          <p:sp>
            <p:nvSpPr>
              <p:cNvPr id="107" name="TextBox 106">
                <a:extLst>
                  <a:ext uri="{FF2B5EF4-FFF2-40B4-BE49-F238E27FC236}">
                    <a16:creationId xmlns="" xmlns:a16="http://schemas.microsoft.com/office/drawing/2014/main" id="{66235B0F-6A43-504F-B54E-FC4E189BFB6E}"/>
                  </a:ext>
                </a:extLst>
              </p:cNvPr>
              <p:cNvSpPr txBox="1"/>
              <p:nvPr/>
            </p:nvSpPr>
            <p:spPr>
              <a:xfrm>
                <a:off x="19714982" y="8494711"/>
                <a:ext cx="1083951"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3</a:t>
                </a:r>
              </a:p>
            </p:txBody>
          </p:sp>
          <p:sp>
            <p:nvSpPr>
              <p:cNvPr id="108" name="TextBox 107">
                <a:extLst>
                  <a:ext uri="{FF2B5EF4-FFF2-40B4-BE49-F238E27FC236}">
                    <a16:creationId xmlns="" xmlns:a16="http://schemas.microsoft.com/office/drawing/2014/main" id="{F12FEF60-9A20-F04F-A5D8-8ADBE015CEDE}"/>
                  </a:ext>
                </a:extLst>
              </p:cNvPr>
              <p:cNvSpPr txBox="1"/>
              <p:nvPr/>
            </p:nvSpPr>
            <p:spPr>
              <a:xfrm>
                <a:off x="19717386" y="9310491"/>
                <a:ext cx="1079143"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2</a:t>
                </a:r>
              </a:p>
            </p:txBody>
          </p:sp>
        </p:grpSp>
        <p:grpSp>
          <p:nvGrpSpPr>
            <p:cNvPr id="98" name="Group 97">
              <a:extLst>
                <a:ext uri="{FF2B5EF4-FFF2-40B4-BE49-F238E27FC236}">
                  <a16:creationId xmlns="" xmlns:a16="http://schemas.microsoft.com/office/drawing/2014/main" id="{355742AF-A2FC-B543-B6B3-1FDED9D5521C}"/>
                </a:ext>
              </a:extLst>
            </p:cNvPr>
            <p:cNvGrpSpPr/>
            <p:nvPr/>
          </p:nvGrpSpPr>
          <p:grpSpPr>
            <a:xfrm>
              <a:off x="15432437" y="7729136"/>
              <a:ext cx="4252729" cy="3505718"/>
              <a:chOff x="1990461" y="2795475"/>
              <a:chExt cx="1117925" cy="921557"/>
            </a:xfrm>
          </p:grpSpPr>
          <p:grpSp>
            <p:nvGrpSpPr>
              <p:cNvPr id="99" name="Group 98">
                <a:extLst>
                  <a:ext uri="{FF2B5EF4-FFF2-40B4-BE49-F238E27FC236}">
                    <a16:creationId xmlns="" xmlns:a16="http://schemas.microsoft.com/office/drawing/2014/main" id="{9BA7C2C1-71AC-464A-A52F-31E65CD1FD54}"/>
                  </a:ext>
                </a:extLst>
              </p:cNvPr>
              <p:cNvGrpSpPr/>
              <p:nvPr/>
            </p:nvGrpSpPr>
            <p:grpSpPr>
              <a:xfrm>
                <a:off x="1990461" y="3068960"/>
                <a:ext cx="1117925" cy="648072"/>
                <a:chOff x="2274230" y="3068960"/>
                <a:chExt cx="1117925" cy="648072"/>
              </a:xfrm>
            </p:grpSpPr>
            <p:cxnSp>
              <p:nvCxnSpPr>
                <p:cNvPr id="101" name="Straight Connector 100">
                  <a:extLst>
                    <a:ext uri="{FF2B5EF4-FFF2-40B4-BE49-F238E27FC236}">
                      <a16:creationId xmlns="" xmlns:a16="http://schemas.microsoft.com/office/drawing/2014/main" id="{F2A08A6E-DF46-DF4D-8D77-6D54730C17E8}"/>
                    </a:ext>
                  </a:extLst>
                </p:cNvPr>
                <p:cNvCxnSpPr/>
                <p:nvPr/>
              </p:nvCxnSpPr>
              <p:spPr>
                <a:xfrm>
                  <a:off x="2274230" y="3717032"/>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CC1595EC-E855-4C46-9452-CC4214360877}"/>
                    </a:ext>
                  </a:extLst>
                </p:cNvPr>
                <p:cNvCxnSpPr/>
                <p:nvPr/>
              </p:nvCxnSpPr>
              <p:spPr>
                <a:xfrm>
                  <a:off x="2274230" y="3501008"/>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D48EB48F-EC27-3441-8E54-8C4E5934B913}"/>
                    </a:ext>
                  </a:extLst>
                </p:cNvPr>
                <p:cNvCxnSpPr/>
                <p:nvPr/>
              </p:nvCxnSpPr>
              <p:spPr>
                <a:xfrm>
                  <a:off x="2274230" y="3284984"/>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F42118FF-C16D-6D47-9E3B-CDEA219C3FCC}"/>
                    </a:ext>
                  </a:extLst>
                </p:cNvPr>
                <p:cNvCxnSpPr/>
                <p:nvPr/>
              </p:nvCxnSpPr>
              <p:spPr>
                <a:xfrm>
                  <a:off x="2274230" y="3068960"/>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a:extLst>
                  <a:ext uri="{FF2B5EF4-FFF2-40B4-BE49-F238E27FC236}">
                    <a16:creationId xmlns="" xmlns:a16="http://schemas.microsoft.com/office/drawing/2014/main" id="{826D5DC0-976C-0648-B6F5-91CB287DFFC8}"/>
                  </a:ext>
                </a:extLst>
              </p:cNvPr>
              <p:cNvCxnSpPr>
                <a:cxnSpLocks/>
              </p:cNvCxnSpPr>
              <p:nvPr/>
            </p:nvCxnSpPr>
            <p:spPr>
              <a:xfrm flipV="1">
                <a:off x="2627784" y="2795475"/>
                <a:ext cx="0" cy="191618"/>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9" name="Group 128">
            <a:extLst>
              <a:ext uri="{FF2B5EF4-FFF2-40B4-BE49-F238E27FC236}">
                <a16:creationId xmlns="" xmlns:a16="http://schemas.microsoft.com/office/drawing/2014/main" id="{3E766F37-A9D8-BC45-852C-97130B8A246D}"/>
              </a:ext>
            </a:extLst>
          </p:cNvPr>
          <p:cNvGrpSpPr/>
          <p:nvPr/>
        </p:nvGrpSpPr>
        <p:grpSpPr>
          <a:xfrm>
            <a:off x="15773234" y="4422374"/>
            <a:ext cx="5373710" cy="3755026"/>
            <a:chOff x="15432437" y="7729136"/>
            <a:chExt cx="5373710" cy="3755026"/>
          </a:xfrm>
        </p:grpSpPr>
        <p:grpSp>
          <p:nvGrpSpPr>
            <p:cNvPr id="130" name="Group 129">
              <a:extLst>
                <a:ext uri="{FF2B5EF4-FFF2-40B4-BE49-F238E27FC236}">
                  <a16:creationId xmlns="" xmlns:a16="http://schemas.microsoft.com/office/drawing/2014/main" id="{2FB45248-1FEA-CF4E-B560-7B79DFE558AC}"/>
                </a:ext>
              </a:extLst>
            </p:cNvPr>
            <p:cNvGrpSpPr/>
            <p:nvPr/>
          </p:nvGrpSpPr>
          <p:grpSpPr>
            <a:xfrm>
              <a:off x="19707768" y="8494711"/>
              <a:ext cx="1098379" cy="2989451"/>
              <a:chOff x="19707768" y="8494711"/>
              <a:chExt cx="1098379" cy="2989451"/>
            </a:xfrm>
          </p:grpSpPr>
          <p:sp>
            <p:nvSpPr>
              <p:cNvPr id="138" name="TextBox 137">
                <a:extLst>
                  <a:ext uri="{FF2B5EF4-FFF2-40B4-BE49-F238E27FC236}">
                    <a16:creationId xmlns="" xmlns:a16="http://schemas.microsoft.com/office/drawing/2014/main" id="{50963E42-695F-6644-B1F7-3E52570F61B6}"/>
                  </a:ext>
                </a:extLst>
              </p:cNvPr>
              <p:cNvSpPr txBox="1"/>
              <p:nvPr/>
            </p:nvSpPr>
            <p:spPr>
              <a:xfrm>
                <a:off x="19707768" y="10960942"/>
                <a:ext cx="1098379"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0</a:t>
                </a:r>
              </a:p>
            </p:txBody>
          </p:sp>
          <p:sp>
            <p:nvSpPr>
              <p:cNvPr id="139" name="TextBox 138">
                <a:extLst>
                  <a:ext uri="{FF2B5EF4-FFF2-40B4-BE49-F238E27FC236}">
                    <a16:creationId xmlns="" xmlns:a16="http://schemas.microsoft.com/office/drawing/2014/main" id="{B84E6816-0BB8-CC4F-952E-3E5D8C11ED44}"/>
                  </a:ext>
                </a:extLst>
              </p:cNvPr>
              <p:cNvSpPr txBox="1"/>
              <p:nvPr/>
            </p:nvSpPr>
            <p:spPr>
              <a:xfrm>
                <a:off x="19746240" y="10140529"/>
                <a:ext cx="1021434"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1</a:t>
                </a:r>
              </a:p>
            </p:txBody>
          </p:sp>
          <p:sp>
            <p:nvSpPr>
              <p:cNvPr id="140" name="TextBox 139">
                <a:extLst>
                  <a:ext uri="{FF2B5EF4-FFF2-40B4-BE49-F238E27FC236}">
                    <a16:creationId xmlns="" xmlns:a16="http://schemas.microsoft.com/office/drawing/2014/main" id="{67B0C7B1-BA4F-194D-B5D4-7E33AD7F3CD2}"/>
                  </a:ext>
                </a:extLst>
              </p:cNvPr>
              <p:cNvSpPr txBox="1"/>
              <p:nvPr/>
            </p:nvSpPr>
            <p:spPr>
              <a:xfrm>
                <a:off x="19714982" y="8494711"/>
                <a:ext cx="1083951"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3</a:t>
                </a:r>
              </a:p>
            </p:txBody>
          </p:sp>
          <p:sp>
            <p:nvSpPr>
              <p:cNvPr id="141" name="TextBox 140">
                <a:extLst>
                  <a:ext uri="{FF2B5EF4-FFF2-40B4-BE49-F238E27FC236}">
                    <a16:creationId xmlns="" xmlns:a16="http://schemas.microsoft.com/office/drawing/2014/main" id="{9A9C02A4-B505-AE4C-AC17-F438B88FE5D3}"/>
                  </a:ext>
                </a:extLst>
              </p:cNvPr>
              <p:cNvSpPr txBox="1"/>
              <p:nvPr/>
            </p:nvSpPr>
            <p:spPr>
              <a:xfrm>
                <a:off x="19717386" y="9310491"/>
                <a:ext cx="1079143"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2</a:t>
                </a:r>
              </a:p>
            </p:txBody>
          </p:sp>
        </p:grpSp>
        <p:grpSp>
          <p:nvGrpSpPr>
            <p:cNvPr id="131" name="Group 130">
              <a:extLst>
                <a:ext uri="{FF2B5EF4-FFF2-40B4-BE49-F238E27FC236}">
                  <a16:creationId xmlns="" xmlns:a16="http://schemas.microsoft.com/office/drawing/2014/main" id="{917A1DF6-07CD-9546-A670-820D46C90D22}"/>
                </a:ext>
              </a:extLst>
            </p:cNvPr>
            <p:cNvGrpSpPr/>
            <p:nvPr/>
          </p:nvGrpSpPr>
          <p:grpSpPr>
            <a:xfrm>
              <a:off x="15432437" y="7729136"/>
              <a:ext cx="4252729" cy="3505718"/>
              <a:chOff x="1990461" y="2795475"/>
              <a:chExt cx="1117925" cy="921557"/>
            </a:xfrm>
          </p:grpSpPr>
          <p:grpSp>
            <p:nvGrpSpPr>
              <p:cNvPr id="132" name="Group 131">
                <a:extLst>
                  <a:ext uri="{FF2B5EF4-FFF2-40B4-BE49-F238E27FC236}">
                    <a16:creationId xmlns="" xmlns:a16="http://schemas.microsoft.com/office/drawing/2014/main" id="{502D3FA5-E4A8-9A45-9C0B-95ABECE198AF}"/>
                  </a:ext>
                </a:extLst>
              </p:cNvPr>
              <p:cNvGrpSpPr/>
              <p:nvPr/>
            </p:nvGrpSpPr>
            <p:grpSpPr>
              <a:xfrm>
                <a:off x="1990461" y="3068960"/>
                <a:ext cx="1117925" cy="648072"/>
                <a:chOff x="2274230" y="3068960"/>
                <a:chExt cx="1117925" cy="648072"/>
              </a:xfrm>
            </p:grpSpPr>
            <p:cxnSp>
              <p:nvCxnSpPr>
                <p:cNvPr id="134" name="Straight Connector 133">
                  <a:extLst>
                    <a:ext uri="{FF2B5EF4-FFF2-40B4-BE49-F238E27FC236}">
                      <a16:creationId xmlns="" xmlns:a16="http://schemas.microsoft.com/office/drawing/2014/main" id="{120F76EC-F74B-BA43-9232-57031A658D46}"/>
                    </a:ext>
                  </a:extLst>
                </p:cNvPr>
                <p:cNvCxnSpPr/>
                <p:nvPr/>
              </p:nvCxnSpPr>
              <p:spPr>
                <a:xfrm>
                  <a:off x="2274230" y="3717032"/>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F1E209A2-ED4B-154D-9ECC-3C9A4CCA529A}"/>
                    </a:ext>
                  </a:extLst>
                </p:cNvPr>
                <p:cNvCxnSpPr/>
                <p:nvPr/>
              </p:nvCxnSpPr>
              <p:spPr>
                <a:xfrm>
                  <a:off x="2274230" y="3501008"/>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83B8B6BE-01A7-B144-81B8-BEDC634BB633}"/>
                    </a:ext>
                  </a:extLst>
                </p:cNvPr>
                <p:cNvCxnSpPr/>
                <p:nvPr/>
              </p:nvCxnSpPr>
              <p:spPr>
                <a:xfrm>
                  <a:off x="2274230" y="3284984"/>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FA386D40-8015-EE44-86E9-C138303C7DB3}"/>
                    </a:ext>
                  </a:extLst>
                </p:cNvPr>
                <p:cNvCxnSpPr/>
                <p:nvPr/>
              </p:nvCxnSpPr>
              <p:spPr>
                <a:xfrm>
                  <a:off x="2274230" y="3068960"/>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 xmlns:a16="http://schemas.microsoft.com/office/drawing/2014/main" id="{4A4101E9-3D03-2343-B717-FC1FEF9809E8}"/>
                  </a:ext>
                </a:extLst>
              </p:cNvPr>
              <p:cNvCxnSpPr>
                <a:cxnSpLocks/>
              </p:cNvCxnSpPr>
              <p:nvPr/>
            </p:nvCxnSpPr>
            <p:spPr>
              <a:xfrm flipV="1">
                <a:off x="2627784" y="2795475"/>
                <a:ext cx="0" cy="191618"/>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 xmlns:a16="http://schemas.microsoft.com/office/drawing/2014/main" id="{99FF9736-3BBB-3340-96DF-1EFEB9A86042}"/>
              </a:ext>
            </a:extLst>
          </p:cNvPr>
          <p:cNvGrpSpPr/>
          <p:nvPr/>
        </p:nvGrpSpPr>
        <p:grpSpPr>
          <a:xfrm>
            <a:off x="1348443" y="3067961"/>
            <a:ext cx="9652000" cy="4996191"/>
            <a:chOff x="1348443" y="3226985"/>
            <a:chExt cx="9652000" cy="4996191"/>
          </a:xfrm>
        </p:grpSpPr>
        <p:pic>
          <p:nvPicPr>
            <p:cNvPr id="143" name="Picture 142">
              <a:extLst>
                <a:ext uri="{FF2B5EF4-FFF2-40B4-BE49-F238E27FC236}">
                  <a16:creationId xmlns="" xmlns:a16="http://schemas.microsoft.com/office/drawing/2014/main" id="{1813FB45-02C7-3247-8B4E-003A0355BA66}"/>
                </a:ext>
              </a:extLst>
            </p:cNvPr>
            <p:cNvPicPr>
              <a:picLocks noChangeAspect="1"/>
            </p:cNvPicPr>
            <p:nvPr/>
          </p:nvPicPr>
          <p:blipFill rotWithShape="1">
            <a:blip r:embed="rId3">
              <a:extLst>
                <a:ext uri="{28A0092B-C50C-407E-A947-70E740481C1C}">
                  <a14:useLocalDpi xmlns:a14="http://schemas.microsoft.com/office/drawing/2010/main" val="0"/>
                </a:ext>
              </a:extLst>
            </a:blip>
            <a:srcRect l="8628" t="28856" r="7446" b="40445"/>
            <a:stretch/>
          </p:blipFill>
          <p:spPr>
            <a:xfrm>
              <a:off x="1348443" y="3226985"/>
              <a:ext cx="9652000" cy="4996191"/>
            </a:xfrm>
            <a:prstGeom prst="rect">
              <a:avLst/>
            </a:prstGeom>
          </p:spPr>
        </p:pic>
        <p:sp>
          <p:nvSpPr>
            <p:cNvPr id="144" name="TextBox 143">
              <a:extLst>
                <a:ext uri="{FF2B5EF4-FFF2-40B4-BE49-F238E27FC236}">
                  <a16:creationId xmlns="" xmlns:a16="http://schemas.microsoft.com/office/drawing/2014/main" id="{84454BE2-0A7A-924E-885F-6B8972702278}"/>
                </a:ext>
              </a:extLst>
            </p:cNvPr>
            <p:cNvSpPr txBox="1"/>
            <p:nvPr/>
          </p:nvSpPr>
          <p:spPr>
            <a:xfrm>
              <a:off x="5088706" y="4293572"/>
              <a:ext cx="2801573" cy="477620"/>
            </a:xfrm>
            <a:prstGeom prst="rect">
              <a:avLst/>
            </a:prstGeom>
            <a:noFill/>
          </p:spPr>
          <p:txBody>
            <a:bodyPr wrap="square" lIns="0" tIns="0" rIns="0" bIns="0" rtlCol="0">
              <a:noAutofit/>
            </a:bodyPr>
            <a:lstStyle/>
            <a:p>
              <a:pPr algn="ctr"/>
              <a:r>
                <a:rPr lang="en-US" sz="2400" b="0" dirty="0">
                  <a:solidFill>
                    <a:schemeClr val="tx1">
                      <a:lumMod val="75000"/>
                      <a:lumOff val="25000"/>
                    </a:schemeClr>
                  </a:solidFill>
                  <a:latin typeface="Rubik Medium" panose="02000604000000020004" pitchFamily="2" charset="-79"/>
                  <a:cs typeface="Rubik Medium" panose="02000604000000020004" pitchFamily="2" charset="-79"/>
                </a:rPr>
                <a:t>Carrier</a:t>
              </a:r>
            </a:p>
          </p:txBody>
        </p:sp>
        <p:sp>
          <p:nvSpPr>
            <p:cNvPr id="145" name="TextBox 144">
              <a:extLst>
                <a:ext uri="{FF2B5EF4-FFF2-40B4-BE49-F238E27FC236}">
                  <a16:creationId xmlns="" xmlns:a16="http://schemas.microsoft.com/office/drawing/2014/main" id="{11B68F1A-3D5F-5B48-B7B1-0394DC638A51}"/>
                </a:ext>
              </a:extLst>
            </p:cNvPr>
            <p:cNvSpPr txBox="1"/>
            <p:nvPr/>
          </p:nvSpPr>
          <p:spPr>
            <a:xfrm>
              <a:off x="8013326" y="4547907"/>
              <a:ext cx="2946833" cy="437219"/>
            </a:xfrm>
            <a:prstGeom prst="rect">
              <a:avLst/>
            </a:prstGeom>
            <a:noFill/>
          </p:spPr>
          <p:txBody>
            <a:bodyPr wrap="square" lIns="0" tIns="0" rIns="0" bIns="0" rtlCol="0">
              <a:noAutofit/>
            </a:bodyPr>
            <a:lstStyle/>
            <a:p>
              <a:pPr algn="ctr"/>
              <a:r>
                <a:rPr lang="en-US" sz="2400" b="0" dirty="0">
                  <a:solidFill>
                    <a:srgbClr val="3A64AA"/>
                  </a:solidFill>
                  <a:latin typeface="Rubik Medium" panose="02000604000000020004" pitchFamily="2" charset="-79"/>
                  <a:cs typeface="Rubik Medium" panose="02000604000000020004" pitchFamily="2" charset="-79"/>
                </a:rPr>
                <a:t>Blue Sideband</a:t>
              </a:r>
            </a:p>
          </p:txBody>
        </p:sp>
        <p:sp>
          <p:nvSpPr>
            <p:cNvPr id="146" name="TextBox 145">
              <a:extLst>
                <a:ext uri="{FF2B5EF4-FFF2-40B4-BE49-F238E27FC236}">
                  <a16:creationId xmlns="" xmlns:a16="http://schemas.microsoft.com/office/drawing/2014/main" id="{EC9804A4-3F71-3B47-BB04-3B8FD8A159EB}"/>
                </a:ext>
              </a:extLst>
            </p:cNvPr>
            <p:cNvSpPr txBox="1"/>
            <p:nvPr/>
          </p:nvSpPr>
          <p:spPr>
            <a:xfrm>
              <a:off x="2084872" y="4766516"/>
              <a:ext cx="2801573" cy="563621"/>
            </a:xfrm>
            <a:prstGeom prst="rect">
              <a:avLst/>
            </a:prstGeom>
            <a:noFill/>
          </p:spPr>
          <p:txBody>
            <a:bodyPr wrap="square" lIns="0" tIns="0" rIns="0" bIns="0" rtlCol="0">
              <a:noAutofit/>
            </a:bodyPr>
            <a:lstStyle/>
            <a:p>
              <a:pPr algn="ctr"/>
              <a:r>
                <a:rPr lang="en-US" sz="2400" b="0" dirty="0">
                  <a:solidFill>
                    <a:srgbClr val="FF0000"/>
                  </a:solidFill>
                  <a:latin typeface="Rubik Medium" panose="02000604000000020004" pitchFamily="2" charset="-79"/>
                  <a:cs typeface="Rubik Medium" panose="02000604000000020004" pitchFamily="2" charset="-79"/>
                </a:rPr>
                <a:t>Red Sideband</a:t>
              </a:r>
            </a:p>
          </p:txBody>
        </p:sp>
      </p:grpSp>
      <p:pic>
        <p:nvPicPr>
          <p:cNvPr id="148" name="Picture 147">
            <a:extLst>
              <a:ext uri="{FF2B5EF4-FFF2-40B4-BE49-F238E27FC236}">
                <a16:creationId xmlns="" xmlns:a16="http://schemas.microsoft.com/office/drawing/2014/main" id="{7F2D2C2C-5ED6-8945-A91B-B69AE22DA0BF}"/>
              </a:ext>
            </a:extLst>
          </p:cNvPr>
          <p:cNvPicPr>
            <a:picLocks noChangeAspect="1"/>
          </p:cNvPicPr>
          <p:nvPr/>
        </p:nvPicPr>
        <p:blipFill rotWithShape="1">
          <a:blip r:embed="rId4">
            <a:extLst>
              <a:ext uri="{28A0092B-C50C-407E-A947-70E740481C1C}">
                <a14:useLocalDpi xmlns:a14="http://schemas.microsoft.com/office/drawing/2010/main" val="0"/>
              </a:ext>
            </a:extLst>
          </a:blip>
          <a:srcRect l="5567" t="38227" r="2283" b="31830"/>
          <a:stretch/>
        </p:blipFill>
        <p:spPr>
          <a:xfrm>
            <a:off x="721917" y="7860539"/>
            <a:ext cx="10678523" cy="4910277"/>
          </a:xfrm>
          <a:prstGeom prst="rect">
            <a:avLst/>
          </a:prstGeom>
        </p:spPr>
      </p:pic>
      <p:cxnSp>
        <p:nvCxnSpPr>
          <p:cNvPr id="149" name="Straight Connector 148">
            <a:extLst>
              <a:ext uri="{FF2B5EF4-FFF2-40B4-BE49-F238E27FC236}">
                <a16:creationId xmlns="" xmlns:a16="http://schemas.microsoft.com/office/drawing/2014/main" id="{F204D3EC-0321-C94B-9D57-67EF5DE908AB}"/>
              </a:ext>
            </a:extLst>
          </p:cNvPr>
          <p:cNvCxnSpPr>
            <a:cxnSpLocks/>
          </p:cNvCxnSpPr>
          <p:nvPr/>
        </p:nvCxnSpPr>
        <p:spPr>
          <a:xfrm>
            <a:off x="3499417" y="7462855"/>
            <a:ext cx="0" cy="878019"/>
          </a:xfrm>
          <a:prstGeom prst="line">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 xmlns:a16="http://schemas.microsoft.com/office/drawing/2014/main" id="{FDAFC3AB-0D1B-0041-A3DC-57E96EC458AF}"/>
              </a:ext>
            </a:extLst>
          </p:cNvPr>
          <p:cNvCxnSpPr>
            <a:cxnSpLocks/>
          </p:cNvCxnSpPr>
          <p:nvPr/>
        </p:nvCxnSpPr>
        <p:spPr>
          <a:xfrm>
            <a:off x="9428155" y="7462855"/>
            <a:ext cx="0" cy="878019"/>
          </a:xfrm>
          <a:prstGeom prst="line">
            <a:avLst/>
          </a:prstGeom>
          <a:ln w="38100">
            <a:solidFill>
              <a:srgbClr val="3A64A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1"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736C987F-0C3C-2449-9461-6DFC5B6BC0AD}"/>
              </a:ext>
            </a:extLst>
          </p:cNvPr>
          <p:cNvSpPr txBox="1"/>
          <p:nvPr/>
        </p:nvSpPr>
        <p:spPr>
          <a:xfrm>
            <a:off x="2784889" y="2417337"/>
            <a:ext cx="7409206" cy="730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Frequency spectrum of the </a:t>
            </a:r>
            <a:r>
              <a:rPr lang="en-US" sz="2600" b="0" u="sng" dirty="0">
                <a:solidFill>
                  <a:srgbClr val="4271C8"/>
                </a:solidFill>
                <a:latin typeface="Rubik Medium" panose="02000604000000020004" pitchFamily="2" charset="-79"/>
                <a:cs typeface="Rubik Medium" panose="02000604000000020004" pitchFamily="2" charset="-79"/>
              </a:rPr>
              <a:t>Ca</a:t>
            </a:r>
            <a:r>
              <a:rPr lang="en-US" sz="2600" b="0" u="sng" baseline="30000" dirty="0">
                <a:solidFill>
                  <a:srgbClr val="4271C8"/>
                </a:solidFill>
                <a:latin typeface="Rubik Medium" panose="02000604000000020004" pitchFamily="2" charset="-79"/>
                <a:cs typeface="Rubik Medium" panose="02000604000000020004" pitchFamily="2" charset="-79"/>
              </a:rPr>
              <a:t>+</a:t>
            </a:r>
            <a:r>
              <a:rPr lang="en-US" sz="2600" b="0" u="sng" dirty="0">
                <a:latin typeface="Rubik Medium" panose="02000604000000020004" pitchFamily="2" charset="-79"/>
                <a:cs typeface="Rubik Medium" panose="02000604000000020004" pitchFamily="2" charset="-79"/>
              </a:rPr>
              <a:t> ion</a:t>
            </a:r>
            <a:endParaRPr sz="2600" b="0" u="sng" baseline="30000" dirty="0">
              <a:solidFill>
                <a:srgbClr val="4271C8"/>
              </a:solidFill>
              <a:latin typeface="Rubik Medium" panose="02000604000000020004" pitchFamily="2" charset="-79"/>
              <a:cs typeface="Rubik Medium" panose="02000604000000020004" pitchFamily="2" charset="-79"/>
            </a:endParaRPr>
          </a:p>
        </p:txBody>
      </p:sp>
      <p:sp>
        <p:nvSpPr>
          <p:cNvPr id="11" name="Rectangle 10">
            <a:extLst>
              <a:ext uri="{FF2B5EF4-FFF2-40B4-BE49-F238E27FC236}">
                <a16:creationId xmlns="" xmlns:a16="http://schemas.microsoft.com/office/drawing/2014/main" id="{7F480F36-38A6-C146-B60A-4B09A5D5E374}"/>
              </a:ext>
            </a:extLst>
          </p:cNvPr>
          <p:cNvSpPr/>
          <p:nvPr/>
        </p:nvSpPr>
        <p:spPr>
          <a:xfrm>
            <a:off x="577608" y="2395980"/>
            <a:ext cx="10972211" cy="10419759"/>
          </a:xfrm>
          <a:prstGeom prst="rect">
            <a:avLst/>
          </a:prstGeom>
          <a:noFill/>
          <a:ln w="50800" cap="flat">
            <a:solidFill>
              <a:schemeClr val="tx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12" name="Group 11">
            <a:extLst>
              <a:ext uri="{FF2B5EF4-FFF2-40B4-BE49-F238E27FC236}">
                <a16:creationId xmlns="" xmlns:a16="http://schemas.microsoft.com/office/drawing/2014/main" id="{FEF77EDD-73F0-4C4F-975C-6D347F324CA8}"/>
              </a:ext>
            </a:extLst>
          </p:cNvPr>
          <p:cNvGrpSpPr/>
          <p:nvPr/>
        </p:nvGrpSpPr>
        <p:grpSpPr>
          <a:xfrm>
            <a:off x="13415227" y="5501663"/>
            <a:ext cx="619838" cy="619838"/>
            <a:chOff x="13749305" y="10257820"/>
            <a:chExt cx="619838" cy="619838"/>
          </a:xfrm>
        </p:grpSpPr>
        <p:sp>
          <p:nvSpPr>
            <p:cNvPr id="153" name="Oval 152">
              <a:extLst>
                <a:ext uri="{FF2B5EF4-FFF2-40B4-BE49-F238E27FC236}">
                  <a16:creationId xmlns="" xmlns:a16="http://schemas.microsoft.com/office/drawing/2014/main" id="{17B56351-68F9-0F4E-9C2A-36F07A9CA53E}"/>
                </a:ext>
              </a:extLst>
            </p:cNvPr>
            <p:cNvSpPr>
              <a:spLocks noChangeAspect="1"/>
            </p:cNvSpPr>
            <p:nvPr/>
          </p:nvSpPr>
          <p:spPr>
            <a:xfrm>
              <a:off x="13749305" y="10257820"/>
              <a:ext cx="619838" cy="619838"/>
            </a:xfrm>
            <a:prstGeom prst="ellipse">
              <a:avLst/>
            </a:prstGeom>
            <a:solidFill>
              <a:srgbClr val="3A62A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 xmlns:a16="http://schemas.microsoft.com/office/drawing/2014/main" id="{2143E7BD-6FE0-8849-97D6-50949F9D62FC}"/>
                </a:ext>
              </a:extLst>
            </p:cNvPr>
            <p:cNvSpPr txBox="1"/>
            <p:nvPr/>
          </p:nvSpPr>
          <p:spPr>
            <a:xfrm>
              <a:off x="13749305" y="10290638"/>
              <a:ext cx="619838" cy="523220"/>
            </a:xfrm>
            <a:prstGeom prst="rect">
              <a:avLst/>
            </a:prstGeom>
            <a:noFill/>
          </p:spPr>
          <p:txBody>
            <a:bodyPr wrap="square" rtlCol="0">
              <a:spAutoFit/>
            </a:bodyPr>
            <a:lstStyle/>
            <a:p>
              <a:r>
                <a:rPr lang="en-US" sz="2800" dirty="0"/>
                <a:t>+</a:t>
              </a:r>
            </a:p>
          </p:txBody>
        </p:sp>
      </p:grpSp>
      <p:sp>
        <p:nvSpPr>
          <p:cNvPr id="564" name="Sympathetic ground-state cooling…"/>
          <p:cNvSpPr txBox="1">
            <a:spLocks noGrp="1"/>
          </p:cNvSpPr>
          <p:nvPr>
            <p:ph type="body" idx="21"/>
          </p:nvPr>
        </p:nvSpPr>
        <p:spPr>
          <a:xfrm>
            <a:off x="-9977086" y="12738121"/>
            <a:ext cx="9652000" cy="1184739"/>
          </a:xfrm>
          <a:prstGeom prst="rect">
            <a:avLst/>
          </a:prstGeom>
        </p:spPr>
        <p:txBody>
          <a:bodyPr/>
          <a:lstStyle/>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rPr dirty="0">
                <a:latin typeface="Rubik Light" panose="02000604000000020004" pitchFamily="2" charset="-79"/>
                <a:cs typeface="Rubik Light" panose="02000604000000020004" pitchFamily="2" charset="-79"/>
              </a:rPr>
              <a:t>Sympathetic ground-state cooling</a:t>
            </a:r>
          </a:p>
        </p:txBody>
      </p:sp>
      <p:sp>
        <p:nvSpPr>
          <p:cNvPr id="13" name="Rectangle 12">
            <a:extLst>
              <a:ext uri="{FF2B5EF4-FFF2-40B4-BE49-F238E27FC236}">
                <a16:creationId xmlns="" xmlns:a16="http://schemas.microsoft.com/office/drawing/2014/main" id="{80CE0F84-415A-134B-8693-893305467D4D}"/>
              </a:ext>
            </a:extLst>
          </p:cNvPr>
          <p:cNvSpPr/>
          <p:nvPr/>
        </p:nvSpPr>
        <p:spPr>
          <a:xfrm>
            <a:off x="2312210" y="3656976"/>
            <a:ext cx="2776495" cy="33785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7" name="Rectangle 156">
            <a:extLst>
              <a:ext uri="{FF2B5EF4-FFF2-40B4-BE49-F238E27FC236}">
                <a16:creationId xmlns="" xmlns:a16="http://schemas.microsoft.com/office/drawing/2014/main" id="{09C961A3-FA7A-AA45-A67A-20E27E242804}"/>
              </a:ext>
            </a:extLst>
          </p:cNvPr>
          <p:cNvSpPr/>
          <p:nvPr/>
        </p:nvSpPr>
        <p:spPr>
          <a:xfrm>
            <a:off x="5122000" y="3656976"/>
            <a:ext cx="2776495" cy="33785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8" name="Rectangle 157">
            <a:extLst>
              <a:ext uri="{FF2B5EF4-FFF2-40B4-BE49-F238E27FC236}">
                <a16:creationId xmlns="" xmlns:a16="http://schemas.microsoft.com/office/drawing/2014/main" id="{E920593B-95A5-434D-AF77-3EB71B4B8261}"/>
              </a:ext>
            </a:extLst>
          </p:cNvPr>
          <p:cNvSpPr/>
          <p:nvPr/>
        </p:nvSpPr>
        <p:spPr>
          <a:xfrm>
            <a:off x="7922886" y="3656976"/>
            <a:ext cx="2776495" cy="33785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6" name="Straight Arrow Connector 15">
            <a:extLst>
              <a:ext uri="{FF2B5EF4-FFF2-40B4-BE49-F238E27FC236}">
                <a16:creationId xmlns="" xmlns:a16="http://schemas.microsoft.com/office/drawing/2014/main" id="{4A4B0123-B1A8-B649-BF8C-72669AC24194}"/>
              </a:ext>
            </a:extLst>
          </p:cNvPr>
          <p:cNvCxnSpPr>
            <a:cxnSpLocks/>
          </p:cNvCxnSpPr>
          <p:nvPr/>
        </p:nvCxnSpPr>
        <p:spPr>
          <a:xfrm flipV="1">
            <a:off x="18193432" y="6424550"/>
            <a:ext cx="0" cy="4495569"/>
          </a:xfrm>
          <a:prstGeom prst="straightConnector1">
            <a:avLst/>
          </a:prstGeom>
          <a:noFill/>
          <a:ln w="47625" cap="flat">
            <a:solidFill>
              <a:schemeClr val="tx2"/>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62" name="Straight Arrow Connector 161">
            <a:extLst>
              <a:ext uri="{FF2B5EF4-FFF2-40B4-BE49-F238E27FC236}">
                <a16:creationId xmlns="" xmlns:a16="http://schemas.microsoft.com/office/drawing/2014/main" id="{5361270D-C5D6-B34F-85A6-83767AC2F73C}"/>
              </a:ext>
            </a:extLst>
          </p:cNvPr>
          <p:cNvCxnSpPr>
            <a:cxnSpLocks/>
          </p:cNvCxnSpPr>
          <p:nvPr/>
        </p:nvCxnSpPr>
        <p:spPr>
          <a:xfrm flipV="1">
            <a:off x="19021693" y="5538259"/>
            <a:ext cx="0" cy="5381860"/>
          </a:xfrm>
          <a:prstGeom prst="straightConnector1">
            <a:avLst/>
          </a:prstGeom>
          <a:noFill/>
          <a:ln w="47625" cap="flat">
            <a:solidFill>
              <a:srgbClr val="4271C8"/>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64" name="Straight Arrow Connector 163">
            <a:extLst>
              <a:ext uri="{FF2B5EF4-FFF2-40B4-BE49-F238E27FC236}">
                <a16:creationId xmlns="" xmlns:a16="http://schemas.microsoft.com/office/drawing/2014/main" id="{5B829EA0-2D3C-694C-B617-B16FDE3AEC29}"/>
              </a:ext>
            </a:extLst>
          </p:cNvPr>
          <p:cNvCxnSpPr>
            <a:cxnSpLocks/>
          </p:cNvCxnSpPr>
          <p:nvPr/>
        </p:nvCxnSpPr>
        <p:spPr>
          <a:xfrm flipV="1">
            <a:off x="17365172" y="7198363"/>
            <a:ext cx="0" cy="3721756"/>
          </a:xfrm>
          <a:prstGeom prst="straightConnector1">
            <a:avLst/>
          </a:prstGeom>
          <a:noFill/>
          <a:ln w="47625"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66" name="Rectangle 165">
            <a:extLst>
              <a:ext uri="{FF2B5EF4-FFF2-40B4-BE49-F238E27FC236}">
                <a16:creationId xmlns="" xmlns:a16="http://schemas.microsoft.com/office/drawing/2014/main" id="{26EAB07D-563C-D74E-B09E-A6413BB656B4}"/>
              </a:ext>
            </a:extLst>
          </p:cNvPr>
          <p:cNvSpPr/>
          <p:nvPr/>
        </p:nvSpPr>
        <p:spPr>
          <a:xfrm>
            <a:off x="870340" y="7939988"/>
            <a:ext cx="5229755" cy="47905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Rectangle 18">
            <a:extLst>
              <a:ext uri="{FF2B5EF4-FFF2-40B4-BE49-F238E27FC236}">
                <a16:creationId xmlns="" xmlns:a16="http://schemas.microsoft.com/office/drawing/2014/main" id="{40717AB1-3DDC-5840-828A-D1476C846922}"/>
              </a:ext>
            </a:extLst>
          </p:cNvPr>
          <p:cNvSpPr/>
          <p:nvPr/>
        </p:nvSpPr>
        <p:spPr>
          <a:xfrm>
            <a:off x="16883104" y="6869328"/>
            <a:ext cx="964136" cy="4596233"/>
          </a:xfrm>
          <a:prstGeom prst="rect">
            <a:avLst/>
          </a:prstGeom>
          <a:noFill/>
          <a:ln w="412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20" name="Group 19">
            <a:extLst>
              <a:ext uri="{FF2B5EF4-FFF2-40B4-BE49-F238E27FC236}">
                <a16:creationId xmlns="" xmlns:a16="http://schemas.microsoft.com/office/drawing/2014/main" id="{0C205E0C-D3FC-2E4A-B122-3D59E05E3FF1}"/>
              </a:ext>
            </a:extLst>
          </p:cNvPr>
          <p:cNvGrpSpPr/>
          <p:nvPr/>
        </p:nvGrpSpPr>
        <p:grpSpPr>
          <a:xfrm>
            <a:off x="17562315" y="1049351"/>
            <a:ext cx="322524" cy="369331"/>
            <a:chOff x="17562315" y="1049351"/>
            <a:chExt cx="322524" cy="369331"/>
          </a:xfrm>
        </p:grpSpPr>
        <p:sp>
          <p:nvSpPr>
            <p:cNvPr id="70" name="Oval 69">
              <a:extLst>
                <a:ext uri="{FF2B5EF4-FFF2-40B4-BE49-F238E27FC236}">
                  <a16:creationId xmlns="" xmlns:a16="http://schemas.microsoft.com/office/drawing/2014/main" id="{F3602505-3BEB-9B4E-820C-83BD961A4823}"/>
                </a:ext>
              </a:extLst>
            </p:cNvPr>
            <p:cNvSpPr>
              <a:spLocks noChangeAspect="1"/>
            </p:cNvSpPr>
            <p:nvPr/>
          </p:nvSpPr>
          <p:spPr>
            <a:xfrm>
              <a:off x="17583262" y="1114610"/>
              <a:ext cx="280909" cy="280909"/>
            </a:xfrm>
            <a:prstGeom prst="ellipse">
              <a:avLst/>
            </a:prstGeom>
            <a:solidFill>
              <a:srgbClr val="3A62A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 xmlns:a16="http://schemas.microsoft.com/office/drawing/2014/main" id="{30D7A48B-60F9-BD4C-A753-7A1B8AE28E38}"/>
                </a:ext>
              </a:extLst>
            </p:cNvPr>
            <p:cNvSpPr txBox="1"/>
            <p:nvPr/>
          </p:nvSpPr>
          <p:spPr>
            <a:xfrm>
              <a:off x="17562315" y="1049351"/>
              <a:ext cx="322524" cy="369331"/>
            </a:xfrm>
            <a:prstGeom prst="rect">
              <a:avLst/>
            </a:prstGeom>
            <a:noFill/>
          </p:spPr>
          <p:txBody>
            <a:bodyPr wrap="none" rtlCol="0">
              <a:spAutoFit/>
            </a:bodyPr>
            <a:lstStyle/>
            <a:p>
              <a:r>
                <a:rPr lang="en-US" sz="1800" dirty="0"/>
                <a:t>+</a:t>
              </a:r>
            </a:p>
          </p:txBody>
        </p:sp>
      </p:grpSp>
      <p:sp>
        <p:nvSpPr>
          <p:cNvPr id="171" name="Z. Meir, G. Hegi, K. Najafian, M. Sinhal and S. Willitsch, Faraday Discuss., 217, 561 (2019)">
            <a:extLst>
              <a:ext uri="{FF2B5EF4-FFF2-40B4-BE49-F238E27FC236}">
                <a16:creationId xmlns="" xmlns:a16="http://schemas.microsoft.com/office/drawing/2014/main" id="{007370F9-1AEC-AB47-A553-1CF2B3E46FAD}"/>
              </a:ext>
            </a:extLst>
          </p:cNvPr>
          <p:cNvSpPr txBox="1"/>
          <p:nvPr/>
        </p:nvSpPr>
        <p:spPr>
          <a:xfrm>
            <a:off x="490538" y="12944467"/>
            <a:ext cx="11340114"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584200">
              <a:defRPr sz="2000" b="0">
                <a:solidFill>
                  <a:srgbClr val="5E5E5E"/>
                </a:solidFill>
                <a:latin typeface="Rubik Regular"/>
                <a:ea typeface="Rubik Regular"/>
                <a:cs typeface="Rubik Regular"/>
                <a:sym typeface="Rubik Regular"/>
              </a:defRPr>
            </a:lvl1pPr>
          </a:lstStyle>
          <a:p>
            <a:r>
              <a:rPr sz="2600" dirty="0"/>
              <a:t>Z. Meir</a:t>
            </a:r>
            <a:r>
              <a:rPr lang="en-US" sz="2600" dirty="0"/>
              <a:t> et al.</a:t>
            </a:r>
            <a:r>
              <a:rPr sz="2600" dirty="0"/>
              <a:t>, Faraday Discuss., 217, 561 (2019)</a:t>
            </a:r>
          </a:p>
        </p:txBody>
      </p:sp>
    </p:spTree>
    <p:extLst>
      <p:ext uri="{BB962C8B-B14F-4D97-AF65-F5344CB8AC3E}">
        <p14:creationId xmlns:p14="http://schemas.microsoft.com/office/powerpoint/2010/main" val="3467023673"/>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fade">
                                      <p:cBhvr>
                                        <p:cTn id="32" dur="5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1"/>
                                        </p:tgtEl>
                                        <p:attrNameLst>
                                          <p:attrName>style.visibility</p:attrName>
                                        </p:attrNameLst>
                                      </p:cBhvr>
                                      <p:to>
                                        <p:strVal val="visible"/>
                                      </p:to>
                                    </p:set>
                                    <p:animEffect transition="in" filter="fade">
                                      <p:cBhvr>
                                        <p:cTn id="40" dur="500"/>
                                        <p:tgtEl>
                                          <p:spTgt spid="1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7"/>
                                        </p:tgtEl>
                                        <p:attrNameLst>
                                          <p:attrName>style.visibility</p:attrName>
                                        </p:attrNameLst>
                                      </p:cBhvr>
                                      <p:to>
                                        <p:strVal val="visible"/>
                                      </p:to>
                                    </p:set>
                                    <p:animEffect transition="in" filter="fade">
                                      <p:cBhvr>
                                        <p:cTn id="46" dur="500"/>
                                        <p:tgtEl>
                                          <p:spTgt spid="1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8"/>
                                        </p:tgtEl>
                                        <p:attrNameLst>
                                          <p:attrName>style.visibility</p:attrName>
                                        </p:attrNameLst>
                                      </p:cBhvr>
                                      <p:to>
                                        <p:strVal val="visible"/>
                                      </p:to>
                                    </p:set>
                                    <p:animEffect transition="in" filter="fade">
                                      <p:cBhvr>
                                        <p:cTn id="49" dur="500"/>
                                        <p:tgtEl>
                                          <p:spTgt spid="1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6"/>
                                        </p:tgtEl>
                                        <p:attrNameLst>
                                          <p:attrName>style.visibility</p:attrName>
                                        </p:attrNameLst>
                                      </p:cBhvr>
                                      <p:to>
                                        <p:strVal val="visible"/>
                                      </p:to>
                                    </p:set>
                                    <p:animEffect transition="in" filter="fade">
                                      <p:cBhvr>
                                        <p:cTn id="52" dur="500"/>
                                        <p:tgtEl>
                                          <p:spTgt spid="16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par>
                          <p:cTn id="62" fill="hold">
                            <p:stCondLst>
                              <p:cond delay="500"/>
                            </p:stCondLst>
                            <p:childTnLst>
                              <p:par>
                                <p:cTn id="63" presetID="10" presetClass="exit" presetSubtype="0" fill="hold" grpId="1" nodeType="afterEffect">
                                  <p:stCondLst>
                                    <p:cond delay="0"/>
                                  </p:stCondLst>
                                  <p:childTnLst>
                                    <p:animEffect transition="out" filter="fade">
                                      <p:cBhvr>
                                        <p:cTn id="64" dur="500"/>
                                        <p:tgtEl>
                                          <p:spTgt spid="157"/>
                                        </p:tgtEl>
                                      </p:cBhvr>
                                    </p:animEffect>
                                    <p:set>
                                      <p:cBhvr>
                                        <p:cTn id="65" dur="1" fill="hold">
                                          <p:stCondLst>
                                            <p:cond delay="499"/>
                                          </p:stCondLst>
                                        </p:cTn>
                                        <p:tgtEl>
                                          <p:spTgt spid="15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62"/>
                                        </p:tgtEl>
                                        <p:attrNameLst>
                                          <p:attrName>style.visibility</p:attrName>
                                        </p:attrNameLst>
                                      </p:cBhvr>
                                      <p:to>
                                        <p:strVal val="visible"/>
                                      </p:to>
                                    </p:set>
                                    <p:animEffect transition="in" filter="fade">
                                      <p:cBhvr>
                                        <p:cTn id="70" dur="500"/>
                                        <p:tgtEl>
                                          <p:spTgt spid="162"/>
                                        </p:tgtEl>
                                      </p:cBhvr>
                                    </p:animEffect>
                                  </p:childTnLst>
                                </p:cTn>
                              </p:par>
                            </p:childTnLst>
                          </p:cTn>
                        </p:par>
                        <p:par>
                          <p:cTn id="71" fill="hold">
                            <p:stCondLst>
                              <p:cond delay="500"/>
                            </p:stCondLst>
                            <p:childTnLst>
                              <p:par>
                                <p:cTn id="72" presetID="10" presetClass="exit" presetSubtype="0" fill="hold" grpId="1" nodeType="afterEffect">
                                  <p:stCondLst>
                                    <p:cond delay="0"/>
                                  </p:stCondLst>
                                  <p:childTnLst>
                                    <p:animEffect transition="out" filter="fade">
                                      <p:cBhvr>
                                        <p:cTn id="73" dur="500"/>
                                        <p:tgtEl>
                                          <p:spTgt spid="158"/>
                                        </p:tgtEl>
                                      </p:cBhvr>
                                    </p:animEffect>
                                    <p:set>
                                      <p:cBhvr>
                                        <p:cTn id="74" dur="1" fill="hold">
                                          <p:stCondLst>
                                            <p:cond delay="499"/>
                                          </p:stCondLst>
                                        </p:cTn>
                                        <p:tgtEl>
                                          <p:spTgt spid="158"/>
                                        </p:tgtEl>
                                        <p:attrNameLst>
                                          <p:attrName>style.visibility</p:attrName>
                                        </p:attrNameLst>
                                      </p:cBhvr>
                                      <p:to>
                                        <p:strVal val="hidden"/>
                                      </p:to>
                                    </p:se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150"/>
                                        </p:tgtEl>
                                        <p:attrNameLst>
                                          <p:attrName>style.visibility</p:attrName>
                                        </p:attrNameLst>
                                      </p:cBhvr>
                                      <p:to>
                                        <p:strVal val="visible"/>
                                      </p:to>
                                    </p:set>
                                    <p:animEffect transition="in" filter="fade">
                                      <p:cBhvr>
                                        <p:cTn id="78" dur="500"/>
                                        <p:tgtEl>
                                          <p:spTgt spid="150"/>
                                        </p:tgtEl>
                                      </p:cBhvr>
                                    </p:animEffect>
                                  </p:childTnLst>
                                </p:cTn>
                              </p:par>
                              <p:par>
                                <p:cTn id="79" presetID="10" presetClass="entr" presetSubtype="0" fill="hold" nodeType="withEffect">
                                  <p:stCondLst>
                                    <p:cond delay="0"/>
                                  </p:stCondLst>
                                  <p:childTnLst>
                                    <p:set>
                                      <p:cBhvr>
                                        <p:cTn id="80" dur="1" fill="hold">
                                          <p:stCondLst>
                                            <p:cond delay="0"/>
                                          </p:stCondLst>
                                        </p:cTn>
                                        <p:tgtEl>
                                          <p:spTgt spid="148"/>
                                        </p:tgtEl>
                                        <p:attrNameLst>
                                          <p:attrName>style.visibility</p:attrName>
                                        </p:attrNameLst>
                                      </p:cBhvr>
                                      <p:to>
                                        <p:strVal val="visible"/>
                                      </p:to>
                                    </p:set>
                                    <p:animEffect transition="in" filter="fade">
                                      <p:cBhvr>
                                        <p:cTn id="81" dur="500"/>
                                        <p:tgtEl>
                                          <p:spTgt spid="14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64"/>
                                        </p:tgtEl>
                                        <p:attrNameLst>
                                          <p:attrName>style.visibility</p:attrName>
                                        </p:attrNameLst>
                                      </p:cBhvr>
                                      <p:to>
                                        <p:strVal val="visible"/>
                                      </p:to>
                                    </p:set>
                                    <p:animEffect transition="in" filter="fade">
                                      <p:cBhvr>
                                        <p:cTn id="86" dur="500"/>
                                        <p:tgtEl>
                                          <p:spTgt spid="164"/>
                                        </p:tgtEl>
                                      </p:cBhvr>
                                    </p:animEffect>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childTnLst>
                          </p:cTn>
                        </p:par>
                        <p:par>
                          <p:cTn id="91" fill="hold">
                            <p:stCondLst>
                              <p:cond delay="1000"/>
                            </p:stCondLst>
                            <p:childTnLst>
                              <p:par>
                                <p:cTn id="92" presetID="10" presetClass="exit" presetSubtype="0" fill="hold" grpId="1" nodeType="afterEffect">
                                  <p:stCondLst>
                                    <p:cond delay="0"/>
                                  </p:stCondLst>
                                  <p:childTnLst>
                                    <p:animEffect transition="out" filter="fade">
                                      <p:cBhvr>
                                        <p:cTn id="93" dur="500"/>
                                        <p:tgtEl>
                                          <p:spTgt spid="166"/>
                                        </p:tgtEl>
                                      </p:cBhvr>
                                    </p:animEffect>
                                    <p:set>
                                      <p:cBhvr>
                                        <p:cTn id="94" dur="1" fill="hold">
                                          <p:stCondLst>
                                            <p:cond delay="499"/>
                                          </p:stCondLst>
                                        </p:cTn>
                                        <p:tgtEl>
                                          <p:spTgt spid="16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49"/>
                                        </p:tgtEl>
                                        <p:attrNameLst>
                                          <p:attrName>style.visibility</p:attrName>
                                        </p:attrNameLst>
                                      </p:cBhvr>
                                      <p:to>
                                        <p:strVal val="visible"/>
                                      </p:to>
                                    </p:set>
                                    <p:animEffect transition="in" filter="fade">
                                      <p:cBhvr>
                                        <p:cTn id="97" dur="500"/>
                                        <p:tgtEl>
                                          <p:spTgt spid="14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2.91667E-6 -5.55556E-7 L -2.91667E-6 0.1316 " pathEditMode="relative" rAng="0" ptsTypes="AA">
                                      <p:cBhvr>
                                        <p:cTn id="106" dur="2000" fill="hold"/>
                                        <p:tgtEl>
                                          <p:spTgt spid="20"/>
                                        </p:tgtEl>
                                        <p:attrNameLst>
                                          <p:attrName>ppt_x</p:attrName>
                                          <p:attrName>ppt_y</p:attrName>
                                        </p:attrNameLst>
                                      </p:cBhvr>
                                      <p:rCtr x="0" y="6574"/>
                                    </p:animMotion>
                                  </p:childTnLst>
                                </p:cTn>
                              </p:par>
                              <p:par>
                                <p:cTn id="107" presetID="42" presetClass="path" presetSubtype="0" accel="50000" decel="50000" fill="hold" nodeType="withEffect">
                                  <p:stCondLst>
                                    <p:cond delay="0"/>
                                  </p:stCondLst>
                                  <p:childTnLst>
                                    <p:animMotion origin="layout" path="M -1.04167E-6 -1.85185E-6 L -1.04167E-6 0.13218 " pathEditMode="relative" rAng="0" ptsTypes="AA">
                                      <p:cBhvr>
                                        <p:cTn id="108" dur="2000" fill="hold"/>
                                        <p:tgtEl>
                                          <p:spTgt spid="21"/>
                                        </p:tgtEl>
                                        <p:attrNameLst>
                                          <p:attrName>ppt_x</p:attrName>
                                          <p:attrName>ppt_y</p:attrName>
                                        </p:attrNameLst>
                                      </p:cBhvr>
                                      <p:rCtr x="0" y="66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1" grpId="0" animBg="1"/>
      <p:bldP spid="13" grpId="0" animBg="1"/>
      <p:bldP spid="13" grpId="1" animBg="1"/>
      <p:bldP spid="157" grpId="0" animBg="1"/>
      <p:bldP spid="157" grpId="1" animBg="1"/>
      <p:bldP spid="158" grpId="0" animBg="1"/>
      <p:bldP spid="158" grpId="1" animBg="1"/>
      <p:bldP spid="166" grpId="0" animBg="1"/>
      <p:bldP spid="166" grpId="1"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ooling the ion(s)">
            <a:extLst>
              <a:ext uri="{FF2B5EF4-FFF2-40B4-BE49-F238E27FC236}">
                <a16:creationId xmlns="" xmlns:a16="http://schemas.microsoft.com/office/drawing/2014/main" id="{809520BF-ED2C-DE4C-AE6F-EB490801B284}"/>
              </a:ext>
            </a:extLst>
          </p:cNvPr>
          <p:cNvSpPr txBox="1">
            <a:spLocks/>
          </p:cNvSpPr>
          <p:nvPr/>
        </p:nvSpPr>
        <p:spPr>
          <a:xfrm>
            <a:off x="489600" y="792000"/>
            <a:ext cx="9652000" cy="1531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noAutofit/>
          </a:bodyPr>
          <a:lstStyle>
            <a:lvl1pPr marL="0" marR="0" indent="0" algn="l" defTabSz="821531" latinLnBrk="0">
              <a:lnSpc>
                <a:spcPct val="100000"/>
              </a:lnSpc>
              <a:spcBef>
                <a:spcPts val="8000"/>
              </a:spcBef>
              <a:spcAft>
                <a:spcPts val="0"/>
              </a:spcAft>
              <a:buClrTx/>
              <a:buSzTx/>
              <a:buFontTx/>
              <a:buNone/>
              <a:tabLst/>
              <a:defRPr sz="7000" b="0" i="0" u="none" strike="noStrike" cap="none" spc="0" baseline="0">
                <a:solidFill>
                  <a:srgbClr val="000000"/>
                </a:solidFill>
                <a:uFillTx/>
                <a:latin typeface="Rubik Medium"/>
                <a:ea typeface="Rubik Medium"/>
                <a:cs typeface="Rubik Medium"/>
                <a:sym typeface="Rubik Medium"/>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hangingPunct="1"/>
            <a:r>
              <a:rPr lang="en-GB" dirty="0"/>
              <a:t>Cooling the ion(s)</a:t>
            </a:r>
          </a:p>
        </p:txBody>
      </p:sp>
      <p:grpSp>
        <p:nvGrpSpPr>
          <p:cNvPr id="22" name="Group 21">
            <a:extLst>
              <a:ext uri="{FF2B5EF4-FFF2-40B4-BE49-F238E27FC236}">
                <a16:creationId xmlns="" xmlns:a16="http://schemas.microsoft.com/office/drawing/2014/main" id="{FCA8BF2E-0B01-A848-814C-2301AC40EA85}"/>
              </a:ext>
            </a:extLst>
          </p:cNvPr>
          <p:cNvGrpSpPr/>
          <p:nvPr/>
        </p:nvGrpSpPr>
        <p:grpSpPr>
          <a:xfrm>
            <a:off x="15143282" y="-58110"/>
            <a:ext cx="6100465" cy="3785835"/>
            <a:chOff x="15143282" y="-58110"/>
            <a:chExt cx="6100465" cy="3785835"/>
          </a:xfrm>
        </p:grpSpPr>
        <p:sp>
          <p:nvSpPr>
            <p:cNvPr id="76" name="Freeform 75">
              <a:extLst>
                <a:ext uri="{FF2B5EF4-FFF2-40B4-BE49-F238E27FC236}">
                  <a16:creationId xmlns="" xmlns:a16="http://schemas.microsoft.com/office/drawing/2014/main" id="{0553BE22-B4C2-7E4B-A6B6-EA4EAFEAEC48}"/>
                </a:ext>
              </a:extLst>
            </p:cNvPr>
            <p:cNvSpPr/>
            <p:nvPr/>
          </p:nvSpPr>
          <p:spPr>
            <a:xfrm>
              <a:off x="15369902" y="97252"/>
              <a:ext cx="5427337" cy="3630473"/>
            </a:xfrm>
            <a:custGeom>
              <a:avLst/>
              <a:gdLst>
                <a:gd name="connsiteX0" fmla="*/ 0 w 2877014"/>
                <a:gd name="connsiteY0" fmla="*/ 0 h 1471986"/>
                <a:gd name="connsiteX1" fmla="*/ 1375317 w 2877014"/>
                <a:gd name="connsiteY1" fmla="*/ 1471961 h 1471986"/>
                <a:gd name="connsiteX2" fmla="*/ 2877014 w 2877014"/>
                <a:gd name="connsiteY2" fmla="*/ 29737 h 1471986"/>
              </a:gdLst>
              <a:ahLst/>
              <a:cxnLst>
                <a:cxn ang="0">
                  <a:pos x="connsiteX0" y="connsiteY0"/>
                </a:cxn>
                <a:cxn ang="0">
                  <a:pos x="connsiteX1" y="connsiteY1"/>
                </a:cxn>
                <a:cxn ang="0">
                  <a:pos x="connsiteX2" y="connsiteY2"/>
                </a:cxn>
              </a:cxnLst>
              <a:rect l="l" t="t" r="r" b="b"/>
              <a:pathLst>
                <a:path w="2877014" h="1471986">
                  <a:moveTo>
                    <a:pt x="0" y="0"/>
                  </a:moveTo>
                  <a:cubicBezTo>
                    <a:pt x="447907" y="733502"/>
                    <a:pt x="895815" y="1467005"/>
                    <a:pt x="1375317" y="1471961"/>
                  </a:cubicBezTo>
                  <a:cubicBezTo>
                    <a:pt x="1854819" y="1476917"/>
                    <a:pt x="2365916" y="753327"/>
                    <a:pt x="2877014" y="29737"/>
                  </a:cubicBezTo>
                </a:path>
              </a:pathLst>
            </a:custGeom>
            <a:noFill/>
            <a:ln w="53975">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 xmlns:a16="http://schemas.microsoft.com/office/drawing/2014/main" id="{31009E15-64D6-D549-8DEC-05076D26C35B}"/>
                </a:ext>
              </a:extLst>
            </p:cNvPr>
            <p:cNvCxnSpPr>
              <a:cxnSpLocks/>
            </p:cNvCxnSpPr>
            <p:nvPr/>
          </p:nvCxnSpPr>
          <p:spPr>
            <a:xfrm>
              <a:off x="18001546" y="1492974"/>
              <a:ext cx="0" cy="388282"/>
            </a:xfrm>
            <a:prstGeom prst="line">
              <a:avLst/>
            </a:prstGeom>
            <a:ln w="4762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BF48966-6BAA-7C4A-AECF-613F12AFE329}"/>
                </a:ext>
              </a:extLst>
            </p:cNvPr>
            <p:cNvCxnSpPr>
              <a:cxnSpLocks/>
            </p:cNvCxnSpPr>
            <p:nvPr/>
          </p:nvCxnSpPr>
          <p:spPr>
            <a:xfrm>
              <a:off x="15926862" y="1255065"/>
              <a:ext cx="4300568"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18175981-74ED-3C4F-AE6F-6A943BD7C105}"/>
                </a:ext>
              </a:extLst>
            </p:cNvPr>
            <p:cNvCxnSpPr>
              <a:cxnSpLocks/>
            </p:cNvCxnSpPr>
            <p:nvPr/>
          </p:nvCxnSpPr>
          <p:spPr>
            <a:xfrm>
              <a:off x="16988512" y="3044438"/>
              <a:ext cx="2050603"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E74A0D26-ED5C-9440-91E7-6D77CA58AAF9}"/>
                </a:ext>
              </a:extLst>
            </p:cNvPr>
            <p:cNvCxnSpPr>
              <a:cxnSpLocks/>
            </p:cNvCxnSpPr>
            <p:nvPr/>
          </p:nvCxnSpPr>
          <p:spPr>
            <a:xfrm>
              <a:off x="16617054" y="2555004"/>
              <a:ext cx="2768982"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C65C67C-FB9C-D744-BA0E-A50500DF3245}"/>
                </a:ext>
              </a:extLst>
            </p:cNvPr>
            <p:cNvCxnSpPr>
              <a:cxnSpLocks/>
            </p:cNvCxnSpPr>
            <p:nvPr/>
          </p:nvCxnSpPr>
          <p:spPr>
            <a:xfrm>
              <a:off x="16342878" y="2081314"/>
              <a:ext cx="3378961"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 xmlns:a16="http://schemas.microsoft.com/office/drawing/2014/main" id="{0B0FEF32-07CD-454E-BBF3-0C70E1872AB4}"/>
                </a:ext>
              </a:extLst>
            </p:cNvPr>
            <p:cNvSpPr txBox="1"/>
            <p:nvPr/>
          </p:nvSpPr>
          <p:spPr>
            <a:xfrm>
              <a:off x="20280824" y="1025799"/>
              <a:ext cx="933267"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15</a:t>
              </a:r>
            </a:p>
          </p:txBody>
        </p:sp>
        <p:sp>
          <p:nvSpPr>
            <p:cNvPr id="67" name="TextBox 66">
              <a:extLst>
                <a:ext uri="{FF2B5EF4-FFF2-40B4-BE49-F238E27FC236}">
                  <a16:creationId xmlns="" xmlns:a16="http://schemas.microsoft.com/office/drawing/2014/main" id="{1C1C8A38-2561-4847-8588-1BFB4F6DFC91}"/>
                </a:ext>
              </a:extLst>
            </p:cNvPr>
            <p:cNvSpPr txBox="1"/>
            <p:nvPr/>
          </p:nvSpPr>
          <p:spPr>
            <a:xfrm>
              <a:off x="19781473" y="1881256"/>
              <a:ext cx="849913" cy="400111"/>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2</a:t>
              </a:r>
            </a:p>
          </p:txBody>
        </p:sp>
        <p:sp>
          <p:nvSpPr>
            <p:cNvPr id="68" name="TextBox 67">
              <a:extLst>
                <a:ext uri="{FF2B5EF4-FFF2-40B4-BE49-F238E27FC236}">
                  <a16:creationId xmlns="" xmlns:a16="http://schemas.microsoft.com/office/drawing/2014/main" id="{CC0F8FAB-C971-C643-BE5F-09A19A09C7F2}"/>
                </a:ext>
              </a:extLst>
            </p:cNvPr>
            <p:cNvSpPr txBox="1"/>
            <p:nvPr/>
          </p:nvSpPr>
          <p:spPr>
            <a:xfrm>
              <a:off x="19480135" y="2354948"/>
              <a:ext cx="780982"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1</a:t>
              </a:r>
            </a:p>
          </p:txBody>
        </p:sp>
        <p:sp>
          <p:nvSpPr>
            <p:cNvPr id="69" name="TextBox 68">
              <a:extLst>
                <a:ext uri="{FF2B5EF4-FFF2-40B4-BE49-F238E27FC236}">
                  <a16:creationId xmlns="" xmlns:a16="http://schemas.microsoft.com/office/drawing/2014/main" id="{7A68B7F1-7E97-354F-BDD2-ABC167A6BB60}"/>
                </a:ext>
              </a:extLst>
            </p:cNvPr>
            <p:cNvSpPr txBox="1"/>
            <p:nvPr/>
          </p:nvSpPr>
          <p:spPr>
            <a:xfrm>
              <a:off x="19098749" y="2839016"/>
              <a:ext cx="849913"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0</a:t>
              </a:r>
            </a:p>
          </p:txBody>
        </p:sp>
        <p:sp>
          <p:nvSpPr>
            <p:cNvPr id="62" name="Rectangle 61">
              <a:extLst>
                <a:ext uri="{FF2B5EF4-FFF2-40B4-BE49-F238E27FC236}">
                  <a16:creationId xmlns="" xmlns:a16="http://schemas.microsoft.com/office/drawing/2014/main" id="{5EDCD792-42FC-3345-AE20-A9FB23FB41B6}"/>
                </a:ext>
              </a:extLst>
            </p:cNvPr>
            <p:cNvSpPr/>
            <p:nvPr/>
          </p:nvSpPr>
          <p:spPr>
            <a:xfrm>
              <a:off x="15143282" y="-58110"/>
              <a:ext cx="6100465" cy="687120"/>
            </a:xfrm>
            <a:prstGeom prst="rect">
              <a:avLst/>
            </a:prstGeom>
            <a:solidFill>
              <a:srgbClr val="F9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8D3BF93A-AEC4-374D-B3DC-F43B6A284EEF}"/>
              </a:ext>
            </a:extLst>
          </p:cNvPr>
          <p:cNvGrpSpPr/>
          <p:nvPr/>
        </p:nvGrpSpPr>
        <p:grpSpPr>
          <a:xfrm>
            <a:off x="18093347" y="2850113"/>
            <a:ext cx="421365" cy="369331"/>
            <a:chOff x="18093347" y="1041189"/>
            <a:chExt cx="421365" cy="369331"/>
          </a:xfrm>
        </p:grpSpPr>
        <p:sp>
          <p:nvSpPr>
            <p:cNvPr id="57" name="Freeform 56">
              <a:extLst>
                <a:ext uri="{FF2B5EF4-FFF2-40B4-BE49-F238E27FC236}">
                  <a16:creationId xmlns="" xmlns:a16="http://schemas.microsoft.com/office/drawing/2014/main" id="{768B4D47-9B86-174E-953D-0965F0303E7E}"/>
                </a:ext>
              </a:extLst>
            </p:cNvPr>
            <p:cNvSpPr>
              <a:spLocks noChangeAspect="1"/>
            </p:cNvSpPr>
            <p:nvPr/>
          </p:nvSpPr>
          <p:spPr>
            <a:xfrm>
              <a:off x="18093347" y="1089894"/>
              <a:ext cx="421365" cy="299904"/>
            </a:xfrm>
            <a:custGeom>
              <a:avLst/>
              <a:gdLst>
                <a:gd name="connsiteX0" fmla="*/ 125999 w 188999"/>
                <a:gd name="connsiteY0" fmla="*/ 0 h 134519"/>
                <a:gd name="connsiteX1" fmla="*/ 188999 w 188999"/>
                <a:gd name="connsiteY1" fmla="*/ 63000 h 134519"/>
                <a:gd name="connsiteX2" fmla="*/ 125999 w 188999"/>
                <a:gd name="connsiteY2" fmla="*/ 126000 h 134519"/>
                <a:gd name="connsiteX3" fmla="*/ 101477 w 188999"/>
                <a:gd name="connsiteY3" fmla="*/ 121049 h 134519"/>
                <a:gd name="connsiteX4" fmla="*/ 100817 w 188999"/>
                <a:gd name="connsiteY4" fmla="*/ 120605 h 134519"/>
                <a:gd name="connsiteX5" fmla="*/ 87523 w 188999"/>
                <a:gd name="connsiteY5" fmla="*/ 129568 h 134519"/>
                <a:gd name="connsiteX6" fmla="*/ 63000 w 188999"/>
                <a:gd name="connsiteY6" fmla="*/ 134519 h 134519"/>
                <a:gd name="connsiteX7" fmla="*/ 0 w 188999"/>
                <a:gd name="connsiteY7" fmla="*/ 71519 h 134519"/>
                <a:gd name="connsiteX8" fmla="*/ 63000 w 188999"/>
                <a:gd name="connsiteY8" fmla="*/ 8519 h 134519"/>
                <a:gd name="connsiteX9" fmla="*/ 87523 w 188999"/>
                <a:gd name="connsiteY9" fmla="*/ 13470 h 134519"/>
                <a:gd name="connsiteX10" fmla="*/ 88182 w 188999"/>
                <a:gd name="connsiteY10" fmla="*/ 13915 h 134519"/>
                <a:gd name="connsiteX11" fmla="*/ 101477 w 188999"/>
                <a:gd name="connsiteY11" fmla="*/ 4951 h 134519"/>
                <a:gd name="connsiteX12" fmla="*/ 125999 w 188999"/>
                <a:gd name="connsiteY12" fmla="*/ 0 h 13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999" h="134519">
                  <a:moveTo>
                    <a:pt x="125999" y="0"/>
                  </a:moveTo>
                  <a:cubicBezTo>
                    <a:pt x="160793" y="0"/>
                    <a:pt x="188999" y="28206"/>
                    <a:pt x="188999" y="63000"/>
                  </a:cubicBezTo>
                  <a:cubicBezTo>
                    <a:pt x="188999" y="97794"/>
                    <a:pt x="160793" y="126000"/>
                    <a:pt x="125999" y="126000"/>
                  </a:cubicBezTo>
                  <a:cubicBezTo>
                    <a:pt x="117301" y="126000"/>
                    <a:pt x="109014" y="124237"/>
                    <a:pt x="101477" y="121049"/>
                  </a:cubicBezTo>
                  <a:lnTo>
                    <a:pt x="100817" y="120605"/>
                  </a:lnTo>
                  <a:lnTo>
                    <a:pt x="87523" y="129568"/>
                  </a:lnTo>
                  <a:cubicBezTo>
                    <a:pt x="79986" y="132756"/>
                    <a:pt x="71699" y="134519"/>
                    <a:pt x="63000" y="134519"/>
                  </a:cubicBezTo>
                  <a:cubicBezTo>
                    <a:pt x="28206" y="134519"/>
                    <a:pt x="0" y="106313"/>
                    <a:pt x="0" y="71519"/>
                  </a:cubicBezTo>
                  <a:cubicBezTo>
                    <a:pt x="0" y="36725"/>
                    <a:pt x="28206" y="8519"/>
                    <a:pt x="63000" y="8519"/>
                  </a:cubicBezTo>
                  <a:cubicBezTo>
                    <a:pt x="71699" y="8519"/>
                    <a:pt x="79986" y="10282"/>
                    <a:pt x="87523" y="13470"/>
                  </a:cubicBezTo>
                  <a:lnTo>
                    <a:pt x="88182" y="13915"/>
                  </a:lnTo>
                  <a:lnTo>
                    <a:pt x="101477" y="4951"/>
                  </a:lnTo>
                  <a:cubicBezTo>
                    <a:pt x="109014" y="1763"/>
                    <a:pt x="117301" y="0"/>
                    <a:pt x="125999" y="0"/>
                  </a:cubicBezTo>
                  <a:close/>
                </a:path>
              </a:pathLst>
            </a:custGeom>
            <a:solidFill>
              <a:srgbClr val="D06D2A"/>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 xmlns:a16="http://schemas.microsoft.com/office/drawing/2014/main" id="{340E19AC-F112-8446-93FC-629E59C985A8}"/>
                </a:ext>
              </a:extLst>
            </p:cNvPr>
            <p:cNvSpPr txBox="1"/>
            <p:nvPr/>
          </p:nvSpPr>
          <p:spPr>
            <a:xfrm>
              <a:off x="18140429" y="1041189"/>
              <a:ext cx="322524" cy="369331"/>
            </a:xfrm>
            <a:prstGeom prst="rect">
              <a:avLst/>
            </a:prstGeom>
            <a:noFill/>
          </p:spPr>
          <p:txBody>
            <a:bodyPr wrap="none" rtlCol="0">
              <a:spAutoFit/>
            </a:bodyPr>
            <a:lstStyle/>
            <a:p>
              <a:r>
                <a:rPr lang="en-US" sz="1800" dirty="0"/>
                <a:t>+</a:t>
              </a:r>
            </a:p>
          </p:txBody>
        </p:sp>
      </p:grpSp>
      <p:grpSp>
        <p:nvGrpSpPr>
          <p:cNvPr id="10" name="Group 9">
            <a:extLst>
              <a:ext uri="{FF2B5EF4-FFF2-40B4-BE49-F238E27FC236}">
                <a16:creationId xmlns="" xmlns:a16="http://schemas.microsoft.com/office/drawing/2014/main" id="{346427FC-E6D2-BE4C-8B4E-D67FF85E4539}"/>
              </a:ext>
            </a:extLst>
          </p:cNvPr>
          <p:cNvGrpSpPr/>
          <p:nvPr/>
        </p:nvGrpSpPr>
        <p:grpSpPr>
          <a:xfrm>
            <a:off x="13355207" y="12671293"/>
            <a:ext cx="4785335" cy="606941"/>
            <a:chOff x="12957640" y="11240064"/>
            <a:chExt cx="4785335" cy="606941"/>
          </a:xfrm>
        </p:grpSpPr>
        <p:cxnSp>
          <p:nvCxnSpPr>
            <p:cNvPr id="91" name="Straight Connector 90">
              <a:extLst>
                <a:ext uri="{FF2B5EF4-FFF2-40B4-BE49-F238E27FC236}">
                  <a16:creationId xmlns="" xmlns:a16="http://schemas.microsoft.com/office/drawing/2014/main" id="{6406971F-CF35-CB4E-AE2A-FFC15A769D1D}"/>
                </a:ext>
              </a:extLst>
            </p:cNvPr>
            <p:cNvCxnSpPr>
              <a:cxnSpLocks/>
            </p:cNvCxnSpPr>
            <p:nvPr/>
          </p:nvCxnSpPr>
          <p:spPr>
            <a:xfrm>
              <a:off x="13774752" y="11543534"/>
              <a:ext cx="396822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 xmlns:a16="http://schemas.microsoft.com/office/drawing/2014/main" id="{4A3EA0DC-22DB-DC4E-B525-0CB548DCE9AF}"/>
                </a:ext>
              </a:extLst>
            </p:cNvPr>
            <p:cNvSpPr txBox="1"/>
            <p:nvPr/>
          </p:nvSpPr>
          <p:spPr>
            <a:xfrm>
              <a:off x="12957640" y="11240064"/>
              <a:ext cx="713396" cy="606941"/>
            </a:xfrm>
            <a:prstGeom prst="rect">
              <a:avLst/>
            </a:prstGeom>
            <a:noFill/>
          </p:spPr>
          <p:txBody>
            <a:bodyPr wrap="square" lIns="0" tIns="0" rIns="0" bIns="0" rtlCol="0">
              <a:noAutofit/>
            </a:bodyPr>
            <a:lstStyle/>
            <a:p>
              <a:r>
                <a:rPr lang="en-US" sz="3200" b="0" dirty="0">
                  <a:solidFill>
                    <a:schemeClr val="tx2"/>
                  </a:solidFill>
                  <a:latin typeface="Rubik" panose="02000604000000020004" pitchFamily="2" charset="-79"/>
                  <a:cs typeface="Rubik" panose="02000604000000020004" pitchFamily="2" charset="-79"/>
                </a:rPr>
                <a:t>S</a:t>
              </a:r>
              <a:r>
                <a:rPr lang="en-US" sz="3200" b="0" baseline="-25000" dirty="0">
                  <a:solidFill>
                    <a:schemeClr val="tx2"/>
                  </a:solidFill>
                  <a:latin typeface="Rubik" panose="02000604000000020004" pitchFamily="2" charset="-79"/>
                  <a:cs typeface="Rubik" panose="02000604000000020004" pitchFamily="2" charset="-79"/>
                </a:rPr>
                <a:t>1/2</a:t>
              </a:r>
            </a:p>
          </p:txBody>
        </p:sp>
      </p:grpSp>
      <p:grpSp>
        <p:nvGrpSpPr>
          <p:cNvPr id="9" name="Group 8">
            <a:extLst>
              <a:ext uri="{FF2B5EF4-FFF2-40B4-BE49-F238E27FC236}">
                <a16:creationId xmlns="" xmlns:a16="http://schemas.microsoft.com/office/drawing/2014/main" id="{83C109D9-0B44-5B43-B136-E0395B69818B}"/>
              </a:ext>
            </a:extLst>
          </p:cNvPr>
          <p:cNvGrpSpPr/>
          <p:nvPr/>
        </p:nvGrpSpPr>
        <p:grpSpPr>
          <a:xfrm>
            <a:off x="13169275" y="7862039"/>
            <a:ext cx="4971267" cy="708339"/>
            <a:chOff x="12771708" y="6430810"/>
            <a:chExt cx="4971267" cy="708339"/>
          </a:xfrm>
        </p:grpSpPr>
        <p:cxnSp>
          <p:nvCxnSpPr>
            <p:cNvPr id="94" name="Straight Connector 93">
              <a:extLst>
                <a:ext uri="{FF2B5EF4-FFF2-40B4-BE49-F238E27FC236}">
                  <a16:creationId xmlns="" xmlns:a16="http://schemas.microsoft.com/office/drawing/2014/main" id="{0B35803D-21A6-EB45-99D9-2F44843D56B5}"/>
                </a:ext>
              </a:extLst>
            </p:cNvPr>
            <p:cNvCxnSpPr>
              <a:cxnSpLocks/>
            </p:cNvCxnSpPr>
            <p:nvPr/>
          </p:nvCxnSpPr>
          <p:spPr>
            <a:xfrm>
              <a:off x="13774752" y="6784979"/>
              <a:ext cx="396822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 xmlns:a16="http://schemas.microsoft.com/office/drawing/2014/main" id="{18F78000-FD35-D64A-9111-F33D5694E7EC}"/>
                </a:ext>
              </a:extLst>
            </p:cNvPr>
            <p:cNvSpPr txBox="1"/>
            <p:nvPr/>
          </p:nvSpPr>
          <p:spPr>
            <a:xfrm>
              <a:off x="12771708" y="6430810"/>
              <a:ext cx="1085260" cy="708339"/>
            </a:xfrm>
            <a:prstGeom prst="rect">
              <a:avLst/>
            </a:prstGeom>
            <a:noFill/>
          </p:spPr>
          <p:txBody>
            <a:bodyPr wrap="square" lIns="0" tIns="0" rIns="0" bIns="0" rtlCol="0">
              <a:noAutofit/>
            </a:bodyPr>
            <a:lstStyle/>
            <a:p>
              <a:r>
                <a:rPr lang="en-US" sz="3200" b="0" dirty="0">
                  <a:solidFill>
                    <a:schemeClr val="tx2"/>
                  </a:solidFill>
                  <a:latin typeface="Rubik" panose="02000604000000020004" pitchFamily="2" charset="-79"/>
                  <a:cs typeface="Rubik" panose="02000604000000020004" pitchFamily="2" charset="-79"/>
                </a:rPr>
                <a:t>D</a:t>
              </a:r>
              <a:r>
                <a:rPr lang="en-US" sz="3200" b="0" baseline="-25000" dirty="0">
                  <a:solidFill>
                    <a:schemeClr val="tx2"/>
                  </a:solidFill>
                  <a:latin typeface="Rubik" panose="02000604000000020004" pitchFamily="2" charset="-79"/>
                  <a:cs typeface="Rubik" panose="02000604000000020004" pitchFamily="2" charset="-79"/>
                </a:rPr>
                <a:t>5/2</a:t>
              </a:r>
            </a:p>
          </p:txBody>
        </p:sp>
      </p:grpSp>
      <p:grpSp>
        <p:nvGrpSpPr>
          <p:cNvPr id="8" name="Group 7">
            <a:extLst>
              <a:ext uri="{FF2B5EF4-FFF2-40B4-BE49-F238E27FC236}">
                <a16:creationId xmlns="" xmlns:a16="http://schemas.microsoft.com/office/drawing/2014/main" id="{8F9560A7-59EF-244D-92E1-794525787A99}"/>
              </a:ext>
            </a:extLst>
          </p:cNvPr>
          <p:cNvGrpSpPr/>
          <p:nvPr/>
        </p:nvGrpSpPr>
        <p:grpSpPr>
          <a:xfrm>
            <a:off x="15773234" y="9160365"/>
            <a:ext cx="5373710" cy="3755026"/>
            <a:chOff x="15432437" y="7729136"/>
            <a:chExt cx="5373710" cy="3755026"/>
          </a:xfrm>
        </p:grpSpPr>
        <p:grpSp>
          <p:nvGrpSpPr>
            <p:cNvPr id="7" name="Group 6">
              <a:extLst>
                <a:ext uri="{FF2B5EF4-FFF2-40B4-BE49-F238E27FC236}">
                  <a16:creationId xmlns="" xmlns:a16="http://schemas.microsoft.com/office/drawing/2014/main" id="{34B8B389-2746-CC45-9696-90AB5C471F49}"/>
                </a:ext>
              </a:extLst>
            </p:cNvPr>
            <p:cNvGrpSpPr/>
            <p:nvPr/>
          </p:nvGrpSpPr>
          <p:grpSpPr>
            <a:xfrm>
              <a:off x="19707768" y="8494711"/>
              <a:ext cx="1098379" cy="2989451"/>
              <a:chOff x="19707768" y="8494711"/>
              <a:chExt cx="1098379" cy="2989451"/>
            </a:xfrm>
          </p:grpSpPr>
          <p:sp>
            <p:nvSpPr>
              <p:cNvPr id="105" name="TextBox 104">
                <a:extLst>
                  <a:ext uri="{FF2B5EF4-FFF2-40B4-BE49-F238E27FC236}">
                    <a16:creationId xmlns="" xmlns:a16="http://schemas.microsoft.com/office/drawing/2014/main" id="{F730C6F9-A664-1B47-871B-655CC4E07E15}"/>
                  </a:ext>
                </a:extLst>
              </p:cNvPr>
              <p:cNvSpPr txBox="1"/>
              <p:nvPr/>
            </p:nvSpPr>
            <p:spPr>
              <a:xfrm>
                <a:off x="19707768" y="10960942"/>
                <a:ext cx="1098379"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0</a:t>
                </a:r>
              </a:p>
            </p:txBody>
          </p:sp>
          <p:sp>
            <p:nvSpPr>
              <p:cNvPr id="106" name="TextBox 105">
                <a:extLst>
                  <a:ext uri="{FF2B5EF4-FFF2-40B4-BE49-F238E27FC236}">
                    <a16:creationId xmlns="" xmlns:a16="http://schemas.microsoft.com/office/drawing/2014/main" id="{A8F0A4F4-2482-B04D-84EB-C00EB59284AB}"/>
                  </a:ext>
                </a:extLst>
              </p:cNvPr>
              <p:cNvSpPr txBox="1"/>
              <p:nvPr/>
            </p:nvSpPr>
            <p:spPr>
              <a:xfrm>
                <a:off x="19746240" y="10140529"/>
                <a:ext cx="1021434"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1</a:t>
                </a:r>
              </a:p>
            </p:txBody>
          </p:sp>
          <p:sp>
            <p:nvSpPr>
              <p:cNvPr id="107" name="TextBox 106">
                <a:extLst>
                  <a:ext uri="{FF2B5EF4-FFF2-40B4-BE49-F238E27FC236}">
                    <a16:creationId xmlns="" xmlns:a16="http://schemas.microsoft.com/office/drawing/2014/main" id="{66235B0F-6A43-504F-B54E-FC4E189BFB6E}"/>
                  </a:ext>
                </a:extLst>
              </p:cNvPr>
              <p:cNvSpPr txBox="1"/>
              <p:nvPr/>
            </p:nvSpPr>
            <p:spPr>
              <a:xfrm>
                <a:off x="19714982" y="8494711"/>
                <a:ext cx="1083951"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3</a:t>
                </a:r>
              </a:p>
            </p:txBody>
          </p:sp>
          <p:sp>
            <p:nvSpPr>
              <p:cNvPr id="108" name="TextBox 107">
                <a:extLst>
                  <a:ext uri="{FF2B5EF4-FFF2-40B4-BE49-F238E27FC236}">
                    <a16:creationId xmlns="" xmlns:a16="http://schemas.microsoft.com/office/drawing/2014/main" id="{F12FEF60-9A20-F04F-A5D8-8ADBE015CEDE}"/>
                  </a:ext>
                </a:extLst>
              </p:cNvPr>
              <p:cNvSpPr txBox="1"/>
              <p:nvPr/>
            </p:nvSpPr>
            <p:spPr>
              <a:xfrm>
                <a:off x="19717386" y="9310491"/>
                <a:ext cx="1079143"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2</a:t>
                </a:r>
              </a:p>
            </p:txBody>
          </p:sp>
        </p:grpSp>
        <p:grpSp>
          <p:nvGrpSpPr>
            <p:cNvPr id="98" name="Group 97">
              <a:extLst>
                <a:ext uri="{FF2B5EF4-FFF2-40B4-BE49-F238E27FC236}">
                  <a16:creationId xmlns="" xmlns:a16="http://schemas.microsoft.com/office/drawing/2014/main" id="{355742AF-A2FC-B543-B6B3-1FDED9D5521C}"/>
                </a:ext>
              </a:extLst>
            </p:cNvPr>
            <p:cNvGrpSpPr/>
            <p:nvPr/>
          </p:nvGrpSpPr>
          <p:grpSpPr>
            <a:xfrm>
              <a:off x="15432437" y="7729136"/>
              <a:ext cx="4252729" cy="3505718"/>
              <a:chOff x="1990461" y="2795475"/>
              <a:chExt cx="1117925" cy="921557"/>
            </a:xfrm>
          </p:grpSpPr>
          <p:grpSp>
            <p:nvGrpSpPr>
              <p:cNvPr id="99" name="Group 98">
                <a:extLst>
                  <a:ext uri="{FF2B5EF4-FFF2-40B4-BE49-F238E27FC236}">
                    <a16:creationId xmlns="" xmlns:a16="http://schemas.microsoft.com/office/drawing/2014/main" id="{9BA7C2C1-71AC-464A-A52F-31E65CD1FD54}"/>
                  </a:ext>
                </a:extLst>
              </p:cNvPr>
              <p:cNvGrpSpPr/>
              <p:nvPr/>
            </p:nvGrpSpPr>
            <p:grpSpPr>
              <a:xfrm>
                <a:off x="1990461" y="3068960"/>
                <a:ext cx="1117925" cy="648072"/>
                <a:chOff x="2274230" y="3068960"/>
                <a:chExt cx="1117925" cy="648072"/>
              </a:xfrm>
            </p:grpSpPr>
            <p:cxnSp>
              <p:nvCxnSpPr>
                <p:cNvPr id="101" name="Straight Connector 100">
                  <a:extLst>
                    <a:ext uri="{FF2B5EF4-FFF2-40B4-BE49-F238E27FC236}">
                      <a16:creationId xmlns="" xmlns:a16="http://schemas.microsoft.com/office/drawing/2014/main" id="{F2A08A6E-DF46-DF4D-8D77-6D54730C17E8}"/>
                    </a:ext>
                  </a:extLst>
                </p:cNvPr>
                <p:cNvCxnSpPr/>
                <p:nvPr/>
              </p:nvCxnSpPr>
              <p:spPr>
                <a:xfrm>
                  <a:off x="2274230" y="3717032"/>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CC1595EC-E855-4C46-9452-CC4214360877}"/>
                    </a:ext>
                  </a:extLst>
                </p:cNvPr>
                <p:cNvCxnSpPr/>
                <p:nvPr/>
              </p:nvCxnSpPr>
              <p:spPr>
                <a:xfrm>
                  <a:off x="2274230" y="3501008"/>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D48EB48F-EC27-3441-8E54-8C4E5934B913}"/>
                    </a:ext>
                  </a:extLst>
                </p:cNvPr>
                <p:cNvCxnSpPr/>
                <p:nvPr/>
              </p:nvCxnSpPr>
              <p:spPr>
                <a:xfrm>
                  <a:off x="2274230" y="3284984"/>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F42118FF-C16D-6D47-9E3B-CDEA219C3FCC}"/>
                    </a:ext>
                  </a:extLst>
                </p:cNvPr>
                <p:cNvCxnSpPr/>
                <p:nvPr/>
              </p:nvCxnSpPr>
              <p:spPr>
                <a:xfrm>
                  <a:off x="2274230" y="3068960"/>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a:extLst>
                  <a:ext uri="{FF2B5EF4-FFF2-40B4-BE49-F238E27FC236}">
                    <a16:creationId xmlns="" xmlns:a16="http://schemas.microsoft.com/office/drawing/2014/main" id="{826D5DC0-976C-0648-B6F5-91CB287DFFC8}"/>
                  </a:ext>
                </a:extLst>
              </p:cNvPr>
              <p:cNvCxnSpPr>
                <a:cxnSpLocks/>
              </p:cNvCxnSpPr>
              <p:nvPr/>
            </p:nvCxnSpPr>
            <p:spPr>
              <a:xfrm flipV="1">
                <a:off x="2627784" y="2795475"/>
                <a:ext cx="0" cy="191618"/>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9" name="Group 128">
            <a:extLst>
              <a:ext uri="{FF2B5EF4-FFF2-40B4-BE49-F238E27FC236}">
                <a16:creationId xmlns="" xmlns:a16="http://schemas.microsoft.com/office/drawing/2014/main" id="{3E766F37-A9D8-BC45-852C-97130B8A246D}"/>
              </a:ext>
            </a:extLst>
          </p:cNvPr>
          <p:cNvGrpSpPr/>
          <p:nvPr/>
        </p:nvGrpSpPr>
        <p:grpSpPr>
          <a:xfrm>
            <a:off x="15773234" y="4422374"/>
            <a:ext cx="5373710" cy="3755026"/>
            <a:chOff x="15432437" y="7729136"/>
            <a:chExt cx="5373710" cy="3755026"/>
          </a:xfrm>
        </p:grpSpPr>
        <p:grpSp>
          <p:nvGrpSpPr>
            <p:cNvPr id="130" name="Group 129">
              <a:extLst>
                <a:ext uri="{FF2B5EF4-FFF2-40B4-BE49-F238E27FC236}">
                  <a16:creationId xmlns="" xmlns:a16="http://schemas.microsoft.com/office/drawing/2014/main" id="{2FB45248-1FEA-CF4E-B560-7B79DFE558AC}"/>
                </a:ext>
              </a:extLst>
            </p:cNvPr>
            <p:cNvGrpSpPr/>
            <p:nvPr/>
          </p:nvGrpSpPr>
          <p:grpSpPr>
            <a:xfrm>
              <a:off x="19707768" y="8494711"/>
              <a:ext cx="1098379" cy="2989451"/>
              <a:chOff x="19707768" y="8494711"/>
              <a:chExt cx="1098379" cy="2989451"/>
            </a:xfrm>
          </p:grpSpPr>
          <p:sp>
            <p:nvSpPr>
              <p:cNvPr id="138" name="TextBox 137">
                <a:extLst>
                  <a:ext uri="{FF2B5EF4-FFF2-40B4-BE49-F238E27FC236}">
                    <a16:creationId xmlns="" xmlns:a16="http://schemas.microsoft.com/office/drawing/2014/main" id="{50963E42-695F-6644-B1F7-3E52570F61B6}"/>
                  </a:ext>
                </a:extLst>
              </p:cNvPr>
              <p:cNvSpPr txBox="1"/>
              <p:nvPr/>
            </p:nvSpPr>
            <p:spPr>
              <a:xfrm>
                <a:off x="19707768" y="10960942"/>
                <a:ext cx="1098379"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0</a:t>
                </a:r>
              </a:p>
            </p:txBody>
          </p:sp>
          <p:sp>
            <p:nvSpPr>
              <p:cNvPr id="139" name="TextBox 138">
                <a:extLst>
                  <a:ext uri="{FF2B5EF4-FFF2-40B4-BE49-F238E27FC236}">
                    <a16:creationId xmlns="" xmlns:a16="http://schemas.microsoft.com/office/drawing/2014/main" id="{B84E6816-0BB8-CC4F-952E-3E5D8C11ED44}"/>
                  </a:ext>
                </a:extLst>
              </p:cNvPr>
              <p:cNvSpPr txBox="1"/>
              <p:nvPr/>
            </p:nvSpPr>
            <p:spPr>
              <a:xfrm>
                <a:off x="19746240" y="10140529"/>
                <a:ext cx="1021434"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1</a:t>
                </a:r>
              </a:p>
            </p:txBody>
          </p:sp>
          <p:sp>
            <p:nvSpPr>
              <p:cNvPr id="140" name="TextBox 139">
                <a:extLst>
                  <a:ext uri="{FF2B5EF4-FFF2-40B4-BE49-F238E27FC236}">
                    <a16:creationId xmlns="" xmlns:a16="http://schemas.microsoft.com/office/drawing/2014/main" id="{67B0C7B1-BA4F-194D-B5D4-7E33AD7F3CD2}"/>
                  </a:ext>
                </a:extLst>
              </p:cNvPr>
              <p:cNvSpPr txBox="1"/>
              <p:nvPr/>
            </p:nvSpPr>
            <p:spPr>
              <a:xfrm>
                <a:off x="19714982" y="8494711"/>
                <a:ext cx="1083951"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3</a:t>
                </a:r>
              </a:p>
            </p:txBody>
          </p:sp>
          <p:sp>
            <p:nvSpPr>
              <p:cNvPr id="141" name="TextBox 140">
                <a:extLst>
                  <a:ext uri="{FF2B5EF4-FFF2-40B4-BE49-F238E27FC236}">
                    <a16:creationId xmlns="" xmlns:a16="http://schemas.microsoft.com/office/drawing/2014/main" id="{9A9C02A4-B505-AE4C-AC17-F438B88FE5D3}"/>
                  </a:ext>
                </a:extLst>
              </p:cNvPr>
              <p:cNvSpPr txBox="1"/>
              <p:nvPr/>
            </p:nvSpPr>
            <p:spPr>
              <a:xfrm>
                <a:off x="19717386" y="9310491"/>
                <a:ext cx="1079143" cy="523220"/>
              </a:xfrm>
              <a:prstGeom prst="rect">
                <a:avLst/>
              </a:prstGeom>
              <a:noFill/>
            </p:spPr>
            <p:txBody>
              <a:bodyPr wrap="none" rtlCol="0">
                <a:spAutoFit/>
              </a:bodyPr>
              <a:lstStyle/>
              <a:p>
                <a:r>
                  <a:rPr lang="en-US" sz="2800" b="0" dirty="0">
                    <a:solidFill>
                      <a:schemeClr val="tx2"/>
                    </a:solidFill>
                    <a:latin typeface="Rubik" panose="02000604000000020004" pitchFamily="2" charset="-79"/>
                    <a:cs typeface="Rubik" panose="02000604000000020004" pitchFamily="2" charset="-79"/>
                  </a:rPr>
                  <a:t>n  = 2</a:t>
                </a:r>
              </a:p>
            </p:txBody>
          </p:sp>
        </p:grpSp>
        <p:grpSp>
          <p:nvGrpSpPr>
            <p:cNvPr id="131" name="Group 130">
              <a:extLst>
                <a:ext uri="{FF2B5EF4-FFF2-40B4-BE49-F238E27FC236}">
                  <a16:creationId xmlns="" xmlns:a16="http://schemas.microsoft.com/office/drawing/2014/main" id="{917A1DF6-07CD-9546-A670-820D46C90D22}"/>
                </a:ext>
              </a:extLst>
            </p:cNvPr>
            <p:cNvGrpSpPr/>
            <p:nvPr/>
          </p:nvGrpSpPr>
          <p:grpSpPr>
            <a:xfrm>
              <a:off x="15432437" y="7729136"/>
              <a:ext cx="4252729" cy="3505718"/>
              <a:chOff x="1990461" y="2795475"/>
              <a:chExt cx="1117925" cy="921557"/>
            </a:xfrm>
          </p:grpSpPr>
          <p:grpSp>
            <p:nvGrpSpPr>
              <p:cNvPr id="132" name="Group 131">
                <a:extLst>
                  <a:ext uri="{FF2B5EF4-FFF2-40B4-BE49-F238E27FC236}">
                    <a16:creationId xmlns="" xmlns:a16="http://schemas.microsoft.com/office/drawing/2014/main" id="{502D3FA5-E4A8-9A45-9C0B-95ABECE198AF}"/>
                  </a:ext>
                </a:extLst>
              </p:cNvPr>
              <p:cNvGrpSpPr/>
              <p:nvPr/>
            </p:nvGrpSpPr>
            <p:grpSpPr>
              <a:xfrm>
                <a:off x="1990461" y="3068960"/>
                <a:ext cx="1117925" cy="648072"/>
                <a:chOff x="2274230" y="3068960"/>
                <a:chExt cx="1117925" cy="648072"/>
              </a:xfrm>
            </p:grpSpPr>
            <p:cxnSp>
              <p:nvCxnSpPr>
                <p:cNvPr id="134" name="Straight Connector 133">
                  <a:extLst>
                    <a:ext uri="{FF2B5EF4-FFF2-40B4-BE49-F238E27FC236}">
                      <a16:creationId xmlns="" xmlns:a16="http://schemas.microsoft.com/office/drawing/2014/main" id="{120F76EC-F74B-BA43-9232-57031A658D46}"/>
                    </a:ext>
                  </a:extLst>
                </p:cNvPr>
                <p:cNvCxnSpPr/>
                <p:nvPr/>
              </p:nvCxnSpPr>
              <p:spPr>
                <a:xfrm>
                  <a:off x="2274230" y="3717032"/>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F1E209A2-ED4B-154D-9ECC-3C9A4CCA529A}"/>
                    </a:ext>
                  </a:extLst>
                </p:cNvPr>
                <p:cNvCxnSpPr/>
                <p:nvPr/>
              </p:nvCxnSpPr>
              <p:spPr>
                <a:xfrm>
                  <a:off x="2274230" y="3501008"/>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83B8B6BE-01A7-B144-81B8-BEDC634BB633}"/>
                    </a:ext>
                  </a:extLst>
                </p:cNvPr>
                <p:cNvCxnSpPr/>
                <p:nvPr/>
              </p:nvCxnSpPr>
              <p:spPr>
                <a:xfrm>
                  <a:off x="2274230" y="3284984"/>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FA386D40-8015-EE44-86E9-C138303C7DB3}"/>
                    </a:ext>
                  </a:extLst>
                </p:cNvPr>
                <p:cNvCxnSpPr/>
                <p:nvPr/>
              </p:nvCxnSpPr>
              <p:spPr>
                <a:xfrm>
                  <a:off x="2274230" y="3068960"/>
                  <a:ext cx="11179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 xmlns:a16="http://schemas.microsoft.com/office/drawing/2014/main" id="{4A4101E9-3D03-2343-B717-FC1FEF9809E8}"/>
                  </a:ext>
                </a:extLst>
              </p:cNvPr>
              <p:cNvCxnSpPr>
                <a:cxnSpLocks/>
              </p:cNvCxnSpPr>
              <p:nvPr/>
            </p:nvCxnSpPr>
            <p:spPr>
              <a:xfrm flipV="1">
                <a:off x="2627784" y="2795475"/>
                <a:ext cx="0" cy="191618"/>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 xmlns:a16="http://schemas.microsoft.com/office/drawing/2014/main" id="{99FF9736-3BBB-3340-96DF-1EFEB9A86042}"/>
              </a:ext>
            </a:extLst>
          </p:cNvPr>
          <p:cNvGrpSpPr/>
          <p:nvPr/>
        </p:nvGrpSpPr>
        <p:grpSpPr>
          <a:xfrm>
            <a:off x="1348443" y="3067961"/>
            <a:ext cx="9652000" cy="4996191"/>
            <a:chOff x="1348443" y="3226985"/>
            <a:chExt cx="9652000" cy="4996191"/>
          </a:xfrm>
        </p:grpSpPr>
        <p:pic>
          <p:nvPicPr>
            <p:cNvPr id="143" name="Picture 142">
              <a:extLst>
                <a:ext uri="{FF2B5EF4-FFF2-40B4-BE49-F238E27FC236}">
                  <a16:creationId xmlns="" xmlns:a16="http://schemas.microsoft.com/office/drawing/2014/main" id="{1813FB45-02C7-3247-8B4E-003A0355BA66}"/>
                </a:ext>
              </a:extLst>
            </p:cNvPr>
            <p:cNvPicPr>
              <a:picLocks noChangeAspect="1"/>
            </p:cNvPicPr>
            <p:nvPr/>
          </p:nvPicPr>
          <p:blipFill rotWithShape="1">
            <a:blip r:embed="rId3">
              <a:extLst>
                <a:ext uri="{28A0092B-C50C-407E-A947-70E740481C1C}">
                  <a14:useLocalDpi xmlns:a14="http://schemas.microsoft.com/office/drawing/2010/main" val="0"/>
                </a:ext>
              </a:extLst>
            </a:blip>
            <a:srcRect l="8628" t="28856" r="7446" b="40445"/>
            <a:stretch/>
          </p:blipFill>
          <p:spPr>
            <a:xfrm>
              <a:off x="1348443" y="3226985"/>
              <a:ext cx="9652000" cy="4996191"/>
            </a:xfrm>
            <a:prstGeom prst="rect">
              <a:avLst/>
            </a:prstGeom>
          </p:spPr>
        </p:pic>
        <p:sp>
          <p:nvSpPr>
            <p:cNvPr id="144" name="TextBox 143">
              <a:extLst>
                <a:ext uri="{FF2B5EF4-FFF2-40B4-BE49-F238E27FC236}">
                  <a16:creationId xmlns="" xmlns:a16="http://schemas.microsoft.com/office/drawing/2014/main" id="{84454BE2-0A7A-924E-885F-6B8972702278}"/>
                </a:ext>
              </a:extLst>
            </p:cNvPr>
            <p:cNvSpPr txBox="1"/>
            <p:nvPr/>
          </p:nvSpPr>
          <p:spPr>
            <a:xfrm>
              <a:off x="5088706" y="4293572"/>
              <a:ext cx="2801573" cy="477620"/>
            </a:xfrm>
            <a:prstGeom prst="rect">
              <a:avLst/>
            </a:prstGeom>
            <a:noFill/>
          </p:spPr>
          <p:txBody>
            <a:bodyPr wrap="square" lIns="0" tIns="0" rIns="0" bIns="0" rtlCol="0">
              <a:noAutofit/>
            </a:bodyPr>
            <a:lstStyle/>
            <a:p>
              <a:pPr algn="ctr"/>
              <a:r>
                <a:rPr lang="en-US" sz="2400" b="0" dirty="0">
                  <a:solidFill>
                    <a:schemeClr val="tx1">
                      <a:lumMod val="75000"/>
                      <a:lumOff val="25000"/>
                    </a:schemeClr>
                  </a:solidFill>
                  <a:latin typeface="Rubik Medium" panose="02000604000000020004" pitchFamily="2" charset="-79"/>
                  <a:cs typeface="Rubik Medium" panose="02000604000000020004" pitchFamily="2" charset="-79"/>
                </a:rPr>
                <a:t>Carrier</a:t>
              </a:r>
            </a:p>
          </p:txBody>
        </p:sp>
        <p:sp>
          <p:nvSpPr>
            <p:cNvPr id="145" name="TextBox 144">
              <a:extLst>
                <a:ext uri="{FF2B5EF4-FFF2-40B4-BE49-F238E27FC236}">
                  <a16:creationId xmlns="" xmlns:a16="http://schemas.microsoft.com/office/drawing/2014/main" id="{11B68F1A-3D5F-5B48-B7B1-0394DC638A51}"/>
                </a:ext>
              </a:extLst>
            </p:cNvPr>
            <p:cNvSpPr txBox="1"/>
            <p:nvPr/>
          </p:nvSpPr>
          <p:spPr>
            <a:xfrm>
              <a:off x="8013326" y="4547907"/>
              <a:ext cx="2946833" cy="437219"/>
            </a:xfrm>
            <a:prstGeom prst="rect">
              <a:avLst/>
            </a:prstGeom>
            <a:noFill/>
          </p:spPr>
          <p:txBody>
            <a:bodyPr wrap="square" lIns="0" tIns="0" rIns="0" bIns="0" rtlCol="0">
              <a:noAutofit/>
            </a:bodyPr>
            <a:lstStyle/>
            <a:p>
              <a:pPr algn="ctr"/>
              <a:r>
                <a:rPr lang="en-US" sz="2400" b="0" dirty="0">
                  <a:solidFill>
                    <a:srgbClr val="3A64AA"/>
                  </a:solidFill>
                  <a:latin typeface="Rubik Medium" panose="02000604000000020004" pitchFamily="2" charset="-79"/>
                  <a:cs typeface="Rubik Medium" panose="02000604000000020004" pitchFamily="2" charset="-79"/>
                </a:rPr>
                <a:t>Blue Sideband</a:t>
              </a:r>
            </a:p>
          </p:txBody>
        </p:sp>
        <p:sp>
          <p:nvSpPr>
            <p:cNvPr id="146" name="TextBox 145">
              <a:extLst>
                <a:ext uri="{FF2B5EF4-FFF2-40B4-BE49-F238E27FC236}">
                  <a16:creationId xmlns="" xmlns:a16="http://schemas.microsoft.com/office/drawing/2014/main" id="{EC9804A4-3F71-3B47-BB04-3B8FD8A159EB}"/>
                </a:ext>
              </a:extLst>
            </p:cNvPr>
            <p:cNvSpPr txBox="1"/>
            <p:nvPr/>
          </p:nvSpPr>
          <p:spPr>
            <a:xfrm>
              <a:off x="2084872" y="4766516"/>
              <a:ext cx="2801573" cy="563621"/>
            </a:xfrm>
            <a:prstGeom prst="rect">
              <a:avLst/>
            </a:prstGeom>
            <a:noFill/>
          </p:spPr>
          <p:txBody>
            <a:bodyPr wrap="square" lIns="0" tIns="0" rIns="0" bIns="0" rtlCol="0">
              <a:noAutofit/>
            </a:bodyPr>
            <a:lstStyle/>
            <a:p>
              <a:pPr algn="ctr"/>
              <a:r>
                <a:rPr lang="en-US" sz="2400" b="0" dirty="0">
                  <a:solidFill>
                    <a:srgbClr val="FF0000"/>
                  </a:solidFill>
                  <a:latin typeface="Rubik Medium" panose="02000604000000020004" pitchFamily="2" charset="-79"/>
                  <a:cs typeface="Rubik Medium" panose="02000604000000020004" pitchFamily="2" charset="-79"/>
                </a:rPr>
                <a:t>Red Sideband</a:t>
              </a:r>
            </a:p>
          </p:txBody>
        </p:sp>
      </p:grpSp>
      <p:pic>
        <p:nvPicPr>
          <p:cNvPr id="148" name="Picture 147">
            <a:extLst>
              <a:ext uri="{FF2B5EF4-FFF2-40B4-BE49-F238E27FC236}">
                <a16:creationId xmlns="" xmlns:a16="http://schemas.microsoft.com/office/drawing/2014/main" id="{7F2D2C2C-5ED6-8945-A91B-B69AE22DA0BF}"/>
              </a:ext>
            </a:extLst>
          </p:cNvPr>
          <p:cNvPicPr>
            <a:picLocks noChangeAspect="1"/>
          </p:cNvPicPr>
          <p:nvPr/>
        </p:nvPicPr>
        <p:blipFill rotWithShape="1">
          <a:blip r:embed="rId4">
            <a:extLst>
              <a:ext uri="{28A0092B-C50C-407E-A947-70E740481C1C}">
                <a14:useLocalDpi xmlns:a14="http://schemas.microsoft.com/office/drawing/2010/main" val="0"/>
              </a:ext>
            </a:extLst>
          </a:blip>
          <a:srcRect l="5567" t="38227" r="2283" b="31830"/>
          <a:stretch/>
        </p:blipFill>
        <p:spPr>
          <a:xfrm>
            <a:off x="721917" y="7860539"/>
            <a:ext cx="10678523" cy="4910277"/>
          </a:xfrm>
          <a:prstGeom prst="rect">
            <a:avLst/>
          </a:prstGeom>
        </p:spPr>
      </p:pic>
      <p:sp>
        <p:nvSpPr>
          <p:cNvPr id="151"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736C987F-0C3C-2449-9461-6DFC5B6BC0AD}"/>
              </a:ext>
            </a:extLst>
          </p:cNvPr>
          <p:cNvSpPr txBox="1"/>
          <p:nvPr/>
        </p:nvSpPr>
        <p:spPr>
          <a:xfrm>
            <a:off x="2784889" y="2417337"/>
            <a:ext cx="7409206"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Frequency spectrum of the </a:t>
            </a:r>
            <a:r>
              <a:rPr lang="en-US" sz="2600" b="0" u="sng" dirty="0">
                <a:solidFill>
                  <a:srgbClr val="4271C8"/>
                </a:solidFill>
                <a:latin typeface="Rubik Medium" panose="02000604000000020004" pitchFamily="2" charset="-79"/>
                <a:cs typeface="Rubik Medium" panose="02000604000000020004" pitchFamily="2" charset="-79"/>
              </a:rPr>
              <a:t>Ca</a:t>
            </a:r>
            <a:r>
              <a:rPr lang="en-US" sz="2600" b="0" u="sng" baseline="30000" dirty="0">
                <a:solidFill>
                  <a:srgbClr val="4271C8"/>
                </a:solidFill>
                <a:latin typeface="Rubik Medium" panose="02000604000000020004" pitchFamily="2" charset="-79"/>
                <a:cs typeface="Rubik Medium" panose="02000604000000020004" pitchFamily="2" charset="-79"/>
              </a:rPr>
              <a:t>+</a:t>
            </a:r>
            <a:r>
              <a:rPr lang="en-US" sz="2600" b="0" u="sng" dirty="0">
                <a:latin typeface="Rubik Medium" panose="02000604000000020004" pitchFamily="2" charset="-79"/>
                <a:cs typeface="Rubik Medium" panose="02000604000000020004" pitchFamily="2" charset="-79"/>
              </a:rPr>
              <a:t> ion</a:t>
            </a:r>
            <a:endParaRPr sz="2600" b="0" u="sng" baseline="30000" dirty="0">
              <a:solidFill>
                <a:srgbClr val="4271C8"/>
              </a:solidFill>
              <a:latin typeface="Rubik Medium" panose="02000604000000020004" pitchFamily="2" charset="-79"/>
              <a:cs typeface="Rubik Medium" panose="02000604000000020004" pitchFamily="2" charset="-79"/>
            </a:endParaRPr>
          </a:p>
        </p:txBody>
      </p:sp>
      <p:grpSp>
        <p:nvGrpSpPr>
          <p:cNvPr id="12" name="Group 11">
            <a:extLst>
              <a:ext uri="{FF2B5EF4-FFF2-40B4-BE49-F238E27FC236}">
                <a16:creationId xmlns="" xmlns:a16="http://schemas.microsoft.com/office/drawing/2014/main" id="{FEF77EDD-73F0-4C4F-975C-6D347F324CA8}"/>
              </a:ext>
            </a:extLst>
          </p:cNvPr>
          <p:cNvGrpSpPr/>
          <p:nvPr/>
        </p:nvGrpSpPr>
        <p:grpSpPr>
          <a:xfrm>
            <a:off x="13415227" y="5501663"/>
            <a:ext cx="619838" cy="619838"/>
            <a:chOff x="13749305" y="10257820"/>
            <a:chExt cx="619838" cy="619838"/>
          </a:xfrm>
        </p:grpSpPr>
        <p:sp>
          <p:nvSpPr>
            <p:cNvPr id="153" name="Oval 152">
              <a:extLst>
                <a:ext uri="{FF2B5EF4-FFF2-40B4-BE49-F238E27FC236}">
                  <a16:creationId xmlns="" xmlns:a16="http://schemas.microsoft.com/office/drawing/2014/main" id="{17B56351-68F9-0F4E-9C2A-36F07A9CA53E}"/>
                </a:ext>
              </a:extLst>
            </p:cNvPr>
            <p:cNvSpPr>
              <a:spLocks noChangeAspect="1"/>
            </p:cNvSpPr>
            <p:nvPr/>
          </p:nvSpPr>
          <p:spPr>
            <a:xfrm>
              <a:off x="13749305" y="10257820"/>
              <a:ext cx="619838" cy="619838"/>
            </a:xfrm>
            <a:prstGeom prst="ellipse">
              <a:avLst/>
            </a:prstGeom>
            <a:solidFill>
              <a:srgbClr val="3A62A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 xmlns:a16="http://schemas.microsoft.com/office/drawing/2014/main" id="{2143E7BD-6FE0-8849-97D6-50949F9D62FC}"/>
                </a:ext>
              </a:extLst>
            </p:cNvPr>
            <p:cNvSpPr txBox="1"/>
            <p:nvPr/>
          </p:nvSpPr>
          <p:spPr>
            <a:xfrm>
              <a:off x="13749305" y="10290638"/>
              <a:ext cx="619838" cy="523220"/>
            </a:xfrm>
            <a:prstGeom prst="rect">
              <a:avLst/>
            </a:prstGeom>
            <a:noFill/>
          </p:spPr>
          <p:txBody>
            <a:bodyPr wrap="square" rtlCol="0">
              <a:spAutoFit/>
            </a:bodyPr>
            <a:lstStyle/>
            <a:p>
              <a:r>
                <a:rPr lang="en-US" sz="2800" dirty="0"/>
                <a:t>+</a:t>
              </a:r>
            </a:p>
          </p:txBody>
        </p:sp>
      </p:grpSp>
      <p:sp>
        <p:nvSpPr>
          <p:cNvPr id="564" name="Sympathetic ground-state cooling…"/>
          <p:cNvSpPr txBox="1">
            <a:spLocks noGrp="1"/>
          </p:cNvSpPr>
          <p:nvPr>
            <p:ph type="body" idx="21"/>
          </p:nvPr>
        </p:nvSpPr>
        <p:spPr>
          <a:xfrm>
            <a:off x="-9977086" y="12738121"/>
            <a:ext cx="9652000" cy="1184739"/>
          </a:xfrm>
          <a:prstGeom prst="rect">
            <a:avLst/>
          </a:prstGeom>
        </p:spPr>
        <p:txBody>
          <a:bodyPr/>
          <a:lstStyle/>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rPr dirty="0">
                <a:latin typeface="Rubik Light" panose="02000604000000020004" pitchFamily="2" charset="-79"/>
                <a:cs typeface="Rubik Light" panose="02000604000000020004" pitchFamily="2" charset="-79"/>
              </a:rPr>
              <a:t>Sympathetic ground-state cooling</a:t>
            </a:r>
          </a:p>
        </p:txBody>
      </p:sp>
      <p:cxnSp>
        <p:nvCxnSpPr>
          <p:cNvPr id="16" name="Straight Arrow Connector 15">
            <a:extLst>
              <a:ext uri="{FF2B5EF4-FFF2-40B4-BE49-F238E27FC236}">
                <a16:creationId xmlns="" xmlns:a16="http://schemas.microsoft.com/office/drawing/2014/main" id="{4A4B0123-B1A8-B649-BF8C-72669AC24194}"/>
              </a:ext>
            </a:extLst>
          </p:cNvPr>
          <p:cNvCxnSpPr>
            <a:cxnSpLocks/>
          </p:cNvCxnSpPr>
          <p:nvPr/>
        </p:nvCxnSpPr>
        <p:spPr>
          <a:xfrm flipV="1">
            <a:off x="18193432" y="6424550"/>
            <a:ext cx="0" cy="4495569"/>
          </a:xfrm>
          <a:prstGeom prst="straightConnector1">
            <a:avLst/>
          </a:prstGeom>
          <a:noFill/>
          <a:ln w="47625" cap="flat">
            <a:solidFill>
              <a:schemeClr val="tx2"/>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62" name="Straight Arrow Connector 161">
            <a:extLst>
              <a:ext uri="{FF2B5EF4-FFF2-40B4-BE49-F238E27FC236}">
                <a16:creationId xmlns="" xmlns:a16="http://schemas.microsoft.com/office/drawing/2014/main" id="{5361270D-C5D6-B34F-85A6-83767AC2F73C}"/>
              </a:ext>
            </a:extLst>
          </p:cNvPr>
          <p:cNvCxnSpPr>
            <a:cxnSpLocks/>
          </p:cNvCxnSpPr>
          <p:nvPr/>
        </p:nvCxnSpPr>
        <p:spPr>
          <a:xfrm flipV="1">
            <a:off x="19021693" y="5538259"/>
            <a:ext cx="0" cy="5381860"/>
          </a:xfrm>
          <a:prstGeom prst="straightConnector1">
            <a:avLst/>
          </a:prstGeom>
          <a:noFill/>
          <a:ln w="47625" cap="flat">
            <a:solidFill>
              <a:srgbClr val="4271C8"/>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64" name="Straight Arrow Connector 163">
            <a:extLst>
              <a:ext uri="{FF2B5EF4-FFF2-40B4-BE49-F238E27FC236}">
                <a16:creationId xmlns="" xmlns:a16="http://schemas.microsoft.com/office/drawing/2014/main" id="{5B829EA0-2D3C-694C-B617-B16FDE3AEC29}"/>
              </a:ext>
            </a:extLst>
          </p:cNvPr>
          <p:cNvCxnSpPr>
            <a:cxnSpLocks/>
          </p:cNvCxnSpPr>
          <p:nvPr/>
        </p:nvCxnSpPr>
        <p:spPr>
          <a:xfrm flipV="1">
            <a:off x="17365172" y="7198363"/>
            <a:ext cx="0" cy="3721756"/>
          </a:xfrm>
          <a:prstGeom prst="straightConnector1">
            <a:avLst/>
          </a:prstGeom>
          <a:noFill/>
          <a:ln w="47625"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9" name="Rectangle 18">
            <a:extLst>
              <a:ext uri="{FF2B5EF4-FFF2-40B4-BE49-F238E27FC236}">
                <a16:creationId xmlns="" xmlns:a16="http://schemas.microsoft.com/office/drawing/2014/main" id="{40717AB1-3DDC-5840-828A-D1476C846922}"/>
              </a:ext>
            </a:extLst>
          </p:cNvPr>
          <p:cNvSpPr/>
          <p:nvPr/>
        </p:nvSpPr>
        <p:spPr>
          <a:xfrm>
            <a:off x="16883104" y="6869328"/>
            <a:ext cx="964136" cy="4596233"/>
          </a:xfrm>
          <a:prstGeom prst="rect">
            <a:avLst/>
          </a:prstGeom>
          <a:noFill/>
          <a:ln w="412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20" name="Group 19">
            <a:extLst>
              <a:ext uri="{FF2B5EF4-FFF2-40B4-BE49-F238E27FC236}">
                <a16:creationId xmlns="" xmlns:a16="http://schemas.microsoft.com/office/drawing/2014/main" id="{0C205E0C-D3FC-2E4A-B122-3D59E05E3FF1}"/>
              </a:ext>
            </a:extLst>
          </p:cNvPr>
          <p:cNvGrpSpPr/>
          <p:nvPr/>
        </p:nvGrpSpPr>
        <p:grpSpPr>
          <a:xfrm>
            <a:off x="17562315" y="2858275"/>
            <a:ext cx="322524" cy="369331"/>
            <a:chOff x="17562315" y="1049351"/>
            <a:chExt cx="322524" cy="369331"/>
          </a:xfrm>
        </p:grpSpPr>
        <p:sp>
          <p:nvSpPr>
            <p:cNvPr id="70" name="Oval 69">
              <a:extLst>
                <a:ext uri="{FF2B5EF4-FFF2-40B4-BE49-F238E27FC236}">
                  <a16:creationId xmlns="" xmlns:a16="http://schemas.microsoft.com/office/drawing/2014/main" id="{F3602505-3BEB-9B4E-820C-83BD961A4823}"/>
                </a:ext>
              </a:extLst>
            </p:cNvPr>
            <p:cNvSpPr>
              <a:spLocks noChangeAspect="1"/>
            </p:cNvSpPr>
            <p:nvPr/>
          </p:nvSpPr>
          <p:spPr>
            <a:xfrm>
              <a:off x="17583262" y="1114610"/>
              <a:ext cx="280909" cy="280909"/>
            </a:xfrm>
            <a:prstGeom prst="ellipse">
              <a:avLst/>
            </a:prstGeom>
            <a:solidFill>
              <a:srgbClr val="3A62A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 xmlns:a16="http://schemas.microsoft.com/office/drawing/2014/main" id="{30D7A48B-60F9-BD4C-A753-7A1B8AE28E38}"/>
                </a:ext>
              </a:extLst>
            </p:cNvPr>
            <p:cNvSpPr txBox="1"/>
            <p:nvPr/>
          </p:nvSpPr>
          <p:spPr>
            <a:xfrm>
              <a:off x="17562315" y="1049351"/>
              <a:ext cx="322524" cy="369331"/>
            </a:xfrm>
            <a:prstGeom prst="rect">
              <a:avLst/>
            </a:prstGeom>
            <a:noFill/>
          </p:spPr>
          <p:txBody>
            <a:bodyPr wrap="none" rtlCol="0">
              <a:spAutoFit/>
            </a:bodyPr>
            <a:lstStyle/>
            <a:p>
              <a:r>
                <a:rPr lang="en-US" sz="1800" dirty="0"/>
                <a:t>+</a:t>
              </a:r>
            </a:p>
          </p:txBody>
        </p:sp>
      </p:grpSp>
      <p:sp>
        <p:nvSpPr>
          <p:cNvPr id="88" name="Rectangle 87">
            <a:extLst>
              <a:ext uri="{FF2B5EF4-FFF2-40B4-BE49-F238E27FC236}">
                <a16:creationId xmlns="" xmlns:a16="http://schemas.microsoft.com/office/drawing/2014/main" id="{CCAD12C4-D320-2646-969D-5339264F4A34}"/>
              </a:ext>
            </a:extLst>
          </p:cNvPr>
          <p:cNvSpPr/>
          <p:nvPr/>
        </p:nvSpPr>
        <p:spPr>
          <a:xfrm>
            <a:off x="2312210" y="3656976"/>
            <a:ext cx="2776495" cy="337858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4" name="Group 3">
            <a:extLst>
              <a:ext uri="{FF2B5EF4-FFF2-40B4-BE49-F238E27FC236}">
                <a16:creationId xmlns="" xmlns:a16="http://schemas.microsoft.com/office/drawing/2014/main" id="{B5DE426E-48C9-7E4D-8CA0-AEE03046A7DA}"/>
              </a:ext>
            </a:extLst>
          </p:cNvPr>
          <p:cNvGrpSpPr/>
          <p:nvPr/>
        </p:nvGrpSpPr>
        <p:grpSpPr>
          <a:xfrm>
            <a:off x="17147967" y="8820062"/>
            <a:ext cx="442430" cy="3721756"/>
            <a:chOff x="17147967" y="8820062"/>
            <a:chExt cx="442430" cy="3721756"/>
          </a:xfrm>
        </p:grpSpPr>
        <p:cxnSp>
          <p:nvCxnSpPr>
            <p:cNvPr id="89" name="Straight Arrow Connector 88">
              <a:extLst>
                <a:ext uri="{FF2B5EF4-FFF2-40B4-BE49-F238E27FC236}">
                  <a16:creationId xmlns="" xmlns:a16="http://schemas.microsoft.com/office/drawing/2014/main" id="{CA66AB4D-5FD0-204E-8BBA-A6D6AECF32FA}"/>
                </a:ext>
              </a:extLst>
            </p:cNvPr>
            <p:cNvCxnSpPr>
              <a:cxnSpLocks/>
            </p:cNvCxnSpPr>
            <p:nvPr/>
          </p:nvCxnSpPr>
          <p:spPr>
            <a:xfrm flipV="1">
              <a:off x="17365172" y="8820062"/>
              <a:ext cx="0" cy="3721756"/>
            </a:xfrm>
            <a:prstGeom prst="straightConnector1">
              <a:avLst/>
            </a:prstGeom>
            <a:noFill/>
            <a:ln w="47625"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 xmlns:a16="http://schemas.microsoft.com/office/drawing/2014/main" id="{2B816E8D-35E8-FA4B-A5C3-6EC712DB28E6}"/>
                </a:ext>
              </a:extLst>
            </p:cNvPr>
            <p:cNvSpPr txBox="1"/>
            <p:nvPr/>
          </p:nvSpPr>
          <p:spPr>
            <a:xfrm>
              <a:off x="17147967" y="9482591"/>
              <a:ext cx="44243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4000" b="0" u="none" strike="noStrike" cap="none" spc="0" normalizeH="0" baseline="0" dirty="0">
                  <a:ln>
                    <a:noFill/>
                  </a:ln>
                  <a:solidFill>
                    <a:srgbClr val="FF0000"/>
                  </a:solidFill>
                  <a:effectLst/>
                  <a:uFillTx/>
                  <a:latin typeface="Rubik Medium" panose="02000604000000020004" pitchFamily="2" charset="-79"/>
                  <a:cs typeface="Rubik Medium" panose="02000604000000020004" pitchFamily="2" charset="-79"/>
                  <a:sym typeface="Helvetica Neue"/>
                </a:rPr>
                <a:t>X</a:t>
              </a:r>
            </a:p>
          </p:txBody>
        </p:sp>
      </p:grpSp>
      <p:pic>
        <p:nvPicPr>
          <p:cNvPr id="93" name="Picture 92">
            <a:extLst>
              <a:ext uri="{FF2B5EF4-FFF2-40B4-BE49-F238E27FC236}">
                <a16:creationId xmlns="" xmlns:a16="http://schemas.microsoft.com/office/drawing/2014/main" id="{353BB34B-3C43-F84E-8ECE-03EF8A0EB6F0}"/>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5209" t="38396" r="4066" b="32753"/>
          <a:stretch/>
        </p:blipFill>
        <p:spPr>
          <a:xfrm>
            <a:off x="683844" y="7878679"/>
            <a:ext cx="10512000" cy="4730449"/>
          </a:xfrm>
          <a:prstGeom prst="rect">
            <a:avLst/>
          </a:prstGeom>
        </p:spPr>
      </p:pic>
      <p:cxnSp>
        <p:nvCxnSpPr>
          <p:cNvPr id="149" name="Straight Connector 148">
            <a:extLst>
              <a:ext uri="{FF2B5EF4-FFF2-40B4-BE49-F238E27FC236}">
                <a16:creationId xmlns="" xmlns:a16="http://schemas.microsoft.com/office/drawing/2014/main" id="{F204D3EC-0321-C94B-9D57-67EF5DE908AB}"/>
              </a:ext>
            </a:extLst>
          </p:cNvPr>
          <p:cNvCxnSpPr>
            <a:cxnSpLocks/>
          </p:cNvCxnSpPr>
          <p:nvPr/>
        </p:nvCxnSpPr>
        <p:spPr>
          <a:xfrm>
            <a:off x="3499417" y="7462855"/>
            <a:ext cx="0" cy="878019"/>
          </a:xfrm>
          <a:prstGeom prst="line">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 xmlns:a16="http://schemas.microsoft.com/office/drawing/2014/main" id="{FDAFC3AB-0D1B-0041-A3DC-57E96EC458AF}"/>
              </a:ext>
            </a:extLst>
          </p:cNvPr>
          <p:cNvCxnSpPr>
            <a:cxnSpLocks/>
          </p:cNvCxnSpPr>
          <p:nvPr/>
        </p:nvCxnSpPr>
        <p:spPr>
          <a:xfrm>
            <a:off x="9428155" y="7462855"/>
            <a:ext cx="0" cy="878019"/>
          </a:xfrm>
          <a:prstGeom prst="line">
            <a:avLst/>
          </a:prstGeom>
          <a:ln w="38100">
            <a:solidFill>
              <a:srgbClr val="3A64A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7F480F36-38A6-C146-B60A-4B09A5D5E374}"/>
              </a:ext>
            </a:extLst>
          </p:cNvPr>
          <p:cNvSpPr/>
          <p:nvPr/>
        </p:nvSpPr>
        <p:spPr>
          <a:xfrm>
            <a:off x="577608" y="2395980"/>
            <a:ext cx="10972211" cy="10419759"/>
          </a:xfrm>
          <a:prstGeom prst="rect">
            <a:avLst/>
          </a:prstGeom>
          <a:noFill/>
          <a:ln w="50800" cap="flat">
            <a:solidFill>
              <a:schemeClr val="tx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6" name="Z. Meir, G. Hegi, K. Najafian, M. Sinhal and S. Willitsch, Faraday Discuss., 217, 561 (2019)">
            <a:extLst>
              <a:ext uri="{FF2B5EF4-FFF2-40B4-BE49-F238E27FC236}">
                <a16:creationId xmlns="" xmlns:a16="http://schemas.microsoft.com/office/drawing/2014/main" id="{E0A61916-6524-784F-AA8B-B1D1FB6C5785}"/>
              </a:ext>
            </a:extLst>
          </p:cNvPr>
          <p:cNvSpPr txBox="1"/>
          <p:nvPr/>
        </p:nvSpPr>
        <p:spPr>
          <a:xfrm>
            <a:off x="490538" y="12944467"/>
            <a:ext cx="11340114"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584200">
              <a:defRPr sz="2000" b="0">
                <a:solidFill>
                  <a:srgbClr val="5E5E5E"/>
                </a:solidFill>
                <a:latin typeface="Rubik Regular"/>
                <a:ea typeface="Rubik Regular"/>
                <a:cs typeface="Rubik Regular"/>
                <a:sym typeface="Rubik Regular"/>
              </a:defRPr>
            </a:lvl1pPr>
          </a:lstStyle>
          <a:p>
            <a:r>
              <a:rPr sz="2600" dirty="0"/>
              <a:t>Z. Meir</a:t>
            </a:r>
            <a:r>
              <a:rPr lang="en-US" sz="2600" dirty="0"/>
              <a:t> et al.</a:t>
            </a:r>
            <a:r>
              <a:rPr sz="2600" dirty="0"/>
              <a:t>, Faraday Discuss., 217, 561 (2019)</a:t>
            </a:r>
          </a:p>
        </p:txBody>
      </p:sp>
    </p:spTree>
    <p:extLst>
      <p:ext uri="{BB962C8B-B14F-4D97-AF65-F5344CB8AC3E}">
        <p14:creationId xmlns:p14="http://schemas.microsoft.com/office/powerpoint/2010/main" val="3349031596"/>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4"/>
                                        </p:tgtEl>
                                      </p:cBhvr>
                                    </p:animEffect>
                                    <p:set>
                                      <p:cBhvr>
                                        <p:cTn id="10" dur="1" fill="hold">
                                          <p:stCondLst>
                                            <p:cond delay="499"/>
                                          </p:stCondLst>
                                        </p:cTn>
                                        <p:tgtEl>
                                          <p:spTgt spid="16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62"/>
                                        </p:tgtEl>
                                      </p:cBhvr>
                                    </p:animEffect>
                                    <p:set>
                                      <p:cBhvr>
                                        <p:cTn id="16" dur="1" fill="hold">
                                          <p:stCondLst>
                                            <p:cond delay="499"/>
                                          </p:stCondLst>
                                        </p:cTn>
                                        <p:tgtEl>
                                          <p:spTgt spid="16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GSC_RabiFlop_beforeGSC.pdf" descr="GSC_RabiFlop_beforeGSC.pdf"/>
          <p:cNvPicPr>
            <a:picLocks noChangeAspect="1"/>
          </p:cNvPicPr>
          <p:nvPr/>
        </p:nvPicPr>
        <p:blipFill>
          <a:blip r:embed="rId3"/>
          <a:stretch>
            <a:fillRect/>
          </a:stretch>
        </p:blipFill>
        <p:spPr>
          <a:xfrm>
            <a:off x="1522800" y="1422000"/>
            <a:ext cx="9880674" cy="13982400"/>
          </a:xfrm>
          <a:prstGeom prst="rect">
            <a:avLst/>
          </a:prstGeom>
          <a:ln w="12700">
            <a:miter lim="400000"/>
          </a:ln>
        </p:spPr>
      </p:pic>
      <p:pic>
        <p:nvPicPr>
          <p:cNvPr id="654" name="GSC_RabiFlop_afterGSC.pdf" descr="GSC_RabiFlop_afterGSC.pdf"/>
          <p:cNvPicPr>
            <a:picLocks noChangeAspect="1"/>
          </p:cNvPicPr>
          <p:nvPr/>
        </p:nvPicPr>
        <p:blipFill>
          <a:blip r:embed="rId4"/>
          <a:stretch>
            <a:fillRect/>
          </a:stretch>
        </p:blipFill>
        <p:spPr>
          <a:xfrm>
            <a:off x="1522800" y="1422000"/>
            <a:ext cx="9880674" cy="13982400"/>
          </a:xfrm>
          <a:prstGeom prst="rect">
            <a:avLst/>
          </a:prstGeom>
          <a:ln w="12700">
            <a:miter lim="400000"/>
          </a:ln>
        </p:spPr>
      </p:pic>
      <p:sp>
        <p:nvSpPr>
          <p:cNvPr id="655" name="Rectangle"/>
          <p:cNvSpPr/>
          <p:nvPr/>
        </p:nvSpPr>
        <p:spPr>
          <a:xfrm>
            <a:off x="1709531" y="4194313"/>
            <a:ext cx="9342782" cy="7891670"/>
          </a:xfrm>
          <a:prstGeom prst="rect">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 name="Sympathetic ground-state cooling…">
            <a:extLst>
              <a:ext uri="{FF2B5EF4-FFF2-40B4-BE49-F238E27FC236}">
                <a16:creationId xmlns="" xmlns:a16="http://schemas.microsoft.com/office/drawing/2014/main" id="{0A5BB9AB-3860-C14B-9BCC-7102EEAFF27E}"/>
              </a:ext>
            </a:extLst>
          </p:cNvPr>
          <p:cNvSpPr txBox="1">
            <a:spLocks noGrp="1"/>
          </p:cNvSpPr>
          <p:nvPr>
            <p:ph type="body" idx="21"/>
          </p:nvPr>
        </p:nvSpPr>
        <p:spPr>
          <a:xfrm>
            <a:off x="13323590" y="5182307"/>
            <a:ext cx="10503818" cy="1033570"/>
          </a:xfrm>
          <a:prstGeom prst="rect">
            <a:avLst/>
          </a:prstGeom>
        </p:spPr>
        <p:txBody>
          <a:bodyPr/>
          <a:lstStyle/>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rPr dirty="0">
                <a:latin typeface="Rubik Medium" panose="02000604000000020004" pitchFamily="2" charset="-79"/>
                <a:cs typeface="Rubik Medium" panose="02000604000000020004" pitchFamily="2" charset="-79"/>
              </a:rPr>
              <a:t>Sympathetic</a:t>
            </a:r>
            <a:r>
              <a:rPr dirty="0">
                <a:latin typeface="Rubik Light" panose="02000604000000020004" pitchFamily="2" charset="-79"/>
                <a:cs typeface="Rubik Light" panose="02000604000000020004" pitchFamily="2" charset="-79"/>
              </a:rPr>
              <a:t> ground-state cooling</a:t>
            </a:r>
            <a:r>
              <a:rPr lang="en-US" dirty="0">
                <a:latin typeface="Rubik Light" panose="02000604000000020004" pitchFamily="2" charset="-79"/>
                <a:cs typeface="Rubik Light" panose="02000604000000020004" pitchFamily="2" charset="-79"/>
              </a:rPr>
              <a:t> of the two-ion string</a:t>
            </a:r>
            <a:endParaRPr dirty="0">
              <a:latin typeface="Rubik Light" panose="02000604000000020004" pitchFamily="2" charset="-79"/>
              <a:cs typeface="Rubik Light" panose="02000604000000020004" pitchFamily="2" charset="-79"/>
            </a:endParaRPr>
          </a:p>
        </p:txBody>
      </p:sp>
      <mc:AlternateContent xmlns:mc="http://schemas.openxmlformats.org/markup-compatibility/2006" xmlns:a14="http://schemas.microsoft.com/office/drawing/2010/main">
        <mc:Choice Requires="a14">
          <p:sp>
            <p:nvSpPr>
              <p:cNvPr id="46" name="98% ground-state population for N2+, N2H+">
                <a:extLst>
                  <a:ext uri="{FF2B5EF4-FFF2-40B4-BE49-F238E27FC236}">
                    <a16:creationId xmlns="" xmlns:a16="http://schemas.microsoft.com/office/drawing/2014/main" id="{7C16C905-BC86-CD4E-A846-F03A6A7CDDD7}"/>
                  </a:ext>
                </a:extLst>
              </p:cNvPr>
              <p:cNvSpPr txBox="1"/>
              <p:nvPr/>
            </p:nvSpPr>
            <p:spPr>
              <a:xfrm>
                <a:off x="13323590" y="7150481"/>
                <a:ext cx="9652000" cy="230972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71437" tIns="71437" rIns="71437" bIns="71437"/>
              <a:lstStyle/>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lang="en-US" b="0" dirty="0">
                    <a:latin typeface="Rubik Light" panose="02000604000000020004" pitchFamily="2" charset="-79"/>
                    <a:cs typeface="Rubik Light" panose="02000604000000020004" pitchFamily="2" charset="-79"/>
                  </a:rPr>
                  <a:t>Ground-state populations of </a:t>
                </a:r>
                <a14:m>
                  <m:oMath xmlns:m="http://schemas.openxmlformats.org/officeDocument/2006/math">
                    <m:r>
                      <a:rPr lang="en-US" b="1" i="0" smtClean="0">
                        <a:latin typeface="Cambria Math" panose="02040503050406030204" pitchFamily="18" charset="0"/>
                        <a:cs typeface="Rubik Light" panose="02000604000000020004" pitchFamily="2" charset="-79"/>
                      </a:rPr>
                      <m:t>𝟗𝟕</m:t>
                    </m:r>
                    <m:r>
                      <a:rPr lang="en-US" b="1" i="0" smtClean="0">
                        <a:latin typeface="Cambria Math" panose="02040503050406030204" pitchFamily="18" charset="0"/>
                        <a:cs typeface="Rubik Light" panose="02000604000000020004" pitchFamily="2" charset="-79"/>
                      </a:rPr>
                      <m:t>±</m:t>
                    </m:r>
                    <m:r>
                      <a:rPr lang="en-US" b="1" i="0" smtClean="0">
                        <a:latin typeface="Cambria Math" panose="02040503050406030204" pitchFamily="18" charset="0"/>
                        <a:cs typeface="Rubik Light" panose="02000604000000020004" pitchFamily="2" charset="-79"/>
                      </a:rPr>
                      <m:t>𝟐</m:t>
                    </m:r>
                  </m:oMath>
                </a14:m>
                <a:r>
                  <a:rPr lang="en-US" dirty="0">
                    <a:latin typeface="Rubik Light" panose="02000604000000020004" pitchFamily="2" charset="-79"/>
                    <a:cs typeface="Rubik Light" panose="02000604000000020004" pitchFamily="2" charset="-79"/>
                  </a:rPr>
                  <a:t>%</a:t>
                </a:r>
                <a:r>
                  <a:rPr lang="en-US" b="0" dirty="0">
                    <a:latin typeface="Rubik Light" panose="02000604000000020004" pitchFamily="2" charset="-79"/>
                    <a:cs typeface="Rubik Light" panose="02000604000000020004" pitchFamily="2" charset="-79"/>
                  </a:rPr>
                  <a:t> for N</a:t>
                </a:r>
                <a:r>
                  <a:rPr lang="en-US" b="0" baseline="-5999" dirty="0">
                    <a:latin typeface="Rubik Light" panose="02000604000000020004" pitchFamily="2" charset="-79"/>
                    <a:cs typeface="Rubik Light" panose="02000604000000020004" pitchFamily="2" charset="-79"/>
                  </a:rPr>
                  <a:t>2</a:t>
                </a:r>
                <a:r>
                  <a:rPr lang="en-US" b="0" baseline="31999" dirty="0">
                    <a:latin typeface="Rubik Light" panose="02000604000000020004" pitchFamily="2" charset="-79"/>
                    <a:cs typeface="Rubik Light" panose="02000604000000020004" pitchFamily="2" charset="-79"/>
                  </a:rPr>
                  <a:t>+</a:t>
                </a:r>
                <a:r>
                  <a:rPr lang="en-US" b="0" dirty="0">
                    <a:latin typeface="Rubik Light" panose="02000604000000020004" pitchFamily="2" charset="-79"/>
                    <a:cs typeface="Rubik Light" panose="02000604000000020004" pitchFamily="2" charset="-79"/>
                  </a:rPr>
                  <a:t>, N</a:t>
                </a:r>
                <a:r>
                  <a:rPr lang="en-US" b="0" baseline="-5999" dirty="0">
                    <a:latin typeface="Rubik Light" panose="02000604000000020004" pitchFamily="2" charset="-79"/>
                    <a:cs typeface="Rubik Light" panose="02000604000000020004" pitchFamily="2" charset="-79"/>
                  </a:rPr>
                  <a:t>2</a:t>
                </a:r>
                <a:r>
                  <a:rPr lang="en-US" b="0" dirty="0">
                    <a:latin typeface="Rubik Light" panose="02000604000000020004" pitchFamily="2" charset="-79"/>
                    <a:cs typeface="Rubik Light" panose="02000604000000020004" pitchFamily="2" charset="-79"/>
                  </a:rPr>
                  <a:t>H</a:t>
                </a:r>
                <a:r>
                  <a:rPr lang="en-US" b="0" baseline="31999" dirty="0">
                    <a:latin typeface="Rubik Light" panose="02000604000000020004" pitchFamily="2" charset="-79"/>
                    <a:cs typeface="Rubik Light" panose="02000604000000020004" pitchFamily="2" charset="-79"/>
                  </a:rPr>
                  <a:t>+</a:t>
                </a:r>
                <a:endParaRPr lang="en-US" b="0" dirty="0">
                  <a:latin typeface="Rubik Light" panose="02000604000000020004" pitchFamily="2" charset="-79"/>
                  <a:cs typeface="Rubik Light" panose="02000604000000020004" pitchFamily="2" charset="-79"/>
                </a:endParaRP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lang="en-US" b="0" dirty="0">
                    <a:latin typeface="Rubik Light" panose="02000604000000020004" pitchFamily="2" charset="-79"/>
                    <a:cs typeface="Rubik Light" panose="02000604000000020004" pitchFamily="2" charset="-79"/>
                  </a:rPr>
                  <a:t>Low heating rates of </a:t>
                </a:r>
                <a:r>
                  <a:rPr lang="en-US" b="0" dirty="0">
                    <a:latin typeface="Rubik" panose="02000604000000020004" pitchFamily="2" charset="-79"/>
                    <a:cs typeface="Rubik" panose="02000604000000020004" pitchFamily="2" charset="-79"/>
                  </a:rPr>
                  <a:t>4 quanta/s</a:t>
                </a:r>
                <a:endParaRPr b="0" dirty="0">
                  <a:latin typeface="Rubik" panose="02000604000000020004" pitchFamily="2" charset="-79"/>
                  <a:cs typeface="Rubik" panose="02000604000000020004" pitchFamily="2" charset="-79"/>
                </a:endParaRPr>
              </a:p>
            </p:txBody>
          </p:sp>
        </mc:Choice>
        <mc:Fallback xmlns="">
          <p:sp>
            <p:nvSpPr>
              <p:cNvPr id="46" name="98% ground-state population for N2+, N2H+">
                <a:extLst>
                  <a:ext uri="{FF2B5EF4-FFF2-40B4-BE49-F238E27FC236}">
                    <a16:creationId xmlns:a16="http://schemas.microsoft.com/office/drawing/2014/main" id="{7C16C905-BC86-CD4E-A846-F03A6A7CDDD7}"/>
                  </a:ext>
                </a:extLst>
              </p:cNvPr>
              <p:cNvSpPr txBox="1">
                <a:spLocks noRot="1" noChangeAspect="1" noMove="1" noResize="1" noEditPoints="1" noAdjustHandles="1" noChangeArrowheads="1" noChangeShapeType="1" noTextEdit="1"/>
              </p:cNvSpPr>
              <p:nvPr/>
            </p:nvSpPr>
            <p:spPr>
              <a:xfrm>
                <a:off x="13323590" y="7150481"/>
                <a:ext cx="9652000" cy="2309720"/>
              </a:xfrm>
              <a:prstGeom prst="rect">
                <a:avLst/>
              </a:prstGeom>
              <a:blipFill>
                <a:blip r:embed="rId5"/>
                <a:stretch>
                  <a:fillRect l="-1708"/>
                </a:stretch>
              </a:blipFill>
              <a:ln w="12700">
                <a:miter lim="400000"/>
              </a:ln>
              <a:extLst>
                <a:ext uri="{C572A759-6A51-4108-AA02-DFA0A04FC94B}">
                  <ma14:wrappingTextBoxFlag xmlns:a14="http://schemas.microsoft.com/office/drawing/2010/main" xmlns="" xmlns:m="http://schemas.openxmlformats.org/officeDocument/2006/math" xmlns:ma14="http://schemas.microsoft.com/office/mac/drawingml/2011/main" val="1"/>
                </a:ext>
              </a:extLst>
            </p:spPr>
            <p:txBody>
              <a:bodyPr/>
              <a:lstStyle/>
              <a:p>
                <a:r>
                  <a:rPr lang="en-CH">
                    <a:noFill/>
                  </a:rPr>
                  <a:t> </a:t>
                </a:r>
              </a:p>
            </p:txBody>
          </p:sp>
        </mc:Fallback>
      </mc:AlternateContent>
      <p:sp>
        <p:nvSpPr>
          <p:cNvPr id="47" name="Cooling the ion(s)">
            <a:extLst>
              <a:ext uri="{FF2B5EF4-FFF2-40B4-BE49-F238E27FC236}">
                <a16:creationId xmlns="" xmlns:a16="http://schemas.microsoft.com/office/drawing/2014/main" id="{7BA9669B-8664-4743-A29E-8AB31F5DD598}"/>
              </a:ext>
            </a:extLst>
          </p:cNvPr>
          <p:cNvSpPr txBox="1">
            <a:spLocks/>
          </p:cNvSpPr>
          <p:nvPr/>
        </p:nvSpPr>
        <p:spPr>
          <a:xfrm>
            <a:off x="490538" y="792000"/>
            <a:ext cx="9652000" cy="1531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noAutofit/>
          </a:bodyPr>
          <a:lstStyle>
            <a:lvl1pPr marL="0" marR="0" indent="0" algn="l" defTabSz="821531" latinLnBrk="0">
              <a:lnSpc>
                <a:spcPct val="100000"/>
              </a:lnSpc>
              <a:spcBef>
                <a:spcPts val="8000"/>
              </a:spcBef>
              <a:spcAft>
                <a:spcPts val="0"/>
              </a:spcAft>
              <a:buClrTx/>
              <a:buSzTx/>
              <a:buFontTx/>
              <a:buNone/>
              <a:tabLst/>
              <a:defRPr sz="7000" b="0" i="0" u="none" strike="noStrike" cap="none" spc="0" baseline="0">
                <a:solidFill>
                  <a:srgbClr val="000000"/>
                </a:solidFill>
                <a:uFillTx/>
                <a:latin typeface="Rubik Medium"/>
                <a:ea typeface="Rubik Medium"/>
                <a:cs typeface="Rubik Medium"/>
                <a:sym typeface="Rubik Medium"/>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hangingPunct="1"/>
            <a:r>
              <a:rPr lang="en-GB" dirty="0"/>
              <a:t>Cooling the ion(s)</a:t>
            </a:r>
          </a:p>
        </p:txBody>
      </p:sp>
      <p:sp>
        <p:nvSpPr>
          <p:cNvPr id="48" name="Sympathetic ground-state cooling…">
            <a:extLst>
              <a:ext uri="{FF2B5EF4-FFF2-40B4-BE49-F238E27FC236}">
                <a16:creationId xmlns="" xmlns:a16="http://schemas.microsoft.com/office/drawing/2014/main" id="{B1C97E7C-652E-DE4C-99C7-AEDB1B3C5BE9}"/>
              </a:ext>
            </a:extLst>
          </p:cNvPr>
          <p:cNvSpPr txBox="1">
            <a:spLocks/>
          </p:cNvSpPr>
          <p:nvPr/>
        </p:nvSpPr>
        <p:spPr>
          <a:xfrm>
            <a:off x="13323590" y="6161464"/>
            <a:ext cx="9652000" cy="1033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28600" indent="-228600" defTabSz="821531" hangingPunct="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rPr lang="en-GB" sz="3000" dirty="0">
                <a:solidFill>
                  <a:srgbClr val="2C2C2C"/>
                </a:solidFill>
                <a:latin typeface="Rubik Light" panose="02000604000000020004" pitchFamily="2" charset="-79"/>
                <a:ea typeface="Rubik Medium"/>
                <a:cs typeface="Rubik Light" panose="02000604000000020004" pitchFamily="2" charset="-79"/>
                <a:sym typeface="Rubik Light"/>
              </a:rPr>
              <a:t>Independent of the molecular structure</a:t>
            </a:r>
          </a:p>
        </p:txBody>
      </p:sp>
      <p:sp>
        <p:nvSpPr>
          <p:cNvPr id="49"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A91B8D08-0674-E445-80AF-BF46DAA9CB87}"/>
              </a:ext>
            </a:extLst>
          </p:cNvPr>
          <p:cNvSpPr txBox="1"/>
          <p:nvPr/>
        </p:nvSpPr>
        <p:spPr>
          <a:xfrm>
            <a:off x="2733332" y="4452234"/>
            <a:ext cx="7409206"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Sideband Rabi Spectrum of the </a:t>
            </a:r>
            <a:r>
              <a:rPr lang="en-US" sz="2600" b="0" u="sng" dirty="0">
                <a:solidFill>
                  <a:srgbClr val="4271C8"/>
                </a:solidFill>
                <a:latin typeface="Rubik Medium" panose="02000604000000020004" pitchFamily="2" charset="-79"/>
                <a:cs typeface="Rubik Medium" panose="02000604000000020004" pitchFamily="2" charset="-79"/>
              </a:rPr>
              <a:t>Ca</a:t>
            </a:r>
            <a:r>
              <a:rPr lang="en-US" sz="2600" b="0" u="sng" baseline="30000" dirty="0">
                <a:solidFill>
                  <a:srgbClr val="4271C8"/>
                </a:solidFill>
                <a:latin typeface="Rubik Medium" panose="02000604000000020004" pitchFamily="2" charset="-79"/>
                <a:cs typeface="Rubik Medium" panose="02000604000000020004" pitchFamily="2" charset="-79"/>
              </a:rPr>
              <a:t>+</a:t>
            </a:r>
            <a:r>
              <a:rPr lang="en-US" sz="2600" b="0" u="sng" dirty="0">
                <a:latin typeface="Rubik Medium" panose="02000604000000020004" pitchFamily="2" charset="-79"/>
                <a:cs typeface="Rubik Medium" panose="02000604000000020004" pitchFamily="2" charset="-79"/>
              </a:rPr>
              <a:t> ion</a:t>
            </a:r>
            <a:endParaRPr sz="2600" b="0" u="sng" baseline="30000" dirty="0">
              <a:solidFill>
                <a:srgbClr val="4271C8"/>
              </a:solidFill>
              <a:latin typeface="Rubik Medium" panose="02000604000000020004" pitchFamily="2" charset="-79"/>
              <a:cs typeface="Rubik Medium" panose="02000604000000020004" pitchFamily="2" charset="-79"/>
            </a:endParaRPr>
          </a:p>
        </p:txBody>
      </p:sp>
      <p:sp>
        <p:nvSpPr>
          <p:cNvPr id="50" name="Z. Meir, G. Hegi, K. Najafian, M. Sinhal and S. Willitsch, Faraday Discuss., 217, 561 (2019)">
            <a:extLst>
              <a:ext uri="{FF2B5EF4-FFF2-40B4-BE49-F238E27FC236}">
                <a16:creationId xmlns="" xmlns:a16="http://schemas.microsoft.com/office/drawing/2014/main" id="{B842E589-ECCB-BF44-B542-FC469C13D2EA}"/>
              </a:ext>
            </a:extLst>
          </p:cNvPr>
          <p:cNvSpPr txBox="1"/>
          <p:nvPr/>
        </p:nvSpPr>
        <p:spPr>
          <a:xfrm>
            <a:off x="490538" y="12944467"/>
            <a:ext cx="11340114"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584200">
              <a:defRPr sz="2000" b="0">
                <a:solidFill>
                  <a:srgbClr val="5E5E5E"/>
                </a:solidFill>
                <a:latin typeface="Rubik Regular"/>
                <a:ea typeface="Rubik Regular"/>
                <a:cs typeface="Rubik Regular"/>
                <a:sym typeface="Rubik Regular"/>
              </a:defRPr>
            </a:lvl1pPr>
          </a:lstStyle>
          <a:p>
            <a:r>
              <a:rPr sz="2600" dirty="0"/>
              <a:t>Z. Meir</a:t>
            </a:r>
            <a:r>
              <a:rPr lang="en-US" sz="2600" dirty="0"/>
              <a:t> et al.</a:t>
            </a:r>
            <a:r>
              <a:rPr sz="2600" dirty="0"/>
              <a:t>, Faraday Discuss., 217, 561 (2019)</a:t>
            </a:r>
          </a:p>
        </p:txBody>
      </p:sp>
      <p:sp>
        <p:nvSpPr>
          <p:cNvPr id="51" name="TextBox 50">
            <a:extLst>
              <a:ext uri="{FF2B5EF4-FFF2-40B4-BE49-F238E27FC236}">
                <a16:creationId xmlns="" xmlns:a16="http://schemas.microsoft.com/office/drawing/2014/main" id="{5661215E-9BAD-964B-BCAA-9EF21A415A70}"/>
              </a:ext>
            </a:extLst>
          </p:cNvPr>
          <p:cNvSpPr txBox="1"/>
          <p:nvPr/>
        </p:nvSpPr>
        <p:spPr>
          <a:xfrm rot="16200000">
            <a:off x="931182" y="8200321"/>
            <a:ext cx="2827728" cy="4257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21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Tree>
    <p:extLst>
      <p:ext uri="{BB962C8B-B14F-4D97-AF65-F5344CB8AC3E}">
        <p14:creationId xmlns:p14="http://schemas.microsoft.com/office/powerpoint/2010/main" val="248006225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500"/>
                                        <p:tgtEl>
                                          <p:spTgt spid="6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100"/>
                                  </p:stCondLst>
                                  <p:childTnLst>
                                    <p:set>
                                      <p:cBhvr>
                                        <p:cTn id="15" dur="1" fill="hold">
                                          <p:stCondLst>
                                            <p:cond delay="0"/>
                                          </p:stCondLst>
                                        </p:cTn>
                                        <p:tgtEl>
                                          <p:spTgt spid="653"/>
                                        </p:tgtEl>
                                        <p:attrNameLst>
                                          <p:attrName>style.visibility</p:attrName>
                                        </p:attrNameLst>
                                      </p:cBhvr>
                                      <p:to>
                                        <p:strVal val="visible"/>
                                      </p:to>
                                    </p:set>
                                    <p:animEffect transition="in" filter="fade">
                                      <p:cBhvr>
                                        <p:cTn id="16" dur="500"/>
                                        <p:tgtEl>
                                          <p:spTgt spid="65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4"/>
                                        </p:tgtEl>
                                        <p:attrNameLst>
                                          <p:attrName>style.visibility</p:attrName>
                                        </p:attrNameLst>
                                      </p:cBhvr>
                                      <p:to>
                                        <p:strVal val="visible"/>
                                      </p:to>
                                    </p:set>
                                    <p:animEffect transition="in" filter="fade">
                                      <p:cBhvr>
                                        <p:cTn id="21" dur="500"/>
                                        <p:tgtEl>
                                          <p:spTgt spid="6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
                                            <p:bg/>
                                          </p:spTgt>
                                        </p:tgtEl>
                                        <p:attrNameLst>
                                          <p:attrName>style.visibility</p:attrName>
                                        </p:attrNameLst>
                                      </p:cBhvr>
                                      <p:to>
                                        <p:strVal val="visible"/>
                                      </p:to>
                                    </p:set>
                                    <p:animEffect transition="in" filter="fade">
                                      <p:cBhvr>
                                        <p:cTn id="24" dur="500"/>
                                        <p:tgtEl>
                                          <p:spTgt spid="45">
                                            <p:bg/>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fade">
                                      <p:cBhvr>
                                        <p:cTn id="29" dur="500"/>
                                        <p:tgtEl>
                                          <p:spTgt spid="4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
                                            <p:bg/>
                                          </p:spTgt>
                                        </p:tgtEl>
                                        <p:attrNameLst>
                                          <p:attrName>style.visibility</p:attrName>
                                        </p:attrNameLst>
                                      </p:cBhvr>
                                      <p:to>
                                        <p:strVal val="visible"/>
                                      </p:to>
                                    </p:set>
                                    <p:animEffect transition="in" filter="fade">
                                      <p:cBhvr>
                                        <p:cTn id="37" dur="500"/>
                                        <p:tgtEl>
                                          <p:spTgt spid="46">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Effect transition="in" filter="fade">
                                      <p:cBhvr>
                                        <p:cTn id="42" dur="500"/>
                                        <p:tgtEl>
                                          <p:spTgt spid="4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xEl>
                                              <p:pRg st="1" end="1"/>
                                            </p:txEl>
                                          </p:spTgt>
                                        </p:tgtEl>
                                        <p:attrNameLst>
                                          <p:attrName>style.visibility</p:attrName>
                                        </p:attrNameLst>
                                      </p:cBhvr>
                                      <p:to>
                                        <p:strVal val="visible"/>
                                      </p:to>
                                    </p:set>
                                    <p:animEffect transition="in" filter="fade">
                                      <p:cBhvr>
                                        <p:cTn id="47" dur="500"/>
                                        <p:tgtEl>
                                          <p:spTgt spid="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0" animBg="1"/>
      <p:bldP spid="45" grpId="0" uiExpand="1" build="p" animBg="1"/>
      <p:bldP spid="46" grpId="0" uiExpand="1" build="p" animBg="1"/>
      <p:bldP spid="48" grpId="0" animBg="1"/>
      <p:bldP spid="49"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 name="GSC.pdf" descr="GSC.pdf"/>
          <p:cNvPicPr>
            <a:picLocks noChangeAspect="1"/>
          </p:cNvPicPr>
          <p:nvPr/>
        </p:nvPicPr>
        <p:blipFill>
          <a:blip r:embed="rId3"/>
          <a:stretch>
            <a:fillRect/>
          </a:stretch>
        </p:blipFill>
        <p:spPr>
          <a:xfrm>
            <a:off x="1524000" y="1422400"/>
            <a:ext cx="9880887" cy="13982700"/>
          </a:xfrm>
          <a:prstGeom prst="rect">
            <a:avLst/>
          </a:prstGeom>
          <a:ln w="12700">
            <a:miter lim="400000"/>
          </a:ln>
        </p:spPr>
      </p:pic>
      <p:sp>
        <p:nvSpPr>
          <p:cNvPr id="1123" name="Quantum-logic state detection"/>
          <p:cNvSpPr txBox="1">
            <a:spLocks noGrp="1"/>
          </p:cNvSpPr>
          <p:nvPr>
            <p:ph type="body" idx="21"/>
          </p:nvPr>
        </p:nvSpPr>
        <p:spPr>
          <a:xfrm>
            <a:off x="1143000" y="762000"/>
            <a:ext cx="7918591" cy="2126555"/>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rPr dirty="0"/>
              <a:t>Quantum-logic</a:t>
            </a:r>
            <a:br>
              <a:rPr dirty="0"/>
            </a:br>
            <a:r>
              <a:rPr dirty="0"/>
              <a:t>state detection</a:t>
            </a:r>
          </a:p>
        </p:txBody>
      </p:sp>
      <p:sp>
        <p:nvSpPr>
          <p:cNvPr id="1124" name="Citation"/>
          <p:cNvSpPr txBox="1">
            <a:spLocks noGrp="1"/>
          </p:cNvSpPr>
          <p:nvPr>
            <p:ph type="body" idx="22"/>
          </p:nvPr>
        </p:nvSpPr>
        <p:spPr>
          <a:xfrm>
            <a:off x="15738288" y="15101887"/>
            <a:ext cx="9486901" cy="596901"/>
          </a:xfrm>
          <a:prstGeom prst="rect">
            <a:avLst/>
          </a:prstGeom>
        </p:spPr>
        <p:txBody>
          <a:bodyPr/>
          <a:lstStyle/>
          <a:p>
            <a:r>
              <a:t>Citation</a:t>
            </a:r>
          </a:p>
        </p:txBody>
      </p:sp>
      <p:grpSp>
        <p:nvGrpSpPr>
          <p:cNvPr id="1127" name="Group"/>
          <p:cNvGrpSpPr/>
          <p:nvPr/>
        </p:nvGrpSpPr>
        <p:grpSpPr>
          <a:xfrm>
            <a:off x="19825030" y="1556152"/>
            <a:ext cx="946361" cy="1246148"/>
            <a:chOff x="0" y="0"/>
            <a:chExt cx="946360" cy="1246146"/>
          </a:xfrm>
        </p:grpSpPr>
        <p:pic>
          <p:nvPicPr>
            <p:cNvPr id="1125" name="Image" descr="Image"/>
            <p:cNvPicPr>
              <a:picLocks noChangeAspect="1"/>
            </p:cNvPicPr>
            <p:nvPr/>
          </p:nvPicPr>
          <p:blipFill>
            <a:blip r:embed="rId4"/>
            <a:stretch>
              <a:fillRect/>
            </a:stretch>
          </p:blipFill>
          <p:spPr>
            <a:xfrm>
              <a:off x="110756" y="300014"/>
              <a:ext cx="759641" cy="759640"/>
            </a:xfrm>
            <a:prstGeom prst="rect">
              <a:avLst/>
            </a:prstGeom>
            <a:ln w="12700" cap="flat">
              <a:noFill/>
              <a:miter lim="400000"/>
            </a:ln>
            <a:effectLst/>
          </p:spPr>
        </p:pic>
        <p:sp>
          <p:nvSpPr>
            <p:cNvPr id="1126" name="+"/>
            <p:cNvSpPr txBox="1"/>
            <p:nvPr/>
          </p:nvSpPr>
          <p:spPr>
            <a:xfrm>
              <a:off x="0" y="0"/>
              <a:ext cx="946361" cy="12461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600"/>
              </a:lvl1pPr>
            </a:lstStyle>
            <a:p>
              <a:r>
                <a:t>+</a:t>
              </a:r>
            </a:p>
          </p:txBody>
        </p:sp>
      </p:grpSp>
      <p:grpSp>
        <p:nvGrpSpPr>
          <p:cNvPr id="1130" name="Group"/>
          <p:cNvGrpSpPr/>
          <p:nvPr/>
        </p:nvGrpSpPr>
        <p:grpSpPr>
          <a:xfrm>
            <a:off x="21774675" y="1607466"/>
            <a:ext cx="1139460" cy="1266520"/>
            <a:chOff x="0" y="0"/>
            <a:chExt cx="1139459" cy="1266519"/>
          </a:xfrm>
        </p:grpSpPr>
        <p:pic>
          <p:nvPicPr>
            <p:cNvPr id="1128" name="Image" descr="Image"/>
            <p:cNvPicPr>
              <a:picLocks noChangeAspect="1"/>
            </p:cNvPicPr>
            <p:nvPr/>
          </p:nvPicPr>
          <p:blipFill>
            <a:blip r:embed="rId5"/>
            <a:stretch>
              <a:fillRect/>
            </a:stretch>
          </p:blipFill>
          <p:spPr>
            <a:xfrm>
              <a:off x="0" y="201692"/>
              <a:ext cx="1139460" cy="997028"/>
            </a:xfrm>
            <a:prstGeom prst="rect">
              <a:avLst/>
            </a:prstGeom>
            <a:ln w="12700" cap="flat">
              <a:noFill/>
              <a:miter lim="400000"/>
            </a:ln>
            <a:effectLst/>
          </p:spPr>
        </p:pic>
        <p:sp>
          <p:nvSpPr>
            <p:cNvPr id="1129" name="+"/>
            <p:cNvSpPr txBox="1"/>
            <p:nvPr/>
          </p:nvSpPr>
          <p:spPr>
            <a:xfrm>
              <a:off x="113945" y="0"/>
              <a:ext cx="911569" cy="1266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600"/>
              </a:lvl1pPr>
            </a:lstStyle>
            <a:p>
              <a:r>
                <a:t>+</a:t>
              </a:r>
            </a:p>
          </p:txBody>
        </p:sp>
      </p:grpSp>
      <p:grpSp>
        <p:nvGrpSpPr>
          <p:cNvPr id="1133" name="Group"/>
          <p:cNvGrpSpPr/>
          <p:nvPr/>
        </p:nvGrpSpPr>
        <p:grpSpPr>
          <a:xfrm>
            <a:off x="20880527" y="2063793"/>
            <a:ext cx="690426" cy="427162"/>
            <a:chOff x="0" y="0"/>
            <a:chExt cx="690425" cy="427160"/>
          </a:xfrm>
        </p:grpSpPr>
        <p:pic>
          <p:nvPicPr>
            <p:cNvPr id="1131" name="mechanical-spring-vector-icon-450w-1184485066.jpg" descr="mechanical-spring-vector-icon-450w-1184485066.jpg"/>
            <p:cNvPicPr>
              <a:picLocks/>
            </p:cNvPicPr>
            <p:nvPr/>
          </p:nvPicPr>
          <p:blipFill>
            <a:blip r:embed="rId6"/>
            <a:srcRect l="33022" t="58163" r="33859" b="14636"/>
            <a:stretch>
              <a:fillRect/>
            </a:stretch>
          </p:blipFill>
          <p:spPr>
            <a:xfrm rot="16200000">
              <a:off x="-30372" y="30371"/>
              <a:ext cx="427162" cy="366419"/>
            </a:xfrm>
            <a:prstGeom prst="rect">
              <a:avLst/>
            </a:prstGeom>
            <a:ln w="12700" cap="flat">
              <a:noFill/>
              <a:miter lim="400000"/>
            </a:ln>
            <a:effectLst/>
          </p:spPr>
        </p:pic>
        <p:pic>
          <p:nvPicPr>
            <p:cNvPr id="1132" name="mechanical-spring-vector-icon-450w-1184485066.jpg" descr="mechanical-spring-vector-icon-450w-1184485066.jpg"/>
            <p:cNvPicPr>
              <a:picLocks/>
            </p:cNvPicPr>
            <p:nvPr/>
          </p:nvPicPr>
          <p:blipFill>
            <a:blip r:embed="rId6"/>
            <a:srcRect l="33022" t="58163" r="33859" b="14636"/>
            <a:stretch>
              <a:fillRect/>
            </a:stretch>
          </p:blipFill>
          <p:spPr>
            <a:xfrm rot="16200000">
              <a:off x="293635" y="30371"/>
              <a:ext cx="427162" cy="366419"/>
            </a:xfrm>
            <a:prstGeom prst="rect">
              <a:avLst/>
            </a:prstGeom>
            <a:ln w="12700" cap="flat">
              <a:noFill/>
              <a:miter lim="400000"/>
            </a:ln>
            <a:effectLst/>
          </p:spPr>
        </p:pic>
      </p:grpSp>
      <p:sp>
        <p:nvSpPr>
          <p:cNvPr id="1134" name="Line"/>
          <p:cNvSpPr/>
          <p:nvPr/>
        </p:nvSpPr>
        <p:spPr>
          <a:xfrm flipH="1">
            <a:off x="21815378" y="3098867"/>
            <a:ext cx="1139460" cy="1"/>
          </a:xfrm>
          <a:prstGeom prst="line">
            <a:avLst/>
          </a:prstGeom>
          <a:ln w="889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35" name="Hume, Chou, Leibrandt, Thorpe, Wineland, Rosenband, PRL 107, 243902 (2011). Koelemeij, Roth, Schiller, PRA 76, 023413 (2007)."/>
          <p:cNvSpPr txBox="1"/>
          <p:nvPr/>
        </p:nvSpPr>
        <p:spPr>
          <a:xfrm>
            <a:off x="15845921" y="14731999"/>
            <a:ext cx="10154307"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latin typeface="Rubik Regular"/>
                <a:ea typeface="Rubik Regular"/>
                <a:cs typeface="Rubik Regular"/>
                <a:sym typeface="Rubik Regular"/>
              </a:defRPr>
            </a:pPr>
            <a:r>
              <a:t>Hume, Chou, Leibrandt, Thorpe, Wineland, Rosenband, PRL 107, 243902 (2011).</a:t>
            </a:r>
            <a:br/>
            <a:r>
              <a:t>Koelemeij, Roth, Schiller, PRA 76, 023413 (2007).</a:t>
            </a:r>
          </a:p>
        </p:txBody>
      </p:sp>
      <p:grpSp>
        <p:nvGrpSpPr>
          <p:cNvPr id="1138" name="Group"/>
          <p:cNvGrpSpPr/>
          <p:nvPr/>
        </p:nvGrpSpPr>
        <p:grpSpPr>
          <a:xfrm>
            <a:off x="15047817" y="7800680"/>
            <a:ext cx="1139461" cy="2818897"/>
            <a:chOff x="0" y="0"/>
            <a:chExt cx="1139459" cy="2818896"/>
          </a:xfrm>
        </p:grpSpPr>
        <p:sp>
          <p:nvSpPr>
            <p:cNvPr id="1136" name="Line"/>
            <p:cNvSpPr/>
            <p:nvPr/>
          </p:nvSpPr>
          <p:spPr>
            <a:xfrm flipH="1">
              <a:off x="-1" y="2818896"/>
              <a:ext cx="1139461" cy="1"/>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37" name="Line"/>
            <p:cNvSpPr/>
            <p:nvPr/>
          </p:nvSpPr>
          <p:spPr>
            <a:xfrm flipH="1" flipV="1">
              <a:off x="327848" y="-1"/>
              <a:ext cx="384308" cy="2"/>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53" name="Group"/>
          <p:cNvGrpSpPr/>
          <p:nvPr/>
        </p:nvGrpSpPr>
        <p:grpSpPr>
          <a:xfrm>
            <a:off x="12645597" y="7946342"/>
            <a:ext cx="6940067" cy="3389313"/>
            <a:chOff x="0" y="0"/>
            <a:chExt cx="6940065" cy="3389311"/>
          </a:xfrm>
        </p:grpSpPr>
        <p:grpSp>
          <p:nvGrpSpPr>
            <p:cNvPr id="1151" name="Group"/>
            <p:cNvGrpSpPr/>
            <p:nvPr/>
          </p:nvGrpSpPr>
          <p:grpSpPr>
            <a:xfrm>
              <a:off x="2062831" y="-1"/>
              <a:ext cx="4877235" cy="3389313"/>
              <a:chOff x="0" y="0"/>
              <a:chExt cx="4877233" cy="3389311"/>
            </a:xfrm>
          </p:grpSpPr>
          <p:grpSp>
            <p:nvGrpSpPr>
              <p:cNvPr id="1144" name="Group"/>
              <p:cNvGrpSpPr/>
              <p:nvPr/>
            </p:nvGrpSpPr>
            <p:grpSpPr>
              <a:xfrm>
                <a:off x="-1" y="2863859"/>
                <a:ext cx="4877235" cy="525453"/>
                <a:chOff x="0" y="0"/>
                <a:chExt cx="4877233" cy="525452"/>
              </a:xfrm>
            </p:grpSpPr>
            <p:sp>
              <p:nvSpPr>
                <p:cNvPr id="1139" name="Line"/>
                <p:cNvSpPr/>
                <p:nvPr/>
              </p:nvSpPr>
              <p:spPr>
                <a:xfrm>
                  <a:off x="0" y="231130"/>
                  <a:ext cx="1631470" cy="1"/>
                </a:xfrm>
                <a:prstGeom prst="line">
                  <a:avLst/>
                </a:prstGeom>
                <a:noFill/>
                <a:ln w="101600" cap="flat">
                  <a:solidFill>
                    <a:srgbClr val="EB7D3C"/>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140" name="Equation"/>
                    <p:cNvSpPr txBox="1"/>
                    <p:nvPr/>
                  </p:nvSpPr>
                  <p:spPr>
                    <a:xfrm>
                      <a:off x="1929196" y="54536"/>
                      <a:ext cx="2948038" cy="47091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𝑣</m:t>
                            </m:r>
                            <m:r>
                              <a:rPr sz="4000" i="1">
                                <a:solidFill>
                                  <a:srgbClr val="EB7D3C"/>
                                </a:solidFill>
                                <a:latin typeface="Cambria Math" panose="02040503050406030204" pitchFamily="18" charset="0"/>
                              </a:rPr>
                              <m:t>=0,</m:t>
                            </m:r>
                            <m:r>
                              <a:rPr sz="4000" i="1">
                                <a:solidFill>
                                  <a:srgbClr val="EB7D3C"/>
                                </a:solidFill>
                                <a:latin typeface="Cambria Math" panose="02040503050406030204" pitchFamily="18" charset="0"/>
                              </a:rPr>
                              <m:t>𝑁</m:t>
                            </m:r>
                            <m:r>
                              <a:rPr sz="4000" i="1">
                                <a:solidFill>
                                  <a:srgbClr val="EB7D3C"/>
                                </a:solidFill>
                                <a:latin typeface="Cambria Math" panose="02040503050406030204" pitchFamily="18" charset="0"/>
                              </a:rPr>
                              <m:t>=0⟩</m:t>
                            </m:r>
                          </m:oMath>
                        </m:oMathPara>
                      </a14:m>
                      <a:endParaRPr sz="4000">
                        <a:solidFill>
                          <a:srgbClr val="EB7D3C"/>
                        </a:solidFill>
                      </a:endParaRPr>
                    </a:p>
                  </p:txBody>
                </p:sp>
              </mc:Choice>
              <mc:Fallback xmlns="">
                <p:sp>
                  <p:nvSpPr>
                    <p:cNvPr id="1140" name="Equation"/>
                    <p:cNvSpPr txBox="1">
                      <a:spLocks noRot="1" noChangeAspect="1" noMove="1" noResize="1" noEditPoints="1" noAdjustHandles="1" noChangeArrowheads="1" noChangeShapeType="1" noTextEdit="1"/>
                    </p:cNvSpPr>
                    <p:nvPr/>
                  </p:nvSpPr>
                  <p:spPr>
                    <a:xfrm>
                      <a:off x="1929196" y="54536"/>
                      <a:ext cx="2948038" cy="470917"/>
                    </a:xfrm>
                    <a:prstGeom prst="rect">
                      <a:avLst/>
                    </a:prstGeom>
                    <a:blipFill>
                      <a:blip r:embed="rId7"/>
                      <a:stretch>
                        <a:fillRect l="-7692" r="-12393" b="-73684"/>
                      </a:stretch>
                    </a:blipFill>
                    <a:ln w="12700" cap="flat">
                      <a:noFill/>
                      <a:miter lim="400000"/>
                    </a:ln>
                    <a:effectLst/>
                  </p:spPr>
                  <p:txBody>
                    <a:bodyPr/>
                    <a:lstStyle/>
                    <a:p>
                      <a:r>
                        <a:rPr lang="en-CH">
                          <a:noFill/>
                        </a:rPr>
                        <a:t> </a:t>
                      </a:r>
                    </a:p>
                  </p:txBody>
                </p:sp>
              </mc:Fallback>
            </mc:AlternateContent>
            <p:grpSp>
              <p:nvGrpSpPr>
                <p:cNvPr id="1143" name="Group"/>
                <p:cNvGrpSpPr/>
                <p:nvPr/>
              </p:nvGrpSpPr>
              <p:grpSpPr>
                <a:xfrm>
                  <a:off x="686008" y="0"/>
                  <a:ext cx="384308" cy="427161"/>
                  <a:chOff x="0" y="0"/>
                  <a:chExt cx="384307" cy="427160"/>
                </a:xfrm>
              </p:grpSpPr>
              <p:pic>
                <p:nvPicPr>
                  <p:cNvPr id="1141" name="Image" descr="Image"/>
                  <p:cNvPicPr>
                    <a:picLocks noChangeAspect="1"/>
                  </p:cNvPicPr>
                  <p:nvPr/>
                </p:nvPicPr>
                <p:blipFill>
                  <a:blip r:embed="rId5"/>
                  <a:stretch>
                    <a:fillRect/>
                  </a:stretch>
                </p:blipFill>
                <p:spPr>
                  <a:xfrm>
                    <a:off x="0" y="68025"/>
                    <a:ext cx="384308" cy="336269"/>
                  </a:xfrm>
                  <a:prstGeom prst="rect">
                    <a:avLst/>
                  </a:prstGeom>
                  <a:ln w="12700" cap="flat">
                    <a:noFill/>
                    <a:miter lim="400000"/>
                  </a:ln>
                  <a:effectLst/>
                </p:spPr>
              </p:pic>
              <p:sp>
                <p:nvSpPr>
                  <p:cNvPr id="1142" name="Rectangle"/>
                  <p:cNvSpPr txBox="1"/>
                  <p:nvPr/>
                </p:nvSpPr>
                <p:spPr>
                  <a:xfrm>
                    <a:off x="38430" y="0"/>
                    <a:ext cx="307447" cy="427161"/>
                  </a:xfrm>
                  <a:prstGeom prst="rect">
                    <a:avLst/>
                  </a:prstGeom>
                  <a:noFill/>
                  <a:ln w="12700" cap="flat">
                    <a:noFill/>
                    <a:miter lim="400000"/>
                  </a:ln>
                  <a:effectLst/>
                </p:spPr>
                <p:txBody>
                  <a:bodyPr wrap="square" lIns="50800" tIns="50800" rIns="50800" bIns="50800" numCol="1" anchor="ctr">
                    <a:noAutofit/>
                  </a:bodyPr>
                  <a:lstStyle/>
                  <a:p>
                    <a:pPr defTabSz="584200">
                      <a:defRPr sz="2000"/>
                    </a:pPr>
                    <a:endParaRPr/>
                  </a:p>
                </p:txBody>
              </p:sp>
            </p:grpSp>
          </p:grpSp>
          <p:grpSp>
            <p:nvGrpSpPr>
              <p:cNvPr id="1150" name="Group"/>
              <p:cNvGrpSpPr/>
              <p:nvPr/>
            </p:nvGrpSpPr>
            <p:grpSpPr>
              <a:xfrm>
                <a:off x="12699" y="0"/>
                <a:ext cx="3993033" cy="470917"/>
                <a:chOff x="0" y="0"/>
                <a:chExt cx="3993031" cy="470916"/>
              </a:xfrm>
            </p:grpSpPr>
            <p:sp>
              <p:nvSpPr>
                <p:cNvPr id="1145" name="Line"/>
                <p:cNvSpPr/>
                <p:nvPr/>
              </p:nvSpPr>
              <p:spPr>
                <a:xfrm>
                  <a:off x="0" y="235458"/>
                  <a:ext cx="1631470" cy="1"/>
                </a:xfrm>
                <a:prstGeom prst="line">
                  <a:avLst/>
                </a:prstGeom>
                <a:noFill/>
                <a:ln w="101600" cap="flat">
                  <a:solidFill>
                    <a:srgbClr val="EB7D3C">
                      <a:alpha val="50000"/>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146" name="Equation"/>
                    <p:cNvSpPr txBox="1"/>
                    <p:nvPr/>
                  </p:nvSpPr>
                  <p:spPr>
                    <a:xfrm>
                      <a:off x="1929196" y="0"/>
                      <a:ext cx="2063836" cy="47091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𝑣</m:t>
                            </m:r>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𝑁</m:t>
                            </m:r>
                            <m:r>
                              <a:rPr sz="4000" i="1">
                                <a:solidFill>
                                  <a:srgbClr val="EB7D3C"/>
                                </a:solidFill>
                                <a:latin typeface="Cambria Math" panose="02040503050406030204" pitchFamily="18" charset="0"/>
                              </a:rPr>
                              <m:t>≠0⟩</m:t>
                            </m:r>
                          </m:oMath>
                        </m:oMathPara>
                      </a14:m>
                      <a:endParaRPr sz="4000">
                        <a:solidFill>
                          <a:srgbClr val="EB7D3C"/>
                        </a:solidFill>
                      </a:endParaRPr>
                    </a:p>
                  </p:txBody>
                </p:sp>
              </mc:Choice>
              <mc:Fallback xmlns="">
                <p:sp>
                  <p:nvSpPr>
                    <p:cNvPr id="1146" name="Equation"/>
                    <p:cNvSpPr txBox="1">
                      <a:spLocks noRot="1" noChangeAspect="1" noMove="1" noResize="1" noEditPoints="1" noAdjustHandles="1" noChangeArrowheads="1" noChangeShapeType="1" noTextEdit="1"/>
                    </p:cNvSpPr>
                    <p:nvPr/>
                  </p:nvSpPr>
                  <p:spPr>
                    <a:xfrm>
                      <a:off x="1929196" y="0"/>
                      <a:ext cx="2063836" cy="470917"/>
                    </a:xfrm>
                    <a:prstGeom prst="rect">
                      <a:avLst/>
                    </a:prstGeom>
                    <a:blipFill>
                      <a:blip r:embed="rId8"/>
                      <a:stretch>
                        <a:fillRect l="-10976" r="-15244" b="-73684"/>
                      </a:stretch>
                    </a:blipFill>
                    <a:ln w="12700" cap="flat">
                      <a:noFill/>
                      <a:miter lim="400000"/>
                    </a:ln>
                    <a:effectLst/>
                  </p:spPr>
                  <p:txBody>
                    <a:bodyPr/>
                    <a:lstStyle/>
                    <a:p>
                      <a:r>
                        <a:rPr lang="en-CH">
                          <a:noFill/>
                        </a:rPr>
                        <a:t> </a:t>
                      </a:r>
                    </a:p>
                  </p:txBody>
                </p:sp>
              </mc:Fallback>
            </mc:AlternateContent>
            <p:grpSp>
              <p:nvGrpSpPr>
                <p:cNvPr id="1149" name="Group"/>
                <p:cNvGrpSpPr/>
                <p:nvPr/>
              </p:nvGrpSpPr>
              <p:grpSpPr>
                <a:xfrm>
                  <a:off x="686008" y="20575"/>
                  <a:ext cx="384308" cy="427162"/>
                  <a:chOff x="0" y="0"/>
                  <a:chExt cx="384307" cy="427160"/>
                </a:xfrm>
              </p:grpSpPr>
              <p:pic>
                <p:nvPicPr>
                  <p:cNvPr id="1147" name="Image" descr="Image"/>
                  <p:cNvPicPr>
                    <a:picLocks noChangeAspect="1"/>
                  </p:cNvPicPr>
                  <p:nvPr/>
                </p:nvPicPr>
                <p:blipFill>
                  <a:blip r:embed="rId5"/>
                  <a:stretch>
                    <a:fillRect/>
                  </a:stretch>
                </p:blipFill>
                <p:spPr>
                  <a:xfrm>
                    <a:off x="0" y="68025"/>
                    <a:ext cx="384308" cy="336269"/>
                  </a:xfrm>
                  <a:prstGeom prst="rect">
                    <a:avLst/>
                  </a:prstGeom>
                  <a:ln w="12700" cap="flat">
                    <a:noFill/>
                    <a:miter lim="400000"/>
                  </a:ln>
                  <a:effectLst/>
                </p:spPr>
              </p:pic>
              <p:sp>
                <p:nvSpPr>
                  <p:cNvPr id="1148" name="Rectangle"/>
                  <p:cNvSpPr txBox="1"/>
                  <p:nvPr/>
                </p:nvSpPr>
                <p:spPr>
                  <a:xfrm>
                    <a:off x="38430" y="0"/>
                    <a:ext cx="307447" cy="427161"/>
                  </a:xfrm>
                  <a:prstGeom prst="rect">
                    <a:avLst/>
                  </a:prstGeom>
                  <a:noFill/>
                  <a:ln w="12700" cap="flat">
                    <a:noFill/>
                    <a:miter lim="400000"/>
                  </a:ln>
                  <a:effectLst/>
                </p:spPr>
                <p:txBody>
                  <a:bodyPr wrap="square" lIns="50800" tIns="50800" rIns="50800" bIns="50800" numCol="1" anchor="ctr">
                    <a:noAutofit/>
                  </a:bodyPr>
                  <a:lstStyle/>
                  <a:p>
                    <a:pPr defTabSz="584200">
                      <a:defRPr sz="2000"/>
                    </a:pPr>
                    <a:endParaRPr/>
                  </a:p>
                </p:txBody>
              </p:sp>
            </p:grpSp>
          </p:grpSp>
        </p:grpSp>
        <p:sp>
          <p:nvSpPr>
            <p:cNvPr id="1152" name="Ground…"/>
            <p:cNvSpPr txBox="1"/>
            <p:nvPr/>
          </p:nvSpPr>
          <p:spPr>
            <a:xfrm>
              <a:off x="0" y="827461"/>
              <a:ext cx="3159205" cy="1480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b="0">
                  <a:solidFill>
                    <a:srgbClr val="D95419"/>
                  </a:solidFill>
                  <a:latin typeface="Rubik Light Bold"/>
                  <a:ea typeface="Rubik Light Bold"/>
                  <a:cs typeface="Rubik Light Bold"/>
                  <a:sym typeface="Rubik Light Bold"/>
                </a:defRPr>
              </a:pPr>
              <a:r>
                <a:t>Ground</a:t>
              </a:r>
            </a:p>
            <a:p>
              <a:pPr algn="l">
                <a:defRPr b="0">
                  <a:solidFill>
                    <a:srgbClr val="D95419"/>
                  </a:solidFill>
                  <a:latin typeface="Rubik Light Bold"/>
                  <a:ea typeface="Rubik Light Bold"/>
                  <a:cs typeface="Rubik Light Bold"/>
                  <a:sym typeface="Rubik Light Bold"/>
                </a:defRPr>
              </a:pPr>
              <a:r>
                <a:t>electronic state</a:t>
              </a:r>
              <a:br/>
              <a:r>
                <a:t>X</a:t>
              </a:r>
              <a:r>
                <a:rPr baseline="31999"/>
                <a:t>2</a:t>
              </a:r>
              <a:r>
                <a:t>Σ</a:t>
              </a:r>
              <a:r>
                <a:rPr baseline="-5999"/>
                <a:t>g</a:t>
              </a:r>
              <a:r>
                <a:rPr baseline="31999"/>
                <a:t>+</a:t>
              </a:r>
            </a:p>
          </p:txBody>
        </p:sp>
      </p:grpSp>
      <p:sp>
        <p:nvSpPr>
          <p:cNvPr id="1154" name="Line"/>
          <p:cNvSpPr/>
          <p:nvPr/>
        </p:nvSpPr>
        <p:spPr>
          <a:xfrm flipH="1">
            <a:off x="22290985" y="3095276"/>
            <a:ext cx="384308" cy="1"/>
          </a:xfrm>
          <a:prstGeom prst="line">
            <a:avLst/>
          </a:prstGeom>
          <a:ln w="508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155" name="N2_down.pdf" descr="N2_down.pdf"/>
          <p:cNvPicPr>
            <a:picLocks noChangeAspect="1"/>
          </p:cNvPicPr>
          <p:nvPr/>
        </p:nvPicPr>
        <p:blipFill>
          <a:blip r:embed="rId9"/>
          <a:stretch>
            <a:fillRect/>
          </a:stretch>
        </p:blipFill>
        <p:spPr>
          <a:xfrm>
            <a:off x="1524000" y="1422400"/>
            <a:ext cx="9880887" cy="13982700"/>
          </a:xfrm>
          <a:prstGeom prst="rect">
            <a:avLst/>
          </a:prstGeom>
          <a:ln w="12700">
            <a:miter lim="400000"/>
          </a:ln>
        </p:spPr>
      </p:pic>
      <p:pic>
        <p:nvPicPr>
          <p:cNvPr id="1156" name="N2_up.pdf" descr="N2_up.pdf"/>
          <p:cNvPicPr>
            <a:picLocks noChangeAspect="1"/>
          </p:cNvPicPr>
          <p:nvPr/>
        </p:nvPicPr>
        <p:blipFill>
          <a:blip r:embed="rId10"/>
          <a:stretch>
            <a:fillRect/>
          </a:stretch>
        </p:blipFill>
        <p:spPr>
          <a:xfrm>
            <a:off x="1524000" y="1422400"/>
            <a:ext cx="9880887" cy="13982700"/>
          </a:xfrm>
          <a:prstGeom prst="rect">
            <a:avLst/>
          </a:prstGeom>
          <a:ln w="12700">
            <a:miter lim="400000"/>
          </a:ln>
        </p:spPr>
      </p:pic>
      <p:sp>
        <p:nvSpPr>
          <p:cNvPr id="1157" name="Line"/>
          <p:cNvSpPr/>
          <p:nvPr/>
        </p:nvSpPr>
        <p:spPr>
          <a:xfrm flipH="1" flipV="1">
            <a:off x="10316687" y="8844429"/>
            <a:ext cx="4214766" cy="2115268"/>
          </a:xfrm>
          <a:prstGeom prst="line">
            <a:avLst/>
          </a:prstGeom>
          <a:ln w="76200">
            <a:solidFill>
              <a:srgbClr val="ED7D31"/>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58" name="Line"/>
          <p:cNvSpPr/>
          <p:nvPr/>
        </p:nvSpPr>
        <p:spPr>
          <a:xfrm flipH="1">
            <a:off x="10311930" y="8197091"/>
            <a:ext cx="4224998" cy="2053839"/>
          </a:xfrm>
          <a:prstGeom prst="line">
            <a:avLst/>
          </a:prstGeom>
          <a:ln w="76200">
            <a:solidFill>
              <a:srgbClr val="77AC3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59" name="D. B. Hume et al., Phys. Rev. Lett. 107, 243902 (2011) J. C. J. Koelemeij, B. Roth and S. Schiller, Phys. Rev. A 76, 023413 (2007)"/>
          <p:cNvSpPr txBox="1"/>
          <p:nvPr/>
        </p:nvSpPr>
        <p:spPr>
          <a:xfrm>
            <a:off x="13219417" y="12502464"/>
            <a:ext cx="10154308" cy="1062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solidFill>
                  <a:srgbClr val="5E5E5E"/>
                </a:solidFill>
                <a:latin typeface="Rubik Regular"/>
                <a:ea typeface="Rubik Regular"/>
                <a:cs typeface="Rubik Regular"/>
                <a:sym typeface="Rubik Regular"/>
              </a:defRPr>
            </a:pPr>
            <a:r>
              <a:rPr sz="2200" dirty="0"/>
              <a:t>D. B. Hume et al., Phys. Rev. Lett. 107, 243902 (2011)</a:t>
            </a:r>
            <a:br>
              <a:rPr sz="2200" dirty="0"/>
            </a:br>
            <a:r>
              <a:rPr sz="2200" dirty="0"/>
              <a:t>J. C. J. </a:t>
            </a:r>
            <a:r>
              <a:rPr sz="2200" dirty="0" err="1"/>
              <a:t>Koelemeij</a:t>
            </a:r>
            <a:r>
              <a:rPr sz="2200" dirty="0"/>
              <a:t>, B. Roth and S. Schiller, Phys. Rev. A 76, 023413 (2007)</a:t>
            </a:r>
          </a:p>
        </p:txBody>
      </p:sp>
      <p:grpSp>
        <p:nvGrpSpPr>
          <p:cNvPr id="1162" name="Group"/>
          <p:cNvGrpSpPr/>
          <p:nvPr/>
        </p:nvGrpSpPr>
        <p:grpSpPr>
          <a:xfrm>
            <a:off x="5071666" y="6922284"/>
            <a:ext cx="2785555" cy="3349720"/>
            <a:chOff x="0" y="0"/>
            <a:chExt cx="2785553" cy="3349718"/>
          </a:xfrm>
        </p:grpSpPr>
        <p:sp>
          <p:nvSpPr>
            <p:cNvPr id="1160" name="~3,000 meas."/>
            <p:cNvSpPr txBox="1"/>
            <p:nvPr/>
          </p:nvSpPr>
          <p:spPr>
            <a:xfrm>
              <a:off x="0" y="2643890"/>
              <a:ext cx="2785554" cy="705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0">
                  <a:solidFill>
                    <a:srgbClr val="77AC30"/>
                  </a:solidFill>
                  <a:latin typeface="Rubik Medium"/>
                  <a:ea typeface="Rubik Medium"/>
                  <a:cs typeface="Rubik Medium"/>
                  <a:sym typeface="Rubik Medium"/>
                </a:defRPr>
              </a:lvl1pPr>
            </a:lstStyle>
            <a:p>
              <a:r>
                <a:t>~3,000 meas.</a:t>
              </a:r>
            </a:p>
          </p:txBody>
        </p:sp>
        <p:sp>
          <p:nvSpPr>
            <p:cNvPr id="1161" name="~3,000 meas."/>
            <p:cNvSpPr txBox="1"/>
            <p:nvPr/>
          </p:nvSpPr>
          <p:spPr>
            <a:xfrm>
              <a:off x="0" y="0"/>
              <a:ext cx="2785554" cy="558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0">
                  <a:solidFill>
                    <a:srgbClr val="D5542F"/>
                  </a:solidFill>
                  <a:latin typeface="Rubik Medium"/>
                  <a:ea typeface="Rubik Medium"/>
                  <a:cs typeface="Rubik Medium"/>
                  <a:sym typeface="Rubik Medium"/>
                </a:defRPr>
              </a:lvl1pPr>
            </a:lstStyle>
            <a:p>
              <a:r>
                <a:t>~3,000 meas.</a:t>
              </a:r>
            </a:p>
          </p:txBody>
        </p:sp>
      </p:grpSp>
      <p:sp>
        <p:nvSpPr>
          <p:cNvPr id="1163" name="M. Sinhal, Z. Meir, K. Najafian, G. Hegi and S. Willitsch, Science 367, 1213 (2020)  K. Najafian, Z. Meir, M. Sinhal and S. Willitsch, Nat. Commun., 11, 1-10 (2020)"/>
          <p:cNvSpPr txBox="1"/>
          <p:nvPr/>
        </p:nvSpPr>
        <p:spPr>
          <a:xfrm>
            <a:off x="562535" y="12115052"/>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sz="2600" dirty="0"/>
              <a:t>M. Sinhal</a:t>
            </a:r>
            <a:r>
              <a:rPr lang="en-US" sz="2600" dirty="0"/>
              <a:t> et al.</a:t>
            </a:r>
            <a:r>
              <a:rPr sz="2600" dirty="0"/>
              <a:t>, Science 367, 1213 (2020) </a:t>
            </a:r>
            <a:br>
              <a:rPr sz="2600" dirty="0"/>
            </a:br>
            <a:r>
              <a:rPr sz="2600" dirty="0"/>
              <a:t>K. Najafian</a:t>
            </a:r>
            <a:r>
              <a:rPr lang="en-US" sz="2600" dirty="0"/>
              <a:t> et al.</a:t>
            </a:r>
            <a:r>
              <a:rPr sz="2600" dirty="0"/>
              <a:t>, Nat. </a:t>
            </a:r>
            <a:r>
              <a:rPr sz="2600" dirty="0" err="1"/>
              <a:t>Commun</a:t>
            </a:r>
            <a:r>
              <a:rPr sz="2600" dirty="0"/>
              <a:t>., 11, 1-10 (2020)</a:t>
            </a:r>
          </a:p>
        </p:txBody>
      </p:sp>
      <p:sp>
        <p:nvSpPr>
          <p:cNvPr id="44" name="Rectangle">
            <a:extLst>
              <a:ext uri="{FF2B5EF4-FFF2-40B4-BE49-F238E27FC236}">
                <a16:creationId xmlns="" xmlns:a16="http://schemas.microsoft.com/office/drawing/2014/main" id="{ED047496-A676-F343-BBCD-E58E18CB0698}"/>
              </a:ext>
            </a:extLst>
          </p:cNvPr>
          <p:cNvSpPr/>
          <p:nvPr/>
        </p:nvSpPr>
        <p:spPr>
          <a:xfrm>
            <a:off x="1709531" y="4194313"/>
            <a:ext cx="9342782" cy="7891670"/>
          </a:xfrm>
          <a:prstGeom prst="rect">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CC713887-F91F-EF4A-AE16-D90587A149D2}"/>
              </a:ext>
            </a:extLst>
          </p:cNvPr>
          <p:cNvSpPr txBox="1"/>
          <p:nvPr/>
        </p:nvSpPr>
        <p:spPr>
          <a:xfrm>
            <a:off x="2733332" y="4452234"/>
            <a:ext cx="7409206"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Sideband Rabi Spectrum of the </a:t>
            </a:r>
            <a:r>
              <a:rPr lang="en-US" sz="2600" b="0" u="sng" dirty="0">
                <a:solidFill>
                  <a:srgbClr val="4271C8"/>
                </a:solidFill>
                <a:latin typeface="Rubik Medium" panose="02000604000000020004" pitchFamily="2" charset="-79"/>
                <a:cs typeface="Rubik Medium" panose="02000604000000020004" pitchFamily="2" charset="-79"/>
              </a:rPr>
              <a:t>Ca</a:t>
            </a:r>
            <a:r>
              <a:rPr lang="en-US" sz="2600" b="0" u="sng" baseline="30000" dirty="0">
                <a:solidFill>
                  <a:srgbClr val="4271C8"/>
                </a:solidFill>
                <a:latin typeface="Rubik Medium" panose="02000604000000020004" pitchFamily="2" charset="-79"/>
                <a:cs typeface="Rubik Medium" panose="02000604000000020004" pitchFamily="2" charset="-79"/>
              </a:rPr>
              <a:t>+</a:t>
            </a:r>
            <a:r>
              <a:rPr lang="en-US" sz="2600" b="0" u="sng" dirty="0">
                <a:latin typeface="Rubik Medium" panose="02000604000000020004" pitchFamily="2" charset="-79"/>
                <a:cs typeface="Rubik Medium" panose="02000604000000020004" pitchFamily="2" charset="-79"/>
              </a:rPr>
              <a:t> ion</a:t>
            </a:r>
            <a:endParaRPr sz="2600" b="0" u="sng" baseline="30000" dirty="0">
              <a:solidFill>
                <a:srgbClr val="4271C8"/>
              </a:solidFill>
              <a:latin typeface="Rubik Medium" panose="02000604000000020004" pitchFamily="2" charset="-79"/>
              <a:cs typeface="Rubik Medium" panose="02000604000000020004" pitchFamily="2" charset="-79"/>
            </a:endParaRPr>
          </a:p>
        </p:txBody>
      </p:sp>
      <p:sp>
        <p:nvSpPr>
          <p:cNvPr id="46" name="TextBox 45">
            <a:extLst>
              <a:ext uri="{FF2B5EF4-FFF2-40B4-BE49-F238E27FC236}">
                <a16:creationId xmlns="" xmlns:a16="http://schemas.microsoft.com/office/drawing/2014/main" id="{E1D19401-0BC9-764C-A5BA-09323A61583D}"/>
              </a:ext>
            </a:extLst>
          </p:cNvPr>
          <p:cNvSpPr txBox="1"/>
          <p:nvPr/>
        </p:nvSpPr>
        <p:spPr>
          <a:xfrm rot="16200000">
            <a:off x="931182" y="8200321"/>
            <a:ext cx="2827728" cy="4257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21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grpSp>
        <p:nvGrpSpPr>
          <p:cNvPr id="47" name="Group 46">
            <a:extLst>
              <a:ext uri="{FF2B5EF4-FFF2-40B4-BE49-F238E27FC236}">
                <a16:creationId xmlns="" xmlns:a16="http://schemas.microsoft.com/office/drawing/2014/main" id="{E7B6F7AC-1B1A-6A4F-9405-B3D3DE1EA681}"/>
              </a:ext>
            </a:extLst>
          </p:cNvPr>
          <p:cNvGrpSpPr/>
          <p:nvPr/>
        </p:nvGrpSpPr>
        <p:grpSpPr>
          <a:xfrm>
            <a:off x="12702782" y="281369"/>
            <a:ext cx="6100465" cy="3785835"/>
            <a:chOff x="15143282" y="-58110"/>
            <a:chExt cx="6100465" cy="3785835"/>
          </a:xfrm>
        </p:grpSpPr>
        <p:sp>
          <p:nvSpPr>
            <p:cNvPr id="48" name="Freeform 47">
              <a:extLst>
                <a:ext uri="{FF2B5EF4-FFF2-40B4-BE49-F238E27FC236}">
                  <a16:creationId xmlns="" xmlns:a16="http://schemas.microsoft.com/office/drawing/2014/main" id="{D6021933-3B2D-E94B-A7E4-2D783B5249AE}"/>
                </a:ext>
              </a:extLst>
            </p:cNvPr>
            <p:cNvSpPr/>
            <p:nvPr/>
          </p:nvSpPr>
          <p:spPr>
            <a:xfrm>
              <a:off x="15369902" y="97252"/>
              <a:ext cx="5427337" cy="3630473"/>
            </a:xfrm>
            <a:custGeom>
              <a:avLst/>
              <a:gdLst>
                <a:gd name="connsiteX0" fmla="*/ 0 w 2877014"/>
                <a:gd name="connsiteY0" fmla="*/ 0 h 1471986"/>
                <a:gd name="connsiteX1" fmla="*/ 1375317 w 2877014"/>
                <a:gd name="connsiteY1" fmla="*/ 1471961 h 1471986"/>
                <a:gd name="connsiteX2" fmla="*/ 2877014 w 2877014"/>
                <a:gd name="connsiteY2" fmla="*/ 29737 h 1471986"/>
              </a:gdLst>
              <a:ahLst/>
              <a:cxnLst>
                <a:cxn ang="0">
                  <a:pos x="connsiteX0" y="connsiteY0"/>
                </a:cxn>
                <a:cxn ang="0">
                  <a:pos x="connsiteX1" y="connsiteY1"/>
                </a:cxn>
                <a:cxn ang="0">
                  <a:pos x="connsiteX2" y="connsiteY2"/>
                </a:cxn>
              </a:cxnLst>
              <a:rect l="l" t="t" r="r" b="b"/>
              <a:pathLst>
                <a:path w="2877014" h="1471986">
                  <a:moveTo>
                    <a:pt x="0" y="0"/>
                  </a:moveTo>
                  <a:cubicBezTo>
                    <a:pt x="447907" y="733502"/>
                    <a:pt x="895815" y="1467005"/>
                    <a:pt x="1375317" y="1471961"/>
                  </a:cubicBezTo>
                  <a:cubicBezTo>
                    <a:pt x="1854819" y="1476917"/>
                    <a:pt x="2365916" y="753327"/>
                    <a:pt x="2877014" y="29737"/>
                  </a:cubicBezTo>
                </a:path>
              </a:pathLst>
            </a:custGeom>
            <a:noFill/>
            <a:ln w="53975">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 xmlns:a16="http://schemas.microsoft.com/office/drawing/2014/main" id="{607D922E-CE98-EF4E-BE41-A3850D061767}"/>
                </a:ext>
              </a:extLst>
            </p:cNvPr>
            <p:cNvCxnSpPr>
              <a:cxnSpLocks/>
            </p:cNvCxnSpPr>
            <p:nvPr/>
          </p:nvCxnSpPr>
          <p:spPr>
            <a:xfrm>
              <a:off x="18001546" y="1492974"/>
              <a:ext cx="0" cy="388282"/>
            </a:xfrm>
            <a:prstGeom prst="line">
              <a:avLst/>
            </a:prstGeom>
            <a:ln w="4762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E7787265-D95D-6C40-A747-FDDF6EC8E113}"/>
                </a:ext>
              </a:extLst>
            </p:cNvPr>
            <p:cNvCxnSpPr>
              <a:cxnSpLocks/>
            </p:cNvCxnSpPr>
            <p:nvPr/>
          </p:nvCxnSpPr>
          <p:spPr>
            <a:xfrm>
              <a:off x="15926862" y="1255065"/>
              <a:ext cx="4300568"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BEF35DFA-1ADE-254C-B8CD-3FBE5BB18A49}"/>
                </a:ext>
              </a:extLst>
            </p:cNvPr>
            <p:cNvCxnSpPr>
              <a:cxnSpLocks/>
            </p:cNvCxnSpPr>
            <p:nvPr/>
          </p:nvCxnSpPr>
          <p:spPr>
            <a:xfrm>
              <a:off x="16988512" y="3044438"/>
              <a:ext cx="2050603"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C0438CC-8CE3-5D40-B576-0652F47FAE20}"/>
                </a:ext>
              </a:extLst>
            </p:cNvPr>
            <p:cNvCxnSpPr>
              <a:cxnSpLocks/>
            </p:cNvCxnSpPr>
            <p:nvPr/>
          </p:nvCxnSpPr>
          <p:spPr>
            <a:xfrm>
              <a:off x="16617054" y="2555004"/>
              <a:ext cx="2768982"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2E126CC-3C17-E640-B960-8CE9DB313B9A}"/>
                </a:ext>
              </a:extLst>
            </p:cNvPr>
            <p:cNvCxnSpPr>
              <a:cxnSpLocks/>
            </p:cNvCxnSpPr>
            <p:nvPr/>
          </p:nvCxnSpPr>
          <p:spPr>
            <a:xfrm>
              <a:off x="16342878" y="2081314"/>
              <a:ext cx="3378961" cy="0"/>
            </a:xfrm>
            <a:prstGeom prst="line">
              <a:avLst/>
            </a:prstGeom>
            <a:ln w="4127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 xmlns:a16="http://schemas.microsoft.com/office/drawing/2014/main" id="{1BBE90EC-5DBF-CC40-B101-0FB6BC7CFBC8}"/>
                </a:ext>
              </a:extLst>
            </p:cNvPr>
            <p:cNvSpPr txBox="1"/>
            <p:nvPr/>
          </p:nvSpPr>
          <p:spPr>
            <a:xfrm>
              <a:off x="20280824" y="1025799"/>
              <a:ext cx="933267"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15</a:t>
              </a:r>
            </a:p>
          </p:txBody>
        </p:sp>
        <p:sp>
          <p:nvSpPr>
            <p:cNvPr id="55" name="TextBox 54">
              <a:extLst>
                <a:ext uri="{FF2B5EF4-FFF2-40B4-BE49-F238E27FC236}">
                  <a16:creationId xmlns="" xmlns:a16="http://schemas.microsoft.com/office/drawing/2014/main" id="{881199C7-1544-D944-A678-BDA4DCF3467F}"/>
                </a:ext>
              </a:extLst>
            </p:cNvPr>
            <p:cNvSpPr txBox="1"/>
            <p:nvPr/>
          </p:nvSpPr>
          <p:spPr>
            <a:xfrm>
              <a:off x="19781473" y="1881256"/>
              <a:ext cx="849913" cy="400111"/>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2</a:t>
              </a:r>
            </a:p>
          </p:txBody>
        </p:sp>
        <p:sp>
          <p:nvSpPr>
            <p:cNvPr id="56" name="TextBox 55">
              <a:extLst>
                <a:ext uri="{FF2B5EF4-FFF2-40B4-BE49-F238E27FC236}">
                  <a16:creationId xmlns="" xmlns:a16="http://schemas.microsoft.com/office/drawing/2014/main" id="{2C2CEF9E-865C-0D48-A7E5-6C7AE7593F92}"/>
                </a:ext>
              </a:extLst>
            </p:cNvPr>
            <p:cNvSpPr txBox="1"/>
            <p:nvPr/>
          </p:nvSpPr>
          <p:spPr>
            <a:xfrm>
              <a:off x="19480135" y="2354948"/>
              <a:ext cx="780982"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1</a:t>
              </a:r>
            </a:p>
          </p:txBody>
        </p:sp>
        <p:sp>
          <p:nvSpPr>
            <p:cNvPr id="57" name="TextBox 56">
              <a:extLst>
                <a:ext uri="{FF2B5EF4-FFF2-40B4-BE49-F238E27FC236}">
                  <a16:creationId xmlns="" xmlns:a16="http://schemas.microsoft.com/office/drawing/2014/main" id="{69BCE14E-9093-764B-A892-C24A8E3275D6}"/>
                </a:ext>
              </a:extLst>
            </p:cNvPr>
            <p:cNvSpPr txBox="1"/>
            <p:nvPr/>
          </p:nvSpPr>
          <p:spPr>
            <a:xfrm>
              <a:off x="19098749" y="2839016"/>
              <a:ext cx="849913" cy="400109"/>
            </a:xfrm>
            <a:prstGeom prst="rect">
              <a:avLst/>
            </a:prstGeom>
            <a:noFill/>
          </p:spPr>
          <p:txBody>
            <a:bodyPr wrap="none" rtlCol="0">
              <a:spAutoFit/>
            </a:bodyPr>
            <a:lstStyle/>
            <a:p>
              <a:r>
                <a:rPr lang="en-US" sz="2000" b="0" dirty="0">
                  <a:latin typeface="Rubik" panose="02000604000000020004" pitchFamily="2" charset="-79"/>
                  <a:cs typeface="Rubik" panose="02000604000000020004" pitchFamily="2" charset="-79"/>
                </a:rPr>
                <a:t>n  = 0</a:t>
              </a:r>
            </a:p>
          </p:txBody>
        </p:sp>
        <p:sp>
          <p:nvSpPr>
            <p:cNvPr id="58" name="Rectangle 57">
              <a:extLst>
                <a:ext uri="{FF2B5EF4-FFF2-40B4-BE49-F238E27FC236}">
                  <a16:creationId xmlns="" xmlns:a16="http://schemas.microsoft.com/office/drawing/2014/main" id="{E713F271-25BE-1E40-9D26-7294448E2C79}"/>
                </a:ext>
              </a:extLst>
            </p:cNvPr>
            <p:cNvSpPr/>
            <p:nvPr/>
          </p:nvSpPr>
          <p:spPr>
            <a:xfrm>
              <a:off x="15143282" y="-58110"/>
              <a:ext cx="6100465" cy="687120"/>
            </a:xfrm>
            <a:prstGeom prst="rect">
              <a:avLst/>
            </a:prstGeom>
            <a:solidFill>
              <a:srgbClr val="F9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 xmlns:a16="http://schemas.microsoft.com/office/drawing/2014/main" id="{EE60C07A-5E3B-7E40-B39E-04FA56844D35}"/>
              </a:ext>
            </a:extLst>
          </p:cNvPr>
          <p:cNvGrpSpPr/>
          <p:nvPr/>
        </p:nvGrpSpPr>
        <p:grpSpPr>
          <a:xfrm>
            <a:off x="15652847" y="3189592"/>
            <a:ext cx="421365" cy="369331"/>
            <a:chOff x="18093347" y="1041189"/>
            <a:chExt cx="421365" cy="369331"/>
          </a:xfrm>
        </p:grpSpPr>
        <p:sp>
          <p:nvSpPr>
            <p:cNvPr id="60" name="Freeform 59">
              <a:extLst>
                <a:ext uri="{FF2B5EF4-FFF2-40B4-BE49-F238E27FC236}">
                  <a16:creationId xmlns="" xmlns:a16="http://schemas.microsoft.com/office/drawing/2014/main" id="{2C1ED7DE-46FE-484D-8F3D-1CA9C0533A24}"/>
                </a:ext>
              </a:extLst>
            </p:cNvPr>
            <p:cNvSpPr>
              <a:spLocks noChangeAspect="1"/>
            </p:cNvSpPr>
            <p:nvPr/>
          </p:nvSpPr>
          <p:spPr>
            <a:xfrm>
              <a:off x="18093347" y="1089894"/>
              <a:ext cx="421365" cy="299904"/>
            </a:xfrm>
            <a:custGeom>
              <a:avLst/>
              <a:gdLst>
                <a:gd name="connsiteX0" fmla="*/ 125999 w 188999"/>
                <a:gd name="connsiteY0" fmla="*/ 0 h 134519"/>
                <a:gd name="connsiteX1" fmla="*/ 188999 w 188999"/>
                <a:gd name="connsiteY1" fmla="*/ 63000 h 134519"/>
                <a:gd name="connsiteX2" fmla="*/ 125999 w 188999"/>
                <a:gd name="connsiteY2" fmla="*/ 126000 h 134519"/>
                <a:gd name="connsiteX3" fmla="*/ 101477 w 188999"/>
                <a:gd name="connsiteY3" fmla="*/ 121049 h 134519"/>
                <a:gd name="connsiteX4" fmla="*/ 100817 w 188999"/>
                <a:gd name="connsiteY4" fmla="*/ 120605 h 134519"/>
                <a:gd name="connsiteX5" fmla="*/ 87523 w 188999"/>
                <a:gd name="connsiteY5" fmla="*/ 129568 h 134519"/>
                <a:gd name="connsiteX6" fmla="*/ 63000 w 188999"/>
                <a:gd name="connsiteY6" fmla="*/ 134519 h 134519"/>
                <a:gd name="connsiteX7" fmla="*/ 0 w 188999"/>
                <a:gd name="connsiteY7" fmla="*/ 71519 h 134519"/>
                <a:gd name="connsiteX8" fmla="*/ 63000 w 188999"/>
                <a:gd name="connsiteY8" fmla="*/ 8519 h 134519"/>
                <a:gd name="connsiteX9" fmla="*/ 87523 w 188999"/>
                <a:gd name="connsiteY9" fmla="*/ 13470 h 134519"/>
                <a:gd name="connsiteX10" fmla="*/ 88182 w 188999"/>
                <a:gd name="connsiteY10" fmla="*/ 13915 h 134519"/>
                <a:gd name="connsiteX11" fmla="*/ 101477 w 188999"/>
                <a:gd name="connsiteY11" fmla="*/ 4951 h 134519"/>
                <a:gd name="connsiteX12" fmla="*/ 125999 w 188999"/>
                <a:gd name="connsiteY12" fmla="*/ 0 h 13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999" h="134519">
                  <a:moveTo>
                    <a:pt x="125999" y="0"/>
                  </a:moveTo>
                  <a:cubicBezTo>
                    <a:pt x="160793" y="0"/>
                    <a:pt x="188999" y="28206"/>
                    <a:pt x="188999" y="63000"/>
                  </a:cubicBezTo>
                  <a:cubicBezTo>
                    <a:pt x="188999" y="97794"/>
                    <a:pt x="160793" y="126000"/>
                    <a:pt x="125999" y="126000"/>
                  </a:cubicBezTo>
                  <a:cubicBezTo>
                    <a:pt x="117301" y="126000"/>
                    <a:pt x="109014" y="124237"/>
                    <a:pt x="101477" y="121049"/>
                  </a:cubicBezTo>
                  <a:lnTo>
                    <a:pt x="100817" y="120605"/>
                  </a:lnTo>
                  <a:lnTo>
                    <a:pt x="87523" y="129568"/>
                  </a:lnTo>
                  <a:cubicBezTo>
                    <a:pt x="79986" y="132756"/>
                    <a:pt x="71699" y="134519"/>
                    <a:pt x="63000" y="134519"/>
                  </a:cubicBezTo>
                  <a:cubicBezTo>
                    <a:pt x="28206" y="134519"/>
                    <a:pt x="0" y="106313"/>
                    <a:pt x="0" y="71519"/>
                  </a:cubicBezTo>
                  <a:cubicBezTo>
                    <a:pt x="0" y="36725"/>
                    <a:pt x="28206" y="8519"/>
                    <a:pt x="63000" y="8519"/>
                  </a:cubicBezTo>
                  <a:cubicBezTo>
                    <a:pt x="71699" y="8519"/>
                    <a:pt x="79986" y="10282"/>
                    <a:pt x="87523" y="13470"/>
                  </a:cubicBezTo>
                  <a:lnTo>
                    <a:pt x="88182" y="13915"/>
                  </a:lnTo>
                  <a:lnTo>
                    <a:pt x="101477" y="4951"/>
                  </a:lnTo>
                  <a:cubicBezTo>
                    <a:pt x="109014" y="1763"/>
                    <a:pt x="117301" y="0"/>
                    <a:pt x="125999" y="0"/>
                  </a:cubicBezTo>
                  <a:close/>
                </a:path>
              </a:pathLst>
            </a:custGeom>
            <a:solidFill>
              <a:srgbClr val="D06D2A"/>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 xmlns:a16="http://schemas.microsoft.com/office/drawing/2014/main" id="{3C17E5A4-7D40-1D45-A548-49FD2095B650}"/>
                </a:ext>
              </a:extLst>
            </p:cNvPr>
            <p:cNvSpPr txBox="1"/>
            <p:nvPr/>
          </p:nvSpPr>
          <p:spPr>
            <a:xfrm>
              <a:off x="18140429" y="1041189"/>
              <a:ext cx="322524" cy="369331"/>
            </a:xfrm>
            <a:prstGeom prst="rect">
              <a:avLst/>
            </a:prstGeom>
            <a:noFill/>
          </p:spPr>
          <p:txBody>
            <a:bodyPr wrap="none" rtlCol="0">
              <a:spAutoFit/>
            </a:bodyPr>
            <a:lstStyle/>
            <a:p>
              <a:r>
                <a:rPr lang="en-US" sz="1800" dirty="0"/>
                <a:t>+</a:t>
              </a:r>
            </a:p>
          </p:txBody>
        </p:sp>
      </p:grpSp>
      <p:grpSp>
        <p:nvGrpSpPr>
          <p:cNvPr id="62" name="Group 61">
            <a:extLst>
              <a:ext uri="{FF2B5EF4-FFF2-40B4-BE49-F238E27FC236}">
                <a16:creationId xmlns="" xmlns:a16="http://schemas.microsoft.com/office/drawing/2014/main" id="{84CC42DB-85A4-F743-B4A1-95CA8BFEC331}"/>
              </a:ext>
            </a:extLst>
          </p:cNvPr>
          <p:cNvGrpSpPr/>
          <p:nvPr/>
        </p:nvGrpSpPr>
        <p:grpSpPr>
          <a:xfrm>
            <a:off x="15121815" y="3197754"/>
            <a:ext cx="322524" cy="369331"/>
            <a:chOff x="17562315" y="1049351"/>
            <a:chExt cx="322524" cy="369331"/>
          </a:xfrm>
        </p:grpSpPr>
        <p:sp>
          <p:nvSpPr>
            <p:cNvPr id="63" name="Oval 62">
              <a:extLst>
                <a:ext uri="{FF2B5EF4-FFF2-40B4-BE49-F238E27FC236}">
                  <a16:creationId xmlns="" xmlns:a16="http://schemas.microsoft.com/office/drawing/2014/main" id="{02BA3C95-E9C0-A445-AD08-BC701BA899AC}"/>
                </a:ext>
              </a:extLst>
            </p:cNvPr>
            <p:cNvSpPr>
              <a:spLocks noChangeAspect="1"/>
            </p:cNvSpPr>
            <p:nvPr/>
          </p:nvSpPr>
          <p:spPr>
            <a:xfrm>
              <a:off x="17583262" y="1114610"/>
              <a:ext cx="280909" cy="280909"/>
            </a:xfrm>
            <a:prstGeom prst="ellipse">
              <a:avLst/>
            </a:prstGeom>
            <a:solidFill>
              <a:srgbClr val="3A62A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 xmlns:a16="http://schemas.microsoft.com/office/drawing/2014/main" id="{6321B346-9FBD-6849-9512-77B98E57DA2E}"/>
                </a:ext>
              </a:extLst>
            </p:cNvPr>
            <p:cNvSpPr txBox="1"/>
            <p:nvPr/>
          </p:nvSpPr>
          <p:spPr>
            <a:xfrm>
              <a:off x="17562315" y="1049351"/>
              <a:ext cx="322524" cy="369331"/>
            </a:xfrm>
            <a:prstGeom prst="rect">
              <a:avLst/>
            </a:prstGeom>
            <a:noFill/>
          </p:spPr>
          <p:txBody>
            <a:bodyPr wrap="none" rtlCol="0">
              <a:spAutoFit/>
            </a:bodyPr>
            <a:lstStyle/>
            <a:p>
              <a:r>
                <a:rPr lang="en-US" sz="1800" dirty="0"/>
                <a:t>+</a:t>
              </a:r>
            </a:p>
          </p:txBody>
        </p:sp>
      </p:grpSp>
      <p:grpSp>
        <p:nvGrpSpPr>
          <p:cNvPr id="65" name="Group 64">
            <a:extLst>
              <a:ext uri="{FF2B5EF4-FFF2-40B4-BE49-F238E27FC236}">
                <a16:creationId xmlns="" xmlns:a16="http://schemas.microsoft.com/office/drawing/2014/main" id="{465DED28-84D3-2F49-9659-C2EB52204133}"/>
              </a:ext>
            </a:extLst>
          </p:cNvPr>
          <p:cNvGrpSpPr/>
          <p:nvPr/>
        </p:nvGrpSpPr>
        <p:grpSpPr>
          <a:xfrm>
            <a:off x="15640877" y="3198986"/>
            <a:ext cx="421365" cy="369331"/>
            <a:chOff x="18093347" y="1041189"/>
            <a:chExt cx="421365" cy="369331"/>
          </a:xfrm>
        </p:grpSpPr>
        <p:sp>
          <p:nvSpPr>
            <p:cNvPr id="66" name="Freeform 65">
              <a:extLst>
                <a:ext uri="{FF2B5EF4-FFF2-40B4-BE49-F238E27FC236}">
                  <a16:creationId xmlns="" xmlns:a16="http://schemas.microsoft.com/office/drawing/2014/main" id="{D5FD9A9F-C57A-6646-8DD4-E9C09352662A}"/>
                </a:ext>
              </a:extLst>
            </p:cNvPr>
            <p:cNvSpPr>
              <a:spLocks noChangeAspect="1"/>
            </p:cNvSpPr>
            <p:nvPr/>
          </p:nvSpPr>
          <p:spPr>
            <a:xfrm>
              <a:off x="18093347" y="1089894"/>
              <a:ext cx="421365" cy="299904"/>
            </a:xfrm>
            <a:custGeom>
              <a:avLst/>
              <a:gdLst>
                <a:gd name="connsiteX0" fmla="*/ 125999 w 188999"/>
                <a:gd name="connsiteY0" fmla="*/ 0 h 134519"/>
                <a:gd name="connsiteX1" fmla="*/ 188999 w 188999"/>
                <a:gd name="connsiteY1" fmla="*/ 63000 h 134519"/>
                <a:gd name="connsiteX2" fmla="*/ 125999 w 188999"/>
                <a:gd name="connsiteY2" fmla="*/ 126000 h 134519"/>
                <a:gd name="connsiteX3" fmla="*/ 101477 w 188999"/>
                <a:gd name="connsiteY3" fmla="*/ 121049 h 134519"/>
                <a:gd name="connsiteX4" fmla="*/ 100817 w 188999"/>
                <a:gd name="connsiteY4" fmla="*/ 120605 h 134519"/>
                <a:gd name="connsiteX5" fmla="*/ 87523 w 188999"/>
                <a:gd name="connsiteY5" fmla="*/ 129568 h 134519"/>
                <a:gd name="connsiteX6" fmla="*/ 63000 w 188999"/>
                <a:gd name="connsiteY6" fmla="*/ 134519 h 134519"/>
                <a:gd name="connsiteX7" fmla="*/ 0 w 188999"/>
                <a:gd name="connsiteY7" fmla="*/ 71519 h 134519"/>
                <a:gd name="connsiteX8" fmla="*/ 63000 w 188999"/>
                <a:gd name="connsiteY8" fmla="*/ 8519 h 134519"/>
                <a:gd name="connsiteX9" fmla="*/ 87523 w 188999"/>
                <a:gd name="connsiteY9" fmla="*/ 13470 h 134519"/>
                <a:gd name="connsiteX10" fmla="*/ 88182 w 188999"/>
                <a:gd name="connsiteY10" fmla="*/ 13915 h 134519"/>
                <a:gd name="connsiteX11" fmla="*/ 101477 w 188999"/>
                <a:gd name="connsiteY11" fmla="*/ 4951 h 134519"/>
                <a:gd name="connsiteX12" fmla="*/ 125999 w 188999"/>
                <a:gd name="connsiteY12" fmla="*/ 0 h 13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999" h="134519">
                  <a:moveTo>
                    <a:pt x="125999" y="0"/>
                  </a:moveTo>
                  <a:cubicBezTo>
                    <a:pt x="160793" y="0"/>
                    <a:pt x="188999" y="28206"/>
                    <a:pt x="188999" y="63000"/>
                  </a:cubicBezTo>
                  <a:cubicBezTo>
                    <a:pt x="188999" y="97794"/>
                    <a:pt x="160793" y="126000"/>
                    <a:pt x="125999" y="126000"/>
                  </a:cubicBezTo>
                  <a:cubicBezTo>
                    <a:pt x="117301" y="126000"/>
                    <a:pt x="109014" y="124237"/>
                    <a:pt x="101477" y="121049"/>
                  </a:cubicBezTo>
                  <a:lnTo>
                    <a:pt x="100817" y="120605"/>
                  </a:lnTo>
                  <a:lnTo>
                    <a:pt x="87523" y="129568"/>
                  </a:lnTo>
                  <a:cubicBezTo>
                    <a:pt x="79986" y="132756"/>
                    <a:pt x="71699" y="134519"/>
                    <a:pt x="63000" y="134519"/>
                  </a:cubicBezTo>
                  <a:cubicBezTo>
                    <a:pt x="28206" y="134519"/>
                    <a:pt x="0" y="106313"/>
                    <a:pt x="0" y="71519"/>
                  </a:cubicBezTo>
                  <a:cubicBezTo>
                    <a:pt x="0" y="36725"/>
                    <a:pt x="28206" y="8519"/>
                    <a:pt x="63000" y="8519"/>
                  </a:cubicBezTo>
                  <a:cubicBezTo>
                    <a:pt x="71699" y="8519"/>
                    <a:pt x="79986" y="10282"/>
                    <a:pt x="87523" y="13470"/>
                  </a:cubicBezTo>
                  <a:lnTo>
                    <a:pt x="88182" y="13915"/>
                  </a:lnTo>
                  <a:lnTo>
                    <a:pt x="101477" y="4951"/>
                  </a:lnTo>
                  <a:cubicBezTo>
                    <a:pt x="109014" y="1763"/>
                    <a:pt x="117301" y="0"/>
                    <a:pt x="125999" y="0"/>
                  </a:cubicBezTo>
                  <a:close/>
                </a:path>
              </a:pathLst>
            </a:custGeom>
            <a:solidFill>
              <a:srgbClr val="D06D2A"/>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 xmlns:a16="http://schemas.microsoft.com/office/drawing/2014/main" id="{3EEF2BC3-8C1A-C540-972B-66E31117ED99}"/>
                </a:ext>
              </a:extLst>
            </p:cNvPr>
            <p:cNvSpPr txBox="1"/>
            <p:nvPr/>
          </p:nvSpPr>
          <p:spPr>
            <a:xfrm>
              <a:off x="18140429" y="1041189"/>
              <a:ext cx="322524" cy="369331"/>
            </a:xfrm>
            <a:prstGeom prst="rect">
              <a:avLst/>
            </a:prstGeom>
            <a:noFill/>
          </p:spPr>
          <p:txBody>
            <a:bodyPr wrap="none" rtlCol="0">
              <a:spAutoFit/>
            </a:bodyPr>
            <a:lstStyle/>
            <a:p>
              <a:r>
                <a:rPr lang="en-US" sz="1800" dirty="0"/>
                <a:t>+</a:t>
              </a:r>
            </a:p>
          </p:txBody>
        </p:sp>
      </p:grpSp>
      <p:grpSp>
        <p:nvGrpSpPr>
          <p:cNvPr id="68" name="Group 67">
            <a:extLst>
              <a:ext uri="{FF2B5EF4-FFF2-40B4-BE49-F238E27FC236}">
                <a16:creationId xmlns="" xmlns:a16="http://schemas.microsoft.com/office/drawing/2014/main" id="{09D7DFFD-7811-C143-8F29-A53C37BCFF92}"/>
              </a:ext>
            </a:extLst>
          </p:cNvPr>
          <p:cNvGrpSpPr/>
          <p:nvPr/>
        </p:nvGrpSpPr>
        <p:grpSpPr>
          <a:xfrm>
            <a:off x="15109845" y="3207148"/>
            <a:ext cx="322524" cy="369331"/>
            <a:chOff x="17562315" y="1049351"/>
            <a:chExt cx="322524" cy="369331"/>
          </a:xfrm>
        </p:grpSpPr>
        <p:sp>
          <p:nvSpPr>
            <p:cNvPr id="69" name="Oval 68">
              <a:extLst>
                <a:ext uri="{FF2B5EF4-FFF2-40B4-BE49-F238E27FC236}">
                  <a16:creationId xmlns="" xmlns:a16="http://schemas.microsoft.com/office/drawing/2014/main" id="{1E842881-C5E9-934C-A68E-E1129AA9FC36}"/>
                </a:ext>
              </a:extLst>
            </p:cNvPr>
            <p:cNvSpPr>
              <a:spLocks noChangeAspect="1"/>
            </p:cNvSpPr>
            <p:nvPr/>
          </p:nvSpPr>
          <p:spPr>
            <a:xfrm>
              <a:off x="17583262" y="1114610"/>
              <a:ext cx="280909" cy="280909"/>
            </a:xfrm>
            <a:prstGeom prst="ellipse">
              <a:avLst/>
            </a:prstGeom>
            <a:solidFill>
              <a:srgbClr val="3A62A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 xmlns:a16="http://schemas.microsoft.com/office/drawing/2014/main" id="{F969EFE3-80EF-EA47-97ED-67F1EF6D35E2}"/>
                </a:ext>
              </a:extLst>
            </p:cNvPr>
            <p:cNvSpPr txBox="1"/>
            <p:nvPr/>
          </p:nvSpPr>
          <p:spPr>
            <a:xfrm>
              <a:off x="17562315" y="1049351"/>
              <a:ext cx="322524" cy="369331"/>
            </a:xfrm>
            <a:prstGeom prst="rect">
              <a:avLst/>
            </a:prstGeom>
            <a:noFill/>
          </p:spPr>
          <p:txBody>
            <a:bodyPr wrap="none" rtlCol="0">
              <a:spAutoFit/>
            </a:bodyPr>
            <a:lstStyle/>
            <a:p>
              <a:r>
                <a:rPr lang="en-US" sz="1800" dirty="0"/>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withEffect">
                                  <p:stCondLst>
                                    <p:cond delay="0"/>
                                  </p:stCondLst>
                                  <p:iterate>
                                    <p:tmAbs val="0"/>
                                  </p:iterate>
                                  <p:childTnLst>
                                    <p:set>
                                      <p:cBhvr>
                                        <p:cTn id="6" fill="hold"/>
                                        <p:tgtEl>
                                          <p:spTgt spid="1123"/>
                                        </p:tgtEl>
                                        <p:attrNameLst>
                                          <p:attrName>style.visibility</p:attrName>
                                        </p:attrNameLst>
                                      </p:cBhvr>
                                      <p:to>
                                        <p:strVal val="visible"/>
                                      </p:to>
                                    </p:set>
                                    <p:animEffect transition="in" filter="fade">
                                      <p:cBhvr>
                                        <p:cTn id="7" dur="500"/>
                                        <p:tgtEl>
                                          <p:spTgt spid="1123"/>
                                        </p:tgtEl>
                                      </p:cBhvr>
                                    </p:animEffect>
                                  </p:childTnLst>
                                </p:cTn>
                              </p:par>
                              <p:par>
                                <p:cTn id="8" presetID="10" presetClass="entr" fill="hold" grpId="2" nodeType="withEffect">
                                  <p:stCondLst>
                                    <p:cond delay="0"/>
                                  </p:stCondLst>
                                  <p:iterate>
                                    <p:tmAbs val="0"/>
                                  </p:iterate>
                                  <p:childTnLst>
                                    <p:set>
                                      <p:cBhvr>
                                        <p:cTn id="9" fill="hold"/>
                                        <p:tgtEl>
                                          <p:spTgt spid="1127"/>
                                        </p:tgtEl>
                                        <p:attrNameLst>
                                          <p:attrName>style.visibility</p:attrName>
                                        </p:attrNameLst>
                                      </p:cBhvr>
                                      <p:to>
                                        <p:strVal val="visible"/>
                                      </p:to>
                                    </p:set>
                                    <p:animEffect transition="in" filter="fade">
                                      <p:cBhvr>
                                        <p:cTn id="10" dur="500"/>
                                        <p:tgtEl>
                                          <p:spTgt spid="1127"/>
                                        </p:tgtEl>
                                      </p:cBhvr>
                                    </p:animEffect>
                                  </p:childTnLst>
                                </p:cTn>
                              </p:par>
                              <p:par>
                                <p:cTn id="11" presetID="10" presetClass="entr" fill="hold" grpId="3" nodeType="withEffect">
                                  <p:stCondLst>
                                    <p:cond delay="0"/>
                                  </p:stCondLst>
                                  <p:iterate>
                                    <p:tmAbs val="0"/>
                                  </p:iterate>
                                  <p:childTnLst>
                                    <p:set>
                                      <p:cBhvr>
                                        <p:cTn id="12" fill="hold"/>
                                        <p:tgtEl>
                                          <p:spTgt spid="1130"/>
                                        </p:tgtEl>
                                        <p:attrNameLst>
                                          <p:attrName>style.visibility</p:attrName>
                                        </p:attrNameLst>
                                      </p:cBhvr>
                                      <p:to>
                                        <p:strVal val="visible"/>
                                      </p:to>
                                    </p:set>
                                    <p:animEffect transition="in" filter="fade">
                                      <p:cBhvr>
                                        <p:cTn id="13" dur="500"/>
                                        <p:tgtEl>
                                          <p:spTgt spid="1130"/>
                                        </p:tgtEl>
                                      </p:cBhvr>
                                    </p:animEffect>
                                  </p:childTnLst>
                                </p:cTn>
                              </p:par>
                              <p:par>
                                <p:cTn id="14" presetID="10" presetClass="entr" fill="hold" grpId="4" nodeType="withEffect">
                                  <p:stCondLst>
                                    <p:cond delay="0"/>
                                  </p:stCondLst>
                                  <p:iterate>
                                    <p:tmAbs val="0"/>
                                  </p:iterate>
                                  <p:childTnLst>
                                    <p:set>
                                      <p:cBhvr>
                                        <p:cTn id="15" fill="hold"/>
                                        <p:tgtEl>
                                          <p:spTgt spid="1133"/>
                                        </p:tgtEl>
                                        <p:attrNameLst>
                                          <p:attrName>style.visibility</p:attrName>
                                        </p:attrNameLst>
                                      </p:cBhvr>
                                      <p:to>
                                        <p:strVal val="visible"/>
                                      </p:to>
                                    </p:set>
                                    <p:animEffect transition="in" filter="fade">
                                      <p:cBhvr>
                                        <p:cTn id="16" dur="500"/>
                                        <p:tgtEl>
                                          <p:spTgt spid="11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fill="hold" grpId="5" nodeType="withEffect">
                                  <p:stCondLst>
                                    <p:cond delay="100"/>
                                  </p:stCondLst>
                                  <p:iterate>
                                    <p:tmAbs val="0"/>
                                  </p:iterate>
                                  <p:childTnLst>
                                    <p:set>
                                      <p:cBhvr>
                                        <p:cTn id="21" fill="hold"/>
                                        <p:tgtEl>
                                          <p:spTgt spid="1121"/>
                                        </p:tgtEl>
                                        <p:attrNameLst>
                                          <p:attrName>style.visibility</p:attrName>
                                        </p:attrNameLst>
                                      </p:cBhvr>
                                      <p:to>
                                        <p:strVal val="visible"/>
                                      </p:to>
                                    </p:set>
                                    <p:animEffect transition="in" filter="fade">
                                      <p:cBhvr>
                                        <p:cTn id="22" dur="500"/>
                                        <p:tgtEl>
                                          <p:spTgt spid="11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6" nodeType="clickEffect">
                                  <p:stCondLst>
                                    <p:cond delay="0"/>
                                  </p:stCondLst>
                                  <p:iterate>
                                    <p:tmAbs val="0"/>
                                  </p:iterate>
                                  <p:childTnLst>
                                    <p:set>
                                      <p:cBhvr>
                                        <p:cTn id="32" fill="hold"/>
                                        <p:tgtEl>
                                          <p:spTgt spid="1153"/>
                                        </p:tgtEl>
                                        <p:attrNameLst>
                                          <p:attrName>style.visibility</p:attrName>
                                        </p:attrNameLst>
                                      </p:cBhvr>
                                      <p:to>
                                        <p:strVal val="visible"/>
                                      </p:to>
                                    </p:set>
                                    <p:animEffect transition="in" filter="fade">
                                      <p:cBhvr>
                                        <p:cTn id="33" dur="500"/>
                                        <p:tgtEl>
                                          <p:spTgt spid="115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grpId="7" nodeType="clickEffect">
                                  <p:stCondLst>
                                    <p:cond delay="0"/>
                                  </p:stCondLst>
                                  <p:iterate>
                                    <p:tmAbs val="0"/>
                                  </p:iterate>
                                  <p:childTnLst>
                                    <p:set>
                                      <p:cBhvr>
                                        <p:cTn id="37" fill="hold"/>
                                        <p:tgtEl>
                                          <p:spTgt spid="1138"/>
                                        </p:tgtEl>
                                        <p:attrNameLst>
                                          <p:attrName>style.visibility</p:attrName>
                                        </p:attrNameLst>
                                      </p:cBhvr>
                                      <p:to>
                                        <p:strVal val="visible"/>
                                      </p:to>
                                    </p:set>
                                    <p:animEffect transition="in" filter="fade">
                                      <p:cBhvr>
                                        <p:cTn id="38" dur="500"/>
                                        <p:tgtEl>
                                          <p:spTgt spid="11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grpId="8" nodeType="clickEffect">
                                  <p:stCondLst>
                                    <p:cond delay="0"/>
                                  </p:stCondLst>
                                  <p:iterate>
                                    <p:tmAbs val="0"/>
                                  </p:iterate>
                                  <p:childTnLst>
                                    <p:set>
                                      <p:cBhvr>
                                        <p:cTn id="42" fill="hold"/>
                                        <p:tgtEl>
                                          <p:spTgt spid="1134"/>
                                        </p:tgtEl>
                                        <p:attrNameLst>
                                          <p:attrName>style.visibility</p:attrName>
                                        </p:attrNameLst>
                                      </p:cBhvr>
                                      <p:to>
                                        <p:strVal val="visible"/>
                                      </p:to>
                                    </p:set>
                                    <p:animEffect transition="in" filter="fade">
                                      <p:cBhvr>
                                        <p:cTn id="43" dur="500"/>
                                        <p:tgtEl>
                                          <p:spTgt spid="11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repeatCount="5000" autoRev="1" fill="hold" grpId="9" nodeType="clickEffect">
                                  <p:stCondLst>
                                    <p:cond delay="0"/>
                                  </p:stCondLst>
                                  <p:childTnLst>
                                    <p:animScale>
                                      <p:cBhvr>
                                        <p:cTn id="47" dur="150" fill="hold"/>
                                        <p:tgtEl>
                                          <p:spTgt spid="1127"/>
                                        </p:tgtEl>
                                      </p:cBhvr>
                                      <p:by x="110000" y="110000"/>
                                    </p:animScale>
                                  </p:childTnLst>
                                </p:cTn>
                              </p:par>
                              <p:par>
                                <p:cTn id="48" presetID="6" presetClass="emph" presetSubtype="0" repeatCount="5000" autoRev="1" fill="hold" grpId="10" nodeType="withEffect">
                                  <p:stCondLst>
                                    <p:cond delay="0"/>
                                  </p:stCondLst>
                                  <p:childTnLst>
                                    <p:animScale>
                                      <p:cBhvr>
                                        <p:cTn id="49" dur="150" fill="hold"/>
                                        <p:tgtEl>
                                          <p:spTgt spid="1130"/>
                                        </p:tgtEl>
                                      </p:cBhvr>
                                      <p:by x="110000" y="110000"/>
                                    </p:animScale>
                                  </p:childTnLst>
                                </p:cTn>
                              </p:par>
                              <p:par>
                                <p:cTn id="50" presetID="6" presetClass="emph" presetSubtype="0" repeatCount="5000" autoRev="1" fill="hold" grpId="11" nodeType="withEffect">
                                  <p:stCondLst>
                                    <p:cond delay="0"/>
                                  </p:stCondLst>
                                  <p:childTnLst>
                                    <p:animScale>
                                      <p:cBhvr>
                                        <p:cTn id="51" dur="150" fill="hold"/>
                                        <p:tgtEl>
                                          <p:spTgt spid="1133"/>
                                        </p:tgtEl>
                                      </p:cBhvr>
                                      <p:by x="110000" y="110000"/>
                                    </p:animScale>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1875E-6 2.22222E-6 L 2.1875E-6 -0.07003 " pathEditMode="relative" rAng="0" ptsTypes="AA">
                                      <p:cBhvr>
                                        <p:cTn id="55" dur="2000" fill="hold"/>
                                        <p:tgtEl>
                                          <p:spTgt spid="62"/>
                                        </p:tgtEl>
                                        <p:attrNameLst>
                                          <p:attrName>ppt_x</p:attrName>
                                          <p:attrName>ppt_y</p:attrName>
                                        </p:attrNameLst>
                                      </p:cBhvr>
                                      <p:rCtr x="0" y="-3507"/>
                                    </p:animMotion>
                                  </p:childTnLst>
                                </p:cTn>
                              </p:par>
                              <p:par>
                                <p:cTn id="56" presetID="42" presetClass="path" presetSubtype="0" accel="50000" decel="50000" fill="hold" nodeType="withEffect">
                                  <p:stCondLst>
                                    <p:cond delay="0"/>
                                  </p:stCondLst>
                                  <p:childTnLst>
                                    <p:animMotion origin="layout" path="M -8.33333E-7 9.25926E-7 L -8.33333E-7 -0.06945 " pathEditMode="relative" rAng="0" ptsTypes="AA">
                                      <p:cBhvr>
                                        <p:cTn id="57" dur="2000" fill="hold"/>
                                        <p:tgtEl>
                                          <p:spTgt spid="59"/>
                                        </p:tgtEl>
                                        <p:attrNameLst>
                                          <p:attrName>ppt_x</p:attrName>
                                          <p:attrName>ppt_y</p:attrName>
                                        </p:attrNameLst>
                                      </p:cBhvr>
                                      <p:rCtr x="0" y="-3472"/>
                                    </p:animMotion>
                                  </p:childTnLst>
                                </p:cTn>
                              </p:par>
                            </p:childTnLst>
                          </p:cTn>
                        </p:par>
                      </p:childTnLst>
                    </p:cTn>
                  </p:par>
                  <p:par>
                    <p:cTn id="58" fill="hold">
                      <p:stCondLst>
                        <p:cond delay="indefinite"/>
                      </p:stCondLst>
                      <p:childTnLst>
                        <p:par>
                          <p:cTn id="59" fill="hold">
                            <p:stCondLst>
                              <p:cond delay="0"/>
                            </p:stCondLst>
                            <p:childTnLst>
                              <p:par>
                                <p:cTn id="60" presetID="10" presetClass="entr" fill="hold" grpId="13" nodeType="clickEffect">
                                  <p:stCondLst>
                                    <p:cond delay="0"/>
                                  </p:stCondLst>
                                  <p:iterate>
                                    <p:tmAbs val="0"/>
                                  </p:iterate>
                                  <p:childTnLst>
                                    <p:set>
                                      <p:cBhvr>
                                        <p:cTn id="61" fill="hold"/>
                                        <p:tgtEl>
                                          <p:spTgt spid="1157"/>
                                        </p:tgtEl>
                                        <p:attrNameLst>
                                          <p:attrName>style.visibility</p:attrName>
                                        </p:attrNameLst>
                                      </p:cBhvr>
                                      <p:to>
                                        <p:strVal val="visible"/>
                                      </p:to>
                                    </p:set>
                                    <p:animEffect transition="in" filter="fade">
                                      <p:cBhvr>
                                        <p:cTn id="62" dur="500"/>
                                        <p:tgtEl>
                                          <p:spTgt spid="1157"/>
                                        </p:tgtEl>
                                      </p:cBhvr>
                                    </p:animEffect>
                                  </p:childTnLst>
                                </p:cTn>
                              </p:par>
                            </p:childTnLst>
                          </p:cTn>
                        </p:par>
                        <p:par>
                          <p:cTn id="63" fill="hold">
                            <p:stCondLst>
                              <p:cond delay="500"/>
                            </p:stCondLst>
                            <p:childTnLst>
                              <p:par>
                                <p:cTn id="64" presetID="10" presetClass="entr" fill="hold" grpId="12" nodeType="afterEffect">
                                  <p:stCondLst>
                                    <p:cond delay="0"/>
                                  </p:stCondLst>
                                  <p:iterate>
                                    <p:tmAbs val="0"/>
                                  </p:iterate>
                                  <p:childTnLst>
                                    <p:set>
                                      <p:cBhvr>
                                        <p:cTn id="65" fill="hold"/>
                                        <p:tgtEl>
                                          <p:spTgt spid="1155"/>
                                        </p:tgtEl>
                                        <p:attrNameLst>
                                          <p:attrName>style.visibility</p:attrName>
                                        </p:attrNameLst>
                                      </p:cBhvr>
                                      <p:to>
                                        <p:strVal val="visible"/>
                                      </p:to>
                                    </p:set>
                                    <p:animEffect transition="in" filter="fade">
                                      <p:cBhvr>
                                        <p:cTn id="66" dur="500"/>
                                        <p:tgtEl>
                                          <p:spTgt spid="115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fill="hold" grpId="14" nodeType="clickEffect">
                                  <p:stCondLst>
                                    <p:cond delay="0"/>
                                  </p:stCondLst>
                                  <p:iterate>
                                    <p:tmAbs val="0"/>
                                  </p:iterate>
                                  <p:childTnLst>
                                    <p:animEffect transition="out" filter="fade">
                                      <p:cBhvr>
                                        <p:cTn id="70" dur="500" fill="hold"/>
                                        <p:tgtEl>
                                          <p:spTgt spid="1134"/>
                                        </p:tgtEl>
                                      </p:cBhvr>
                                    </p:animEffect>
                                    <p:set>
                                      <p:cBhvr>
                                        <p:cTn id="71" fill="hold">
                                          <p:stCondLst>
                                            <p:cond delay="499"/>
                                          </p:stCondLst>
                                        </p:cTn>
                                        <p:tgtEl>
                                          <p:spTgt spid="113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62"/>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59"/>
                                        </p:tgtEl>
                                        <p:attrNameLst>
                                          <p:attrName>style.visibility</p:attrName>
                                        </p:attrNameLst>
                                      </p:cBhvr>
                                      <p:to>
                                        <p:strVal val="hidden"/>
                                      </p:to>
                                    </p:set>
                                  </p:childTnLst>
                                </p:cTn>
                              </p:par>
                              <p:par>
                                <p:cTn id="76" presetID="10" presetClass="entr" fill="hold" grpId="15" nodeType="withEffect">
                                  <p:stCondLst>
                                    <p:cond delay="0"/>
                                  </p:stCondLst>
                                  <p:iterate>
                                    <p:tmAbs val="0"/>
                                  </p:iterate>
                                  <p:childTnLst>
                                    <p:set>
                                      <p:cBhvr>
                                        <p:cTn id="77" fill="hold"/>
                                        <p:tgtEl>
                                          <p:spTgt spid="1154"/>
                                        </p:tgtEl>
                                        <p:attrNameLst>
                                          <p:attrName>style.visibility</p:attrName>
                                        </p:attrNameLst>
                                      </p:cBhvr>
                                      <p:to>
                                        <p:strVal val="visible"/>
                                      </p:to>
                                    </p:set>
                                    <p:animEffect transition="in" filter="fade">
                                      <p:cBhvr>
                                        <p:cTn id="78" dur="500"/>
                                        <p:tgtEl>
                                          <p:spTgt spid="1154"/>
                                        </p:tgtEl>
                                      </p:cBhvr>
                                    </p:animEffect>
                                  </p:childTnLst>
                                </p:cTn>
                              </p:par>
                              <p:par>
                                <p:cTn id="79" presetID="1" presetClass="entr" presetSubtype="0" fill="hold" nodeType="with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6" presetClass="emph" presetSubtype="0" autoRev="1" fill="hold" grpId="16" nodeType="clickEffect">
                                  <p:stCondLst>
                                    <p:cond delay="0"/>
                                  </p:stCondLst>
                                  <p:childTnLst>
                                    <p:animScale>
                                      <p:cBhvr>
                                        <p:cTn id="86" dur="500" fill="hold"/>
                                        <p:tgtEl>
                                          <p:spTgt spid="1127"/>
                                        </p:tgtEl>
                                      </p:cBhvr>
                                      <p:by x="115000" y="115000"/>
                                    </p:animScale>
                                  </p:childTnLst>
                                </p:cTn>
                              </p:par>
                              <p:par>
                                <p:cTn id="87" presetID="6" presetClass="emph" presetSubtype="0" autoRev="1" fill="hold" grpId="17" nodeType="withEffect">
                                  <p:stCondLst>
                                    <p:cond delay="0"/>
                                  </p:stCondLst>
                                  <p:childTnLst>
                                    <p:animScale>
                                      <p:cBhvr>
                                        <p:cTn id="88" dur="500" fill="hold"/>
                                        <p:tgtEl>
                                          <p:spTgt spid="1130"/>
                                        </p:tgtEl>
                                      </p:cBhvr>
                                      <p:by x="115000" y="115000"/>
                                    </p:animScale>
                                  </p:childTnLst>
                                </p:cTn>
                              </p:par>
                              <p:par>
                                <p:cTn id="89" presetID="6" presetClass="emph" presetSubtype="0" autoRev="1" fill="hold" grpId="18" nodeType="withEffect">
                                  <p:stCondLst>
                                    <p:cond delay="0"/>
                                  </p:stCondLst>
                                  <p:childTnLst>
                                    <p:animScale>
                                      <p:cBhvr>
                                        <p:cTn id="90" dur="500" fill="hold"/>
                                        <p:tgtEl>
                                          <p:spTgt spid="1133"/>
                                        </p:tgtEl>
                                      </p:cBhvr>
                                      <p:by x="115000" y="115000"/>
                                    </p:animScale>
                                  </p:childTnLst>
                                </p:cTn>
                              </p:par>
                            </p:childTnLst>
                          </p:cTn>
                        </p:par>
                      </p:childTnLst>
                    </p:cTn>
                  </p:par>
                  <p:par>
                    <p:cTn id="91" fill="hold">
                      <p:stCondLst>
                        <p:cond delay="indefinite"/>
                      </p:stCondLst>
                      <p:childTnLst>
                        <p:par>
                          <p:cTn id="92" fill="hold">
                            <p:stCondLst>
                              <p:cond delay="0"/>
                            </p:stCondLst>
                            <p:childTnLst>
                              <p:par>
                                <p:cTn id="93" presetID="10" presetClass="entr" fill="hold" grpId="20" nodeType="clickEffect">
                                  <p:stCondLst>
                                    <p:cond delay="0"/>
                                  </p:stCondLst>
                                  <p:iterate>
                                    <p:tmAbs val="0"/>
                                  </p:iterate>
                                  <p:childTnLst>
                                    <p:set>
                                      <p:cBhvr>
                                        <p:cTn id="94" fill="hold"/>
                                        <p:tgtEl>
                                          <p:spTgt spid="1158"/>
                                        </p:tgtEl>
                                        <p:attrNameLst>
                                          <p:attrName>style.visibility</p:attrName>
                                        </p:attrNameLst>
                                      </p:cBhvr>
                                      <p:to>
                                        <p:strVal val="visible"/>
                                      </p:to>
                                    </p:set>
                                    <p:animEffect transition="in" filter="fade">
                                      <p:cBhvr>
                                        <p:cTn id="95" dur="500"/>
                                        <p:tgtEl>
                                          <p:spTgt spid="1158"/>
                                        </p:tgtEl>
                                      </p:cBhvr>
                                    </p:animEffect>
                                  </p:childTnLst>
                                </p:cTn>
                              </p:par>
                            </p:childTnLst>
                          </p:cTn>
                        </p:par>
                        <p:par>
                          <p:cTn id="96" fill="hold">
                            <p:stCondLst>
                              <p:cond delay="500"/>
                            </p:stCondLst>
                            <p:childTnLst>
                              <p:par>
                                <p:cTn id="97" presetID="10" presetClass="entr" fill="hold" grpId="19" nodeType="afterEffect">
                                  <p:stCondLst>
                                    <p:cond delay="0"/>
                                  </p:stCondLst>
                                  <p:iterate>
                                    <p:tmAbs val="0"/>
                                  </p:iterate>
                                  <p:childTnLst>
                                    <p:set>
                                      <p:cBhvr>
                                        <p:cTn id="98" fill="hold"/>
                                        <p:tgtEl>
                                          <p:spTgt spid="1156"/>
                                        </p:tgtEl>
                                        <p:attrNameLst>
                                          <p:attrName>style.visibility</p:attrName>
                                        </p:attrNameLst>
                                      </p:cBhvr>
                                      <p:to>
                                        <p:strVal val="visible"/>
                                      </p:to>
                                    </p:set>
                                    <p:animEffect transition="in" filter="fade">
                                      <p:cBhvr>
                                        <p:cTn id="99" dur="500"/>
                                        <p:tgtEl>
                                          <p:spTgt spid="115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fill="hold" grpId="21" nodeType="clickEffect">
                                  <p:stCondLst>
                                    <p:cond delay="0"/>
                                  </p:stCondLst>
                                  <p:iterate>
                                    <p:tmAbs val="0"/>
                                  </p:iterate>
                                  <p:childTnLst>
                                    <p:set>
                                      <p:cBhvr>
                                        <p:cTn id="103" fill="hold"/>
                                        <p:tgtEl>
                                          <p:spTgt spid="1162"/>
                                        </p:tgtEl>
                                        <p:attrNameLst>
                                          <p:attrName>style.visibility</p:attrName>
                                        </p:attrNameLst>
                                      </p:cBhvr>
                                      <p:to>
                                        <p:strVal val="visible"/>
                                      </p:to>
                                    </p:set>
                                    <p:animEffect transition="in" filter="fade">
                                      <p:cBhvr>
                                        <p:cTn id="104" dur="500"/>
                                        <p:tgtEl>
                                          <p:spTgt spid="1162"/>
                                        </p:tgtEl>
                                      </p:cBhvr>
                                    </p:animEffect>
                                  </p:childTnLst>
                                </p:cTn>
                              </p:par>
                              <p:par>
                                <p:cTn id="105" presetID="10" presetClass="exit" fill="hold" grpId="22" nodeType="withEffect">
                                  <p:stCondLst>
                                    <p:cond delay="0"/>
                                  </p:stCondLst>
                                  <p:iterate>
                                    <p:tmAbs val="0"/>
                                  </p:iterate>
                                  <p:childTnLst>
                                    <p:animEffect transition="out" filter="fade">
                                      <p:cBhvr>
                                        <p:cTn id="106" dur="500" fill="hold"/>
                                        <p:tgtEl>
                                          <p:spTgt spid="1158"/>
                                        </p:tgtEl>
                                      </p:cBhvr>
                                    </p:animEffect>
                                    <p:set>
                                      <p:cBhvr>
                                        <p:cTn id="107" fill="hold">
                                          <p:stCondLst>
                                            <p:cond delay="499"/>
                                          </p:stCondLst>
                                        </p:cTn>
                                        <p:tgtEl>
                                          <p:spTgt spid="1158"/>
                                        </p:tgtEl>
                                        <p:attrNameLst>
                                          <p:attrName>style.visibility</p:attrName>
                                        </p:attrNameLst>
                                      </p:cBhvr>
                                      <p:to>
                                        <p:strVal val="hidden"/>
                                      </p:to>
                                    </p:set>
                                  </p:childTnLst>
                                </p:cTn>
                              </p:par>
                              <p:par>
                                <p:cTn id="108" presetID="10" presetClass="exit" fill="hold" grpId="23" nodeType="withEffect">
                                  <p:stCondLst>
                                    <p:cond delay="0"/>
                                  </p:stCondLst>
                                  <p:iterate>
                                    <p:tmAbs val="0"/>
                                  </p:iterate>
                                  <p:childTnLst>
                                    <p:animEffect transition="out" filter="fade">
                                      <p:cBhvr>
                                        <p:cTn id="109" dur="500" fill="hold"/>
                                        <p:tgtEl>
                                          <p:spTgt spid="1157"/>
                                        </p:tgtEl>
                                      </p:cBhvr>
                                    </p:animEffect>
                                    <p:set>
                                      <p:cBhvr>
                                        <p:cTn id="110" fill="hold">
                                          <p:stCondLst>
                                            <p:cond delay="499"/>
                                          </p:stCondLst>
                                        </p:cTn>
                                        <p:tgtEl>
                                          <p:spTgt spid="1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 grpId="5" animBg="1" advAuto="0"/>
      <p:bldP spid="1123" grpId="1" animBg="1" advAuto="0"/>
      <p:bldP spid="1127" grpId="2" animBg="1" advAuto="0"/>
      <p:bldP spid="1127" grpId="9" animBg="1" advAuto="0"/>
      <p:bldP spid="1127" grpId="16" animBg="1" advAuto="0"/>
      <p:bldP spid="1130" grpId="3" animBg="1" advAuto="0"/>
      <p:bldP spid="1130" grpId="10" animBg="1" advAuto="0"/>
      <p:bldP spid="1130" grpId="17" animBg="1" advAuto="0"/>
      <p:bldP spid="1133" grpId="4" animBg="1" advAuto="0"/>
      <p:bldP spid="1133" grpId="11" animBg="1" advAuto="0"/>
      <p:bldP spid="1133" grpId="18" animBg="1" advAuto="0"/>
      <p:bldP spid="1134" grpId="8" animBg="1" advAuto="0"/>
      <p:bldP spid="1134" grpId="14" animBg="1" advAuto="0"/>
      <p:bldP spid="1138" grpId="7" animBg="1" advAuto="0"/>
      <p:bldP spid="1153" grpId="6" animBg="1" advAuto="0"/>
      <p:bldP spid="1154" grpId="15" animBg="1" advAuto="0"/>
      <p:bldP spid="1155" grpId="12" animBg="1" advAuto="0"/>
      <p:bldP spid="1156" grpId="19" animBg="1" advAuto="0"/>
      <p:bldP spid="1157" grpId="13" animBg="1" advAuto="0"/>
      <p:bldP spid="1157" grpId="23" animBg="1" advAuto="0"/>
      <p:bldP spid="1158" grpId="20" animBg="1" advAuto="0"/>
      <p:bldP spid="1158" grpId="22" animBg="1" advAuto="0"/>
      <p:bldP spid="1162" grpId="21" animBg="1" advAuto="0"/>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Shape"/>
          <p:cNvSpPr/>
          <p:nvPr/>
        </p:nvSpPr>
        <p:spPr>
          <a:xfrm rot="18628033">
            <a:off x="15268937" y="7480561"/>
            <a:ext cx="7031495" cy="548965"/>
          </a:xfrm>
          <a:custGeom>
            <a:avLst/>
            <a:gdLst/>
            <a:ahLst/>
            <a:cxnLst>
              <a:cxn ang="0">
                <a:pos x="wd2" y="hd2"/>
              </a:cxn>
              <a:cxn ang="5400000">
                <a:pos x="wd2" y="hd2"/>
              </a:cxn>
              <a:cxn ang="10800000">
                <a:pos x="wd2" y="hd2"/>
              </a:cxn>
              <a:cxn ang="16200000">
                <a:pos x="wd2" y="hd2"/>
              </a:cxn>
            </a:cxnLst>
            <a:rect l="0" t="0" r="r" b="b"/>
            <a:pathLst>
              <a:path w="21600" h="21600" extrusionOk="0">
                <a:moveTo>
                  <a:pt x="20547" y="14362"/>
                </a:moveTo>
                <a:lnTo>
                  <a:pt x="20546" y="21600"/>
                </a:lnTo>
                <a:lnTo>
                  <a:pt x="21600" y="10643"/>
                </a:lnTo>
                <a:lnTo>
                  <a:pt x="20522" y="1895"/>
                </a:lnTo>
                <a:lnTo>
                  <a:pt x="20525" y="8207"/>
                </a:lnTo>
                <a:lnTo>
                  <a:pt x="87" y="0"/>
                </a:lnTo>
                <a:lnTo>
                  <a:pt x="0" y="20662"/>
                </a:lnTo>
                <a:lnTo>
                  <a:pt x="20547" y="14362"/>
                </a:lnTo>
                <a:close/>
              </a:path>
            </a:pathLst>
          </a:custGeom>
          <a:solidFill>
            <a:srgbClr val="FF2600">
              <a:alpha val="5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168" name="GSC.pdf" descr="GSC.pdf"/>
          <p:cNvPicPr>
            <a:picLocks noChangeAspect="1"/>
          </p:cNvPicPr>
          <p:nvPr/>
        </p:nvPicPr>
        <p:blipFill>
          <a:blip r:embed="rId3"/>
          <a:stretch>
            <a:fillRect/>
          </a:stretch>
        </p:blipFill>
        <p:spPr>
          <a:xfrm>
            <a:off x="1524000" y="1422400"/>
            <a:ext cx="9880887" cy="13982700"/>
          </a:xfrm>
          <a:prstGeom prst="rect">
            <a:avLst/>
          </a:prstGeom>
          <a:ln w="12700">
            <a:miter lim="400000"/>
          </a:ln>
        </p:spPr>
      </p:pic>
      <p:sp>
        <p:nvSpPr>
          <p:cNvPr id="1170" name="Citation"/>
          <p:cNvSpPr txBox="1">
            <a:spLocks noGrp="1"/>
          </p:cNvSpPr>
          <p:nvPr>
            <p:ph type="body" idx="22"/>
          </p:nvPr>
        </p:nvSpPr>
        <p:spPr>
          <a:xfrm>
            <a:off x="15738288" y="15101887"/>
            <a:ext cx="9486901" cy="596901"/>
          </a:xfrm>
          <a:prstGeom prst="rect">
            <a:avLst/>
          </a:prstGeom>
        </p:spPr>
        <p:txBody>
          <a:bodyPr/>
          <a:lstStyle/>
          <a:p>
            <a:r>
              <a:t>Citation</a:t>
            </a:r>
          </a:p>
        </p:txBody>
      </p:sp>
      <p:sp>
        <p:nvSpPr>
          <p:cNvPr id="1171" name="Hume, Chou, Leibrandt, Thorpe, Wineland, Rosenband, PRL 107, 243902 (2011). Koelemeij, Roth, Schiller, PRA 76, 023413 (2007)."/>
          <p:cNvSpPr txBox="1"/>
          <p:nvPr/>
        </p:nvSpPr>
        <p:spPr>
          <a:xfrm>
            <a:off x="15845921" y="14731999"/>
            <a:ext cx="10154307"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latin typeface="Rubik Regular"/>
                <a:ea typeface="Rubik Regular"/>
                <a:cs typeface="Rubik Regular"/>
                <a:sym typeface="Rubik Regular"/>
              </a:defRPr>
            </a:pPr>
            <a:r>
              <a:t>Hume, Chou, Leibrandt, Thorpe, Wineland, Rosenband, PRL 107, 243902 (2011).</a:t>
            </a:r>
            <a:br/>
            <a:r>
              <a:t>Koelemeij, Roth, Schiller, PRA 76, 023413 (2007).</a:t>
            </a:r>
          </a:p>
        </p:txBody>
      </p:sp>
      <p:grpSp>
        <p:nvGrpSpPr>
          <p:cNvPr id="1174" name="Group"/>
          <p:cNvGrpSpPr/>
          <p:nvPr/>
        </p:nvGrpSpPr>
        <p:grpSpPr>
          <a:xfrm>
            <a:off x="15047817" y="7800680"/>
            <a:ext cx="1139461" cy="2818897"/>
            <a:chOff x="0" y="0"/>
            <a:chExt cx="1139459" cy="2818896"/>
          </a:xfrm>
        </p:grpSpPr>
        <p:sp>
          <p:nvSpPr>
            <p:cNvPr id="1172" name="Line"/>
            <p:cNvSpPr/>
            <p:nvPr/>
          </p:nvSpPr>
          <p:spPr>
            <a:xfrm flipH="1">
              <a:off x="-1" y="2818896"/>
              <a:ext cx="1139461" cy="1"/>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3" name="Line"/>
            <p:cNvSpPr/>
            <p:nvPr/>
          </p:nvSpPr>
          <p:spPr>
            <a:xfrm flipH="1" flipV="1">
              <a:off x="327848" y="-1"/>
              <a:ext cx="384308" cy="2"/>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189" name="Group"/>
          <p:cNvGrpSpPr/>
          <p:nvPr/>
        </p:nvGrpSpPr>
        <p:grpSpPr>
          <a:xfrm>
            <a:off x="12645597" y="7946342"/>
            <a:ext cx="6940067" cy="3389313"/>
            <a:chOff x="0" y="0"/>
            <a:chExt cx="6940065" cy="3389311"/>
          </a:xfrm>
        </p:grpSpPr>
        <p:grpSp>
          <p:nvGrpSpPr>
            <p:cNvPr id="1187" name="Group"/>
            <p:cNvGrpSpPr/>
            <p:nvPr/>
          </p:nvGrpSpPr>
          <p:grpSpPr>
            <a:xfrm>
              <a:off x="2062831" y="-1"/>
              <a:ext cx="4877235" cy="3389313"/>
              <a:chOff x="0" y="0"/>
              <a:chExt cx="4877233" cy="3389311"/>
            </a:xfrm>
          </p:grpSpPr>
          <p:grpSp>
            <p:nvGrpSpPr>
              <p:cNvPr id="1180" name="Group"/>
              <p:cNvGrpSpPr/>
              <p:nvPr/>
            </p:nvGrpSpPr>
            <p:grpSpPr>
              <a:xfrm>
                <a:off x="-1" y="2863859"/>
                <a:ext cx="4877235" cy="525453"/>
                <a:chOff x="0" y="0"/>
                <a:chExt cx="4877233" cy="525452"/>
              </a:xfrm>
            </p:grpSpPr>
            <p:sp>
              <p:nvSpPr>
                <p:cNvPr id="1175" name="Line"/>
                <p:cNvSpPr/>
                <p:nvPr/>
              </p:nvSpPr>
              <p:spPr>
                <a:xfrm>
                  <a:off x="0" y="231130"/>
                  <a:ext cx="1631470" cy="1"/>
                </a:xfrm>
                <a:prstGeom prst="line">
                  <a:avLst/>
                </a:prstGeom>
                <a:noFill/>
                <a:ln w="101600" cap="flat">
                  <a:solidFill>
                    <a:srgbClr val="EB7D3C"/>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176" name="Equation"/>
                    <p:cNvSpPr txBox="1"/>
                    <p:nvPr/>
                  </p:nvSpPr>
                  <p:spPr>
                    <a:xfrm>
                      <a:off x="1929196" y="54536"/>
                      <a:ext cx="2948038" cy="47091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𝑣</m:t>
                            </m:r>
                            <m:r>
                              <a:rPr sz="4000" i="1">
                                <a:solidFill>
                                  <a:srgbClr val="EB7D3C"/>
                                </a:solidFill>
                                <a:latin typeface="Cambria Math" panose="02040503050406030204" pitchFamily="18" charset="0"/>
                              </a:rPr>
                              <m:t>=0,</m:t>
                            </m:r>
                            <m:r>
                              <a:rPr sz="4000" i="1">
                                <a:solidFill>
                                  <a:srgbClr val="EB7D3C"/>
                                </a:solidFill>
                                <a:latin typeface="Cambria Math" panose="02040503050406030204" pitchFamily="18" charset="0"/>
                              </a:rPr>
                              <m:t>𝑁</m:t>
                            </m:r>
                            <m:r>
                              <a:rPr sz="4000" i="1">
                                <a:solidFill>
                                  <a:srgbClr val="EB7D3C"/>
                                </a:solidFill>
                                <a:latin typeface="Cambria Math" panose="02040503050406030204" pitchFamily="18" charset="0"/>
                              </a:rPr>
                              <m:t>=0⟩</m:t>
                            </m:r>
                          </m:oMath>
                        </m:oMathPara>
                      </a14:m>
                      <a:endParaRPr sz="4000">
                        <a:solidFill>
                          <a:srgbClr val="EB7D3C"/>
                        </a:solidFill>
                      </a:endParaRPr>
                    </a:p>
                  </p:txBody>
                </p:sp>
              </mc:Choice>
              <mc:Fallback xmlns="">
                <p:sp>
                  <p:nvSpPr>
                    <p:cNvPr id="1176" name="Equation"/>
                    <p:cNvSpPr txBox="1">
                      <a:spLocks noRot="1" noChangeAspect="1" noMove="1" noResize="1" noEditPoints="1" noAdjustHandles="1" noChangeArrowheads="1" noChangeShapeType="1" noTextEdit="1"/>
                    </p:cNvSpPr>
                    <p:nvPr/>
                  </p:nvSpPr>
                  <p:spPr>
                    <a:xfrm>
                      <a:off x="1929196" y="54536"/>
                      <a:ext cx="2948038" cy="470917"/>
                    </a:xfrm>
                    <a:prstGeom prst="rect">
                      <a:avLst/>
                    </a:prstGeom>
                    <a:blipFill>
                      <a:blip r:embed="rId4"/>
                      <a:stretch>
                        <a:fillRect l="-7692" r="-12393" b="-73684"/>
                      </a:stretch>
                    </a:blipFill>
                    <a:ln w="12700" cap="flat">
                      <a:noFill/>
                      <a:miter lim="400000"/>
                    </a:ln>
                    <a:effectLst/>
                  </p:spPr>
                  <p:txBody>
                    <a:bodyPr/>
                    <a:lstStyle/>
                    <a:p>
                      <a:r>
                        <a:rPr lang="en-CH">
                          <a:noFill/>
                        </a:rPr>
                        <a:t> </a:t>
                      </a:r>
                    </a:p>
                  </p:txBody>
                </p:sp>
              </mc:Fallback>
            </mc:AlternateContent>
            <p:grpSp>
              <p:nvGrpSpPr>
                <p:cNvPr id="1179" name="Group"/>
                <p:cNvGrpSpPr/>
                <p:nvPr/>
              </p:nvGrpSpPr>
              <p:grpSpPr>
                <a:xfrm>
                  <a:off x="686008" y="0"/>
                  <a:ext cx="384308" cy="427161"/>
                  <a:chOff x="0" y="0"/>
                  <a:chExt cx="384307" cy="427160"/>
                </a:xfrm>
              </p:grpSpPr>
              <p:pic>
                <p:nvPicPr>
                  <p:cNvPr id="1177" name="Image" descr="Image"/>
                  <p:cNvPicPr>
                    <a:picLocks noChangeAspect="1"/>
                  </p:cNvPicPr>
                  <p:nvPr/>
                </p:nvPicPr>
                <p:blipFill>
                  <a:blip r:embed="rId5"/>
                  <a:stretch>
                    <a:fillRect/>
                  </a:stretch>
                </p:blipFill>
                <p:spPr>
                  <a:xfrm>
                    <a:off x="0" y="68025"/>
                    <a:ext cx="384308" cy="336269"/>
                  </a:xfrm>
                  <a:prstGeom prst="rect">
                    <a:avLst/>
                  </a:prstGeom>
                  <a:ln w="12700" cap="flat">
                    <a:noFill/>
                    <a:miter lim="400000"/>
                  </a:ln>
                  <a:effectLst/>
                </p:spPr>
              </p:pic>
              <p:sp>
                <p:nvSpPr>
                  <p:cNvPr id="1178" name="Rectangle"/>
                  <p:cNvSpPr txBox="1"/>
                  <p:nvPr/>
                </p:nvSpPr>
                <p:spPr>
                  <a:xfrm>
                    <a:off x="38430" y="0"/>
                    <a:ext cx="307447" cy="427161"/>
                  </a:xfrm>
                  <a:prstGeom prst="rect">
                    <a:avLst/>
                  </a:prstGeom>
                  <a:noFill/>
                  <a:ln w="12700" cap="flat">
                    <a:noFill/>
                    <a:miter lim="400000"/>
                  </a:ln>
                  <a:effectLst/>
                </p:spPr>
                <p:txBody>
                  <a:bodyPr wrap="square" lIns="50800" tIns="50800" rIns="50800" bIns="50800" numCol="1" anchor="ctr">
                    <a:noAutofit/>
                  </a:bodyPr>
                  <a:lstStyle/>
                  <a:p>
                    <a:pPr defTabSz="584200">
                      <a:defRPr sz="2000"/>
                    </a:pPr>
                    <a:endParaRPr/>
                  </a:p>
                </p:txBody>
              </p:sp>
            </p:grpSp>
          </p:grpSp>
          <p:grpSp>
            <p:nvGrpSpPr>
              <p:cNvPr id="1186" name="Group"/>
              <p:cNvGrpSpPr/>
              <p:nvPr/>
            </p:nvGrpSpPr>
            <p:grpSpPr>
              <a:xfrm>
                <a:off x="12699" y="0"/>
                <a:ext cx="3993033" cy="470917"/>
                <a:chOff x="0" y="0"/>
                <a:chExt cx="3993031" cy="470916"/>
              </a:xfrm>
            </p:grpSpPr>
            <p:sp>
              <p:nvSpPr>
                <p:cNvPr id="1181" name="Line"/>
                <p:cNvSpPr/>
                <p:nvPr/>
              </p:nvSpPr>
              <p:spPr>
                <a:xfrm>
                  <a:off x="0" y="235458"/>
                  <a:ext cx="1631470" cy="1"/>
                </a:xfrm>
                <a:prstGeom prst="line">
                  <a:avLst/>
                </a:prstGeom>
                <a:noFill/>
                <a:ln w="101600" cap="flat">
                  <a:solidFill>
                    <a:srgbClr val="EB7D3C">
                      <a:alpha val="50000"/>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182" name="Equation"/>
                    <p:cNvSpPr txBox="1"/>
                    <p:nvPr/>
                  </p:nvSpPr>
                  <p:spPr>
                    <a:xfrm>
                      <a:off x="1929196" y="0"/>
                      <a:ext cx="2063836" cy="47091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𝑣</m:t>
                            </m:r>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𝑁</m:t>
                            </m:r>
                            <m:r>
                              <a:rPr sz="4000" i="1">
                                <a:solidFill>
                                  <a:srgbClr val="EB7D3C"/>
                                </a:solidFill>
                                <a:latin typeface="Cambria Math" panose="02040503050406030204" pitchFamily="18" charset="0"/>
                              </a:rPr>
                              <m:t>≠0⟩</m:t>
                            </m:r>
                          </m:oMath>
                        </m:oMathPara>
                      </a14:m>
                      <a:endParaRPr sz="4000">
                        <a:solidFill>
                          <a:srgbClr val="EB7D3C"/>
                        </a:solidFill>
                      </a:endParaRPr>
                    </a:p>
                  </p:txBody>
                </p:sp>
              </mc:Choice>
              <mc:Fallback xmlns="">
                <p:sp>
                  <p:nvSpPr>
                    <p:cNvPr id="1182" name="Equation"/>
                    <p:cNvSpPr txBox="1">
                      <a:spLocks noRot="1" noChangeAspect="1" noMove="1" noResize="1" noEditPoints="1" noAdjustHandles="1" noChangeArrowheads="1" noChangeShapeType="1" noTextEdit="1"/>
                    </p:cNvSpPr>
                    <p:nvPr/>
                  </p:nvSpPr>
                  <p:spPr>
                    <a:xfrm>
                      <a:off x="1929196" y="0"/>
                      <a:ext cx="2063836" cy="470917"/>
                    </a:xfrm>
                    <a:prstGeom prst="rect">
                      <a:avLst/>
                    </a:prstGeom>
                    <a:blipFill>
                      <a:blip r:embed="rId6"/>
                      <a:stretch>
                        <a:fillRect l="-10976" r="-15244" b="-73684"/>
                      </a:stretch>
                    </a:blipFill>
                    <a:ln w="12700" cap="flat">
                      <a:noFill/>
                      <a:miter lim="400000"/>
                    </a:ln>
                    <a:effectLst/>
                  </p:spPr>
                  <p:txBody>
                    <a:bodyPr/>
                    <a:lstStyle/>
                    <a:p>
                      <a:r>
                        <a:rPr lang="en-CH">
                          <a:noFill/>
                        </a:rPr>
                        <a:t> </a:t>
                      </a:r>
                    </a:p>
                  </p:txBody>
                </p:sp>
              </mc:Fallback>
            </mc:AlternateContent>
            <p:grpSp>
              <p:nvGrpSpPr>
                <p:cNvPr id="1185" name="Group"/>
                <p:cNvGrpSpPr/>
                <p:nvPr/>
              </p:nvGrpSpPr>
              <p:grpSpPr>
                <a:xfrm>
                  <a:off x="686008" y="20575"/>
                  <a:ext cx="384308" cy="427162"/>
                  <a:chOff x="0" y="0"/>
                  <a:chExt cx="384307" cy="427160"/>
                </a:xfrm>
              </p:grpSpPr>
              <p:pic>
                <p:nvPicPr>
                  <p:cNvPr id="1183" name="Image" descr="Image"/>
                  <p:cNvPicPr>
                    <a:picLocks noChangeAspect="1"/>
                  </p:cNvPicPr>
                  <p:nvPr/>
                </p:nvPicPr>
                <p:blipFill>
                  <a:blip r:embed="rId5"/>
                  <a:stretch>
                    <a:fillRect/>
                  </a:stretch>
                </p:blipFill>
                <p:spPr>
                  <a:xfrm>
                    <a:off x="0" y="68025"/>
                    <a:ext cx="384308" cy="336269"/>
                  </a:xfrm>
                  <a:prstGeom prst="rect">
                    <a:avLst/>
                  </a:prstGeom>
                  <a:ln w="12700" cap="flat">
                    <a:noFill/>
                    <a:miter lim="400000"/>
                  </a:ln>
                  <a:effectLst/>
                </p:spPr>
              </p:pic>
              <p:sp>
                <p:nvSpPr>
                  <p:cNvPr id="1184" name="Rectangle"/>
                  <p:cNvSpPr txBox="1"/>
                  <p:nvPr/>
                </p:nvSpPr>
                <p:spPr>
                  <a:xfrm>
                    <a:off x="38430" y="0"/>
                    <a:ext cx="307447" cy="427161"/>
                  </a:xfrm>
                  <a:prstGeom prst="rect">
                    <a:avLst/>
                  </a:prstGeom>
                  <a:noFill/>
                  <a:ln w="12700" cap="flat">
                    <a:noFill/>
                    <a:miter lim="400000"/>
                  </a:ln>
                  <a:effectLst/>
                </p:spPr>
                <p:txBody>
                  <a:bodyPr wrap="square" lIns="50800" tIns="50800" rIns="50800" bIns="50800" numCol="1" anchor="ctr">
                    <a:noAutofit/>
                  </a:bodyPr>
                  <a:lstStyle/>
                  <a:p>
                    <a:pPr defTabSz="584200">
                      <a:defRPr sz="2000"/>
                    </a:pPr>
                    <a:endParaRPr/>
                  </a:p>
                </p:txBody>
              </p:sp>
            </p:grpSp>
          </p:grpSp>
        </p:grpSp>
        <p:sp>
          <p:nvSpPr>
            <p:cNvPr id="1188" name="Ground…"/>
            <p:cNvSpPr txBox="1"/>
            <p:nvPr/>
          </p:nvSpPr>
          <p:spPr>
            <a:xfrm>
              <a:off x="0" y="827461"/>
              <a:ext cx="3159205" cy="1480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b="0">
                  <a:solidFill>
                    <a:srgbClr val="D95419"/>
                  </a:solidFill>
                  <a:latin typeface="Rubik Light Bold"/>
                  <a:ea typeface="Rubik Light Bold"/>
                  <a:cs typeface="Rubik Light Bold"/>
                  <a:sym typeface="Rubik Light Bold"/>
                </a:defRPr>
              </a:pPr>
              <a:r>
                <a:t>Ground</a:t>
              </a:r>
            </a:p>
            <a:p>
              <a:pPr algn="l">
                <a:defRPr b="0">
                  <a:solidFill>
                    <a:srgbClr val="D95419"/>
                  </a:solidFill>
                  <a:latin typeface="Rubik Light Bold"/>
                  <a:ea typeface="Rubik Light Bold"/>
                  <a:cs typeface="Rubik Light Bold"/>
                  <a:sym typeface="Rubik Light Bold"/>
                </a:defRPr>
              </a:pPr>
              <a:r>
                <a:t>electronic state</a:t>
              </a:r>
              <a:br/>
              <a:r>
                <a:t>X</a:t>
              </a:r>
              <a:r>
                <a:rPr baseline="31999"/>
                <a:t>2</a:t>
              </a:r>
              <a:r>
                <a:t>Σ</a:t>
              </a:r>
              <a:r>
                <a:rPr baseline="-5999"/>
                <a:t>g</a:t>
              </a:r>
              <a:r>
                <a:rPr baseline="31999"/>
                <a:t>+</a:t>
              </a:r>
            </a:p>
          </p:txBody>
        </p:sp>
      </p:grpSp>
      <mc:AlternateContent xmlns:mc="http://schemas.openxmlformats.org/markup-compatibility/2006" xmlns:a14="http://schemas.microsoft.com/office/drawing/2010/main">
        <mc:Choice Requires="a14">
          <p:sp>
            <p:nvSpPr>
              <p:cNvPr id="1190" name="Text"/>
              <p:cNvSpPr txBox="1"/>
              <p:nvPr/>
            </p:nvSpPr>
            <p:spPr>
              <a:xfrm>
                <a:off x="14820766" y="3107865"/>
                <a:ext cx="2091791" cy="89396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4000" b="0">
                    <a:solidFill>
                      <a:srgbClr val="ED7D31"/>
                    </a:solidFill>
                    <a:latin typeface="Rubik Regular"/>
                    <a:ea typeface="Rubik Regular"/>
                    <a:cs typeface="Rubik Regular"/>
                    <a:sym typeface="Rubik Regular"/>
                  </a:defRPr>
                </a:lvl1pPr>
              </a:lstStyle>
              <a:p>
                <a:pPr/>
                <a14:m>
                  <m:oMathPara xmlns:m="http://schemas.openxmlformats.org/officeDocument/2006/math">
                    <m:oMathParaPr>
                      <m:jc m:val="center"/>
                    </m:oMathParaPr>
                    <m:oMath xmlns:m="http://schemas.openxmlformats.org/officeDocument/2006/math">
                      <m:sSub>
                        <m:sSubPr>
                          <m:ctrlPr>
                            <a:rPr sz="4800" i="1">
                              <a:solidFill>
                                <a:srgbClr val="ED7D31"/>
                              </a:solidFill>
                              <a:latin typeface="Cambria Math" panose="02040503050406030204" pitchFamily="18" charset="0"/>
                            </a:rPr>
                          </m:ctrlPr>
                        </m:sSubPr>
                        <m:e>
                          <m:r>
                            <a:rPr sz="4800" i="1">
                              <a:solidFill>
                                <a:srgbClr val="ED7D31"/>
                              </a:solidFill>
                              <a:latin typeface="Cambria Math" panose="02040503050406030204" pitchFamily="18" charset="0"/>
                            </a:rPr>
                            <m:t>𝑈</m:t>
                          </m:r>
                        </m:e>
                        <m:sub>
                          <m:r>
                            <m:rPr>
                              <m:nor/>
                            </m:rPr>
                            <a:rPr sz="4800">
                              <a:solidFill>
                                <a:srgbClr val="ED7D31"/>
                              </a:solidFill>
                              <a:latin typeface="Cambria Math" panose="02040503050406030204" pitchFamily="18" charset="0"/>
                            </a:rPr>
                            <m:t>Stark</m:t>
                          </m:r>
                        </m:sub>
                      </m:sSub>
                    </m:oMath>
                  </m:oMathPara>
                </a14:m>
                <a:endParaRPr sz="4800" dirty="0"/>
              </a:p>
            </p:txBody>
          </p:sp>
        </mc:Choice>
        <mc:Fallback xmlns="">
          <p:sp>
            <p:nvSpPr>
              <p:cNvPr id="1190" name="Text"/>
              <p:cNvSpPr txBox="1">
                <a:spLocks noRot="1" noChangeAspect="1" noMove="1" noResize="1" noEditPoints="1" noAdjustHandles="1" noChangeArrowheads="1" noChangeShapeType="1" noTextEdit="1"/>
              </p:cNvSpPr>
              <p:nvPr/>
            </p:nvSpPr>
            <p:spPr>
              <a:xfrm>
                <a:off x="14820766" y="3107865"/>
                <a:ext cx="2091791" cy="893963"/>
              </a:xfrm>
              <a:prstGeom prst="rect">
                <a:avLst/>
              </a:prstGeom>
              <a:blipFill>
                <a:blip r:embed="rId7"/>
                <a:stretch>
                  <a:fillRect l="-6627" b="-19718"/>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CH">
                    <a:noFill/>
                  </a:rPr>
                  <a:t> </a:t>
                </a:r>
              </a:p>
            </p:txBody>
          </p:sp>
        </mc:Fallback>
      </mc:AlternateContent>
      <p:pic>
        <p:nvPicPr>
          <p:cNvPr id="1191" name="N2_down.pdf" descr="N2_down.pdf"/>
          <p:cNvPicPr>
            <a:picLocks noChangeAspect="1"/>
          </p:cNvPicPr>
          <p:nvPr/>
        </p:nvPicPr>
        <p:blipFill>
          <a:blip r:embed="rId8"/>
          <a:stretch>
            <a:fillRect/>
          </a:stretch>
        </p:blipFill>
        <p:spPr>
          <a:xfrm>
            <a:off x="1524000" y="1422400"/>
            <a:ext cx="9880887" cy="13982700"/>
          </a:xfrm>
          <a:prstGeom prst="rect">
            <a:avLst/>
          </a:prstGeom>
          <a:ln w="12700">
            <a:miter lim="400000"/>
          </a:ln>
        </p:spPr>
      </p:pic>
      <p:pic>
        <p:nvPicPr>
          <p:cNvPr id="1192" name="N2_up.pdf" descr="N2_up.pdf"/>
          <p:cNvPicPr>
            <a:picLocks noChangeAspect="1"/>
          </p:cNvPicPr>
          <p:nvPr/>
        </p:nvPicPr>
        <p:blipFill>
          <a:blip r:embed="rId9"/>
          <a:stretch>
            <a:fillRect/>
          </a:stretch>
        </p:blipFill>
        <p:spPr>
          <a:xfrm>
            <a:off x="1524000" y="1422400"/>
            <a:ext cx="9880887" cy="13982700"/>
          </a:xfrm>
          <a:prstGeom prst="rect">
            <a:avLst/>
          </a:prstGeom>
          <a:ln w="12700">
            <a:miter lim="400000"/>
          </a:ln>
        </p:spPr>
      </p:pic>
      <p:grpSp>
        <p:nvGrpSpPr>
          <p:cNvPr id="1195" name="Group"/>
          <p:cNvGrpSpPr/>
          <p:nvPr/>
        </p:nvGrpSpPr>
        <p:grpSpPr>
          <a:xfrm>
            <a:off x="20964931" y="5922389"/>
            <a:ext cx="1641922" cy="1452379"/>
            <a:chOff x="0" y="0"/>
            <a:chExt cx="1641921" cy="1452378"/>
          </a:xfrm>
        </p:grpSpPr>
        <p:sp>
          <p:nvSpPr>
            <p:cNvPr id="1193" name="Line"/>
            <p:cNvSpPr/>
            <p:nvPr/>
          </p:nvSpPr>
          <p:spPr>
            <a:xfrm>
              <a:off x="10452" y="0"/>
              <a:ext cx="1631470" cy="0"/>
            </a:xfrm>
            <a:prstGeom prst="line">
              <a:avLst/>
            </a:prstGeom>
            <a:noFill/>
            <a:ln w="101600" cap="flat">
              <a:solidFill>
                <a:srgbClr val="94219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4" name="Electronically  excited state A2Πu (v’=2)"/>
            <p:cNvSpPr/>
            <p:nvPr/>
          </p:nvSpPr>
          <p:spPr>
            <a:xfrm>
              <a:off x="-1" y="18237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b="0">
                  <a:solidFill>
                    <a:srgbClr val="942192"/>
                  </a:solidFill>
                  <a:latin typeface="Rubik Light Bold"/>
                  <a:ea typeface="Rubik Light Bold"/>
                  <a:cs typeface="Rubik Light Bold"/>
                  <a:sym typeface="Rubik Light Bold"/>
                </a:defRPr>
              </a:pPr>
              <a:r>
                <a:t>Electronically </a:t>
              </a:r>
              <a:br/>
              <a:r>
                <a:t>excited state</a:t>
              </a:r>
              <a:br/>
              <a:r>
                <a:t>A</a:t>
              </a:r>
              <a:r>
                <a:rPr baseline="31999"/>
                <a:t>2</a:t>
              </a:r>
              <a:r>
                <a:t>Π</a:t>
              </a:r>
              <a:r>
                <a:rPr baseline="-5999"/>
                <a:t>u</a:t>
              </a:r>
              <a:r>
                <a:t> (v’=2)</a:t>
              </a:r>
            </a:p>
          </p:txBody>
        </p:sp>
      </p:grpSp>
      <p:grpSp>
        <p:nvGrpSpPr>
          <p:cNvPr id="1198" name="Group"/>
          <p:cNvGrpSpPr/>
          <p:nvPr/>
        </p:nvGrpSpPr>
        <p:grpSpPr>
          <a:xfrm>
            <a:off x="21110872" y="5281539"/>
            <a:ext cx="356079" cy="528824"/>
            <a:chOff x="0" y="0"/>
            <a:chExt cx="356077" cy="528822"/>
          </a:xfrm>
        </p:grpSpPr>
        <p:sp>
          <p:nvSpPr>
            <p:cNvPr id="1196" name="Line"/>
            <p:cNvSpPr/>
            <p:nvPr/>
          </p:nvSpPr>
          <p:spPr>
            <a:xfrm flipV="1">
              <a:off x="-1" y="-1"/>
              <a:ext cx="2" cy="528824"/>
            </a:xfrm>
            <a:prstGeom prst="line">
              <a:avLst/>
            </a:prstGeom>
            <a:noFill/>
            <a:ln w="381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197" name="Equation"/>
                <p:cNvSpPr txBox="1"/>
                <p:nvPr/>
              </p:nvSpPr>
              <p:spPr>
                <a:xfrm>
                  <a:off x="189580" y="117100"/>
                  <a:ext cx="166498" cy="259081"/>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𝛿</m:t>
                        </m:r>
                      </m:oMath>
                    </m:oMathPara>
                  </a14:m>
                  <a:endParaRPr sz="3000"/>
                </a:p>
              </p:txBody>
            </p:sp>
          </mc:Choice>
          <mc:Fallback xmlns="">
            <p:sp>
              <p:nvSpPr>
                <p:cNvPr id="1197" name="Equation"/>
                <p:cNvSpPr txBox="1">
                  <a:spLocks noRot="1" noChangeAspect="1" noMove="1" noResize="1" noEditPoints="1" noAdjustHandles="1" noChangeArrowheads="1" noChangeShapeType="1" noTextEdit="1"/>
                </p:cNvSpPr>
                <p:nvPr/>
              </p:nvSpPr>
              <p:spPr>
                <a:xfrm>
                  <a:off x="189580" y="117100"/>
                  <a:ext cx="166498" cy="259081"/>
                </a:xfrm>
                <a:prstGeom prst="rect">
                  <a:avLst/>
                </a:prstGeom>
                <a:blipFill>
                  <a:blip r:embed="rId10"/>
                  <a:stretch>
                    <a:fillRect l="-78571" r="-100000" b="-90476"/>
                  </a:stretch>
                </a:blipFill>
                <a:ln w="12700" cap="flat">
                  <a:noFill/>
                  <a:miter lim="400000"/>
                </a:ln>
                <a:effectLst/>
              </p:spPr>
              <p:txBody>
                <a:bodyPr/>
                <a:lstStyle/>
                <a:p>
                  <a:r>
                    <a:rPr lang="en-CH">
                      <a:noFill/>
                    </a:rPr>
                    <a:t> </a:t>
                  </a:r>
                </a:p>
              </p:txBody>
            </p:sp>
          </mc:Fallback>
        </mc:AlternateContent>
      </p:grpSp>
      <p:sp>
        <p:nvSpPr>
          <p:cNvPr id="1199" name="Shape"/>
          <p:cNvSpPr/>
          <p:nvPr/>
        </p:nvSpPr>
        <p:spPr>
          <a:xfrm rot="18628033">
            <a:off x="15268937" y="7482321"/>
            <a:ext cx="7031495" cy="548965"/>
          </a:xfrm>
          <a:custGeom>
            <a:avLst/>
            <a:gdLst/>
            <a:ahLst/>
            <a:cxnLst>
              <a:cxn ang="0">
                <a:pos x="wd2" y="hd2"/>
              </a:cxn>
              <a:cxn ang="5400000">
                <a:pos x="wd2" y="hd2"/>
              </a:cxn>
              <a:cxn ang="10800000">
                <a:pos x="wd2" y="hd2"/>
              </a:cxn>
              <a:cxn ang="16200000">
                <a:pos x="wd2" y="hd2"/>
              </a:cxn>
            </a:cxnLst>
            <a:rect l="0" t="0" r="r" b="b"/>
            <a:pathLst>
              <a:path w="21600" h="21600" extrusionOk="0">
                <a:moveTo>
                  <a:pt x="20547" y="14362"/>
                </a:moveTo>
                <a:lnTo>
                  <a:pt x="20546" y="21600"/>
                </a:lnTo>
                <a:lnTo>
                  <a:pt x="21600" y="10643"/>
                </a:lnTo>
                <a:lnTo>
                  <a:pt x="20522" y="1895"/>
                </a:lnTo>
                <a:lnTo>
                  <a:pt x="20525" y="8207"/>
                </a:lnTo>
                <a:lnTo>
                  <a:pt x="87" y="0"/>
                </a:lnTo>
                <a:lnTo>
                  <a:pt x="0" y="20662"/>
                </a:lnTo>
                <a:lnTo>
                  <a:pt x="20547" y="14362"/>
                </a:lnTo>
                <a:close/>
              </a:path>
            </a:pathLst>
          </a:custGeom>
          <a:solidFill>
            <a:srgbClr val="FF26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202" name="Group"/>
          <p:cNvGrpSpPr/>
          <p:nvPr/>
        </p:nvGrpSpPr>
        <p:grpSpPr>
          <a:xfrm>
            <a:off x="21641283" y="2232501"/>
            <a:ext cx="426304" cy="3577862"/>
            <a:chOff x="0" y="0"/>
            <a:chExt cx="426302" cy="3577860"/>
          </a:xfrm>
        </p:grpSpPr>
        <p:sp>
          <p:nvSpPr>
            <p:cNvPr id="1200" name="Line"/>
            <p:cNvSpPr/>
            <p:nvPr/>
          </p:nvSpPr>
          <p:spPr>
            <a:xfrm flipV="1">
              <a:off x="-1" y="-1"/>
              <a:ext cx="2" cy="3577862"/>
            </a:xfrm>
            <a:prstGeom prst="line">
              <a:avLst/>
            </a:prstGeom>
            <a:noFill/>
            <a:ln w="381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201" name="Equation"/>
                <p:cNvSpPr txBox="1"/>
                <p:nvPr/>
              </p:nvSpPr>
              <p:spPr>
                <a:xfrm>
                  <a:off x="187034" y="1512150"/>
                  <a:ext cx="239269" cy="257176"/>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m:rPr>
                            <m:sty m:val="p"/>
                          </m:rPr>
                          <a:rPr sz="3000" i="1">
                            <a:solidFill>
                              <a:srgbClr val="000000"/>
                            </a:solidFill>
                            <a:latin typeface="Cambria Math" panose="02040503050406030204" pitchFamily="18" charset="0"/>
                          </a:rPr>
                          <m:t>Δ</m:t>
                        </m:r>
                      </m:oMath>
                    </m:oMathPara>
                  </a14:m>
                  <a:endParaRPr sz="3000"/>
                </a:p>
              </p:txBody>
            </p:sp>
          </mc:Choice>
          <mc:Fallback xmlns="">
            <p:sp>
              <p:nvSpPr>
                <p:cNvPr id="1201" name="Equation"/>
                <p:cNvSpPr txBox="1">
                  <a:spLocks noRot="1" noChangeAspect="1" noMove="1" noResize="1" noEditPoints="1" noAdjustHandles="1" noChangeArrowheads="1" noChangeShapeType="1" noTextEdit="1"/>
                </p:cNvSpPr>
                <p:nvPr/>
              </p:nvSpPr>
              <p:spPr>
                <a:xfrm>
                  <a:off x="187034" y="1512150"/>
                  <a:ext cx="239269" cy="257176"/>
                </a:xfrm>
                <a:prstGeom prst="rect">
                  <a:avLst/>
                </a:prstGeom>
                <a:blipFill>
                  <a:blip r:embed="rId11"/>
                  <a:stretch>
                    <a:fillRect l="-50000" r="-50000" b="-95238"/>
                  </a:stretch>
                </a:blipFill>
                <a:ln w="12700" cap="flat">
                  <a:noFill/>
                  <a:miter lim="400000"/>
                </a:ln>
                <a:effectLst/>
              </p:spPr>
              <p:txBody>
                <a:bodyPr/>
                <a:lstStyle/>
                <a:p>
                  <a:r>
                    <a:rPr lang="en-CH">
                      <a:noFill/>
                    </a:rPr>
                    <a:t> </a:t>
                  </a:r>
                </a:p>
              </p:txBody>
            </p:sp>
          </mc:Fallback>
        </mc:AlternateContent>
      </p:grpSp>
      <mc:AlternateContent xmlns:mc="http://schemas.openxmlformats.org/markup-compatibility/2006" xmlns:a14="http://schemas.microsoft.com/office/drawing/2010/main">
        <mc:Choice Requires="a14">
          <p:sp>
            <p:nvSpPr>
              <p:cNvPr id="1203" name="Text"/>
              <p:cNvSpPr txBox="1"/>
              <p:nvPr/>
            </p:nvSpPr>
            <p:spPr>
              <a:xfrm>
                <a:off x="12787749" y="3120070"/>
                <a:ext cx="2302467" cy="83297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4000" b="0">
                    <a:solidFill>
                      <a:srgbClr val="ED7D31"/>
                    </a:solidFill>
                    <a:latin typeface="Rubik Regular"/>
                    <a:ea typeface="Rubik Regular"/>
                    <a:cs typeface="Rubik Regular"/>
                    <a:sym typeface="Rubik Regular"/>
                  </a:defRPr>
                </a:lvl1pPr>
              </a:lstStyle>
              <a:p>
                <a:pPr/>
                <a14:m>
                  <m:oMathPara xmlns:m="http://schemas.openxmlformats.org/officeDocument/2006/math">
                    <m:oMathParaPr>
                      <m:jc m:val="center"/>
                    </m:oMathParaPr>
                    <m:oMath xmlns:m="http://schemas.openxmlformats.org/officeDocument/2006/math">
                      <m:r>
                        <a:rPr sz="4850" i="1">
                          <a:solidFill>
                            <a:srgbClr val="ED7D31"/>
                          </a:solidFill>
                          <a:latin typeface="Cambria Math" panose="02040503050406030204" pitchFamily="18" charset="0"/>
                        </a:rPr>
                        <m:t>𝐹</m:t>
                      </m:r>
                      <m:r>
                        <a:rPr sz="4850" i="1">
                          <a:solidFill>
                            <a:srgbClr val="ED7D31"/>
                          </a:solidFill>
                          <a:latin typeface="Cambria Math" panose="02040503050406030204" pitchFamily="18" charset="0"/>
                        </a:rPr>
                        <m:t>=−</m:t>
                      </m:r>
                      <m:r>
                        <a:rPr sz="4850" i="1">
                          <a:solidFill>
                            <a:srgbClr val="ED7D31"/>
                          </a:solidFill>
                          <a:latin typeface="Cambria Math" panose="02040503050406030204" pitchFamily="18" charset="0"/>
                        </a:rPr>
                        <m:t>𝛻</m:t>
                      </m:r>
                    </m:oMath>
                  </m:oMathPara>
                </a14:m>
                <a:endParaRPr dirty="0"/>
              </a:p>
            </p:txBody>
          </p:sp>
        </mc:Choice>
        <mc:Fallback xmlns="">
          <p:sp>
            <p:nvSpPr>
              <p:cNvPr id="1203" name="Text"/>
              <p:cNvSpPr txBox="1">
                <a:spLocks noRot="1" noChangeAspect="1" noMove="1" noResize="1" noEditPoints="1" noAdjustHandles="1" noChangeArrowheads="1" noChangeShapeType="1" noTextEdit="1"/>
              </p:cNvSpPr>
              <p:nvPr/>
            </p:nvSpPr>
            <p:spPr>
              <a:xfrm>
                <a:off x="12787749" y="3120070"/>
                <a:ext cx="2302467" cy="832977"/>
              </a:xfrm>
              <a:prstGeom prst="rect">
                <a:avLst/>
              </a:prstGeom>
              <a:blipFill>
                <a:blip r:embed="rId12"/>
                <a:stretch>
                  <a:fillRect l="-7182"/>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CH">
                    <a:noFill/>
                  </a:rPr>
                  <a:t> </a:t>
                </a:r>
              </a:p>
            </p:txBody>
          </p:sp>
        </mc:Fallback>
      </mc:AlternateContent>
      <p:grpSp>
        <p:nvGrpSpPr>
          <p:cNvPr id="1214" name="Group"/>
          <p:cNvGrpSpPr/>
          <p:nvPr/>
        </p:nvGrpSpPr>
        <p:grpSpPr>
          <a:xfrm>
            <a:off x="17289033" y="534561"/>
            <a:ext cx="3056057" cy="1585914"/>
            <a:chOff x="0" y="0"/>
            <a:chExt cx="3056056" cy="1585913"/>
          </a:xfrm>
        </p:grpSpPr>
        <p:sp>
          <p:nvSpPr>
            <p:cNvPr id="1328" name="Connection Line"/>
            <p:cNvSpPr/>
            <p:nvPr/>
          </p:nvSpPr>
          <p:spPr>
            <a:xfrm>
              <a:off x="0" y="0"/>
              <a:ext cx="3056057" cy="1585914"/>
            </a:xfrm>
            <a:custGeom>
              <a:avLst/>
              <a:gdLst/>
              <a:ahLst/>
              <a:cxnLst>
                <a:cxn ang="0">
                  <a:pos x="wd2" y="hd2"/>
                </a:cxn>
                <a:cxn ang="5400000">
                  <a:pos x="wd2" y="hd2"/>
                </a:cxn>
                <a:cxn ang="10800000">
                  <a:pos x="wd2" y="hd2"/>
                </a:cxn>
                <a:cxn ang="16200000">
                  <a:pos x="wd2" y="hd2"/>
                </a:cxn>
              </a:cxnLst>
              <a:rect l="0" t="0" r="r" b="b"/>
              <a:pathLst>
                <a:path w="21600" h="16200" extrusionOk="0">
                  <a:moveTo>
                    <a:pt x="0" y="0"/>
                  </a:moveTo>
                  <a:cubicBezTo>
                    <a:pt x="7637" y="21592"/>
                    <a:pt x="14837" y="21600"/>
                    <a:pt x="21600" y="25"/>
                  </a:cubicBezTo>
                </a:path>
              </a:pathLst>
            </a:custGeom>
            <a:noFill/>
            <a:ln w="76200" cap="flat">
              <a:solidFill>
                <a:srgbClr val="FF2600"/>
              </a:solidFill>
              <a:prstDash val="solid"/>
              <a:miter lim="400000"/>
            </a:ln>
            <a:effectLst/>
          </p:spPr>
          <p:txBody>
            <a:bodyPr/>
            <a:lstStyle/>
            <a:p>
              <a:endParaRPr/>
            </a:p>
          </p:txBody>
        </p:sp>
        <p:grpSp>
          <p:nvGrpSpPr>
            <p:cNvPr id="1213" name="Group"/>
            <p:cNvGrpSpPr/>
            <p:nvPr/>
          </p:nvGrpSpPr>
          <p:grpSpPr>
            <a:xfrm>
              <a:off x="620788" y="343370"/>
              <a:ext cx="1864562" cy="791617"/>
              <a:chOff x="0" y="0"/>
              <a:chExt cx="1864561" cy="791615"/>
            </a:xfrm>
          </p:grpSpPr>
          <p:pic>
            <p:nvPicPr>
              <p:cNvPr id="1205" name="Image" descr="Image"/>
              <p:cNvPicPr>
                <a:picLocks noChangeAspect="1"/>
              </p:cNvPicPr>
              <p:nvPr/>
            </p:nvPicPr>
            <p:blipFill>
              <a:blip r:embed="rId5"/>
              <a:stretch>
                <a:fillRect/>
              </a:stretch>
            </p:blipFill>
            <p:spPr>
              <a:xfrm>
                <a:off x="1152362" y="126064"/>
                <a:ext cx="712200" cy="623175"/>
              </a:xfrm>
              <a:prstGeom prst="rect">
                <a:avLst/>
              </a:prstGeom>
              <a:ln w="12700" cap="flat">
                <a:noFill/>
                <a:miter lim="400000"/>
              </a:ln>
              <a:effectLst/>
            </p:spPr>
          </p:pic>
          <p:pic>
            <p:nvPicPr>
              <p:cNvPr id="1206" name="Image" descr="Image"/>
              <p:cNvPicPr>
                <a:picLocks noChangeAspect="1"/>
              </p:cNvPicPr>
              <p:nvPr/>
            </p:nvPicPr>
            <p:blipFill>
              <a:blip r:embed="rId13"/>
              <a:stretch>
                <a:fillRect/>
              </a:stretch>
            </p:blipFill>
            <p:spPr>
              <a:xfrm>
                <a:off x="69226" y="200251"/>
                <a:ext cx="474800" cy="474801"/>
              </a:xfrm>
              <a:prstGeom prst="rect">
                <a:avLst/>
              </a:prstGeom>
              <a:ln w="12700" cap="flat">
                <a:noFill/>
                <a:miter lim="400000"/>
              </a:ln>
              <a:effectLst/>
            </p:spPr>
          </p:pic>
          <p:grpSp>
            <p:nvGrpSpPr>
              <p:cNvPr id="1212" name="Group"/>
              <p:cNvGrpSpPr/>
              <p:nvPr/>
            </p:nvGrpSpPr>
            <p:grpSpPr>
              <a:xfrm>
                <a:off x="0" y="0"/>
                <a:ext cx="1793342" cy="791616"/>
                <a:chOff x="0" y="0"/>
                <a:chExt cx="1793341" cy="791615"/>
              </a:xfrm>
            </p:grpSpPr>
            <p:sp>
              <p:nvSpPr>
                <p:cNvPr id="1207" name="+"/>
                <p:cNvSpPr txBox="1"/>
                <p:nvPr/>
              </p:nvSpPr>
              <p:spPr>
                <a:xfrm>
                  <a:off x="0" y="12733"/>
                  <a:ext cx="591506" cy="7788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lstStyle>
                <a:p>
                  <a:r>
                    <a:t>+</a:t>
                  </a:r>
                </a:p>
              </p:txBody>
            </p:sp>
            <p:sp>
              <p:nvSpPr>
                <p:cNvPr id="1208" name="+"/>
                <p:cNvSpPr txBox="1"/>
                <p:nvPr/>
              </p:nvSpPr>
              <p:spPr>
                <a:xfrm>
                  <a:off x="1223581" y="0"/>
                  <a:ext cx="569761" cy="7916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lstStyle>
                <a:p>
                  <a:r>
                    <a:t>+</a:t>
                  </a:r>
                </a:p>
              </p:txBody>
            </p:sp>
            <p:grpSp>
              <p:nvGrpSpPr>
                <p:cNvPr id="1211" name="Group"/>
                <p:cNvGrpSpPr/>
                <p:nvPr/>
              </p:nvGrpSpPr>
              <p:grpSpPr>
                <a:xfrm>
                  <a:off x="659719" y="330025"/>
                  <a:ext cx="431539" cy="266990"/>
                  <a:chOff x="0" y="0"/>
                  <a:chExt cx="431537" cy="266989"/>
                </a:xfrm>
              </p:grpSpPr>
              <p:pic>
                <p:nvPicPr>
                  <p:cNvPr id="1209" name="mechanical-spring-vector-icon-450w-1184485066.jpg" descr="mechanical-spring-vector-icon-450w-1184485066.jpg"/>
                  <p:cNvPicPr>
                    <a:picLocks noChangeAspect="1"/>
                  </p:cNvPicPr>
                  <p:nvPr/>
                </p:nvPicPr>
                <p:blipFill>
                  <a:blip r:embed="rId14"/>
                  <a:srcRect l="33022" t="58163" r="33859" b="14636"/>
                  <a:stretch>
                    <a:fillRect/>
                  </a:stretch>
                </p:blipFill>
                <p:spPr>
                  <a:xfrm rot="16200000">
                    <a:off x="-18984" y="18983"/>
                    <a:ext cx="266991" cy="229024"/>
                  </a:xfrm>
                  <a:prstGeom prst="rect">
                    <a:avLst/>
                  </a:prstGeom>
                  <a:ln w="12700" cap="flat">
                    <a:noFill/>
                    <a:miter lim="400000"/>
                  </a:ln>
                  <a:effectLst/>
                </p:spPr>
              </p:pic>
              <p:pic>
                <p:nvPicPr>
                  <p:cNvPr id="1210" name="mechanical-spring-vector-icon-450w-1184485066.jpg" descr="mechanical-spring-vector-icon-450w-1184485066.jpg"/>
                  <p:cNvPicPr>
                    <a:picLocks noChangeAspect="1"/>
                  </p:cNvPicPr>
                  <p:nvPr/>
                </p:nvPicPr>
                <p:blipFill>
                  <a:blip r:embed="rId14"/>
                  <a:srcRect l="33022" t="58163" r="33859" b="14636"/>
                  <a:stretch>
                    <a:fillRect/>
                  </a:stretch>
                </p:blipFill>
                <p:spPr>
                  <a:xfrm rot="16200000">
                    <a:off x="183531" y="18983"/>
                    <a:ext cx="266991" cy="229024"/>
                  </a:xfrm>
                  <a:prstGeom prst="rect">
                    <a:avLst/>
                  </a:prstGeom>
                  <a:ln w="12700" cap="flat">
                    <a:noFill/>
                    <a:miter lim="400000"/>
                  </a:ln>
                  <a:effectLst/>
                </p:spPr>
              </p:pic>
            </p:grpSp>
          </p:grpSp>
        </p:grpSp>
      </p:grpSp>
      <p:grpSp>
        <p:nvGrpSpPr>
          <p:cNvPr id="1217" name="Group"/>
          <p:cNvGrpSpPr/>
          <p:nvPr/>
        </p:nvGrpSpPr>
        <p:grpSpPr>
          <a:xfrm>
            <a:off x="15504190" y="1319061"/>
            <a:ext cx="6960547" cy="8458"/>
            <a:chOff x="0" y="0"/>
            <a:chExt cx="6960546" cy="8456"/>
          </a:xfrm>
        </p:grpSpPr>
        <p:sp>
          <p:nvSpPr>
            <p:cNvPr id="1215" name="Line"/>
            <p:cNvSpPr/>
            <p:nvPr/>
          </p:nvSpPr>
          <p:spPr>
            <a:xfrm>
              <a:off x="0" y="8456"/>
              <a:ext cx="1784844" cy="1"/>
            </a:xfrm>
            <a:prstGeom prst="line">
              <a:avLst/>
            </a:prstGeom>
            <a:noFill/>
            <a:ln w="1016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216" name="Line"/>
            <p:cNvSpPr/>
            <p:nvPr/>
          </p:nvSpPr>
          <p:spPr>
            <a:xfrm flipH="1" flipV="1">
              <a:off x="5175702" y="0"/>
              <a:ext cx="1784845" cy="1"/>
            </a:xfrm>
            <a:prstGeom prst="line">
              <a:avLst/>
            </a:prstGeom>
            <a:noFill/>
            <a:ln w="101600" cap="flat">
              <a:solidFill>
                <a:srgbClr val="FF2600"/>
              </a:solidFill>
              <a:prstDash val="solid"/>
              <a:miter lim="400000"/>
              <a:tailEnd type="triangle" w="med" len="med"/>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nvGrpSpPr>
          <p:cNvPr id="1324" name="Group"/>
          <p:cNvGrpSpPr/>
          <p:nvPr/>
        </p:nvGrpSpPr>
        <p:grpSpPr>
          <a:xfrm>
            <a:off x="-17160012" y="902875"/>
            <a:ext cx="49653367" cy="840829"/>
            <a:chOff x="0" y="0"/>
            <a:chExt cx="49653366" cy="840828"/>
          </a:xfrm>
        </p:grpSpPr>
        <p:grpSp>
          <p:nvGrpSpPr>
            <p:cNvPr id="1270" name="Group"/>
            <p:cNvGrpSpPr/>
            <p:nvPr/>
          </p:nvGrpSpPr>
          <p:grpSpPr>
            <a:xfrm>
              <a:off x="-1" y="0"/>
              <a:ext cx="24826684" cy="840829"/>
              <a:chOff x="0" y="0"/>
              <a:chExt cx="24826683" cy="840828"/>
            </a:xfrm>
          </p:grpSpPr>
          <p:grpSp>
            <p:nvGrpSpPr>
              <p:cNvPr id="1230" name="Group"/>
              <p:cNvGrpSpPr/>
              <p:nvPr/>
            </p:nvGrpSpPr>
            <p:grpSpPr>
              <a:xfrm>
                <a:off x="6206670" y="0"/>
                <a:ext cx="6206672" cy="840829"/>
                <a:chOff x="0" y="0"/>
                <a:chExt cx="6206670" cy="840828"/>
              </a:xfrm>
            </p:grpSpPr>
            <p:grpSp>
              <p:nvGrpSpPr>
                <p:cNvPr id="1224" name="Group"/>
                <p:cNvGrpSpPr/>
                <p:nvPr/>
              </p:nvGrpSpPr>
              <p:grpSpPr>
                <a:xfrm>
                  <a:off x="2483336" y="0"/>
                  <a:ext cx="3723335" cy="840829"/>
                  <a:chOff x="0" y="394"/>
                  <a:chExt cx="3723334" cy="840827"/>
                </a:xfrm>
              </p:grpSpPr>
              <p:sp>
                <p:nvSpPr>
                  <p:cNvPr id="132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3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3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3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3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3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229" name="Group"/>
                <p:cNvGrpSpPr/>
                <p:nvPr/>
              </p:nvGrpSpPr>
              <p:grpSpPr>
                <a:xfrm>
                  <a:off x="0" y="0"/>
                  <a:ext cx="2483337" cy="840829"/>
                  <a:chOff x="0" y="0"/>
                  <a:chExt cx="2483336" cy="840828"/>
                </a:xfrm>
              </p:grpSpPr>
              <p:sp>
                <p:nvSpPr>
                  <p:cNvPr id="133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3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3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3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nvGrpSpPr>
              <p:cNvPr id="1243" name="Group"/>
              <p:cNvGrpSpPr/>
              <p:nvPr/>
            </p:nvGrpSpPr>
            <p:grpSpPr>
              <a:xfrm>
                <a:off x="-1" y="0"/>
                <a:ext cx="6206672" cy="840829"/>
                <a:chOff x="0" y="0"/>
                <a:chExt cx="6206670" cy="840828"/>
              </a:xfrm>
            </p:grpSpPr>
            <p:grpSp>
              <p:nvGrpSpPr>
                <p:cNvPr id="1237" name="Group"/>
                <p:cNvGrpSpPr/>
                <p:nvPr/>
              </p:nvGrpSpPr>
              <p:grpSpPr>
                <a:xfrm>
                  <a:off x="2483336" y="0"/>
                  <a:ext cx="3723335" cy="840829"/>
                  <a:chOff x="0" y="394"/>
                  <a:chExt cx="3723334" cy="840827"/>
                </a:xfrm>
              </p:grpSpPr>
              <p:sp>
                <p:nvSpPr>
                  <p:cNvPr id="133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4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4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4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4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4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242" name="Group"/>
                <p:cNvGrpSpPr/>
                <p:nvPr/>
              </p:nvGrpSpPr>
              <p:grpSpPr>
                <a:xfrm>
                  <a:off x="0" y="0"/>
                  <a:ext cx="2483337" cy="840829"/>
                  <a:chOff x="0" y="0"/>
                  <a:chExt cx="2483336" cy="840828"/>
                </a:xfrm>
              </p:grpSpPr>
              <p:sp>
                <p:nvSpPr>
                  <p:cNvPr id="134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4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4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4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nvGrpSpPr>
              <p:cNvPr id="1256" name="Group"/>
              <p:cNvGrpSpPr/>
              <p:nvPr/>
            </p:nvGrpSpPr>
            <p:grpSpPr>
              <a:xfrm>
                <a:off x="12413341" y="0"/>
                <a:ext cx="6206672" cy="840829"/>
                <a:chOff x="0" y="0"/>
                <a:chExt cx="6206670" cy="840828"/>
              </a:xfrm>
            </p:grpSpPr>
            <p:grpSp>
              <p:nvGrpSpPr>
                <p:cNvPr id="1250" name="Group"/>
                <p:cNvGrpSpPr/>
                <p:nvPr/>
              </p:nvGrpSpPr>
              <p:grpSpPr>
                <a:xfrm>
                  <a:off x="2483336" y="0"/>
                  <a:ext cx="3723335" cy="840829"/>
                  <a:chOff x="0" y="394"/>
                  <a:chExt cx="3723334" cy="840827"/>
                </a:xfrm>
              </p:grpSpPr>
              <p:sp>
                <p:nvSpPr>
                  <p:cNvPr id="134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5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5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5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5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5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255" name="Group"/>
                <p:cNvGrpSpPr/>
                <p:nvPr/>
              </p:nvGrpSpPr>
              <p:grpSpPr>
                <a:xfrm>
                  <a:off x="0" y="0"/>
                  <a:ext cx="2483337" cy="840829"/>
                  <a:chOff x="0" y="0"/>
                  <a:chExt cx="2483336" cy="840828"/>
                </a:xfrm>
              </p:grpSpPr>
              <p:sp>
                <p:nvSpPr>
                  <p:cNvPr id="135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5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5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5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nvGrpSpPr>
              <p:cNvPr id="1269" name="Group"/>
              <p:cNvGrpSpPr/>
              <p:nvPr/>
            </p:nvGrpSpPr>
            <p:grpSpPr>
              <a:xfrm>
                <a:off x="18620012" y="0"/>
                <a:ext cx="6206671" cy="840829"/>
                <a:chOff x="0" y="0"/>
                <a:chExt cx="6206670" cy="840828"/>
              </a:xfrm>
            </p:grpSpPr>
            <p:grpSp>
              <p:nvGrpSpPr>
                <p:cNvPr id="1263" name="Group"/>
                <p:cNvGrpSpPr/>
                <p:nvPr/>
              </p:nvGrpSpPr>
              <p:grpSpPr>
                <a:xfrm>
                  <a:off x="2483336" y="0"/>
                  <a:ext cx="3723335" cy="840829"/>
                  <a:chOff x="0" y="394"/>
                  <a:chExt cx="3723334" cy="840827"/>
                </a:xfrm>
              </p:grpSpPr>
              <p:sp>
                <p:nvSpPr>
                  <p:cNvPr id="135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6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6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6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6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6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268" name="Group"/>
                <p:cNvGrpSpPr/>
                <p:nvPr/>
              </p:nvGrpSpPr>
              <p:grpSpPr>
                <a:xfrm>
                  <a:off x="0" y="0"/>
                  <a:ext cx="2483337" cy="840829"/>
                  <a:chOff x="0" y="0"/>
                  <a:chExt cx="2483336" cy="840828"/>
                </a:xfrm>
              </p:grpSpPr>
              <p:sp>
                <p:nvSpPr>
                  <p:cNvPr id="136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6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6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6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grpSp>
          <p:nvGrpSpPr>
            <p:cNvPr id="1323" name="Group"/>
            <p:cNvGrpSpPr/>
            <p:nvPr/>
          </p:nvGrpSpPr>
          <p:grpSpPr>
            <a:xfrm>
              <a:off x="24826682" y="0"/>
              <a:ext cx="24826685" cy="840829"/>
              <a:chOff x="0" y="0"/>
              <a:chExt cx="24826683" cy="840828"/>
            </a:xfrm>
          </p:grpSpPr>
          <p:grpSp>
            <p:nvGrpSpPr>
              <p:cNvPr id="1283" name="Group"/>
              <p:cNvGrpSpPr/>
              <p:nvPr/>
            </p:nvGrpSpPr>
            <p:grpSpPr>
              <a:xfrm>
                <a:off x="6206670" y="0"/>
                <a:ext cx="6206672" cy="840829"/>
                <a:chOff x="0" y="0"/>
                <a:chExt cx="6206670" cy="840828"/>
              </a:xfrm>
            </p:grpSpPr>
            <p:grpSp>
              <p:nvGrpSpPr>
                <p:cNvPr id="1277" name="Group"/>
                <p:cNvGrpSpPr/>
                <p:nvPr/>
              </p:nvGrpSpPr>
              <p:grpSpPr>
                <a:xfrm>
                  <a:off x="2483336" y="0"/>
                  <a:ext cx="3723335" cy="840829"/>
                  <a:chOff x="0" y="394"/>
                  <a:chExt cx="3723334" cy="840827"/>
                </a:xfrm>
              </p:grpSpPr>
              <p:sp>
                <p:nvSpPr>
                  <p:cNvPr id="136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7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7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7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7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7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282" name="Group"/>
                <p:cNvGrpSpPr/>
                <p:nvPr/>
              </p:nvGrpSpPr>
              <p:grpSpPr>
                <a:xfrm>
                  <a:off x="0" y="0"/>
                  <a:ext cx="2483337" cy="840829"/>
                  <a:chOff x="0" y="0"/>
                  <a:chExt cx="2483336" cy="840828"/>
                </a:xfrm>
              </p:grpSpPr>
              <p:sp>
                <p:nvSpPr>
                  <p:cNvPr id="137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7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7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7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nvGrpSpPr>
              <p:cNvPr id="1296" name="Group"/>
              <p:cNvGrpSpPr/>
              <p:nvPr/>
            </p:nvGrpSpPr>
            <p:grpSpPr>
              <a:xfrm>
                <a:off x="-1" y="0"/>
                <a:ext cx="6206672" cy="840829"/>
                <a:chOff x="0" y="0"/>
                <a:chExt cx="6206670" cy="840828"/>
              </a:xfrm>
            </p:grpSpPr>
            <p:grpSp>
              <p:nvGrpSpPr>
                <p:cNvPr id="1290" name="Group"/>
                <p:cNvGrpSpPr/>
                <p:nvPr/>
              </p:nvGrpSpPr>
              <p:grpSpPr>
                <a:xfrm>
                  <a:off x="2483336" y="0"/>
                  <a:ext cx="3723335" cy="840829"/>
                  <a:chOff x="0" y="394"/>
                  <a:chExt cx="3723334" cy="840827"/>
                </a:xfrm>
              </p:grpSpPr>
              <p:sp>
                <p:nvSpPr>
                  <p:cNvPr id="137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8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8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8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8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8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295" name="Group"/>
                <p:cNvGrpSpPr/>
                <p:nvPr/>
              </p:nvGrpSpPr>
              <p:grpSpPr>
                <a:xfrm>
                  <a:off x="0" y="0"/>
                  <a:ext cx="2483337" cy="840829"/>
                  <a:chOff x="0" y="0"/>
                  <a:chExt cx="2483336" cy="840828"/>
                </a:xfrm>
              </p:grpSpPr>
              <p:sp>
                <p:nvSpPr>
                  <p:cNvPr id="138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8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8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8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nvGrpSpPr>
              <p:cNvPr id="1309" name="Group"/>
              <p:cNvGrpSpPr/>
              <p:nvPr/>
            </p:nvGrpSpPr>
            <p:grpSpPr>
              <a:xfrm>
                <a:off x="12413341" y="0"/>
                <a:ext cx="6206672" cy="840829"/>
                <a:chOff x="0" y="0"/>
                <a:chExt cx="6206670" cy="840828"/>
              </a:xfrm>
            </p:grpSpPr>
            <p:grpSp>
              <p:nvGrpSpPr>
                <p:cNvPr id="1303" name="Group"/>
                <p:cNvGrpSpPr/>
                <p:nvPr/>
              </p:nvGrpSpPr>
              <p:grpSpPr>
                <a:xfrm>
                  <a:off x="2483336" y="0"/>
                  <a:ext cx="3723335" cy="840829"/>
                  <a:chOff x="0" y="394"/>
                  <a:chExt cx="3723334" cy="840827"/>
                </a:xfrm>
              </p:grpSpPr>
              <p:sp>
                <p:nvSpPr>
                  <p:cNvPr id="138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9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9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9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9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9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308" name="Group"/>
                <p:cNvGrpSpPr/>
                <p:nvPr/>
              </p:nvGrpSpPr>
              <p:grpSpPr>
                <a:xfrm>
                  <a:off x="0" y="0"/>
                  <a:ext cx="2483337" cy="840829"/>
                  <a:chOff x="0" y="0"/>
                  <a:chExt cx="2483336" cy="840828"/>
                </a:xfrm>
              </p:grpSpPr>
              <p:sp>
                <p:nvSpPr>
                  <p:cNvPr id="139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9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39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39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nvGrpSpPr>
              <p:cNvPr id="1322" name="Group"/>
              <p:cNvGrpSpPr/>
              <p:nvPr/>
            </p:nvGrpSpPr>
            <p:grpSpPr>
              <a:xfrm>
                <a:off x="18620012" y="0"/>
                <a:ext cx="6206671" cy="840829"/>
                <a:chOff x="0" y="0"/>
                <a:chExt cx="6206670" cy="840828"/>
              </a:xfrm>
            </p:grpSpPr>
            <p:grpSp>
              <p:nvGrpSpPr>
                <p:cNvPr id="1316" name="Group"/>
                <p:cNvGrpSpPr/>
                <p:nvPr/>
              </p:nvGrpSpPr>
              <p:grpSpPr>
                <a:xfrm>
                  <a:off x="2483336" y="0"/>
                  <a:ext cx="3723335" cy="840829"/>
                  <a:chOff x="0" y="394"/>
                  <a:chExt cx="3723334" cy="840827"/>
                </a:xfrm>
              </p:grpSpPr>
              <p:sp>
                <p:nvSpPr>
                  <p:cNvPr id="139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40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40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40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40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40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nvGrpSpPr>
                <p:cNvPr id="1321" name="Group"/>
                <p:cNvGrpSpPr/>
                <p:nvPr/>
              </p:nvGrpSpPr>
              <p:grpSpPr>
                <a:xfrm>
                  <a:off x="0" y="0"/>
                  <a:ext cx="2483337" cy="840829"/>
                  <a:chOff x="0" y="0"/>
                  <a:chExt cx="2483336" cy="840828"/>
                </a:xfrm>
              </p:grpSpPr>
              <p:sp>
                <p:nvSpPr>
                  <p:cNvPr id="140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40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sp>
                <p:nvSpPr>
                  <p:cNvPr id="140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FF2600"/>
                    </a:solidFill>
                    <a:prstDash val="solid"/>
                    <a:miter lim="400000"/>
                  </a:ln>
                  <a:effectLst/>
                </p:spPr>
                <p:txBody>
                  <a:bodyPr/>
                  <a:lstStyle/>
                  <a:p>
                    <a:endParaRPr/>
                  </a:p>
                </p:txBody>
              </p:sp>
              <p:sp>
                <p:nvSpPr>
                  <p:cNvPr id="140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FF2600"/>
                    </a:solidFill>
                    <a:prstDash val="solid"/>
                    <a:miter lim="400000"/>
                  </a:ln>
                  <a:effectLst/>
                </p:spPr>
                <p:txBody>
                  <a:bodyPr/>
                  <a:lstStyle/>
                  <a:p>
                    <a:endParaRPr/>
                  </a:p>
                </p:txBody>
              </p:sp>
            </p:grpSp>
          </p:grpSp>
        </p:grpSp>
      </p:grpSp>
      <p:sp>
        <p:nvSpPr>
          <p:cNvPr id="1325" name="Rectangle"/>
          <p:cNvSpPr/>
          <p:nvPr/>
        </p:nvSpPr>
        <p:spPr>
          <a:xfrm>
            <a:off x="-567085" y="692518"/>
            <a:ext cx="12782443" cy="127000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26" name="Quantum-logic state detection"/>
          <p:cNvSpPr txBox="1">
            <a:spLocks noGrp="1"/>
          </p:cNvSpPr>
          <p:nvPr>
            <p:ph type="body" idx="21"/>
          </p:nvPr>
        </p:nvSpPr>
        <p:spPr>
          <a:xfrm>
            <a:off x="1143000" y="762000"/>
            <a:ext cx="7918591" cy="2126555"/>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t>Quantum-logic</a:t>
            </a:r>
            <a:br/>
            <a:r>
              <a:t>state detection</a:t>
            </a:r>
          </a:p>
        </p:txBody>
      </p:sp>
      <p:sp>
        <p:nvSpPr>
          <p:cNvPr id="162" name="M. Sinhal, Z. Meir, K. Najafian, G. Hegi and S. Willitsch, Science 367, 1213 (2020)  K. Najafian, Z. Meir, M. Sinhal and S. Willitsch, Nat. Commun., 11, 1-10 (2020)">
            <a:extLst>
              <a:ext uri="{FF2B5EF4-FFF2-40B4-BE49-F238E27FC236}">
                <a16:creationId xmlns="" xmlns:a16="http://schemas.microsoft.com/office/drawing/2014/main" id="{F70F0ECD-008E-D842-913C-48446978CF01}"/>
              </a:ext>
            </a:extLst>
          </p:cNvPr>
          <p:cNvSpPr txBox="1"/>
          <p:nvPr/>
        </p:nvSpPr>
        <p:spPr>
          <a:xfrm>
            <a:off x="562535" y="12115052"/>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sz="2600" dirty="0"/>
              <a:t>M. Sinhal</a:t>
            </a:r>
            <a:r>
              <a:rPr lang="en-US" sz="2600" dirty="0"/>
              <a:t> et al., </a:t>
            </a:r>
            <a:r>
              <a:rPr sz="2600" dirty="0"/>
              <a:t>Science 367, 1213 (2020) </a:t>
            </a:r>
            <a:br>
              <a:rPr sz="2600" dirty="0"/>
            </a:br>
            <a:r>
              <a:rPr sz="2600" dirty="0"/>
              <a:t>K. Najafian</a:t>
            </a:r>
            <a:r>
              <a:rPr lang="en-US" sz="2600" dirty="0"/>
              <a:t> et al.</a:t>
            </a:r>
            <a:r>
              <a:rPr sz="2600" dirty="0"/>
              <a:t>, Nat. </a:t>
            </a:r>
            <a:r>
              <a:rPr sz="2600" dirty="0" err="1"/>
              <a:t>Commun</a:t>
            </a:r>
            <a:r>
              <a:rPr sz="2600" dirty="0"/>
              <a:t>., 11, 1-10 (2020)</a:t>
            </a:r>
          </a:p>
        </p:txBody>
      </p:sp>
      <p:sp>
        <p:nvSpPr>
          <p:cNvPr id="163" name="Rectangle">
            <a:extLst>
              <a:ext uri="{FF2B5EF4-FFF2-40B4-BE49-F238E27FC236}">
                <a16:creationId xmlns="" xmlns:a16="http://schemas.microsoft.com/office/drawing/2014/main" id="{80989272-B053-6A48-9F3B-44E7EB28C995}"/>
              </a:ext>
            </a:extLst>
          </p:cNvPr>
          <p:cNvSpPr/>
          <p:nvPr/>
        </p:nvSpPr>
        <p:spPr>
          <a:xfrm>
            <a:off x="1709531" y="4194313"/>
            <a:ext cx="9342782" cy="7891670"/>
          </a:xfrm>
          <a:prstGeom prst="rect">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4"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5AAF82D6-ECE5-3441-9D18-277552B55113}"/>
              </a:ext>
            </a:extLst>
          </p:cNvPr>
          <p:cNvSpPr txBox="1"/>
          <p:nvPr/>
        </p:nvSpPr>
        <p:spPr>
          <a:xfrm>
            <a:off x="2733332" y="4452234"/>
            <a:ext cx="7409206"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Sideband Rabi Spectrum of the </a:t>
            </a:r>
            <a:r>
              <a:rPr lang="en-US" sz="2600" b="0" u="sng" dirty="0">
                <a:solidFill>
                  <a:srgbClr val="4271C8"/>
                </a:solidFill>
                <a:latin typeface="Rubik Medium" panose="02000604000000020004" pitchFamily="2" charset="-79"/>
                <a:cs typeface="Rubik Medium" panose="02000604000000020004" pitchFamily="2" charset="-79"/>
              </a:rPr>
              <a:t>Ca</a:t>
            </a:r>
            <a:r>
              <a:rPr lang="en-US" sz="2600" b="0" u="sng" baseline="30000" dirty="0">
                <a:solidFill>
                  <a:srgbClr val="4271C8"/>
                </a:solidFill>
                <a:latin typeface="Rubik Medium" panose="02000604000000020004" pitchFamily="2" charset="-79"/>
                <a:cs typeface="Rubik Medium" panose="02000604000000020004" pitchFamily="2" charset="-79"/>
              </a:rPr>
              <a:t>+</a:t>
            </a:r>
            <a:r>
              <a:rPr lang="en-US" sz="2600" b="0" u="sng" dirty="0">
                <a:latin typeface="Rubik Medium" panose="02000604000000020004" pitchFamily="2" charset="-79"/>
                <a:cs typeface="Rubik Medium" panose="02000604000000020004" pitchFamily="2" charset="-79"/>
              </a:rPr>
              <a:t> ion</a:t>
            </a:r>
            <a:endParaRPr sz="2600" b="0" u="sng" baseline="30000" dirty="0">
              <a:solidFill>
                <a:srgbClr val="4271C8"/>
              </a:solidFill>
              <a:latin typeface="Rubik Medium" panose="02000604000000020004" pitchFamily="2" charset="-79"/>
              <a:cs typeface="Rubik Medium" panose="02000604000000020004" pitchFamily="2" charset="-79"/>
            </a:endParaRPr>
          </a:p>
        </p:txBody>
      </p:sp>
      <p:sp>
        <p:nvSpPr>
          <p:cNvPr id="165" name="TextBox 164">
            <a:extLst>
              <a:ext uri="{FF2B5EF4-FFF2-40B4-BE49-F238E27FC236}">
                <a16:creationId xmlns="" xmlns:a16="http://schemas.microsoft.com/office/drawing/2014/main" id="{C518BC28-A97F-994B-82A0-0ABADBD22E1B}"/>
              </a:ext>
            </a:extLst>
          </p:cNvPr>
          <p:cNvSpPr txBox="1"/>
          <p:nvPr/>
        </p:nvSpPr>
        <p:spPr>
          <a:xfrm rot="16200000">
            <a:off x="931182" y="8200321"/>
            <a:ext cx="2827728" cy="4257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21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withEffect">
                                  <p:stCondLst>
                                    <p:cond delay="0"/>
                                  </p:stCondLst>
                                  <p:iterate>
                                    <p:tmAbs val="0"/>
                                  </p:iterate>
                                  <p:childTnLst>
                                    <p:set>
                                      <p:cBhvr>
                                        <p:cTn id="6" fill="hold"/>
                                        <p:tgtEl>
                                          <p:spTgt spid="1190"/>
                                        </p:tgtEl>
                                        <p:attrNameLst>
                                          <p:attrName>style.visibility</p:attrName>
                                        </p:attrNameLst>
                                      </p:cBhvr>
                                      <p:to>
                                        <p:strVal val="visible"/>
                                      </p:to>
                                    </p:set>
                                    <p:animEffect transition="in" filter="fade">
                                      <p:cBhvr>
                                        <p:cTn id="7" dur="500"/>
                                        <p:tgtEl>
                                          <p:spTgt spid="1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9" nodeType="clickEffect">
                                  <p:stCondLst>
                                    <p:cond delay="0"/>
                                  </p:stCondLst>
                                  <p:iterate>
                                    <p:tmAbs val="0"/>
                                  </p:iterate>
                                  <p:childTnLst>
                                    <p:set>
                                      <p:cBhvr>
                                        <p:cTn id="11" fill="hold"/>
                                        <p:tgtEl>
                                          <p:spTgt spid="1214"/>
                                        </p:tgtEl>
                                        <p:attrNameLst>
                                          <p:attrName>style.visibility</p:attrName>
                                        </p:attrNameLst>
                                      </p:cBhvr>
                                      <p:to>
                                        <p:strVal val="visible"/>
                                      </p:to>
                                    </p:set>
                                    <p:animEffect transition="in" filter="fade">
                                      <p:cBhvr>
                                        <p:cTn id="12" dur="500"/>
                                        <p:tgtEl>
                                          <p:spTgt spid="1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10" nodeType="clickEffect">
                                  <p:stCondLst>
                                    <p:cond delay="0"/>
                                  </p:stCondLst>
                                  <p:iterate>
                                    <p:tmAbs val="0"/>
                                  </p:iterate>
                                  <p:childTnLst>
                                    <p:set>
                                      <p:cBhvr>
                                        <p:cTn id="16" fill="hold"/>
                                        <p:tgtEl>
                                          <p:spTgt spid="1217"/>
                                        </p:tgtEl>
                                        <p:attrNameLst>
                                          <p:attrName>style.visibility</p:attrName>
                                        </p:attrNameLst>
                                      </p:cBhvr>
                                      <p:to>
                                        <p:strVal val="visible"/>
                                      </p:to>
                                    </p:set>
                                    <p:animEffect transition="in" filter="fade">
                                      <p:cBhvr>
                                        <p:cTn id="17" dur="500"/>
                                        <p:tgtEl>
                                          <p:spTgt spid="1217"/>
                                        </p:tgtEl>
                                      </p:cBhvr>
                                    </p:animEffect>
                                  </p:childTnLst>
                                </p:cTn>
                              </p:par>
                            </p:childTnLst>
                          </p:cTn>
                        </p:par>
                        <p:par>
                          <p:cTn id="18" fill="hold">
                            <p:stCondLst>
                              <p:cond delay="500"/>
                            </p:stCondLst>
                            <p:childTnLst>
                              <p:par>
                                <p:cTn id="19" presetID="10" presetClass="entr" fill="hold" grpId="11" nodeType="afterEffect">
                                  <p:stCondLst>
                                    <p:cond delay="0"/>
                                  </p:stCondLst>
                                  <p:iterate>
                                    <p:tmAbs val="0"/>
                                  </p:iterate>
                                  <p:childTnLst>
                                    <p:set>
                                      <p:cBhvr>
                                        <p:cTn id="20" fill="hold"/>
                                        <p:tgtEl>
                                          <p:spTgt spid="1324"/>
                                        </p:tgtEl>
                                        <p:attrNameLst>
                                          <p:attrName>style.visibility</p:attrName>
                                        </p:attrNameLst>
                                      </p:cBhvr>
                                      <p:to>
                                        <p:strVal val="visible"/>
                                      </p:to>
                                    </p:set>
                                    <p:animEffect transition="in" filter="fade">
                                      <p:cBhvr>
                                        <p:cTn id="21" dur="500"/>
                                        <p:tgtEl>
                                          <p:spTgt spid="13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grpId="3" nodeType="clickEffect">
                                  <p:stCondLst>
                                    <p:cond delay="0"/>
                                  </p:stCondLst>
                                  <p:iterate>
                                    <p:tmAbs val="0"/>
                                  </p:iterate>
                                  <p:childTnLst>
                                    <p:set>
                                      <p:cBhvr>
                                        <p:cTn id="25" fill="hold"/>
                                        <p:tgtEl>
                                          <p:spTgt spid="1195"/>
                                        </p:tgtEl>
                                        <p:attrNameLst>
                                          <p:attrName>style.visibility</p:attrName>
                                        </p:attrNameLst>
                                      </p:cBhvr>
                                      <p:to>
                                        <p:strVal val="visible"/>
                                      </p:to>
                                    </p:set>
                                    <p:animEffect transition="in" filter="fade">
                                      <p:cBhvr>
                                        <p:cTn id="26" dur="500"/>
                                        <p:tgtEl>
                                          <p:spTgt spid="119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4" nodeType="clickEffect">
                                  <p:stCondLst>
                                    <p:cond delay="0"/>
                                  </p:stCondLst>
                                  <p:iterate>
                                    <p:tmAbs val="0"/>
                                  </p:iterate>
                                  <p:childTnLst>
                                    <p:set>
                                      <p:cBhvr>
                                        <p:cTn id="30" fill="hold"/>
                                        <p:tgtEl>
                                          <p:spTgt spid="1199"/>
                                        </p:tgtEl>
                                        <p:attrNameLst>
                                          <p:attrName>style.visibility</p:attrName>
                                        </p:attrNameLst>
                                      </p:cBhvr>
                                      <p:to>
                                        <p:strVal val="visible"/>
                                      </p:to>
                                    </p:set>
                                    <p:animEffect transition="in" filter="fade">
                                      <p:cBhvr>
                                        <p:cTn id="31" dur="500"/>
                                        <p:tgtEl>
                                          <p:spTgt spid="1199"/>
                                        </p:tgtEl>
                                      </p:cBhvr>
                                    </p:animEffect>
                                  </p:childTnLst>
                                </p:cTn>
                              </p:par>
                              <p:par>
                                <p:cTn id="32" presetID="10" presetClass="entr" fill="hold" grpId="5" nodeType="withEffect">
                                  <p:stCondLst>
                                    <p:cond delay="0"/>
                                  </p:stCondLst>
                                  <p:iterate>
                                    <p:tmAbs val="0"/>
                                  </p:iterate>
                                  <p:childTnLst>
                                    <p:set>
                                      <p:cBhvr>
                                        <p:cTn id="33" fill="hold"/>
                                        <p:tgtEl>
                                          <p:spTgt spid="1167"/>
                                        </p:tgtEl>
                                        <p:attrNameLst>
                                          <p:attrName>style.visibility</p:attrName>
                                        </p:attrNameLst>
                                      </p:cBhvr>
                                      <p:to>
                                        <p:strVal val="visible"/>
                                      </p:to>
                                    </p:set>
                                    <p:animEffect transition="in" filter="fade">
                                      <p:cBhvr>
                                        <p:cTn id="34" dur="500"/>
                                        <p:tgtEl>
                                          <p:spTgt spid="1167"/>
                                        </p:tgtEl>
                                      </p:cBhvr>
                                    </p:animEffect>
                                  </p:childTnLst>
                                </p:cTn>
                              </p:par>
                              <p:par>
                                <p:cTn id="35" presetID="10" presetClass="entr" fill="hold" grpId="6" nodeType="withEffect">
                                  <p:stCondLst>
                                    <p:cond delay="0"/>
                                  </p:stCondLst>
                                  <p:iterate>
                                    <p:tmAbs val="0"/>
                                  </p:iterate>
                                  <p:childTnLst>
                                    <p:set>
                                      <p:cBhvr>
                                        <p:cTn id="36" fill="hold"/>
                                        <p:tgtEl>
                                          <p:spTgt spid="1198"/>
                                        </p:tgtEl>
                                        <p:attrNameLst>
                                          <p:attrName>style.visibility</p:attrName>
                                        </p:attrNameLst>
                                      </p:cBhvr>
                                      <p:to>
                                        <p:strVal val="visible"/>
                                      </p:to>
                                    </p:set>
                                    <p:animEffect transition="in" filter="fade">
                                      <p:cBhvr>
                                        <p:cTn id="37" dur="500"/>
                                        <p:tgtEl>
                                          <p:spTgt spid="119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path" presetSubtype="0" accel="50000" decel="50000" fill="hold" nodeType="clickEffect">
                                  <p:stCondLst>
                                    <p:cond delay="0"/>
                                  </p:stCondLst>
                                  <p:childTnLst>
                                    <p:animMotion origin="layout" path="M 0.000000 0.000000 L 0.000000 -0.207536" pathEditMode="relative">
                                      <p:cBhvr>
                                        <p:cTn id="41" dur="1000" fill="hold"/>
                                        <p:tgtEl>
                                          <p:spTgt spid="1199"/>
                                        </p:tgtEl>
                                        <p:attrNameLst>
                                          <p:attrName>ppt_x</p:attrName>
                                          <p:attrName>ppt_y</p:attrName>
                                        </p:attrNameLst>
                                      </p:cBhvr>
                                    </p:animMotion>
                                  </p:childTnLst>
                                </p:cTn>
                              </p:par>
                            </p:childTnLst>
                          </p:cTn>
                        </p:par>
                        <p:par>
                          <p:cTn id="42" fill="hold">
                            <p:stCondLst>
                              <p:cond delay="1000"/>
                            </p:stCondLst>
                            <p:childTnLst>
                              <p:par>
                                <p:cTn id="43" presetID="10" presetClass="entr" fill="hold" grpId="8" nodeType="afterEffect">
                                  <p:stCondLst>
                                    <p:cond delay="0"/>
                                  </p:stCondLst>
                                  <p:iterate>
                                    <p:tmAbs val="0"/>
                                  </p:iterate>
                                  <p:childTnLst>
                                    <p:set>
                                      <p:cBhvr>
                                        <p:cTn id="44" fill="hold"/>
                                        <p:tgtEl>
                                          <p:spTgt spid="1202"/>
                                        </p:tgtEl>
                                        <p:attrNameLst>
                                          <p:attrName>style.visibility</p:attrName>
                                        </p:attrNameLst>
                                      </p:cBhvr>
                                      <p:to>
                                        <p:strVal val="visible"/>
                                      </p:to>
                                    </p:set>
                                    <p:animEffect transition="in" filter="fade">
                                      <p:cBhvr>
                                        <p:cTn id="45" dur="500"/>
                                        <p:tgtEl>
                                          <p:spTgt spid="120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fill="hold" grpId="2" nodeType="clickEffect">
                                  <p:stCondLst>
                                    <p:cond delay="0"/>
                                  </p:stCondLst>
                                  <p:iterate>
                                    <p:tmAbs val="0"/>
                                  </p:iterate>
                                  <p:childTnLst>
                                    <p:set>
                                      <p:cBhvr>
                                        <p:cTn id="49" fill="hold"/>
                                        <p:tgtEl>
                                          <p:spTgt spid="1203"/>
                                        </p:tgtEl>
                                        <p:attrNameLst>
                                          <p:attrName>style.visibility</p:attrName>
                                        </p:attrNameLst>
                                      </p:cBhvr>
                                      <p:to>
                                        <p:strVal val="visible"/>
                                      </p:to>
                                    </p:set>
                                    <p:animEffect transition="in" filter="fade">
                                      <p:cBhvr>
                                        <p:cTn id="50" dur="500"/>
                                        <p:tgtEl>
                                          <p:spTgt spid="120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path" presetSubtype="0" accel="50000" decel="50000" fill="hold" nodeType="clickEffect">
                                  <p:stCondLst>
                                    <p:cond delay="0"/>
                                  </p:stCondLst>
                                  <p:childTnLst>
                                    <p:animMotion origin="layout" path="M 0.000000 0.000000 L 0.538923 -0.000137" pathEditMode="relative">
                                      <p:cBhvr>
                                        <p:cTn id="54" dur="2000" fill="hold"/>
                                        <p:tgtEl>
                                          <p:spTgt spid="1324"/>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10" presetClass="exit" fill="hold" grpId="13" nodeType="clickEffect">
                                  <p:stCondLst>
                                    <p:cond delay="0"/>
                                  </p:stCondLst>
                                  <p:iterate>
                                    <p:tmAbs val="0"/>
                                  </p:iterate>
                                  <p:childTnLst>
                                    <p:animEffect transition="out" filter="fade">
                                      <p:cBhvr>
                                        <p:cTn id="58" dur="500" fill="hold"/>
                                        <p:tgtEl>
                                          <p:spTgt spid="1214"/>
                                        </p:tgtEl>
                                      </p:cBhvr>
                                    </p:animEffect>
                                    <p:set>
                                      <p:cBhvr>
                                        <p:cTn id="59" fill="hold">
                                          <p:stCondLst>
                                            <p:cond delay="499"/>
                                          </p:stCondLst>
                                        </p:cTn>
                                        <p:tgtEl>
                                          <p:spTgt spid="1214"/>
                                        </p:tgtEl>
                                        <p:attrNameLst>
                                          <p:attrName>style.visibility</p:attrName>
                                        </p:attrNameLst>
                                      </p:cBhvr>
                                      <p:to>
                                        <p:strVal val="hidden"/>
                                      </p:to>
                                    </p:set>
                                  </p:childTnLst>
                                </p:cTn>
                              </p:par>
                              <p:par>
                                <p:cTn id="60" presetID="10" presetClass="exit" fill="hold" grpId="14" nodeType="withEffect">
                                  <p:stCondLst>
                                    <p:cond delay="0"/>
                                  </p:stCondLst>
                                  <p:iterate>
                                    <p:tmAbs val="0"/>
                                  </p:iterate>
                                  <p:childTnLst>
                                    <p:animEffect transition="out" filter="fade">
                                      <p:cBhvr>
                                        <p:cTn id="61" dur="500" fill="hold"/>
                                        <p:tgtEl>
                                          <p:spTgt spid="1324"/>
                                        </p:tgtEl>
                                      </p:cBhvr>
                                    </p:animEffect>
                                    <p:set>
                                      <p:cBhvr>
                                        <p:cTn id="62" fill="hold">
                                          <p:stCondLst>
                                            <p:cond delay="499"/>
                                          </p:stCondLst>
                                        </p:cTn>
                                        <p:tgtEl>
                                          <p:spTgt spid="1324"/>
                                        </p:tgtEl>
                                        <p:attrNameLst>
                                          <p:attrName>style.visibility</p:attrName>
                                        </p:attrNameLst>
                                      </p:cBhvr>
                                      <p:to>
                                        <p:strVal val="hidden"/>
                                      </p:to>
                                    </p:set>
                                  </p:childTnLst>
                                </p:cTn>
                              </p:par>
                              <p:par>
                                <p:cTn id="63" presetID="10" presetClass="exit" fill="hold" grpId="15" nodeType="withEffect">
                                  <p:stCondLst>
                                    <p:cond delay="0"/>
                                  </p:stCondLst>
                                  <p:iterate>
                                    <p:tmAbs val="0"/>
                                  </p:iterate>
                                  <p:childTnLst>
                                    <p:animEffect transition="out" filter="fade">
                                      <p:cBhvr>
                                        <p:cTn id="64" dur="500" fill="hold"/>
                                        <p:tgtEl>
                                          <p:spTgt spid="1217"/>
                                        </p:tgtEl>
                                      </p:cBhvr>
                                    </p:animEffect>
                                    <p:set>
                                      <p:cBhvr>
                                        <p:cTn id="65" fill="hold">
                                          <p:stCondLst>
                                            <p:cond delay="499"/>
                                          </p:stCondLst>
                                        </p:cTn>
                                        <p:tgtEl>
                                          <p:spTgt spid="1217"/>
                                        </p:tgtEl>
                                        <p:attrNameLst>
                                          <p:attrName>style.visibility</p:attrName>
                                        </p:attrNameLst>
                                      </p:cBhvr>
                                      <p:to>
                                        <p:strVal val="hidden"/>
                                      </p:to>
                                    </p:set>
                                  </p:childTnLst>
                                </p:cTn>
                              </p:par>
                              <p:par>
                                <p:cTn id="66" presetID="10" presetClass="exit" fill="hold" grpId="16" nodeType="withEffect">
                                  <p:stCondLst>
                                    <p:cond delay="0"/>
                                  </p:stCondLst>
                                  <p:iterate>
                                    <p:tmAbs val="0"/>
                                  </p:iterate>
                                  <p:childTnLst>
                                    <p:animEffect transition="out" filter="fade">
                                      <p:cBhvr>
                                        <p:cTn id="67" dur="500" fill="hold"/>
                                        <p:tgtEl>
                                          <p:spTgt spid="1202"/>
                                        </p:tgtEl>
                                      </p:cBhvr>
                                    </p:animEffect>
                                    <p:set>
                                      <p:cBhvr>
                                        <p:cTn id="68" fill="hold">
                                          <p:stCondLst>
                                            <p:cond delay="499"/>
                                          </p:stCondLst>
                                        </p:cTn>
                                        <p:tgtEl>
                                          <p:spTgt spid="1202"/>
                                        </p:tgtEl>
                                        <p:attrNameLst>
                                          <p:attrName>style.visibility</p:attrName>
                                        </p:attrNameLst>
                                      </p:cBhvr>
                                      <p:to>
                                        <p:strVal val="hidden"/>
                                      </p:to>
                                    </p:set>
                                  </p:childTnLst>
                                </p:cTn>
                              </p:par>
                              <p:par>
                                <p:cTn id="69" presetID="10" presetClass="exit" fill="hold" grpId="17" nodeType="withEffect">
                                  <p:stCondLst>
                                    <p:cond delay="0"/>
                                  </p:stCondLst>
                                  <p:iterate>
                                    <p:tmAbs val="0"/>
                                  </p:iterate>
                                  <p:childTnLst>
                                    <p:animEffect transition="out" filter="fade">
                                      <p:cBhvr>
                                        <p:cTn id="70" dur="500" fill="hold"/>
                                        <p:tgtEl>
                                          <p:spTgt spid="1198"/>
                                        </p:tgtEl>
                                      </p:cBhvr>
                                    </p:animEffect>
                                    <p:set>
                                      <p:cBhvr>
                                        <p:cTn id="71" fill="hold">
                                          <p:stCondLst>
                                            <p:cond delay="499"/>
                                          </p:stCondLst>
                                        </p:cTn>
                                        <p:tgtEl>
                                          <p:spTgt spid="1198"/>
                                        </p:tgtEl>
                                        <p:attrNameLst>
                                          <p:attrName>style.visibility</p:attrName>
                                        </p:attrNameLst>
                                      </p:cBhvr>
                                      <p:to>
                                        <p:strVal val="hidden"/>
                                      </p:to>
                                    </p:set>
                                  </p:childTnLst>
                                </p:cTn>
                              </p:par>
                              <p:par>
                                <p:cTn id="72" presetID="10" presetClass="exit" fill="hold" grpId="18" nodeType="withEffect">
                                  <p:stCondLst>
                                    <p:cond delay="0"/>
                                  </p:stCondLst>
                                  <p:iterate>
                                    <p:tmAbs val="0"/>
                                  </p:iterate>
                                  <p:childTnLst>
                                    <p:animEffect transition="out" filter="fade">
                                      <p:cBhvr>
                                        <p:cTn id="73" dur="500" fill="hold"/>
                                        <p:tgtEl>
                                          <p:spTgt spid="1195"/>
                                        </p:tgtEl>
                                      </p:cBhvr>
                                    </p:animEffect>
                                    <p:set>
                                      <p:cBhvr>
                                        <p:cTn id="74" fill="hold">
                                          <p:stCondLst>
                                            <p:cond delay="499"/>
                                          </p:stCondLst>
                                        </p:cTn>
                                        <p:tgtEl>
                                          <p:spTgt spid="1195"/>
                                        </p:tgtEl>
                                        <p:attrNameLst>
                                          <p:attrName>style.visibility</p:attrName>
                                        </p:attrNameLst>
                                      </p:cBhvr>
                                      <p:to>
                                        <p:strVal val="hidden"/>
                                      </p:to>
                                    </p:set>
                                  </p:childTnLst>
                                </p:cTn>
                              </p:par>
                              <p:par>
                                <p:cTn id="75" presetID="10" presetClass="exit" fill="hold" grpId="19" nodeType="withEffect">
                                  <p:stCondLst>
                                    <p:cond delay="0"/>
                                  </p:stCondLst>
                                  <p:iterate>
                                    <p:tmAbs val="0"/>
                                  </p:iterate>
                                  <p:childTnLst>
                                    <p:animEffect transition="out" filter="fade">
                                      <p:cBhvr>
                                        <p:cTn id="76" dur="500" fill="hold"/>
                                        <p:tgtEl>
                                          <p:spTgt spid="1189"/>
                                        </p:tgtEl>
                                      </p:cBhvr>
                                    </p:animEffect>
                                    <p:set>
                                      <p:cBhvr>
                                        <p:cTn id="77" fill="hold">
                                          <p:stCondLst>
                                            <p:cond delay="499"/>
                                          </p:stCondLst>
                                        </p:cTn>
                                        <p:tgtEl>
                                          <p:spTgt spid="1189"/>
                                        </p:tgtEl>
                                        <p:attrNameLst>
                                          <p:attrName>style.visibility</p:attrName>
                                        </p:attrNameLst>
                                      </p:cBhvr>
                                      <p:to>
                                        <p:strVal val="hidden"/>
                                      </p:to>
                                    </p:set>
                                  </p:childTnLst>
                                </p:cTn>
                              </p:par>
                              <p:par>
                                <p:cTn id="78" presetID="10" presetClass="exit" fill="hold" grpId="20" nodeType="withEffect">
                                  <p:stCondLst>
                                    <p:cond delay="0"/>
                                  </p:stCondLst>
                                  <p:iterate>
                                    <p:tmAbs val="0"/>
                                  </p:iterate>
                                  <p:childTnLst>
                                    <p:animEffect transition="out" filter="fade">
                                      <p:cBhvr>
                                        <p:cTn id="79" dur="500" fill="hold"/>
                                        <p:tgtEl>
                                          <p:spTgt spid="1167"/>
                                        </p:tgtEl>
                                      </p:cBhvr>
                                    </p:animEffect>
                                    <p:set>
                                      <p:cBhvr>
                                        <p:cTn id="80" fill="hold">
                                          <p:stCondLst>
                                            <p:cond delay="499"/>
                                          </p:stCondLst>
                                        </p:cTn>
                                        <p:tgtEl>
                                          <p:spTgt spid="1167"/>
                                        </p:tgtEl>
                                        <p:attrNameLst>
                                          <p:attrName>style.visibility</p:attrName>
                                        </p:attrNameLst>
                                      </p:cBhvr>
                                      <p:to>
                                        <p:strVal val="hidden"/>
                                      </p:to>
                                    </p:set>
                                  </p:childTnLst>
                                </p:cTn>
                              </p:par>
                              <p:par>
                                <p:cTn id="81" presetID="10" presetClass="exit" fill="hold" grpId="21" nodeType="withEffect">
                                  <p:stCondLst>
                                    <p:cond delay="0"/>
                                  </p:stCondLst>
                                  <p:iterate>
                                    <p:tmAbs val="0"/>
                                  </p:iterate>
                                  <p:childTnLst>
                                    <p:animEffect transition="out" filter="fade">
                                      <p:cBhvr>
                                        <p:cTn id="82" dur="500" fill="hold"/>
                                        <p:tgtEl>
                                          <p:spTgt spid="1199"/>
                                        </p:tgtEl>
                                      </p:cBhvr>
                                    </p:animEffect>
                                    <p:set>
                                      <p:cBhvr>
                                        <p:cTn id="83" fill="hold">
                                          <p:stCondLst>
                                            <p:cond delay="499"/>
                                          </p:stCondLst>
                                        </p:cTn>
                                        <p:tgtEl>
                                          <p:spTgt spid="1199"/>
                                        </p:tgtEl>
                                        <p:attrNameLst>
                                          <p:attrName>style.visibility</p:attrName>
                                        </p:attrNameLst>
                                      </p:cBhvr>
                                      <p:to>
                                        <p:strVal val="hidden"/>
                                      </p:to>
                                    </p:set>
                                  </p:childTnLst>
                                </p:cTn>
                              </p:par>
                              <p:par>
                                <p:cTn id="84" presetID="10" presetClass="exit" fill="hold" grpId="22" nodeType="withEffect">
                                  <p:stCondLst>
                                    <p:cond delay="0"/>
                                  </p:stCondLst>
                                  <p:iterate>
                                    <p:tmAbs val="0"/>
                                  </p:iterate>
                                  <p:childTnLst>
                                    <p:animEffect transition="out" filter="fade">
                                      <p:cBhvr>
                                        <p:cTn id="85" dur="500" fill="hold"/>
                                        <p:tgtEl>
                                          <p:spTgt spid="1190"/>
                                        </p:tgtEl>
                                      </p:cBhvr>
                                    </p:animEffect>
                                    <p:set>
                                      <p:cBhvr>
                                        <p:cTn id="86" fill="hold">
                                          <p:stCondLst>
                                            <p:cond delay="499"/>
                                          </p:stCondLst>
                                        </p:cTn>
                                        <p:tgtEl>
                                          <p:spTgt spid="1190"/>
                                        </p:tgtEl>
                                        <p:attrNameLst>
                                          <p:attrName>style.visibility</p:attrName>
                                        </p:attrNameLst>
                                      </p:cBhvr>
                                      <p:to>
                                        <p:strVal val="hidden"/>
                                      </p:to>
                                    </p:set>
                                  </p:childTnLst>
                                </p:cTn>
                              </p:par>
                              <p:par>
                                <p:cTn id="87" presetID="10" presetClass="exit" fill="hold" grpId="23" nodeType="withEffect">
                                  <p:stCondLst>
                                    <p:cond delay="0"/>
                                  </p:stCondLst>
                                  <p:iterate>
                                    <p:tmAbs val="0"/>
                                  </p:iterate>
                                  <p:childTnLst>
                                    <p:animEffect transition="out" filter="fade">
                                      <p:cBhvr>
                                        <p:cTn id="88" dur="500" fill="hold"/>
                                        <p:tgtEl>
                                          <p:spTgt spid="1203"/>
                                        </p:tgtEl>
                                      </p:cBhvr>
                                    </p:animEffect>
                                    <p:set>
                                      <p:cBhvr>
                                        <p:cTn id="89" fill="hold">
                                          <p:stCondLst>
                                            <p:cond delay="499"/>
                                          </p:stCondLst>
                                        </p:cTn>
                                        <p:tgtEl>
                                          <p:spTgt spid="1203"/>
                                        </p:tgtEl>
                                        <p:attrNameLst>
                                          <p:attrName>style.visibility</p:attrName>
                                        </p:attrNameLst>
                                      </p:cBhvr>
                                      <p:to>
                                        <p:strVal val="hidden"/>
                                      </p:to>
                                    </p:set>
                                  </p:childTnLst>
                                </p:cTn>
                              </p:par>
                              <p:par>
                                <p:cTn id="90" presetID="10" presetClass="exit" fill="hold" grpId="24" nodeType="withEffect">
                                  <p:stCondLst>
                                    <p:cond delay="0"/>
                                  </p:stCondLst>
                                  <p:iterate>
                                    <p:tmAbs val="0"/>
                                  </p:iterate>
                                  <p:childTnLst>
                                    <p:animEffect transition="out" filter="fade">
                                      <p:cBhvr>
                                        <p:cTn id="91" dur="500" fill="hold"/>
                                        <p:tgtEl>
                                          <p:spTgt spid="1174"/>
                                        </p:tgtEl>
                                      </p:cBhvr>
                                    </p:animEffect>
                                    <p:set>
                                      <p:cBhvr>
                                        <p:cTn id="92" fill="hold">
                                          <p:stCondLst>
                                            <p:cond delay="499"/>
                                          </p:stCondLst>
                                        </p:cTn>
                                        <p:tgtEl>
                                          <p:spTgt spid="1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 grpId="5" animBg="1" advAuto="0"/>
      <p:bldP spid="1167" grpId="20" animBg="1" advAuto="0"/>
      <p:bldP spid="1174" grpId="24" animBg="1" advAuto="0"/>
      <p:bldP spid="1189" grpId="19" animBg="1" advAuto="0"/>
      <p:bldP spid="1190" grpId="1" animBg="1" advAuto="0"/>
      <p:bldP spid="1190" grpId="22" animBg="1" advAuto="0"/>
      <p:bldP spid="1195" grpId="3" animBg="1" advAuto="0"/>
      <p:bldP spid="1195" grpId="18" animBg="1" advAuto="0"/>
      <p:bldP spid="1198" grpId="6" animBg="1" advAuto="0"/>
      <p:bldP spid="1198" grpId="17" animBg="1" advAuto="0"/>
      <p:bldP spid="1199" grpId="4" animBg="1" advAuto="0"/>
      <p:bldP spid="1199" grpId="21" animBg="1" advAuto="0"/>
      <p:bldP spid="1202" grpId="8" animBg="1" advAuto="0"/>
      <p:bldP spid="1202" grpId="16" animBg="1" advAuto="0"/>
      <p:bldP spid="1203" grpId="2" animBg="1" advAuto="0"/>
      <p:bldP spid="1203" grpId="23" animBg="1" advAuto="0"/>
      <p:bldP spid="1214" grpId="9" animBg="1" advAuto="0"/>
      <p:bldP spid="1214" grpId="13" animBg="1" advAuto="0"/>
      <p:bldP spid="1217" grpId="10" animBg="1" advAuto="0"/>
      <p:bldP spid="1217" grpId="15" animBg="1" advAuto="0"/>
      <p:bldP spid="1324" grpId="11" animBg="1" advAuto="0"/>
      <p:bldP spid="1324" grpId="1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 name="Quantum-logic state detection"/>
          <p:cNvSpPr txBox="1">
            <a:spLocks noGrp="1"/>
          </p:cNvSpPr>
          <p:nvPr>
            <p:ph type="body" idx="21"/>
          </p:nvPr>
        </p:nvSpPr>
        <p:spPr>
          <a:xfrm>
            <a:off x="1143000" y="762000"/>
            <a:ext cx="7918591" cy="2126555"/>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t>Quantum-logic</a:t>
            </a:r>
            <a:br/>
            <a:r>
              <a:t>state detection</a:t>
            </a:r>
          </a:p>
        </p:txBody>
      </p:sp>
      <p:sp>
        <p:nvSpPr>
          <p:cNvPr id="1414" name="Citation"/>
          <p:cNvSpPr txBox="1">
            <a:spLocks noGrp="1"/>
          </p:cNvSpPr>
          <p:nvPr>
            <p:ph type="body" idx="22"/>
          </p:nvPr>
        </p:nvSpPr>
        <p:spPr>
          <a:xfrm>
            <a:off x="15738288" y="15101887"/>
            <a:ext cx="9486901" cy="596901"/>
          </a:xfrm>
          <a:prstGeom prst="rect">
            <a:avLst/>
          </a:prstGeom>
        </p:spPr>
        <p:txBody>
          <a:bodyPr/>
          <a:lstStyle/>
          <a:p>
            <a:r>
              <a:t>Citation</a:t>
            </a:r>
          </a:p>
        </p:txBody>
      </p:sp>
      <p:sp>
        <p:nvSpPr>
          <p:cNvPr id="1415" name="Hume, Chou, Leibrandt, Thorpe, Wineland, Rosenband, PRL 107, 243902 (2011). Koelemeij, Roth, Schiller, PRA 76, 023413 (2007)."/>
          <p:cNvSpPr txBox="1"/>
          <p:nvPr/>
        </p:nvSpPr>
        <p:spPr>
          <a:xfrm>
            <a:off x="15845921" y="14731999"/>
            <a:ext cx="10154307"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latin typeface="Rubik Regular"/>
                <a:ea typeface="Rubik Regular"/>
                <a:cs typeface="Rubik Regular"/>
                <a:sym typeface="Rubik Regular"/>
              </a:defRPr>
            </a:pPr>
            <a:r>
              <a:t>Hume, Chou, Leibrandt, Thorpe, Wineland, Rosenband, PRL 107, 243902 (2011).</a:t>
            </a:r>
            <a:br/>
            <a:r>
              <a:t>Koelemeij, Roth, Schiller, PRA 76, 023413 (2007).</a:t>
            </a:r>
          </a:p>
        </p:txBody>
      </p:sp>
      <p:pic>
        <p:nvPicPr>
          <p:cNvPr id="1416" name="N2_up.pdf" descr="N2_up.pdf"/>
          <p:cNvPicPr>
            <a:picLocks noChangeAspect="1"/>
          </p:cNvPicPr>
          <p:nvPr/>
        </p:nvPicPr>
        <p:blipFill>
          <a:blip r:embed="rId3"/>
          <a:stretch>
            <a:fillRect/>
          </a:stretch>
        </p:blipFill>
        <p:spPr>
          <a:xfrm>
            <a:off x="1524000" y="1422400"/>
            <a:ext cx="9880887" cy="13982700"/>
          </a:xfrm>
          <a:prstGeom prst="rect">
            <a:avLst/>
          </a:prstGeom>
          <a:ln w="12700">
            <a:miter lim="400000"/>
          </a:ln>
        </p:spPr>
      </p:pic>
      <p:pic>
        <p:nvPicPr>
          <p:cNvPr id="1417" name="BSBSignal.pdf" descr="BSBSignal.pdf"/>
          <p:cNvPicPr>
            <a:picLocks noChangeAspect="1"/>
          </p:cNvPicPr>
          <p:nvPr/>
        </p:nvPicPr>
        <p:blipFill>
          <a:blip r:embed="rId4"/>
          <a:stretch>
            <a:fillRect/>
          </a:stretch>
        </p:blipFill>
        <p:spPr>
          <a:xfrm>
            <a:off x="1524000" y="1422400"/>
            <a:ext cx="9880600" cy="13982294"/>
          </a:xfrm>
          <a:prstGeom prst="rect">
            <a:avLst/>
          </a:prstGeom>
          <a:ln w="12700">
            <a:miter lim="400000"/>
          </a:ln>
        </p:spPr>
      </p:pic>
      <p:pic>
        <p:nvPicPr>
          <p:cNvPr id="1418" name="N2_downCounts.pdf" descr="N2_downCounts.pdf"/>
          <p:cNvPicPr>
            <a:picLocks noChangeAspect="1"/>
          </p:cNvPicPr>
          <p:nvPr/>
        </p:nvPicPr>
        <p:blipFill>
          <a:blip r:embed="rId5"/>
          <a:stretch>
            <a:fillRect/>
          </a:stretch>
        </p:blipFill>
        <p:spPr>
          <a:xfrm>
            <a:off x="13684589" y="-1397520"/>
            <a:ext cx="9223964" cy="13053073"/>
          </a:xfrm>
          <a:prstGeom prst="rect">
            <a:avLst/>
          </a:prstGeom>
          <a:ln w="12700">
            <a:miter lim="400000"/>
          </a:ln>
        </p:spPr>
      </p:pic>
      <p:pic>
        <p:nvPicPr>
          <p:cNvPr id="1419" name="N2_upCounts.pdf" descr="N2_upCounts.pdf"/>
          <p:cNvPicPr>
            <a:picLocks noChangeAspect="1"/>
          </p:cNvPicPr>
          <p:nvPr/>
        </p:nvPicPr>
        <p:blipFill>
          <a:blip r:embed="rId6"/>
          <a:stretch>
            <a:fillRect/>
          </a:stretch>
        </p:blipFill>
        <p:spPr>
          <a:xfrm>
            <a:off x="13686471" y="-1394857"/>
            <a:ext cx="9220201" cy="13047746"/>
          </a:xfrm>
          <a:prstGeom prst="rect">
            <a:avLst/>
          </a:prstGeom>
          <a:ln w="12700">
            <a:miter lim="400000"/>
          </a:ln>
        </p:spPr>
      </p:pic>
      <p:pic>
        <p:nvPicPr>
          <p:cNvPr id="1420" name="BSBSignalCounts1.pdf" descr="BSBSignalCounts1.pdf"/>
          <p:cNvPicPr>
            <a:picLocks noChangeAspect="1"/>
          </p:cNvPicPr>
          <p:nvPr/>
        </p:nvPicPr>
        <p:blipFill>
          <a:blip r:embed="rId7"/>
          <a:stretch>
            <a:fillRect/>
          </a:stretch>
        </p:blipFill>
        <p:spPr>
          <a:xfrm>
            <a:off x="13686471" y="-1394857"/>
            <a:ext cx="9220201" cy="13047746"/>
          </a:xfrm>
          <a:prstGeom prst="rect">
            <a:avLst/>
          </a:prstGeom>
          <a:ln w="12700">
            <a:miter lim="400000"/>
          </a:ln>
        </p:spPr>
      </p:pic>
      <p:grpSp>
        <p:nvGrpSpPr>
          <p:cNvPr id="1423" name="Group"/>
          <p:cNvGrpSpPr/>
          <p:nvPr/>
        </p:nvGrpSpPr>
        <p:grpSpPr>
          <a:xfrm>
            <a:off x="5874642" y="4677335"/>
            <a:ext cx="8174222" cy="2946107"/>
            <a:chOff x="0" y="0"/>
            <a:chExt cx="8174221" cy="2946105"/>
          </a:xfrm>
        </p:grpSpPr>
        <p:sp>
          <p:nvSpPr>
            <p:cNvPr id="1421" name="Line"/>
            <p:cNvSpPr/>
            <p:nvPr/>
          </p:nvSpPr>
          <p:spPr>
            <a:xfrm>
              <a:off x="0" y="11952"/>
              <a:ext cx="8174222" cy="1"/>
            </a:xfrm>
            <a:prstGeom prst="line">
              <a:avLst/>
            </a:prstGeom>
            <a:noFill/>
            <a:ln w="63500" cap="flat">
              <a:solidFill>
                <a:srgbClr val="ED7D3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22" name="Line"/>
            <p:cNvSpPr/>
            <p:nvPr/>
          </p:nvSpPr>
          <p:spPr>
            <a:xfrm flipV="1">
              <a:off x="6204" y="-1"/>
              <a:ext cx="1" cy="2946107"/>
            </a:xfrm>
            <a:prstGeom prst="line">
              <a:avLst/>
            </a:prstGeom>
            <a:noFill/>
            <a:ln w="63500" cap="flat">
              <a:solidFill>
                <a:srgbClr val="ED7D3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427" name="Group"/>
          <p:cNvGrpSpPr/>
          <p:nvPr/>
        </p:nvGrpSpPr>
        <p:grpSpPr>
          <a:xfrm>
            <a:off x="6223519" y="7682187"/>
            <a:ext cx="13391174" cy="2753660"/>
            <a:chOff x="0" y="0"/>
            <a:chExt cx="13391173" cy="2753659"/>
          </a:xfrm>
        </p:grpSpPr>
        <p:sp>
          <p:nvSpPr>
            <p:cNvPr id="1424" name="Line"/>
            <p:cNvSpPr/>
            <p:nvPr/>
          </p:nvSpPr>
          <p:spPr>
            <a:xfrm>
              <a:off x="0" y="1926959"/>
              <a:ext cx="13391174" cy="1"/>
            </a:xfrm>
            <a:prstGeom prst="line">
              <a:avLst/>
            </a:prstGeom>
            <a:noFill/>
            <a:ln w="63500" cap="flat">
              <a:solidFill>
                <a:srgbClr val="77AC3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25" name="Line"/>
            <p:cNvSpPr/>
            <p:nvPr/>
          </p:nvSpPr>
          <p:spPr>
            <a:xfrm flipV="1">
              <a:off x="26375" y="1890059"/>
              <a:ext cx="1" cy="863601"/>
            </a:xfrm>
            <a:prstGeom prst="line">
              <a:avLst/>
            </a:prstGeom>
            <a:noFill/>
            <a:ln w="63500" cap="flat">
              <a:solidFill>
                <a:srgbClr val="77AC3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26" name="Line"/>
            <p:cNvSpPr/>
            <p:nvPr/>
          </p:nvSpPr>
          <p:spPr>
            <a:xfrm flipV="1">
              <a:off x="13365109" y="-1"/>
              <a:ext cx="1" cy="1956096"/>
            </a:xfrm>
            <a:prstGeom prst="line">
              <a:avLst/>
            </a:prstGeom>
            <a:noFill/>
            <a:ln w="63500" cap="flat">
              <a:solidFill>
                <a:srgbClr val="77AC3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1428" name="BSBSignalCounts.pdf" descr="BSBSignalCounts.pdf"/>
          <p:cNvPicPr>
            <a:picLocks noChangeAspect="1"/>
          </p:cNvPicPr>
          <p:nvPr/>
        </p:nvPicPr>
        <p:blipFill>
          <a:blip r:embed="rId8"/>
          <a:stretch>
            <a:fillRect/>
          </a:stretch>
        </p:blipFill>
        <p:spPr>
          <a:xfrm>
            <a:off x="13686471" y="-1394857"/>
            <a:ext cx="9220201" cy="13047746"/>
          </a:xfrm>
          <a:prstGeom prst="rect">
            <a:avLst/>
          </a:prstGeom>
          <a:ln w="12700">
            <a:miter lim="400000"/>
          </a:ln>
        </p:spPr>
      </p:pic>
      <p:grpSp>
        <p:nvGrpSpPr>
          <p:cNvPr id="1431" name="Group"/>
          <p:cNvGrpSpPr/>
          <p:nvPr/>
        </p:nvGrpSpPr>
        <p:grpSpPr>
          <a:xfrm>
            <a:off x="12972164" y="7972557"/>
            <a:ext cx="3708401" cy="3568029"/>
            <a:chOff x="0" y="0"/>
            <a:chExt cx="3708400" cy="3568027"/>
          </a:xfrm>
        </p:grpSpPr>
        <p:sp>
          <p:nvSpPr>
            <p:cNvPr id="1429" name="Molecule in the ground state…"/>
            <p:cNvSpPr/>
            <p:nvPr/>
          </p:nvSpPr>
          <p:spPr>
            <a:xfrm>
              <a:off x="0" y="3568026"/>
              <a:ext cx="37084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r">
                <a:defRPr b="0">
                  <a:solidFill>
                    <a:srgbClr val="ED7D31"/>
                  </a:solidFill>
                  <a:latin typeface="Rubik Medium"/>
                  <a:ea typeface="Rubik Medium"/>
                  <a:cs typeface="Rubik Medium"/>
                  <a:sym typeface="Rubik Medium"/>
                </a:defRPr>
              </a:pPr>
              <a:r>
                <a:rPr dirty="0"/>
                <a:t>Molecule in the ground state</a:t>
              </a:r>
            </a:p>
            <a:p>
              <a:pPr algn="r">
                <a:defRPr b="0">
                  <a:solidFill>
                    <a:srgbClr val="ED7D31"/>
                  </a:solidFill>
                  <a:latin typeface="Rubik Medium"/>
                  <a:ea typeface="Rubik Medium"/>
                  <a:cs typeface="Rubik Medium"/>
                  <a:sym typeface="Rubik Medium"/>
                </a:defRPr>
              </a:pPr>
              <a:r>
                <a:rPr dirty="0"/>
                <a:t>Fidelity 99.1(9)%</a:t>
              </a:r>
            </a:p>
          </p:txBody>
        </p:sp>
        <p:sp>
          <p:nvSpPr>
            <p:cNvPr id="1430" name="Line"/>
            <p:cNvSpPr/>
            <p:nvPr/>
          </p:nvSpPr>
          <p:spPr>
            <a:xfrm flipV="1">
              <a:off x="3517694" y="-1"/>
              <a:ext cx="1" cy="2541642"/>
            </a:xfrm>
            <a:prstGeom prst="line">
              <a:avLst/>
            </a:prstGeom>
            <a:noFill/>
            <a:ln w="76200" cap="flat">
              <a:solidFill>
                <a:srgbClr val="ED7D31"/>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434" name="Group"/>
          <p:cNvGrpSpPr/>
          <p:nvPr/>
        </p:nvGrpSpPr>
        <p:grpSpPr>
          <a:xfrm>
            <a:off x="18688339" y="7947820"/>
            <a:ext cx="3712266" cy="3615425"/>
            <a:chOff x="0" y="0"/>
            <a:chExt cx="3712264" cy="3615423"/>
          </a:xfrm>
        </p:grpSpPr>
        <p:sp>
          <p:nvSpPr>
            <p:cNvPr id="1432" name="Molecule in an excited state…"/>
            <p:cNvSpPr/>
            <p:nvPr/>
          </p:nvSpPr>
          <p:spPr>
            <a:xfrm>
              <a:off x="0" y="3615423"/>
              <a:ext cx="37122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defRPr b="0">
                  <a:solidFill>
                    <a:srgbClr val="77AC30"/>
                  </a:solidFill>
                  <a:latin typeface="Rubik Medium"/>
                  <a:ea typeface="Rubik Medium"/>
                  <a:cs typeface="Rubik Medium"/>
                  <a:sym typeface="Rubik Medium"/>
                </a:defRPr>
              </a:pPr>
              <a:r>
                <a:t>Molecule in an excited state</a:t>
              </a:r>
            </a:p>
            <a:p>
              <a:pPr algn="l">
                <a:defRPr b="0">
                  <a:solidFill>
                    <a:srgbClr val="77AC30"/>
                  </a:solidFill>
                  <a:latin typeface="Rubik Medium"/>
                  <a:ea typeface="Rubik Medium"/>
                  <a:cs typeface="Rubik Medium"/>
                  <a:sym typeface="Rubik Medium"/>
                </a:defRPr>
              </a:pPr>
              <a:r>
                <a:t>Fidelity 99.4(6)%</a:t>
              </a:r>
            </a:p>
          </p:txBody>
        </p:sp>
        <p:sp>
          <p:nvSpPr>
            <p:cNvPr id="1433" name="Line"/>
            <p:cNvSpPr/>
            <p:nvPr/>
          </p:nvSpPr>
          <p:spPr>
            <a:xfrm flipV="1">
              <a:off x="1650239" y="-1"/>
              <a:ext cx="1" cy="2599047"/>
            </a:xfrm>
            <a:prstGeom prst="line">
              <a:avLst/>
            </a:prstGeom>
            <a:noFill/>
            <a:ln w="76200" cap="flat">
              <a:solidFill>
                <a:srgbClr val="77AC3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437" name="Group"/>
          <p:cNvGrpSpPr/>
          <p:nvPr/>
        </p:nvGrpSpPr>
        <p:grpSpPr>
          <a:xfrm>
            <a:off x="17886156" y="8167130"/>
            <a:ext cx="1270001" cy="3325711"/>
            <a:chOff x="949833" y="0"/>
            <a:chExt cx="1270000" cy="3325710"/>
          </a:xfrm>
        </p:grpSpPr>
        <p:sp>
          <p:nvSpPr>
            <p:cNvPr id="1435" name="Quantum…"/>
            <p:cNvSpPr/>
            <p:nvPr/>
          </p:nvSpPr>
          <p:spPr>
            <a:xfrm>
              <a:off x="949833" y="205571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2C2C2C"/>
                  </a:solidFill>
                  <a:latin typeface="Rubik Medium"/>
                  <a:ea typeface="Rubik Medium"/>
                  <a:cs typeface="Rubik Medium"/>
                  <a:sym typeface="Rubik Medium"/>
                </a:defRPr>
              </a:pPr>
              <a:r>
                <a:t>Quantum </a:t>
              </a:r>
            </a:p>
            <a:p>
              <a:pPr>
                <a:defRPr b="0">
                  <a:solidFill>
                    <a:srgbClr val="2C2C2C"/>
                  </a:solidFill>
                  <a:latin typeface="Rubik Medium"/>
                  <a:ea typeface="Rubik Medium"/>
                  <a:cs typeface="Rubik Medium"/>
                  <a:sym typeface="Rubik Medium"/>
                </a:defRPr>
              </a:pPr>
              <a:r>
                <a:t>jump</a:t>
              </a:r>
            </a:p>
          </p:txBody>
        </p:sp>
        <p:sp>
          <p:nvSpPr>
            <p:cNvPr id="1436" name="Line"/>
            <p:cNvSpPr/>
            <p:nvPr/>
          </p:nvSpPr>
          <p:spPr>
            <a:xfrm flipH="1">
              <a:off x="949833" y="0"/>
              <a:ext cx="1" cy="1463226"/>
            </a:xfrm>
            <a:prstGeom prst="line">
              <a:avLst/>
            </a:prstGeom>
            <a:noFill/>
            <a:ln w="76200" cap="flat">
              <a:solidFill>
                <a:srgbClr val="2C2C2C"/>
              </a:solidFill>
              <a:prstDash val="solid"/>
              <a:miter lim="400000"/>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8" name="Rectangle">
            <a:extLst>
              <a:ext uri="{FF2B5EF4-FFF2-40B4-BE49-F238E27FC236}">
                <a16:creationId xmlns="" xmlns:a16="http://schemas.microsoft.com/office/drawing/2014/main" id="{E91C002A-9895-0444-8875-4550DDA97C76}"/>
              </a:ext>
            </a:extLst>
          </p:cNvPr>
          <p:cNvSpPr/>
          <p:nvPr/>
        </p:nvSpPr>
        <p:spPr>
          <a:xfrm>
            <a:off x="1709531" y="4194313"/>
            <a:ext cx="9342782" cy="7891670"/>
          </a:xfrm>
          <a:prstGeom prst="rect">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F1B89BC5-65DC-9E4C-8B3F-91878E73B419}"/>
              </a:ext>
            </a:extLst>
          </p:cNvPr>
          <p:cNvSpPr txBox="1"/>
          <p:nvPr/>
        </p:nvSpPr>
        <p:spPr>
          <a:xfrm>
            <a:off x="2733332" y="4452234"/>
            <a:ext cx="7409206"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Sideband Rabi Spectrum of the </a:t>
            </a:r>
            <a:r>
              <a:rPr lang="en-US" sz="2600" b="0" u="sng" dirty="0">
                <a:solidFill>
                  <a:srgbClr val="4271C8"/>
                </a:solidFill>
                <a:latin typeface="Rubik Medium" panose="02000604000000020004" pitchFamily="2" charset="-79"/>
                <a:cs typeface="Rubik Medium" panose="02000604000000020004" pitchFamily="2" charset="-79"/>
              </a:rPr>
              <a:t>Ca</a:t>
            </a:r>
            <a:r>
              <a:rPr lang="en-US" sz="2600" b="0" u="sng" baseline="30000" dirty="0">
                <a:solidFill>
                  <a:srgbClr val="4271C8"/>
                </a:solidFill>
                <a:latin typeface="Rubik Medium" panose="02000604000000020004" pitchFamily="2" charset="-79"/>
                <a:cs typeface="Rubik Medium" panose="02000604000000020004" pitchFamily="2" charset="-79"/>
              </a:rPr>
              <a:t>+</a:t>
            </a:r>
            <a:r>
              <a:rPr lang="en-US" sz="2600" b="0" u="sng" dirty="0">
                <a:latin typeface="Rubik Medium" panose="02000604000000020004" pitchFamily="2" charset="-79"/>
                <a:cs typeface="Rubik Medium" panose="02000604000000020004" pitchFamily="2" charset="-79"/>
              </a:rPr>
              <a:t> ion</a:t>
            </a:r>
            <a:endParaRPr sz="2600" b="0" u="sng" baseline="30000" dirty="0">
              <a:solidFill>
                <a:srgbClr val="4271C8"/>
              </a:solidFill>
              <a:latin typeface="Rubik Medium" panose="02000604000000020004" pitchFamily="2" charset="-79"/>
              <a:cs typeface="Rubik Medium" panose="02000604000000020004" pitchFamily="2" charset="-79"/>
            </a:endParaRPr>
          </a:p>
        </p:txBody>
      </p:sp>
      <p:sp>
        <p:nvSpPr>
          <p:cNvPr id="30" name="TextBox 29">
            <a:extLst>
              <a:ext uri="{FF2B5EF4-FFF2-40B4-BE49-F238E27FC236}">
                <a16:creationId xmlns="" xmlns:a16="http://schemas.microsoft.com/office/drawing/2014/main" id="{FC9F1590-5480-DB4B-A134-CCF8A0962E78}"/>
              </a:ext>
            </a:extLst>
          </p:cNvPr>
          <p:cNvSpPr txBox="1"/>
          <p:nvPr/>
        </p:nvSpPr>
        <p:spPr>
          <a:xfrm rot="16200000">
            <a:off x="931182" y="8200321"/>
            <a:ext cx="2827728" cy="4257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21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
        <p:nvSpPr>
          <p:cNvPr id="31" name="M. Sinhal, Z. Meir, K. Najafian, G. Hegi and S. Willitsch, Science 367, 1213 (2020)  K. Najafian, Z. Meir, M. Sinhal and S. Willitsch, Nat. Commun., 11, 1-10 (2020)">
            <a:extLst>
              <a:ext uri="{FF2B5EF4-FFF2-40B4-BE49-F238E27FC236}">
                <a16:creationId xmlns="" xmlns:a16="http://schemas.microsoft.com/office/drawing/2014/main" id="{12102B91-D8CA-9A42-9BEF-46EB881842F0}"/>
              </a:ext>
            </a:extLst>
          </p:cNvPr>
          <p:cNvSpPr txBox="1"/>
          <p:nvPr/>
        </p:nvSpPr>
        <p:spPr>
          <a:xfrm>
            <a:off x="562535" y="12115052"/>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lang="en-GB" sz="2400" dirty="0"/>
              <a:t>M. Sinhal et al., Science 367, 1213 (2020)</a:t>
            </a:r>
            <a:endParaRPr sz="2200" dirty="0"/>
          </a:p>
        </p:txBody>
      </p:sp>
      <p:sp>
        <p:nvSpPr>
          <p:cNvPr id="32" name="TextBox 31">
            <a:extLst>
              <a:ext uri="{FF2B5EF4-FFF2-40B4-BE49-F238E27FC236}">
                <a16:creationId xmlns="" xmlns:a16="http://schemas.microsoft.com/office/drawing/2014/main" id="{5CF626B2-077B-EA40-8B11-4431902BD2AA}"/>
              </a:ext>
            </a:extLst>
          </p:cNvPr>
          <p:cNvSpPr txBox="1"/>
          <p:nvPr/>
        </p:nvSpPr>
        <p:spPr>
          <a:xfrm rot="16200000">
            <a:off x="13005437" y="4810279"/>
            <a:ext cx="2827728" cy="4257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21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
        <p:nvSpPr>
          <p:cNvPr id="33" name="TextBox 32">
            <a:extLst>
              <a:ext uri="{FF2B5EF4-FFF2-40B4-BE49-F238E27FC236}">
                <a16:creationId xmlns="" xmlns:a16="http://schemas.microsoft.com/office/drawing/2014/main" id="{5CF626B2-077B-EA40-8B11-4431902BD2AA}"/>
              </a:ext>
            </a:extLst>
          </p:cNvPr>
          <p:cNvSpPr txBox="1"/>
          <p:nvPr/>
        </p:nvSpPr>
        <p:spPr>
          <a:xfrm>
            <a:off x="18699343" y="5293546"/>
            <a:ext cx="2827728"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16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1417"/>
                                        </p:tgtEl>
                                        <p:attrNameLst>
                                          <p:attrName>style.visibility</p:attrName>
                                        </p:attrNameLst>
                                      </p:cBhvr>
                                      <p:to>
                                        <p:strVal val="visible"/>
                                      </p:to>
                                    </p:set>
                                    <p:animEffect transition="in" filter="wipe(down)">
                                      <p:cBhvr>
                                        <p:cTn id="7" dur="500"/>
                                        <p:tgtEl>
                                          <p:spTgt spid="14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418"/>
                                        </p:tgtEl>
                                        <p:attrNameLst>
                                          <p:attrName>style.visibility</p:attrName>
                                        </p:attrNameLst>
                                      </p:cBhvr>
                                      <p:to>
                                        <p:strVal val="visible"/>
                                      </p:to>
                                    </p:set>
                                    <p:animEffect transition="in" filter="fade">
                                      <p:cBhvr>
                                        <p:cTn id="12" dur="500"/>
                                        <p:tgtEl>
                                          <p:spTgt spid="141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0" presetClass="entr" fill="hold" grpId="3" nodeType="afterEffect">
                                  <p:stCondLst>
                                    <p:cond delay="0"/>
                                  </p:stCondLst>
                                  <p:iterate>
                                    <p:tmAbs val="0"/>
                                  </p:iterate>
                                  <p:childTnLst>
                                    <p:set>
                                      <p:cBhvr>
                                        <p:cTn id="17" fill="hold"/>
                                        <p:tgtEl>
                                          <p:spTgt spid="1423"/>
                                        </p:tgtEl>
                                        <p:attrNameLst>
                                          <p:attrName>style.visibility</p:attrName>
                                        </p:attrNameLst>
                                      </p:cBhvr>
                                      <p:to>
                                        <p:strVal val="visible"/>
                                      </p:to>
                                    </p:set>
                                    <p:animEffect transition="in" filter="fade">
                                      <p:cBhvr>
                                        <p:cTn id="18" dur="500"/>
                                        <p:tgtEl>
                                          <p:spTgt spid="14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6" nodeType="clickEffect">
                                  <p:stCondLst>
                                    <p:cond delay="0"/>
                                  </p:stCondLst>
                                  <p:iterate>
                                    <p:tmAbs val="0"/>
                                  </p:iterate>
                                  <p:childTnLst>
                                    <p:set>
                                      <p:cBhvr>
                                        <p:cTn id="22" fill="hold"/>
                                        <p:tgtEl>
                                          <p:spTgt spid="1419"/>
                                        </p:tgtEl>
                                        <p:attrNameLst>
                                          <p:attrName>style.visibility</p:attrName>
                                        </p:attrNameLst>
                                      </p:cBhvr>
                                      <p:to>
                                        <p:strVal val="visible"/>
                                      </p:to>
                                    </p:set>
                                    <p:animEffect transition="in" filter="fade">
                                      <p:cBhvr>
                                        <p:cTn id="23" dur="500"/>
                                        <p:tgtEl>
                                          <p:spTgt spid="1419"/>
                                        </p:tgtEl>
                                      </p:cBhvr>
                                    </p:animEffect>
                                  </p:childTnLst>
                                </p:cTn>
                              </p:par>
                            </p:childTnLst>
                          </p:cTn>
                        </p:par>
                        <p:par>
                          <p:cTn id="24" fill="hold">
                            <p:stCondLst>
                              <p:cond delay="500"/>
                            </p:stCondLst>
                            <p:childTnLst>
                              <p:par>
                                <p:cTn id="25" presetID="10" presetClass="exit" fill="hold" grpId="5" nodeType="afterEffect">
                                  <p:stCondLst>
                                    <p:cond delay="0"/>
                                  </p:stCondLst>
                                  <p:iterate>
                                    <p:tmAbs val="0"/>
                                  </p:iterate>
                                  <p:childTnLst>
                                    <p:animEffect transition="out" filter="fade">
                                      <p:cBhvr>
                                        <p:cTn id="26" dur="500" fill="hold"/>
                                        <p:tgtEl>
                                          <p:spTgt spid="1423"/>
                                        </p:tgtEl>
                                      </p:cBhvr>
                                    </p:animEffect>
                                    <p:set>
                                      <p:cBhvr>
                                        <p:cTn id="27" fill="hold">
                                          <p:stCondLst>
                                            <p:cond delay="499"/>
                                          </p:stCondLst>
                                        </p:cTn>
                                        <p:tgtEl>
                                          <p:spTgt spid="1423"/>
                                        </p:tgtEl>
                                        <p:attrNameLst>
                                          <p:attrName>style.visibility</p:attrName>
                                        </p:attrNameLst>
                                      </p:cBhvr>
                                      <p:to>
                                        <p:strVal val="hidden"/>
                                      </p:to>
                                    </p:set>
                                  </p:childTnLst>
                                </p:cTn>
                              </p:par>
                              <p:par>
                                <p:cTn id="28" presetID="10" presetClass="entr" fill="hold" grpId="7" nodeType="withEffect">
                                  <p:stCondLst>
                                    <p:cond delay="0"/>
                                  </p:stCondLst>
                                  <p:iterate>
                                    <p:tmAbs val="0"/>
                                  </p:iterate>
                                  <p:childTnLst>
                                    <p:set>
                                      <p:cBhvr>
                                        <p:cTn id="29" fill="hold"/>
                                        <p:tgtEl>
                                          <p:spTgt spid="1427"/>
                                        </p:tgtEl>
                                        <p:attrNameLst>
                                          <p:attrName>style.visibility</p:attrName>
                                        </p:attrNameLst>
                                      </p:cBhvr>
                                      <p:to>
                                        <p:strVal val="visible"/>
                                      </p:to>
                                    </p:set>
                                    <p:animEffect transition="in" filter="fade">
                                      <p:cBhvr>
                                        <p:cTn id="30" dur="500"/>
                                        <p:tgtEl>
                                          <p:spTgt spid="14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10" nodeType="clickEffect">
                                  <p:stCondLst>
                                    <p:cond delay="0"/>
                                  </p:stCondLst>
                                  <p:iterate>
                                    <p:tmAbs val="0"/>
                                  </p:iterate>
                                  <p:childTnLst>
                                    <p:set>
                                      <p:cBhvr>
                                        <p:cTn id="34" fill="hold"/>
                                        <p:tgtEl>
                                          <p:spTgt spid="1437"/>
                                        </p:tgtEl>
                                        <p:attrNameLst>
                                          <p:attrName>style.visibility</p:attrName>
                                        </p:attrNameLst>
                                      </p:cBhvr>
                                      <p:to>
                                        <p:strVal val="visible"/>
                                      </p:to>
                                    </p:set>
                                    <p:animEffect transition="in" filter="fade">
                                      <p:cBhvr>
                                        <p:cTn id="35" dur="500"/>
                                        <p:tgtEl>
                                          <p:spTgt spid="1437"/>
                                        </p:tgtEl>
                                      </p:cBhvr>
                                    </p:animEffect>
                                  </p:childTnLst>
                                </p:cTn>
                              </p:par>
                            </p:childTnLst>
                          </p:cTn>
                        </p:par>
                        <p:par>
                          <p:cTn id="36" fill="hold">
                            <p:stCondLst>
                              <p:cond delay="500"/>
                            </p:stCondLst>
                            <p:childTnLst>
                              <p:par>
                                <p:cTn id="37" presetID="10" presetClass="exit" fill="hold" grpId="9" nodeType="afterEffect">
                                  <p:stCondLst>
                                    <p:cond delay="0"/>
                                  </p:stCondLst>
                                  <p:iterate>
                                    <p:tmAbs val="0"/>
                                  </p:iterate>
                                  <p:childTnLst>
                                    <p:animEffect transition="out" filter="fade">
                                      <p:cBhvr>
                                        <p:cTn id="38" dur="500" fill="hold"/>
                                        <p:tgtEl>
                                          <p:spTgt spid="1427"/>
                                        </p:tgtEl>
                                      </p:cBhvr>
                                    </p:animEffect>
                                    <p:set>
                                      <p:cBhvr>
                                        <p:cTn id="39" fill="hold">
                                          <p:stCondLst>
                                            <p:cond delay="499"/>
                                          </p:stCondLst>
                                        </p:cTn>
                                        <p:tgtEl>
                                          <p:spTgt spid="142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fill="hold" grpId="11" nodeType="clickEffect">
                                  <p:stCondLst>
                                    <p:cond delay="0"/>
                                  </p:stCondLst>
                                  <p:iterate>
                                    <p:tmAbs val="0"/>
                                  </p:iterate>
                                  <p:childTnLst>
                                    <p:set>
                                      <p:cBhvr>
                                        <p:cTn id="43" fill="hold"/>
                                        <p:tgtEl>
                                          <p:spTgt spid="1420"/>
                                        </p:tgtEl>
                                        <p:attrNameLst>
                                          <p:attrName>style.visibility</p:attrName>
                                        </p:attrNameLst>
                                      </p:cBhvr>
                                      <p:to>
                                        <p:strVal val="visible"/>
                                      </p:to>
                                    </p:set>
                                    <p:animEffect transition="in" filter="fade">
                                      <p:cBhvr>
                                        <p:cTn id="44" dur="1000"/>
                                        <p:tgtEl>
                                          <p:spTgt spid="14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fill="hold" grpId="8" nodeType="clickEffect">
                                  <p:stCondLst>
                                    <p:cond delay="0"/>
                                  </p:stCondLst>
                                  <p:iterate>
                                    <p:tmAbs val="0"/>
                                  </p:iterate>
                                  <p:childTnLst>
                                    <p:set>
                                      <p:cBhvr>
                                        <p:cTn id="48" fill="hold"/>
                                        <p:tgtEl>
                                          <p:spTgt spid="1434"/>
                                        </p:tgtEl>
                                        <p:attrNameLst>
                                          <p:attrName>style.visibility</p:attrName>
                                        </p:attrNameLst>
                                      </p:cBhvr>
                                      <p:to>
                                        <p:strVal val="visible"/>
                                      </p:to>
                                    </p:set>
                                    <p:animEffect transition="in" filter="fade">
                                      <p:cBhvr>
                                        <p:cTn id="49" dur="500"/>
                                        <p:tgtEl>
                                          <p:spTgt spid="1434"/>
                                        </p:tgtEl>
                                      </p:cBhvr>
                                    </p:animEffect>
                                  </p:childTnLst>
                                </p:cTn>
                              </p:par>
                              <p:par>
                                <p:cTn id="50" presetID="10" presetClass="entr" fill="hold" grpId="4" nodeType="withEffect">
                                  <p:stCondLst>
                                    <p:cond delay="0"/>
                                  </p:stCondLst>
                                  <p:iterate>
                                    <p:tmAbs val="0"/>
                                  </p:iterate>
                                  <p:childTnLst>
                                    <p:set>
                                      <p:cBhvr>
                                        <p:cTn id="51" fill="hold"/>
                                        <p:tgtEl>
                                          <p:spTgt spid="1431"/>
                                        </p:tgtEl>
                                        <p:attrNameLst>
                                          <p:attrName>style.visibility</p:attrName>
                                        </p:attrNameLst>
                                      </p:cBhvr>
                                      <p:to>
                                        <p:strVal val="visible"/>
                                      </p:to>
                                    </p:set>
                                    <p:animEffect transition="in" filter="fade">
                                      <p:cBhvr>
                                        <p:cTn id="52" dur="500"/>
                                        <p:tgtEl>
                                          <p:spTgt spid="14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fill="hold" grpId="12" nodeType="clickEffect">
                                  <p:stCondLst>
                                    <p:cond delay="0"/>
                                  </p:stCondLst>
                                  <p:iterate>
                                    <p:tmAbs val="0"/>
                                  </p:iterate>
                                  <p:childTnLst>
                                    <p:set>
                                      <p:cBhvr>
                                        <p:cTn id="56" fill="hold"/>
                                        <p:tgtEl>
                                          <p:spTgt spid="1428"/>
                                        </p:tgtEl>
                                        <p:attrNameLst>
                                          <p:attrName>style.visibility</p:attrName>
                                        </p:attrNameLst>
                                      </p:cBhvr>
                                      <p:to>
                                        <p:strVal val="visible"/>
                                      </p:to>
                                    </p:set>
                                    <p:animEffect transition="in" filter="fade">
                                      <p:cBhvr>
                                        <p:cTn id="57" dur="500"/>
                                        <p:tgtEl>
                                          <p:spTgt spid="1428"/>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xit" fill="hold" grpId="13" nodeType="clickEffect">
                                  <p:stCondLst>
                                    <p:cond delay="0"/>
                                  </p:stCondLst>
                                  <p:iterate>
                                    <p:tmAbs val="0"/>
                                  </p:iterate>
                                  <p:childTnLst>
                                    <p:animEffect transition="out" filter="fade">
                                      <p:cBhvr>
                                        <p:cTn id="63" dur="500" fill="hold"/>
                                        <p:tgtEl>
                                          <p:spTgt spid="1418"/>
                                        </p:tgtEl>
                                      </p:cBhvr>
                                    </p:animEffect>
                                    <p:set>
                                      <p:cBhvr>
                                        <p:cTn id="64" fill="hold">
                                          <p:stCondLst>
                                            <p:cond delay="499"/>
                                          </p:stCondLst>
                                        </p:cTn>
                                        <p:tgtEl>
                                          <p:spTgt spid="1418"/>
                                        </p:tgtEl>
                                        <p:attrNameLst>
                                          <p:attrName>style.visibility</p:attrName>
                                        </p:attrNameLst>
                                      </p:cBhvr>
                                      <p:to>
                                        <p:strVal val="hidden"/>
                                      </p:to>
                                    </p:set>
                                  </p:childTnLst>
                                </p:cTn>
                              </p:par>
                              <p:par>
                                <p:cTn id="65" presetID="10" presetClass="exit" fill="hold" grpId="14" nodeType="withEffect">
                                  <p:stCondLst>
                                    <p:cond delay="0"/>
                                  </p:stCondLst>
                                  <p:iterate>
                                    <p:tmAbs val="0"/>
                                  </p:iterate>
                                  <p:childTnLst>
                                    <p:animEffect transition="out" filter="fade">
                                      <p:cBhvr>
                                        <p:cTn id="66" dur="500" fill="hold"/>
                                        <p:tgtEl>
                                          <p:spTgt spid="1419"/>
                                        </p:tgtEl>
                                      </p:cBhvr>
                                    </p:animEffect>
                                    <p:set>
                                      <p:cBhvr>
                                        <p:cTn id="67" fill="hold">
                                          <p:stCondLst>
                                            <p:cond delay="499"/>
                                          </p:stCondLst>
                                        </p:cTn>
                                        <p:tgtEl>
                                          <p:spTgt spid="1419"/>
                                        </p:tgtEl>
                                        <p:attrNameLst>
                                          <p:attrName>style.visibility</p:attrName>
                                        </p:attrNameLst>
                                      </p:cBhvr>
                                      <p:to>
                                        <p:strVal val="hidden"/>
                                      </p:to>
                                    </p:set>
                                  </p:childTnLst>
                                </p:cTn>
                              </p:par>
                              <p:par>
                                <p:cTn id="68" presetID="10" presetClass="exit" fill="hold" grpId="15" nodeType="withEffect">
                                  <p:stCondLst>
                                    <p:cond delay="0"/>
                                  </p:stCondLst>
                                  <p:iterate>
                                    <p:tmAbs val="0"/>
                                  </p:iterate>
                                  <p:childTnLst>
                                    <p:animEffect transition="out" filter="fade">
                                      <p:cBhvr>
                                        <p:cTn id="69" dur="500" fill="hold"/>
                                        <p:tgtEl>
                                          <p:spTgt spid="1428"/>
                                        </p:tgtEl>
                                      </p:cBhvr>
                                    </p:animEffect>
                                    <p:set>
                                      <p:cBhvr>
                                        <p:cTn id="70" fill="hold">
                                          <p:stCondLst>
                                            <p:cond delay="499"/>
                                          </p:stCondLst>
                                        </p:cTn>
                                        <p:tgtEl>
                                          <p:spTgt spid="1428"/>
                                        </p:tgtEl>
                                        <p:attrNameLst>
                                          <p:attrName>style.visibility</p:attrName>
                                        </p:attrNameLst>
                                      </p:cBhvr>
                                      <p:to>
                                        <p:strVal val="hidden"/>
                                      </p:to>
                                    </p:set>
                                  </p:childTnLst>
                                </p:cTn>
                              </p:par>
                              <p:par>
                                <p:cTn id="71" presetID="10" presetClass="exit" fill="hold" grpId="16" nodeType="withEffect">
                                  <p:stCondLst>
                                    <p:cond delay="0"/>
                                  </p:stCondLst>
                                  <p:iterate>
                                    <p:tmAbs val="0"/>
                                  </p:iterate>
                                  <p:childTnLst>
                                    <p:animEffect transition="out" filter="fade">
                                      <p:cBhvr>
                                        <p:cTn id="72" dur="500" fill="hold"/>
                                        <p:tgtEl>
                                          <p:spTgt spid="1420"/>
                                        </p:tgtEl>
                                      </p:cBhvr>
                                    </p:animEffect>
                                    <p:set>
                                      <p:cBhvr>
                                        <p:cTn id="73" fill="hold">
                                          <p:stCondLst>
                                            <p:cond delay="499"/>
                                          </p:stCondLst>
                                        </p:cTn>
                                        <p:tgtEl>
                                          <p:spTgt spid="1420"/>
                                        </p:tgtEl>
                                        <p:attrNameLst>
                                          <p:attrName>style.visibility</p:attrName>
                                        </p:attrNameLst>
                                      </p:cBhvr>
                                      <p:to>
                                        <p:strVal val="hidden"/>
                                      </p:to>
                                    </p:set>
                                  </p:childTnLst>
                                </p:cTn>
                              </p:par>
                              <p:par>
                                <p:cTn id="74" presetID="10" presetClass="exit" fill="hold" grpId="17" nodeType="withEffect">
                                  <p:stCondLst>
                                    <p:cond delay="0"/>
                                  </p:stCondLst>
                                  <p:iterate>
                                    <p:tmAbs val="0"/>
                                  </p:iterate>
                                  <p:childTnLst>
                                    <p:animEffect transition="out" filter="fade">
                                      <p:cBhvr>
                                        <p:cTn id="75" dur="500" fill="hold"/>
                                        <p:tgtEl>
                                          <p:spTgt spid="1431"/>
                                        </p:tgtEl>
                                      </p:cBhvr>
                                    </p:animEffect>
                                    <p:set>
                                      <p:cBhvr>
                                        <p:cTn id="76" fill="hold">
                                          <p:stCondLst>
                                            <p:cond delay="499"/>
                                          </p:stCondLst>
                                        </p:cTn>
                                        <p:tgtEl>
                                          <p:spTgt spid="1431"/>
                                        </p:tgtEl>
                                        <p:attrNameLst>
                                          <p:attrName>style.visibility</p:attrName>
                                        </p:attrNameLst>
                                      </p:cBhvr>
                                      <p:to>
                                        <p:strVal val="hidden"/>
                                      </p:to>
                                    </p:set>
                                  </p:childTnLst>
                                </p:cTn>
                              </p:par>
                              <p:par>
                                <p:cTn id="77" presetID="10" presetClass="exit" fill="hold" grpId="18" nodeType="withEffect">
                                  <p:stCondLst>
                                    <p:cond delay="0"/>
                                  </p:stCondLst>
                                  <p:iterate>
                                    <p:tmAbs val="0"/>
                                  </p:iterate>
                                  <p:childTnLst>
                                    <p:animEffect transition="out" filter="fade">
                                      <p:cBhvr>
                                        <p:cTn id="78" dur="500" fill="hold"/>
                                        <p:tgtEl>
                                          <p:spTgt spid="1437"/>
                                        </p:tgtEl>
                                      </p:cBhvr>
                                    </p:animEffect>
                                    <p:set>
                                      <p:cBhvr>
                                        <p:cTn id="79" fill="hold">
                                          <p:stCondLst>
                                            <p:cond delay="499"/>
                                          </p:stCondLst>
                                        </p:cTn>
                                        <p:tgtEl>
                                          <p:spTgt spid="1437"/>
                                        </p:tgtEl>
                                        <p:attrNameLst>
                                          <p:attrName>style.visibility</p:attrName>
                                        </p:attrNameLst>
                                      </p:cBhvr>
                                      <p:to>
                                        <p:strVal val="hidden"/>
                                      </p:to>
                                    </p:set>
                                  </p:childTnLst>
                                </p:cTn>
                              </p:par>
                              <p:par>
                                <p:cTn id="80" presetID="10" presetClass="exit" fill="hold" grpId="19" nodeType="withEffect">
                                  <p:stCondLst>
                                    <p:cond delay="0"/>
                                  </p:stCondLst>
                                  <p:iterate>
                                    <p:tmAbs val="0"/>
                                  </p:iterate>
                                  <p:childTnLst>
                                    <p:animEffect transition="out" filter="fade">
                                      <p:cBhvr>
                                        <p:cTn id="81" dur="500" fill="hold"/>
                                        <p:tgtEl>
                                          <p:spTgt spid="1434"/>
                                        </p:tgtEl>
                                      </p:cBhvr>
                                    </p:animEffect>
                                    <p:set>
                                      <p:cBhvr>
                                        <p:cTn id="82" fill="hold">
                                          <p:stCondLst>
                                            <p:cond delay="499"/>
                                          </p:stCondLst>
                                        </p:cTn>
                                        <p:tgtEl>
                                          <p:spTgt spid="1434"/>
                                        </p:tgtEl>
                                        <p:attrNameLst>
                                          <p:attrName>style.visibility</p:attrName>
                                        </p:attrNameLst>
                                      </p:cBhvr>
                                      <p:to>
                                        <p:strVal val="hidden"/>
                                      </p:to>
                                    </p:set>
                                  </p:childTnLst>
                                </p:cTn>
                              </p:par>
                              <p:par>
                                <p:cTn id="83" presetID="10" presetClass="exit" fill="hold" grpId="20" nodeType="withEffect">
                                  <p:stCondLst>
                                    <p:cond delay="0"/>
                                  </p:stCondLst>
                                  <p:iterate>
                                    <p:tmAbs val="0"/>
                                  </p:iterate>
                                  <p:childTnLst>
                                    <p:animEffect transition="out" filter="fade">
                                      <p:cBhvr>
                                        <p:cTn id="84" dur="500" fill="hold"/>
                                        <p:tgtEl>
                                          <p:spTgt spid="1417"/>
                                        </p:tgtEl>
                                      </p:cBhvr>
                                    </p:animEffect>
                                    <p:set>
                                      <p:cBhvr>
                                        <p:cTn id="85" fill="hold">
                                          <p:stCondLst>
                                            <p:cond delay="499"/>
                                          </p:stCondLst>
                                        </p:cTn>
                                        <p:tgtEl>
                                          <p:spTgt spid="1417"/>
                                        </p:tgtEl>
                                        <p:attrNameLst>
                                          <p:attrName>style.visibility</p:attrName>
                                        </p:attrNameLst>
                                      </p:cBhvr>
                                      <p:to>
                                        <p:strVal val="hidden"/>
                                      </p:to>
                                    </p:set>
                                  </p:childTnLst>
                                </p:cTn>
                              </p:par>
                              <p:par>
                                <p:cTn id="86" presetID="10" presetClass="exit" fill="hold" grpId="21" nodeType="withEffect">
                                  <p:stCondLst>
                                    <p:cond delay="0"/>
                                  </p:stCondLst>
                                  <p:iterate>
                                    <p:tmAbs val="0"/>
                                  </p:iterate>
                                  <p:childTnLst>
                                    <p:animEffect transition="out" filter="fade">
                                      <p:cBhvr>
                                        <p:cTn id="87" dur="500" fill="hold"/>
                                        <p:tgtEl>
                                          <p:spTgt spid="1416"/>
                                        </p:tgtEl>
                                      </p:cBhvr>
                                    </p:animEffect>
                                    <p:set>
                                      <p:cBhvr>
                                        <p:cTn id="88" fill="hold">
                                          <p:stCondLst>
                                            <p:cond delay="499"/>
                                          </p:stCondLst>
                                        </p:cTn>
                                        <p:tgtEl>
                                          <p:spTgt spid="1416"/>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29"/>
                                        </p:tgtEl>
                                      </p:cBhvr>
                                    </p:animEffect>
                                    <p:set>
                                      <p:cBhvr>
                                        <p:cTn id="94" dur="1" fill="hold">
                                          <p:stCondLst>
                                            <p:cond delay="499"/>
                                          </p:stCondLst>
                                        </p:cTn>
                                        <p:tgtEl>
                                          <p:spTgt spid="2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28"/>
                                        </p:tgtEl>
                                      </p:cBhvr>
                                    </p:animEffect>
                                    <p:set>
                                      <p:cBhvr>
                                        <p:cTn id="97" dur="1" fill="hold">
                                          <p:stCondLst>
                                            <p:cond delay="499"/>
                                          </p:stCondLst>
                                        </p:cTn>
                                        <p:tgtEl>
                                          <p:spTgt spid="28"/>
                                        </p:tgtEl>
                                        <p:attrNameLst>
                                          <p:attrName>style.visibility</p:attrName>
                                        </p:attrNameLst>
                                      </p:cBhvr>
                                      <p:to>
                                        <p:strVal val="hidden"/>
                                      </p:to>
                                    </p:set>
                                  </p:childTnLst>
                                </p:cTn>
                              </p:par>
                              <p:par>
                                <p:cTn id="98" presetID="10" presetClass="exit" presetSubtype="0" fill="hold" grpId="1" nodeType="withEffect">
                                  <p:stCondLst>
                                    <p:cond delay="100"/>
                                  </p:stCondLst>
                                  <p:childTnLst>
                                    <p:animEffect transition="out" filter="fade">
                                      <p:cBhvr>
                                        <p:cTn id="99" dur="500"/>
                                        <p:tgtEl>
                                          <p:spTgt spid="32"/>
                                        </p:tgtEl>
                                      </p:cBhvr>
                                    </p:animEffect>
                                    <p:set>
                                      <p:cBhvr>
                                        <p:cTn id="100" dur="1" fill="hold">
                                          <p:stCondLst>
                                            <p:cond delay="499"/>
                                          </p:stCondLst>
                                        </p:cTn>
                                        <p:tgtEl>
                                          <p:spTgt spid="32"/>
                                        </p:tgtEl>
                                        <p:attrNameLst>
                                          <p:attrName>style.visibility</p:attrName>
                                        </p:attrNameLst>
                                      </p:cBhvr>
                                      <p:to>
                                        <p:strVal val="hidden"/>
                                      </p:to>
                                    </p:set>
                                  </p:childTnLst>
                                </p:cTn>
                              </p:par>
                              <p:par>
                                <p:cTn id="101" presetID="10" presetClass="exit" presetSubtype="0" fill="hold" grpId="1" nodeType="withEffect">
                                  <p:stCondLst>
                                    <p:cond delay="100"/>
                                  </p:stCondLst>
                                  <p:childTnLst>
                                    <p:animEffect transition="out" filter="fade">
                                      <p:cBhvr>
                                        <p:cTn id="102" dur="500"/>
                                        <p:tgtEl>
                                          <p:spTgt spid="33"/>
                                        </p:tgtEl>
                                      </p:cBhvr>
                                    </p:animEffect>
                                    <p:set>
                                      <p:cBhvr>
                                        <p:cTn id="10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 grpId="21" animBg="1" advAuto="0"/>
      <p:bldP spid="1417" grpId="1" animBg="1" advAuto="0"/>
      <p:bldP spid="1417" grpId="20" animBg="1" advAuto="0"/>
      <p:bldP spid="1418" grpId="2" animBg="1" advAuto="0"/>
      <p:bldP spid="1418" grpId="13" animBg="1" advAuto="0"/>
      <p:bldP spid="1419" grpId="6" animBg="1" advAuto="0"/>
      <p:bldP spid="1419" grpId="14" animBg="1" advAuto="0"/>
      <p:bldP spid="1420" grpId="11" animBg="1" advAuto="0"/>
      <p:bldP spid="1420" grpId="16" animBg="1" advAuto="0"/>
      <p:bldP spid="1423" grpId="3" animBg="1" advAuto="0"/>
      <p:bldP spid="1423" grpId="5" animBg="1" advAuto="0"/>
      <p:bldP spid="1427" grpId="7" animBg="1" advAuto="0"/>
      <p:bldP spid="1427" grpId="9" animBg="1" advAuto="0"/>
      <p:bldP spid="1428" grpId="12" animBg="1" advAuto="0"/>
      <p:bldP spid="1428" grpId="15" animBg="1" advAuto="0"/>
      <p:bldP spid="1431" grpId="4" animBg="1" advAuto="0"/>
      <p:bldP spid="1431" grpId="17" animBg="1" advAuto="0"/>
      <p:bldP spid="1434" grpId="8" animBg="1" advAuto="0"/>
      <p:bldP spid="1434" grpId="19" animBg="1" advAuto="0"/>
      <p:bldP spid="1437" grpId="10" animBg="1" advAuto="0"/>
      <p:bldP spid="1437" grpId="18" animBg="1" advAuto="0"/>
      <p:bldP spid="28" grpId="0" animBg="1"/>
      <p:bldP spid="29" grpId="0" animBg="1"/>
      <p:bldP spid="30" grpId="0" animBg="1"/>
      <p:bldP spid="32" grpId="0" animBg="1"/>
      <p:bldP spid="32" grpId="1" animBg="1"/>
      <p:bldP spid="33" grpId="0" animBg="1"/>
      <p:bldP spid="3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 name="Quantum-logic state detection"/>
          <p:cNvSpPr txBox="1">
            <a:spLocks noGrp="1"/>
          </p:cNvSpPr>
          <p:nvPr>
            <p:ph type="body" idx="21"/>
          </p:nvPr>
        </p:nvSpPr>
        <p:spPr>
          <a:xfrm>
            <a:off x="1143000" y="762000"/>
            <a:ext cx="7918591" cy="2126555"/>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t>Quantum-logic</a:t>
            </a:r>
            <a:br/>
            <a:r>
              <a:t>state detection</a:t>
            </a:r>
          </a:p>
        </p:txBody>
      </p:sp>
      <p:sp>
        <p:nvSpPr>
          <p:cNvPr id="1444" name="Citation"/>
          <p:cNvSpPr txBox="1">
            <a:spLocks noGrp="1"/>
          </p:cNvSpPr>
          <p:nvPr>
            <p:ph type="body" idx="22"/>
          </p:nvPr>
        </p:nvSpPr>
        <p:spPr>
          <a:xfrm>
            <a:off x="15738288" y="15101887"/>
            <a:ext cx="9486901" cy="596901"/>
          </a:xfrm>
          <a:prstGeom prst="rect">
            <a:avLst/>
          </a:prstGeom>
        </p:spPr>
        <p:txBody>
          <a:bodyPr/>
          <a:lstStyle/>
          <a:p>
            <a:r>
              <a:t>Citation</a:t>
            </a:r>
          </a:p>
        </p:txBody>
      </p:sp>
      <p:sp>
        <p:nvSpPr>
          <p:cNvPr id="1445" name="Hume, Chou, Leibrandt, Thorpe, Wineland, Rosenband, PRL 107, 243902 (2011). Koelemeij, Roth, Schiller, PRA 76, 023413 (2007)."/>
          <p:cNvSpPr txBox="1"/>
          <p:nvPr/>
        </p:nvSpPr>
        <p:spPr>
          <a:xfrm>
            <a:off x="15845921" y="14731999"/>
            <a:ext cx="10154307"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50000"/>
              </a:lnSpc>
              <a:defRPr sz="2000" b="0">
                <a:latin typeface="Rubik Regular"/>
                <a:ea typeface="Rubik Regular"/>
                <a:cs typeface="Rubik Regular"/>
                <a:sym typeface="Rubik Regular"/>
              </a:defRPr>
            </a:pPr>
            <a:r>
              <a:t>Hume, Chou, Leibrandt, Thorpe, Wineland, Rosenband, PRL 107, 243902 (2011).</a:t>
            </a:r>
            <a:br/>
            <a:r>
              <a:t>Koelemeij, Roth, Schiller, PRA 76, 023413 (2007).</a:t>
            </a:r>
          </a:p>
        </p:txBody>
      </p:sp>
      <p:grpSp>
        <p:nvGrpSpPr>
          <p:cNvPr id="1467" name="Group"/>
          <p:cNvGrpSpPr/>
          <p:nvPr/>
        </p:nvGrpSpPr>
        <p:grpSpPr>
          <a:xfrm>
            <a:off x="12645598" y="5281539"/>
            <a:ext cx="9961255" cy="6053689"/>
            <a:chOff x="0" y="0"/>
            <a:chExt cx="9961255" cy="6053687"/>
          </a:xfrm>
        </p:grpSpPr>
        <p:grpSp>
          <p:nvGrpSpPr>
            <p:cNvPr id="1460" name="Group"/>
            <p:cNvGrpSpPr/>
            <p:nvPr/>
          </p:nvGrpSpPr>
          <p:grpSpPr>
            <a:xfrm>
              <a:off x="-1" y="2664803"/>
              <a:ext cx="6940067" cy="3388885"/>
              <a:chOff x="0" y="0"/>
              <a:chExt cx="6940065" cy="3388884"/>
            </a:xfrm>
          </p:grpSpPr>
          <p:grpSp>
            <p:nvGrpSpPr>
              <p:cNvPr id="1458" name="Group"/>
              <p:cNvGrpSpPr/>
              <p:nvPr/>
            </p:nvGrpSpPr>
            <p:grpSpPr>
              <a:xfrm>
                <a:off x="2062831" y="-1"/>
                <a:ext cx="4877235" cy="3388886"/>
                <a:chOff x="0" y="0"/>
                <a:chExt cx="4877233" cy="3388884"/>
              </a:xfrm>
            </p:grpSpPr>
            <p:grpSp>
              <p:nvGrpSpPr>
                <p:cNvPr id="1451" name="Group"/>
                <p:cNvGrpSpPr/>
                <p:nvPr/>
              </p:nvGrpSpPr>
              <p:grpSpPr>
                <a:xfrm>
                  <a:off x="-1" y="2863859"/>
                  <a:ext cx="4877235" cy="525026"/>
                  <a:chOff x="0" y="0"/>
                  <a:chExt cx="4877233" cy="525025"/>
                </a:xfrm>
              </p:grpSpPr>
              <p:sp>
                <p:nvSpPr>
                  <p:cNvPr id="1446" name="Line"/>
                  <p:cNvSpPr/>
                  <p:nvPr/>
                </p:nvSpPr>
                <p:spPr>
                  <a:xfrm>
                    <a:off x="0" y="231130"/>
                    <a:ext cx="1631470" cy="1"/>
                  </a:xfrm>
                  <a:prstGeom prst="line">
                    <a:avLst/>
                  </a:prstGeom>
                  <a:noFill/>
                  <a:ln w="101600" cap="flat">
                    <a:solidFill>
                      <a:srgbClr val="EB7D3C"/>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447" name="Equation"/>
                      <p:cNvSpPr txBox="1"/>
                      <p:nvPr/>
                    </p:nvSpPr>
                    <p:spPr>
                      <a:xfrm>
                        <a:off x="1929196" y="54536"/>
                        <a:ext cx="2948038" cy="470490"/>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𝑣</m:t>
                              </m:r>
                              <m:r>
                                <a:rPr sz="4000" i="1">
                                  <a:solidFill>
                                    <a:srgbClr val="EB7D3C"/>
                                  </a:solidFill>
                                  <a:latin typeface="Cambria Math" panose="02040503050406030204" pitchFamily="18" charset="0"/>
                                </a:rPr>
                                <m:t>=0,</m:t>
                              </m:r>
                              <m:r>
                                <a:rPr sz="4000" i="1">
                                  <a:solidFill>
                                    <a:srgbClr val="EB7D3C"/>
                                  </a:solidFill>
                                  <a:latin typeface="Cambria Math" panose="02040503050406030204" pitchFamily="18" charset="0"/>
                                </a:rPr>
                                <m:t>𝑁</m:t>
                              </m:r>
                              <m:r>
                                <a:rPr sz="4000" i="1">
                                  <a:solidFill>
                                    <a:srgbClr val="EB7D3C"/>
                                  </a:solidFill>
                                  <a:latin typeface="Cambria Math" panose="02040503050406030204" pitchFamily="18" charset="0"/>
                                </a:rPr>
                                <m:t>=0⟩</m:t>
                              </m:r>
                            </m:oMath>
                          </m:oMathPara>
                        </a14:m>
                        <a:endParaRPr sz="4000">
                          <a:solidFill>
                            <a:srgbClr val="EB7D3C"/>
                          </a:solidFill>
                        </a:endParaRPr>
                      </a:p>
                    </p:txBody>
                  </p:sp>
                </mc:Choice>
                <mc:Fallback xmlns="">
                  <p:sp>
                    <p:nvSpPr>
                      <p:cNvPr id="1447" name="Equation"/>
                      <p:cNvSpPr txBox="1">
                        <a:spLocks noRot="1" noChangeAspect="1" noMove="1" noResize="1" noEditPoints="1" noAdjustHandles="1" noChangeArrowheads="1" noChangeShapeType="1" noTextEdit="1"/>
                      </p:cNvSpPr>
                      <p:nvPr/>
                    </p:nvSpPr>
                    <p:spPr>
                      <a:xfrm>
                        <a:off x="1929196" y="54536"/>
                        <a:ext cx="2948038" cy="470490"/>
                      </a:xfrm>
                      <a:prstGeom prst="rect">
                        <a:avLst/>
                      </a:prstGeom>
                      <a:blipFill>
                        <a:blip r:embed="rId3"/>
                        <a:stretch>
                          <a:fillRect l="-7692" r="-12393" b="-73684"/>
                        </a:stretch>
                      </a:blipFill>
                      <a:ln w="12700" cap="flat">
                        <a:noFill/>
                        <a:miter lim="400000"/>
                      </a:ln>
                      <a:effectLst/>
                    </p:spPr>
                    <p:txBody>
                      <a:bodyPr/>
                      <a:lstStyle/>
                      <a:p>
                        <a:r>
                          <a:rPr lang="en-CH">
                            <a:noFill/>
                          </a:rPr>
                          <a:t> </a:t>
                        </a:r>
                      </a:p>
                    </p:txBody>
                  </p:sp>
                </mc:Fallback>
              </mc:AlternateContent>
              <p:grpSp>
                <p:nvGrpSpPr>
                  <p:cNvPr id="1450" name="Group"/>
                  <p:cNvGrpSpPr/>
                  <p:nvPr/>
                </p:nvGrpSpPr>
                <p:grpSpPr>
                  <a:xfrm>
                    <a:off x="686008" y="0"/>
                    <a:ext cx="384308" cy="427161"/>
                    <a:chOff x="0" y="0"/>
                    <a:chExt cx="384307" cy="427160"/>
                  </a:xfrm>
                </p:grpSpPr>
                <p:pic>
                  <p:nvPicPr>
                    <p:cNvPr id="1448" name="Image" descr="Image"/>
                    <p:cNvPicPr>
                      <a:picLocks noChangeAspect="1"/>
                    </p:cNvPicPr>
                    <p:nvPr/>
                  </p:nvPicPr>
                  <p:blipFill>
                    <a:blip r:embed="rId4"/>
                    <a:stretch>
                      <a:fillRect/>
                    </a:stretch>
                  </p:blipFill>
                  <p:spPr>
                    <a:xfrm>
                      <a:off x="0" y="68025"/>
                      <a:ext cx="384308" cy="336269"/>
                    </a:xfrm>
                    <a:prstGeom prst="rect">
                      <a:avLst/>
                    </a:prstGeom>
                    <a:ln w="12700" cap="flat">
                      <a:noFill/>
                      <a:miter lim="400000"/>
                    </a:ln>
                    <a:effectLst/>
                  </p:spPr>
                </p:pic>
                <p:sp>
                  <p:nvSpPr>
                    <p:cNvPr id="1449" name="Rectangle"/>
                    <p:cNvSpPr txBox="1"/>
                    <p:nvPr/>
                  </p:nvSpPr>
                  <p:spPr>
                    <a:xfrm>
                      <a:off x="38430" y="0"/>
                      <a:ext cx="307447" cy="427161"/>
                    </a:xfrm>
                    <a:prstGeom prst="rect">
                      <a:avLst/>
                    </a:prstGeom>
                    <a:noFill/>
                    <a:ln w="12700" cap="flat">
                      <a:noFill/>
                      <a:miter lim="400000"/>
                    </a:ln>
                    <a:effectLst/>
                  </p:spPr>
                  <p:txBody>
                    <a:bodyPr wrap="square" lIns="50800" tIns="50800" rIns="50800" bIns="50800" numCol="1" anchor="ctr">
                      <a:noAutofit/>
                    </a:bodyPr>
                    <a:lstStyle/>
                    <a:p>
                      <a:pPr defTabSz="584200">
                        <a:defRPr sz="2000"/>
                      </a:pPr>
                      <a:endParaRPr/>
                    </a:p>
                  </p:txBody>
                </p:sp>
              </p:grpSp>
            </p:grpSp>
            <p:grpSp>
              <p:nvGrpSpPr>
                <p:cNvPr id="1457" name="Group"/>
                <p:cNvGrpSpPr/>
                <p:nvPr/>
              </p:nvGrpSpPr>
              <p:grpSpPr>
                <a:xfrm>
                  <a:off x="12700" y="-1"/>
                  <a:ext cx="3993032" cy="470525"/>
                  <a:chOff x="0" y="0"/>
                  <a:chExt cx="3993031" cy="470523"/>
                </a:xfrm>
              </p:grpSpPr>
              <p:sp>
                <p:nvSpPr>
                  <p:cNvPr id="1452" name="Line"/>
                  <p:cNvSpPr/>
                  <p:nvPr/>
                </p:nvSpPr>
                <p:spPr>
                  <a:xfrm>
                    <a:off x="0" y="235458"/>
                    <a:ext cx="1631470" cy="1"/>
                  </a:xfrm>
                  <a:prstGeom prst="line">
                    <a:avLst/>
                  </a:prstGeom>
                  <a:noFill/>
                  <a:ln w="101600" cap="flat">
                    <a:solidFill>
                      <a:srgbClr val="EB7D3C">
                        <a:alpha val="50000"/>
                      </a:srgb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453" name="Equation"/>
                      <p:cNvSpPr txBox="1"/>
                      <p:nvPr/>
                    </p:nvSpPr>
                    <p:spPr>
                      <a:xfrm>
                        <a:off x="1929196" y="0"/>
                        <a:ext cx="2063836" cy="470524"/>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𝑣</m:t>
                              </m:r>
                              <m:r>
                                <a:rPr sz="4000" i="1">
                                  <a:solidFill>
                                    <a:srgbClr val="EB7D3C"/>
                                  </a:solidFill>
                                  <a:latin typeface="Cambria Math" panose="02040503050406030204" pitchFamily="18" charset="0"/>
                                </a:rPr>
                                <m:t>,</m:t>
                              </m:r>
                              <m:r>
                                <a:rPr sz="4000" i="1">
                                  <a:solidFill>
                                    <a:srgbClr val="EB7D3C"/>
                                  </a:solidFill>
                                  <a:latin typeface="Cambria Math" panose="02040503050406030204" pitchFamily="18" charset="0"/>
                                </a:rPr>
                                <m:t>𝑁</m:t>
                              </m:r>
                              <m:r>
                                <a:rPr sz="4000" i="1">
                                  <a:solidFill>
                                    <a:srgbClr val="EB7D3C"/>
                                  </a:solidFill>
                                  <a:latin typeface="Cambria Math" panose="02040503050406030204" pitchFamily="18" charset="0"/>
                                </a:rPr>
                                <m:t>≠0⟩</m:t>
                              </m:r>
                            </m:oMath>
                          </m:oMathPara>
                        </a14:m>
                        <a:endParaRPr sz="4000">
                          <a:solidFill>
                            <a:srgbClr val="EB7D3C"/>
                          </a:solidFill>
                        </a:endParaRPr>
                      </a:p>
                    </p:txBody>
                  </p:sp>
                </mc:Choice>
                <mc:Fallback xmlns="">
                  <p:sp>
                    <p:nvSpPr>
                      <p:cNvPr id="1453" name="Equation"/>
                      <p:cNvSpPr txBox="1">
                        <a:spLocks noRot="1" noChangeAspect="1" noMove="1" noResize="1" noEditPoints="1" noAdjustHandles="1" noChangeArrowheads="1" noChangeShapeType="1" noTextEdit="1"/>
                      </p:cNvSpPr>
                      <p:nvPr/>
                    </p:nvSpPr>
                    <p:spPr>
                      <a:xfrm>
                        <a:off x="1929196" y="0"/>
                        <a:ext cx="2063836" cy="470524"/>
                      </a:xfrm>
                      <a:prstGeom prst="rect">
                        <a:avLst/>
                      </a:prstGeom>
                      <a:blipFill>
                        <a:blip r:embed="rId5"/>
                        <a:stretch>
                          <a:fillRect l="-10976" r="-15244" b="-73684"/>
                        </a:stretch>
                      </a:blipFill>
                      <a:ln w="12700" cap="flat">
                        <a:noFill/>
                        <a:miter lim="400000"/>
                      </a:ln>
                      <a:effectLst/>
                    </p:spPr>
                    <p:txBody>
                      <a:bodyPr/>
                      <a:lstStyle/>
                      <a:p>
                        <a:r>
                          <a:rPr lang="en-CH">
                            <a:noFill/>
                          </a:rPr>
                          <a:t> </a:t>
                        </a:r>
                      </a:p>
                    </p:txBody>
                  </p:sp>
                </mc:Fallback>
              </mc:AlternateContent>
              <p:grpSp>
                <p:nvGrpSpPr>
                  <p:cNvPr id="1456" name="Group"/>
                  <p:cNvGrpSpPr/>
                  <p:nvPr/>
                </p:nvGrpSpPr>
                <p:grpSpPr>
                  <a:xfrm>
                    <a:off x="686008" y="20575"/>
                    <a:ext cx="384308" cy="427162"/>
                    <a:chOff x="0" y="0"/>
                    <a:chExt cx="384307" cy="427160"/>
                  </a:xfrm>
                </p:grpSpPr>
                <p:pic>
                  <p:nvPicPr>
                    <p:cNvPr id="1454" name="Image" descr="Image"/>
                    <p:cNvPicPr>
                      <a:picLocks noChangeAspect="1"/>
                    </p:cNvPicPr>
                    <p:nvPr/>
                  </p:nvPicPr>
                  <p:blipFill>
                    <a:blip r:embed="rId4"/>
                    <a:stretch>
                      <a:fillRect/>
                    </a:stretch>
                  </p:blipFill>
                  <p:spPr>
                    <a:xfrm>
                      <a:off x="0" y="68025"/>
                      <a:ext cx="384308" cy="336269"/>
                    </a:xfrm>
                    <a:prstGeom prst="rect">
                      <a:avLst/>
                    </a:prstGeom>
                    <a:ln w="12700" cap="flat">
                      <a:noFill/>
                      <a:miter lim="400000"/>
                    </a:ln>
                    <a:effectLst/>
                  </p:spPr>
                </p:pic>
                <p:sp>
                  <p:nvSpPr>
                    <p:cNvPr id="1455" name="Rectangle"/>
                    <p:cNvSpPr txBox="1"/>
                    <p:nvPr/>
                  </p:nvSpPr>
                  <p:spPr>
                    <a:xfrm>
                      <a:off x="38430" y="0"/>
                      <a:ext cx="307447" cy="427161"/>
                    </a:xfrm>
                    <a:prstGeom prst="rect">
                      <a:avLst/>
                    </a:prstGeom>
                    <a:noFill/>
                    <a:ln w="12700" cap="flat">
                      <a:noFill/>
                      <a:miter lim="400000"/>
                    </a:ln>
                    <a:effectLst/>
                  </p:spPr>
                  <p:txBody>
                    <a:bodyPr wrap="square" lIns="50800" tIns="50800" rIns="50800" bIns="50800" numCol="1" anchor="ctr">
                      <a:noAutofit/>
                    </a:bodyPr>
                    <a:lstStyle/>
                    <a:p>
                      <a:pPr defTabSz="584200">
                        <a:defRPr sz="2000"/>
                      </a:pPr>
                      <a:endParaRPr/>
                    </a:p>
                  </p:txBody>
                </p:sp>
              </p:grpSp>
            </p:grpSp>
          </p:grpSp>
          <p:sp>
            <p:nvSpPr>
              <p:cNvPr id="1459" name="Ground…"/>
              <p:cNvSpPr/>
              <p:nvPr/>
            </p:nvSpPr>
            <p:spPr>
              <a:xfrm>
                <a:off x="0" y="827461"/>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b="0">
                    <a:solidFill>
                      <a:srgbClr val="D95419"/>
                    </a:solidFill>
                    <a:latin typeface="Rubik Light Bold"/>
                    <a:ea typeface="Rubik Light Bold"/>
                    <a:cs typeface="Rubik Light Bold"/>
                    <a:sym typeface="Rubik Light Bold"/>
                  </a:defRPr>
                </a:pPr>
                <a:r>
                  <a:t>Ground</a:t>
                </a:r>
              </a:p>
              <a:p>
                <a:pPr algn="l">
                  <a:defRPr b="0">
                    <a:solidFill>
                      <a:srgbClr val="D95419"/>
                    </a:solidFill>
                    <a:latin typeface="Rubik Light Bold"/>
                    <a:ea typeface="Rubik Light Bold"/>
                    <a:cs typeface="Rubik Light Bold"/>
                    <a:sym typeface="Rubik Light Bold"/>
                  </a:defRPr>
                </a:pPr>
                <a:r>
                  <a:t>electronic state</a:t>
                </a:r>
                <a:br/>
                <a:r>
                  <a:t>X</a:t>
                </a:r>
                <a:r>
                  <a:rPr baseline="31999"/>
                  <a:t>2</a:t>
                </a:r>
                <a:r>
                  <a:t>Σ</a:t>
                </a:r>
                <a:r>
                  <a:rPr baseline="-5999"/>
                  <a:t>g</a:t>
                </a:r>
                <a:r>
                  <a:rPr baseline="31999"/>
                  <a:t>+</a:t>
                </a:r>
              </a:p>
            </p:txBody>
          </p:sp>
        </p:grpSp>
        <p:grpSp>
          <p:nvGrpSpPr>
            <p:cNvPr id="1463" name="Group"/>
            <p:cNvGrpSpPr/>
            <p:nvPr/>
          </p:nvGrpSpPr>
          <p:grpSpPr>
            <a:xfrm>
              <a:off x="8319333" y="640849"/>
              <a:ext cx="1641923" cy="1452380"/>
              <a:chOff x="0" y="0"/>
              <a:chExt cx="1641921" cy="1452378"/>
            </a:xfrm>
          </p:grpSpPr>
          <p:sp>
            <p:nvSpPr>
              <p:cNvPr id="1461" name="Line"/>
              <p:cNvSpPr/>
              <p:nvPr/>
            </p:nvSpPr>
            <p:spPr>
              <a:xfrm>
                <a:off x="10452" y="0"/>
                <a:ext cx="1631470" cy="0"/>
              </a:xfrm>
              <a:prstGeom prst="line">
                <a:avLst/>
              </a:prstGeom>
              <a:noFill/>
              <a:ln w="101600" cap="flat">
                <a:solidFill>
                  <a:srgbClr val="94219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62" name="Electronically  excited state A2Πu (v’=2)"/>
              <p:cNvSpPr/>
              <p:nvPr/>
            </p:nvSpPr>
            <p:spPr>
              <a:xfrm>
                <a:off x="-1" y="18237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b="0">
                    <a:solidFill>
                      <a:srgbClr val="942192"/>
                    </a:solidFill>
                    <a:latin typeface="Rubik Light Bold"/>
                    <a:ea typeface="Rubik Light Bold"/>
                    <a:cs typeface="Rubik Light Bold"/>
                    <a:sym typeface="Rubik Light Bold"/>
                  </a:defRPr>
                </a:pPr>
                <a:r>
                  <a:t>Electronically </a:t>
                </a:r>
                <a:br/>
                <a:r>
                  <a:t>excited state</a:t>
                </a:r>
                <a:br/>
                <a:r>
                  <a:t>A</a:t>
                </a:r>
                <a:r>
                  <a:rPr baseline="31999"/>
                  <a:t>2</a:t>
                </a:r>
                <a:r>
                  <a:t>Π</a:t>
                </a:r>
                <a:r>
                  <a:rPr baseline="-5999"/>
                  <a:t>u</a:t>
                </a:r>
                <a:r>
                  <a:t> (v’=2)</a:t>
                </a:r>
              </a:p>
            </p:txBody>
          </p:sp>
        </p:grpSp>
        <p:grpSp>
          <p:nvGrpSpPr>
            <p:cNvPr id="1466" name="Group"/>
            <p:cNvGrpSpPr/>
            <p:nvPr/>
          </p:nvGrpSpPr>
          <p:grpSpPr>
            <a:xfrm>
              <a:off x="8465274" y="-1"/>
              <a:ext cx="355942" cy="528824"/>
              <a:chOff x="0" y="0"/>
              <a:chExt cx="355941" cy="528822"/>
            </a:xfrm>
          </p:grpSpPr>
          <p:sp>
            <p:nvSpPr>
              <p:cNvPr id="1464" name="Line"/>
              <p:cNvSpPr/>
              <p:nvPr/>
            </p:nvSpPr>
            <p:spPr>
              <a:xfrm flipV="1">
                <a:off x="-1" y="-1"/>
                <a:ext cx="2" cy="528824"/>
              </a:xfrm>
              <a:prstGeom prst="line">
                <a:avLst/>
              </a:prstGeom>
              <a:noFill/>
              <a:ln w="381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1465" name="Equation"/>
                  <p:cNvSpPr txBox="1"/>
                  <p:nvPr/>
                </p:nvSpPr>
                <p:spPr>
                  <a:xfrm>
                    <a:off x="189580" y="117100"/>
                    <a:ext cx="166362" cy="259081"/>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𝛿</m:t>
                          </m:r>
                        </m:oMath>
                      </m:oMathPara>
                    </a14:m>
                    <a:endParaRPr sz="3000"/>
                  </a:p>
                </p:txBody>
              </p:sp>
            </mc:Choice>
            <mc:Fallback xmlns="">
              <p:sp>
                <p:nvSpPr>
                  <p:cNvPr id="1465" name="Equation"/>
                  <p:cNvSpPr txBox="1">
                    <a:spLocks noRot="1" noChangeAspect="1" noMove="1" noResize="1" noEditPoints="1" noAdjustHandles="1" noChangeArrowheads="1" noChangeShapeType="1" noTextEdit="1"/>
                  </p:cNvSpPr>
                  <p:nvPr/>
                </p:nvSpPr>
                <p:spPr>
                  <a:xfrm>
                    <a:off x="189580" y="117100"/>
                    <a:ext cx="166362" cy="259081"/>
                  </a:xfrm>
                  <a:prstGeom prst="rect">
                    <a:avLst/>
                  </a:prstGeom>
                  <a:blipFill>
                    <a:blip r:embed="rId6"/>
                    <a:stretch>
                      <a:fillRect l="-78571" r="-100000" b="-90476"/>
                    </a:stretch>
                  </a:blipFill>
                  <a:ln w="12700" cap="flat">
                    <a:noFill/>
                    <a:miter lim="400000"/>
                  </a:ln>
                  <a:effectLst/>
                </p:spPr>
                <p:txBody>
                  <a:bodyPr/>
                  <a:lstStyle/>
                  <a:p>
                    <a:r>
                      <a:rPr lang="en-CH">
                        <a:noFill/>
                      </a:rPr>
                      <a:t> </a:t>
                    </a:r>
                  </a:p>
                </p:txBody>
              </p:sp>
            </mc:Fallback>
          </mc:AlternateContent>
        </p:grpSp>
      </p:grpSp>
      <p:grpSp>
        <p:nvGrpSpPr>
          <p:cNvPr id="1471" name="Group"/>
          <p:cNvGrpSpPr/>
          <p:nvPr/>
        </p:nvGrpSpPr>
        <p:grpSpPr>
          <a:xfrm>
            <a:off x="13150195" y="3149197"/>
            <a:ext cx="4124810" cy="893963"/>
            <a:chOff x="-1" y="-9665"/>
            <a:chExt cx="4124808" cy="893962"/>
          </a:xfrm>
        </p:grpSpPr>
        <mc:AlternateContent xmlns:mc="http://schemas.openxmlformats.org/markup-compatibility/2006" xmlns:a14="http://schemas.microsoft.com/office/drawing/2010/main">
          <mc:Choice Requires="a14">
            <p:sp>
              <p:nvSpPr>
                <p:cNvPr id="1469" name="Text"/>
                <p:cNvSpPr txBox="1"/>
                <p:nvPr/>
              </p:nvSpPr>
              <p:spPr>
                <a:xfrm>
                  <a:off x="2033017" y="-9665"/>
                  <a:ext cx="2091790" cy="893962"/>
                </a:xfrm>
                <a:prstGeom prst="rect">
                  <a:avLst/>
                </a:prstGeom>
                <a:noFill/>
                <a:ln w="12700" cap="flat">
                  <a:noFill/>
                  <a:miter lim="400000"/>
                </a:ln>
                <a:effectLst/>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numCol="1" anchor="ctr">
                  <a:spAutoFit/>
                </a:bodyPr>
                <a:lstStyle>
                  <a:lvl1pPr>
                    <a:defRPr sz="4000" b="0">
                      <a:solidFill>
                        <a:srgbClr val="ED7D31"/>
                      </a:solidFill>
                      <a:latin typeface="Rubik Regular"/>
                      <a:ea typeface="Rubik Regular"/>
                      <a:cs typeface="Rubik Regular"/>
                      <a:sym typeface="Rubik Regular"/>
                    </a:defRPr>
                  </a:lvl1pPr>
                </a:lstStyle>
                <a:p>
                  <a:pPr/>
                  <a14:m>
                    <m:oMathPara xmlns:m="http://schemas.openxmlformats.org/officeDocument/2006/math">
                      <m:oMathParaPr>
                        <m:jc m:val="center"/>
                      </m:oMathParaPr>
                      <m:oMath xmlns:m="http://schemas.openxmlformats.org/officeDocument/2006/math">
                        <m:sSub>
                          <m:sSubPr>
                            <m:ctrlPr>
                              <a:rPr sz="4800" i="1">
                                <a:solidFill>
                                  <a:srgbClr val="ED7D31"/>
                                </a:solidFill>
                                <a:latin typeface="Cambria Math" panose="02040503050406030204" pitchFamily="18" charset="0"/>
                              </a:rPr>
                            </m:ctrlPr>
                          </m:sSubPr>
                          <m:e>
                            <m:r>
                              <a:rPr sz="4800" i="1">
                                <a:solidFill>
                                  <a:srgbClr val="ED7D31"/>
                                </a:solidFill>
                                <a:latin typeface="Cambria Math" panose="02040503050406030204" pitchFamily="18" charset="0"/>
                              </a:rPr>
                              <m:t>𝑈</m:t>
                            </m:r>
                          </m:e>
                          <m:sub>
                            <m:r>
                              <m:rPr>
                                <m:nor/>
                              </m:rPr>
                              <a:rPr sz="4800">
                                <a:solidFill>
                                  <a:srgbClr val="ED7D31"/>
                                </a:solidFill>
                                <a:latin typeface="Cambria Math" panose="02040503050406030204" pitchFamily="18" charset="0"/>
                              </a:rPr>
                              <m:t>Stark</m:t>
                            </m:r>
                          </m:sub>
                        </m:sSub>
                      </m:oMath>
                    </m:oMathPara>
                  </a14:m>
                  <a:endParaRPr sz="4800" dirty="0"/>
                </a:p>
              </p:txBody>
            </p:sp>
          </mc:Choice>
          <mc:Fallback xmlns="">
            <p:sp>
              <p:nvSpPr>
                <p:cNvPr id="1469" name="Text"/>
                <p:cNvSpPr txBox="1">
                  <a:spLocks noRot="1" noChangeAspect="1" noMove="1" noResize="1" noEditPoints="1" noAdjustHandles="1" noChangeArrowheads="1" noChangeShapeType="1" noTextEdit="1"/>
                </p:cNvSpPr>
                <p:nvPr/>
              </p:nvSpPr>
              <p:spPr>
                <a:xfrm>
                  <a:off x="2033017" y="-9665"/>
                  <a:ext cx="2091790" cy="893962"/>
                </a:xfrm>
                <a:prstGeom prst="rect">
                  <a:avLst/>
                </a:prstGeom>
                <a:blipFill>
                  <a:blip r:embed="rId7"/>
                  <a:stretch>
                    <a:fillRect l="-6627" b="-19718"/>
                  </a:stretch>
                </a:blipFill>
                <a:ln w="12700" cap="flat">
                  <a:noFill/>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470" name="Text"/>
                <p:cNvSpPr txBox="1"/>
                <p:nvPr/>
              </p:nvSpPr>
              <p:spPr>
                <a:xfrm>
                  <a:off x="-1" y="2539"/>
                  <a:ext cx="2302468" cy="832978"/>
                </a:xfrm>
                <a:prstGeom prst="rect">
                  <a:avLst/>
                </a:prstGeom>
                <a:noFill/>
                <a:ln w="12700" cap="flat">
                  <a:noFill/>
                  <a:miter lim="400000"/>
                </a:ln>
                <a:effectLst/>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numCol="1" anchor="ctr">
                  <a:spAutoFit/>
                </a:bodyPr>
                <a:lstStyle>
                  <a:lvl1pPr>
                    <a:defRPr sz="4000" b="0">
                      <a:solidFill>
                        <a:srgbClr val="ED7D31"/>
                      </a:solidFill>
                      <a:latin typeface="Rubik Regular"/>
                      <a:ea typeface="Rubik Regular"/>
                      <a:cs typeface="Rubik Regular"/>
                      <a:sym typeface="Rubik Regular"/>
                    </a:defRPr>
                  </a:lvl1pPr>
                </a:lstStyle>
                <a:p>
                  <a:pPr/>
                  <a14:m>
                    <m:oMathPara xmlns:m="http://schemas.openxmlformats.org/officeDocument/2006/math">
                      <m:oMathParaPr>
                        <m:jc m:val="center"/>
                      </m:oMathParaPr>
                      <m:oMath xmlns:m="http://schemas.openxmlformats.org/officeDocument/2006/math">
                        <m:r>
                          <a:rPr sz="4850" i="1">
                            <a:solidFill>
                              <a:srgbClr val="ED7D31"/>
                            </a:solidFill>
                            <a:latin typeface="Cambria Math" panose="02040503050406030204" pitchFamily="18" charset="0"/>
                          </a:rPr>
                          <m:t>𝐹</m:t>
                        </m:r>
                        <m:r>
                          <a:rPr sz="4850" i="1">
                            <a:solidFill>
                              <a:srgbClr val="ED7D31"/>
                            </a:solidFill>
                            <a:latin typeface="Cambria Math" panose="02040503050406030204" pitchFamily="18" charset="0"/>
                          </a:rPr>
                          <m:t>=−</m:t>
                        </m:r>
                        <m:r>
                          <a:rPr sz="4850" i="1">
                            <a:solidFill>
                              <a:srgbClr val="ED7D31"/>
                            </a:solidFill>
                            <a:latin typeface="Cambria Math" panose="02040503050406030204" pitchFamily="18" charset="0"/>
                          </a:rPr>
                          <m:t>𝛻</m:t>
                        </m:r>
                      </m:oMath>
                    </m:oMathPara>
                  </a14:m>
                  <a:endParaRPr dirty="0"/>
                </a:p>
              </p:txBody>
            </p:sp>
          </mc:Choice>
          <mc:Fallback xmlns="">
            <p:sp>
              <p:nvSpPr>
                <p:cNvPr id="1470" name="Text"/>
                <p:cNvSpPr txBox="1">
                  <a:spLocks noRot="1" noChangeAspect="1" noMove="1" noResize="1" noEditPoints="1" noAdjustHandles="1" noChangeArrowheads="1" noChangeShapeType="1" noTextEdit="1"/>
                </p:cNvSpPr>
                <p:nvPr/>
              </p:nvSpPr>
              <p:spPr>
                <a:xfrm>
                  <a:off x="-1" y="2539"/>
                  <a:ext cx="2302468" cy="832978"/>
                </a:xfrm>
                <a:prstGeom prst="rect">
                  <a:avLst/>
                </a:prstGeom>
                <a:blipFill>
                  <a:blip r:embed="rId8"/>
                  <a:stretch>
                    <a:fillRect l="-7143"/>
                  </a:stretch>
                </a:blipFill>
                <a:ln w="12700" cap="flat">
                  <a:noFill/>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CH">
                      <a:noFill/>
                    </a:rPr>
                    <a:t> </a:t>
                  </a:r>
                </a:p>
              </p:txBody>
            </p:sp>
          </mc:Fallback>
        </mc:AlternateContent>
      </p:grpSp>
      <p:grpSp>
        <p:nvGrpSpPr>
          <p:cNvPr id="2" name="Group 1">
            <a:extLst>
              <a:ext uri="{FF2B5EF4-FFF2-40B4-BE49-F238E27FC236}">
                <a16:creationId xmlns="" xmlns:a16="http://schemas.microsoft.com/office/drawing/2014/main" id="{3F0865E1-1083-DC48-9DB8-1CFB9727962C}"/>
              </a:ext>
            </a:extLst>
          </p:cNvPr>
          <p:cNvGrpSpPr/>
          <p:nvPr/>
        </p:nvGrpSpPr>
        <p:grpSpPr>
          <a:xfrm>
            <a:off x="14056222" y="4241056"/>
            <a:ext cx="5002945" cy="12264093"/>
            <a:chOff x="14056222" y="4241056"/>
            <a:chExt cx="5002945" cy="12264093"/>
          </a:xfrm>
        </p:grpSpPr>
        <p:sp>
          <p:nvSpPr>
            <p:cNvPr id="1468" name="Shape"/>
            <p:cNvSpPr/>
            <p:nvPr/>
          </p:nvSpPr>
          <p:spPr>
            <a:xfrm rot="18628033">
              <a:off x="15268937" y="7482321"/>
              <a:ext cx="7031495" cy="548965"/>
            </a:xfrm>
            <a:custGeom>
              <a:avLst/>
              <a:gdLst/>
              <a:ahLst/>
              <a:cxnLst>
                <a:cxn ang="0">
                  <a:pos x="wd2" y="hd2"/>
                </a:cxn>
                <a:cxn ang="5400000">
                  <a:pos x="wd2" y="hd2"/>
                </a:cxn>
                <a:cxn ang="10800000">
                  <a:pos x="wd2" y="hd2"/>
                </a:cxn>
                <a:cxn ang="16200000">
                  <a:pos x="wd2" y="hd2"/>
                </a:cxn>
              </a:cxnLst>
              <a:rect l="0" t="0" r="r" b="b"/>
              <a:pathLst>
                <a:path w="21600" h="21600" extrusionOk="0">
                  <a:moveTo>
                    <a:pt x="20547" y="14362"/>
                  </a:moveTo>
                  <a:lnTo>
                    <a:pt x="20546" y="21600"/>
                  </a:lnTo>
                  <a:lnTo>
                    <a:pt x="21600" y="10643"/>
                  </a:lnTo>
                  <a:lnTo>
                    <a:pt x="20522" y="1895"/>
                  </a:lnTo>
                  <a:lnTo>
                    <a:pt x="20525" y="8207"/>
                  </a:lnTo>
                  <a:lnTo>
                    <a:pt x="87" y="0"/>
                  </a:lnTo>
                  <a:lnTo>
                    <a:pt x="0" y="20662"/>
                  </a:lnTo>
                  <a:lnTo>
                    <a:pt x="20547" y="14362"/>
                  </a:lnTo>
                  <a:close/>
                </a:path>
              </a:pathLst>
            </a:custGeom>
            <a:solidFill>
              <a:srgbClr val="FF26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3" name="Shape">
              <a:extLst>
                <a:ext uri="{FF2B5EF4-FFF2-40B4-BE49-F238E27FC236}">
                  <a16:creationId xmlns="" xmlns:a16="http://schemas.microsoft.com/office/drawing/2014/main" id="{423D4511-28A8-1042-91D1-B9F5E24BCCCF}"/>
                </a:ext>
              </a:extLst>
            </p:cNvPr>
            <p:cNvSpPr/>
            <p:nvPr/>
          </p:nvSpPr>
          <p:spPr>
            <a:xfrm rot="7800000">
              <a:off x="10814957" y="12714919"/>
              <a:ext cx="7031495" cy="548965"/>
            </a:xfrm>
            <a:custGeom>
              <a:avLst/>
              <a:gdLst/>
              <a:ahLst/>
              <a:cxnLst>
                <a:cxn ang="0">
                  <a:pos x="wd2" y="hd2"/>
                </a:cxn>
                <a:cxn ang="5400000">
                  <a:pos x="wd2" y="hd2"/>
                </a:cxn>
                <a:cxn ang="10800000">
                  <a:pos x="wd2" y="hd2"/>
                </a:cxn>
                <a:cxn ang="16200000">
                  <a:pos x="wd2" y="hd2"/>
                </a:cxn>
              </a:cxnLst>
              <a:rect l="0" t="0" r="r" b="b"/>
              <a:pathLst>
                <a:path w="21600" h="21600" extrusionOk="0">
                  <a:moveTo>
                    <a:pt x="20547" y="14362"/>
                  </a:moveTo>
                  <a:lnTo>
                    <a:pt x="20546" y="21600"/>
                  </a:lnTo>
                  <a:lnTo>
                    <a:pt x="21600" y="10643"/>
                  </a:lnTo>
                  <a:lnTo>
                    <a:pt x="20522" y="1895"/>
                  </a:lnTo>
                  <a:lnTo>
                    <a:pt x="20525" y="8207"/>
                  </a:lnTo>
                  <a:lnTo>
                    <a:pt x="87" y="0"/>
                  </a:lnTo>
                  <a:lnTo>
                    <a:pt x="0" y="20662"/>
                  </a:lnTo>
                  <a:lnTo>
                    <a:pt x="20547" y="14362"/>
                  </a:lnTo>
                  <a:close/>
                </a:path>
              </a:pathLst>
            </a:custGeom>
            <a:no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sp>
        <p:nvSpPr>
          <p:cNvPr id="35" name="M. Sinhal, Z. Meir, K. Najafian, G. Hegi and S. Willitsch, Science 367, 1213 (2020)  K. Najafian, Z. Meir, M. Sinhal and S. Willitsch, Nat. Commun., 11, 1-10 (2020)">
            <a:extLst>
              <a:ext uri="{FF2B5EF4-FFF2-40B4-BE49-F238E27FC236}">
                <a16:creationId xmlns="" xmlns:a16="http://schemas.microsoft.com/office/drawing/2014/main" id="{A8A3145B-404F-404F-9B82-6235D393FE14}"/>
              </a:ext>
            </a:extLst>
          </p:cNvPr>
          <p:cNvSpPr txBox="1"/>
          <p:nvPr/>
        </p:nvSpPr>
        <p:spPr>
          <a:xfrm>
            <a:off x="562535" y="12115052"/>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lang="en-GB" sz="2400" dirty="0"/>
              <a:t>M. Sinhal et al., Science 367, 1213 (2020)</a:t>
            </a:r>
            <a:endParaRPr sz="2200" dirty="0"/>
          </a:p>
        </p:txBody>
      </p:sp>
    </p:spTree>
    <p:extLst>
      <p:ext uri="{BB962C8B-B14F-4D97-AF65-F5344CB8AC3E}">
        <p14:creationId xmlns:p14="http://schemas.microsoft.com/office/powerpoint/2010/main" val="33737513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467"/>
                                        </p:tgtEl>
                                        <p:attrNameLst>
                                          <p:attrName>style.visibility</p:attrName>
                                        </p:attrNameLst>
                                      </p:cBhvr>
                                      <p:to>
                                        <p:strVal val="visible"/>
                                      </p:to>
                                    </p:set>
                                    <p:animEffect transition="in" filter="fade">
                                      <p:cBhvr>
                                        <p:cTn id="7" dur="500"/>
                                        <p:tgtEl>
                                          <p:spTgt spid="1467"/>
                                        </p:tgtEl>
                                      </p:cBhvr>
                                    </p:animEffect>
                                  </p:childTnLst>
                                </p:cTn>
                              </p:par>
                              <p:par>
                                <p:cTn id="8" presetID="10" presetClass="entr" fill="hold" grpId="0" nodeType="withEffect">
                                  <p:stCondLst>
                                    <p:cond delay="0"/>
                                  </p:stCondLst>
                                  <p:iterate>
                                    <p:tmAbs val="0"/>
                                  </p:iterate>
                                  <p:childTnLst>
                                    <p:set>
                                      <p:cBhvr>
                                        <p:cTn id="9" fill="hold"/>
                                        <p:tgtEl>
                                          <p:spTgt spid="1471"/>
                                        </p:tgtEl>
                                        <p:attrNameLst>
                                          <p:attrName>style.visibility</p:attrName>
                                        </p:attrNameLst>
                                      </p:cBhvr>
                                      <p:to>
                                        <p:strVal val="visible"/>
                                      </p:to>
                                    </p:set>
                                    <p:animEffect transition="in" filter="fade">
                                      <p:cBhvr>
                                        <p:cTn id="10" dur="500"/>
                                        <p:tgtEl>
                                          <p:spTgt spid="147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accel="50000" decel="50000" fill="hold" nodeType="clickEffect">
                                  <p:stCondLst>
                                    <p:cond delay="0"/>
                                  </p:stCondLst>
                                  <p:childTnLst>
                                    <p:animRot by="420000">
                                      <p:cBhvr>
                                        <p:cTn id="14" dur="2000" fill="hold"/>
                                        <p:tgtEl>
                                          <p:spTgt spid="2"/>
                                        </p:tgtEl>
                                        <p:attrNameLst>
                                          <p:attrName>r</p:attrName>
                                        </p:attrNameLst>
                                      </p:cBhvr>
                                    </p:animRot>
                                  </p:childTnLst>
                                </p:cTn>
                              </p:par>
                              <p:par>
                                <p:cTn id="15" presetID="6" presetClass="emph" presetSubtype="0" accel="50000" decel="50000" fill="hold" nodeType="withEffect">
                                  <p:stCondLst>
                                    <p:cond delay="0"/>
                                  </p:stCondLst>
                                  <p:childTnLst>
                                    <p:animScale>
                                      <p:cBhvr>
                                        <p:cTn id="16" dur="2000" fill="hold"/>
                                        <p:tgtEl>
                                          <p:spTgt spid="2"/>
                                        </p:tgtEl>
                                      </p:cBhvr>
                                      <p:by x="84000" y="84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advAuto="0"/>
      <p:bldP spid="147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 name="“Force” spectroscopy…"/>
          <p:cNvSpPr txBox="1">
            <a:spLocks noGrp="1"/>
          </p:cNvSpPr>
          <p:nvPr>
            <p:ph type="body" idx="21"/>
          </p:nvPr>
        </p:nvSpPr>
        <p:spPr>
          <a:xfrm>
            <a:off x="504406" y="2031544"/>
            <a:ext cx="10189235" cy="1578864"/>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rPr dirty="0"/>
              <a:t>“Force” spectroscopy</a:t>
            </a:r>
          </a:p>
        </p:txBody>
      </p:sp>
      <p:pic>
        <p:nvPicPr>
          <p:cNvPr id="1478" name="Image" descr="Image"/>
          <p:cNvPicPr>
            <a:picLocks noChangeAspect="1"/>
          </p:cNvPicPr>
          <p:nvPr/>
        </p:nvPicPr>
        <p:blipFill>
          <a:blip r:embed="rId3"/>
          <a:stretch>
            <a:fillRect/>
          </a:stretch>
        </p:blipFill>
        <p:spPr>
          <a:xfrm>
            <a:off x="13584035" y="1302391"/>
            <a:ext cx="9425073" cy="7068805"/>
          </a:xfrm>
          <a:prstGeom prst="rect">
            <a:avLst/>
          </a:prstGeom>
          <a:ln w="12700">
            <a:miter lim="400000"/>
          </a:ln>
        </p:spPr>
      </p:pic>
      <p:pic>
        <p:nvPicPr>
          <p:cNvPr id="1479" name="Image" descr="Image"/>
          <p:cNvPicPr>
            <a:picLocks noChangeAspect="1"/>
          </p:cNvPicPr>
          <p:nvPr/>
        </p:nvPicPr>
        <p:blipFill>
          <a:blip r:embed="rId4"/>
          <a:stretch>
            <a:fillRect/>
          </a:stretch>
        </p:blipFill>
        <p:spPr>
          <a:xfrm>
            <a:off x="13398411" y="5066368"/>
            <a:ext cx="9796321" cy="7347241"/>
          </a:xfrm>
          <a:prstGeom prst="rect">
            <a:avLst/>
          </a:prstGeom>
          <a:ln w="12700">
            <a:miter lim="400000"/>
          </a:ln>
        </p:spPr>
      </p:pic>
      <p:sp>
        <p:nvSpPr>
          <p:cNvPr id="6" name="“Force” spectroscopy…">
            <a:extLst>
              <a:ext uri="{FF2B5EF4-FFF2-40B4-BE49-F238E27FC236}">
                <a16:creationId xmlns="" xmlns:a16="http://schemas.microsoft.com/office/drawing/2014/main" id="{EF98CD30-DC66-764F-99CE-3F523638B0FB}"/>
              </a:ext>
            </a:extLst>
          </p:cNvPr>
          <p:cNvSpPr txBox="1">
            <a:spLocks/>
          </p:cNvSpPr>
          <p:nvPr/>
        </p:nvSpPr>
        <p:spPr>
          <a:xfrm>
            <a:off x="1623600" y="3950208"/>
            <a:ext cx="10189235" cy="2003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14312" indent="-214312" defTabSz="821531" hangingPunct="1">
              <a:lnSpc>
                <a:spcPct val="120000"/>
              </a:lnSpc>
              <a:spcBef>
                <a:spcPts val="4000"/>
              </a:spcBef>
              <a:buClr>
                <a:srgbClr val="2C2C2C"/>
              </a:buClr>
              <a:buSzPct val="100000"/>
              <a:defRPr sz="3200">
                <a:solidFill>
                  <a:srgbClr val="2C2C2C"/>
                </a:solidFill>
                <a:latin typeface="Rubik Regular"/>
                <a:ea typeface="Rubik Regular"/>
                <a:cs typeface="Rubik Regular"/>
                <a:sym typeface="Rubik Regular"/>
              </a:defRPr>
            </a:pPr>
            <a:r>
              <a:rPr lang="en-GB" sz="3200" dirty="0">
                <a:solidFill>
                  <a:srgbClr val="2C2C2C"/>
                </a:solidFill>
                <a:latin typeface="Rubik Light" panose="02000604000000020004" pitchFamily="2" charset="-79"/>
                <a:ea typeface="Rubik Regular"/>
                <a:cs typeface="Rubik Light" panose="02000604000000020004" pitchFamily="2" charset="-79"/>
                <a:sym typeface="Rubik Regular"/>
              </a:rPr>
              <a:t>Measurement of electronic transition:</a:t>
            </a:r>
            <a:br>
              <a:rPr lang="en-GB" sz="3200" dirty="0">
                <a:solidFill>
                  <a:srgbClr val="2C2C2C"/>
                </a:solidFill>
                <a:latin typeface="Rubik Light" panose="02000604000000020004" pitchFamily="2" charset="-79"/>
                <a:ea typeface="Rubik Regular"/>
                <a:cs typeface="Rubik Light" panose="02000604000000020004" pitchFamily="2" charset="-79"/>
                <a:sym typeface="Rubik Regular"/>
              </a:rPr>
            </a:br>
            <a:r>
              <a:rPr lang="en-GB" sz="3200" dirty="0">
                <a:solidFill>
                  <a:srgbClr val="D75326"/>
                </a:solidFill>
                <a:latin typeface="Rubik Light" panose="02000604000000020004" pitchFamily="2" charset="-79"/>
                <a:ea typeface="Rubik Medium"/>
                <a:cs typeface="Rubik Light" panose="02000604000000020004" pitchFamily="2" charset="-79"/>
                <a:sym typeface="Rubik Medium"/>
              </a:rPr>
              <a:t>f = 380.7011(2) THz (our measurement)</a:t>
            </a:r>
            <a:br>
              <a:rPr lang="en-GB" sz="3200" dirty="0">
                <a:solidFill>
                  <a:srgbClr val="D75326"/>
                </a:solidFill>
                <a:latin typeface="Rubik Light" panose="02000604000000020004" pitchFamily="2" charset="-79"/>
                <a:ea typeface="Rubik Medium"/>
                <a:cs typeface="Rubik Light" panose="02000604000000020004" pitchFamily="2" charset="-79"/>
                <a:sym typeface="Rubik Medium"/>
              </a:rPr>
            </a:br>
            <a:r>
              <a:rPr lang="en-GB" sz="3200" dirty="0">
                <a:solidFill>
                  <a:srgbClr val="008F00"/>
                </a:solidFill>
                <a:latin typeface="Rubik Light" panose="02000604000000020004" pitchFamily="2" charset="-79"/>
                <a:ea typeface="Rubik Medium"/>
                <a:cs typeface="Rubik Light" panose="02000604000000020004" pitchFamily="2" charset="-79"/>
                <a:sym typeface="Rubik Medium"/>
              </a:rPr>
              <a:t>f = 380.7007(3) THz (literature)</a:t>
            </a:r>
            <a:endParaRPr lang="en-GB" sz="3200" dirty="0">
              <a:solidFill>
                <a:srgbClr val="2C2C2C"/>
              </a:solidFill>
              <a:latin typeface="Rubik Light" panose="02000604000000020004" pitchFamily="2" charset="-79"/>
              <a:ea typeface="Rubik Regular"/>
              <a:cs typeface="Rubik Light" panose="02000604000000020004" pitchFamily="2" charset="-79"/>
              <a:sym typeface="Rubik Regular"/>
            </a:endParaRPr>
          </a:p>
        </p:txBody>
      </p:sp>
      <p:sp>
        <p:nvSpPr>
          <p:cNvPr id="7" name="“Force” spectroscopy…">
            <a:extLst>
              <a:ext uri="{FF2B5EF4-FFF2-40B4-BE49-F238E27FC236}">
                <a16:creationId xmlns="" xmlns:a16="http://schemas.microsoft.com/office/drawing/2014/main" id="{DED0C633-8B63-FD43-92A6-4C96644111A7}"/>
              </a:ext>
            </a:extLst>
          </p:cNvPr>
          <p:cNvSpPr txBox="1">
            <a:spLocks/>
          </p:cNvSpPr>
          <p:nvPr/>
        </p:nvSpPr>
        <p:spPr>
          <a:xfrm>
            <a:off x="1623600" y="6218185"/>
            <a:ext cx="10189235" cy="2139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14312" indent="-214312" defTabSz="821531" hangingPunct="1">
              <a:lnSpc>
                <a:spcPct val="120000"/>
              </a:lnSpc>
              <a:spcBef>
                <a:spcPts val="4000"/>
              </a:spcBef>
              <a:buClr>
                <a:srgbClr val="2C2C2C"/>
              </a:buClr>
              <a:buSzPct val="100000"/>
              <a:defRPr sz="3200">
                <a:latin typeface="Rubik Medium"/>
                <a:ea typeface="Rubik Medium"/>
                <a:cs typeface="Rubik Medium"/>
                <a:sym typeface="Rubik Light"/>
              </a:defRPr>
            </a:pPr>
            <a:r>
              <a:rPr lang="en-GB" sz="3200" dirty="0">
                <a:latin typeface="Rubik Light" panose="02000604000000020004" pitchFamily="2" charset="-79"/>
                <a:ea typeface="Rubik Medium"/>
                <a:cs typeface="Rubik Light" panose="02000604000000020004" pitchFamily="2" charset="-79"/>
                <a:sym typeface="Rubik Light"/>
              </a:rPr>
              <a:t>Absolute spectroscopy (line strength):</a:t>
            </a:r>
            <a:br>
              <a:rPr lang="en-GB" sz="3200" dirty="0">
                <a:latin typeface="Rubik Light" panose="02000604000000020004" pitchFamily="2" charset="-79"/>
                <a:ea typeface="Rubik Medium"/>
                <a:cs typeface="Rubik Light" panose="02000604000000020004" pitchFamily="2" charset="-79"/>
                <a:sym typeface="Rubik Light"/>
              </a:rPr>
            </a:br>
            <a:r>
              <a:rPr lang="en-GB" sz="3200" dirty="0">
                <a:solidFill>
                  <a:srgbClr val="D5542F"/>
                </a:solidFill>
                <a:latin typeface="Rubik Light" panose="02000604000000020004" pitchFamily="2" charset="-79"/>
                <a:ea typeface="Rubik Medium"/>
                <a:cs typeface="Rubik Light" panose="02000604000000020004" pitchFamily="2" charset="-79"/>
                <a:sym typeface="Rubik Medium"/>
              </a:rPr>
              <a:t>A = 4.03(11)x10</a:t>
            </a:r>
            <a:r>
              <a:rPr lang="en-GB" sz="3200" baseline="31999" dirty="0">
                <a:solidFill>
                  <a:srgbClr val="D5542F"/>
                </a:solidFill>
                <a:latin typeface="Rubik Light" panose="02000604000000020004" pitchFamily="2" charset="-79"/>
                <a:ea typeface="Rubik Medium"/>
                <a:cs typeface="Rubik Light" panose="02000604000000020004" pitchFamily="2" charset="-79"/>
                <a:sym typeface="Rubik Medium"/>
              </a:rPr>
              <a:t>4</a:t>
            </a:r>
            <a:r>
              <a:rPr lang="en-GB" sz="3200" dirty="0">
                <a:solidFill>
                  <a:srgbClr val="D5542F"/>
                </a:solidFill>
                <a:latin typeface="Rubik Light" panose="02000604000000020004" pitchFamily="2" charset="-79"/>
                <a:ea typeface="Rubik Medium"/>
                <a:cs typeface="Rubik Light" panose="02000604000000020004" pitchFamily="2" charset="-79"/>
                <a:sym typeface="Rubik Medium"/>
              </a:rPr>
              <a:t> s</a:t>
            </a:r>
            <a:r>
              <a:rPr lang="en-GB" sz="3200" baseline="31999" dirty="0">
                <a:solidFill>
                  <a:srgbClr val="D5542F"/>
                </a:solidFill>
                <a:latin typeface="Rubik Light" panose="02000604000000020004" pitchFamily="2" charset="-79"/>
                <a:ea typeface="Rubik Medium"/>
                <a:cs typeface="Rubik Light" panose="02000604000000020004" pitchFamily="2" charset="-79"/>
                <a:sym typeface="Rubik Medium"/>
              </a:rPr>
              <a:t>-1</a:t>
            </a:r>
            <a:r>
              <a:rPr lang="en-GB" sz="3200" dirty="0">
                <a:solidFill>
                  <a:srgbClr val="D5542F"/>
                </a:solidFill>
                <a:latin typeface="Rubik Light" panose="02000604000000020004" pitchFamily="2" charset="-79"/>
                <a:ea typeface="Rubik Medium"/>
                <a:cs typeface="Rubik Light" panose="02000604000000020004" pitchFamily="2" charset="-79"/>
                <a:sym typeface="Rubik Medium"/>
              </a:rPr>
              <a:t> (our measurement)</a:t>
            </a:r>
            <a:br>
              <a:rPr lang="en-GB" sz="3200" dirty="0">
                <a:solidFill>
                  <a:srgbClr val="D5542F"/>
                </a:solidFill>
                <a:latin typeface="Rubik Light" panose="02000604000000020004" pitchFamily="2" charset="-79"/>
                <a:ea typeface="Rubik Medium"/>
                <a:cs typeface="Rubik Light" panose="02000604000000020004" pitchFamily="2" charset="-79"/>
                <a:sym typeface="Rubik Medium"/>
              </a:rPr>
            </a:br>
            <a:r>
              <a:rPr lang="en-GB" sz="3200" dirty="0">
                <a:solidFill>
                  <a:srgbClr val="128D15"/>
                </a:solidFill>
                <a:latin typeface="Rubik Light" panose="02000604000000020004" pitchFamily="2" charset="-79"/>
                <a:ea typeface="Rubik Medium"/>
                <a:cs typeface="Rubik Light" panose="02000604000000020004" pitchFamily="2" charset="-79"/>
                <a:sym typeface="Rubik Medium"/>
              </a:rPr>
              <a:t>A = 3.87(14)x10</a:t>
            </a:r>
            <a:r>
              <a:rPr lang="en-GB" sz="3200" baseline="31999" dirty="0">
                <a:solidFill>
                  <a:srgbClr val="128D15"/>
                </a:solidFill>
                <a:latin typeface="Rubik Light" panose="02000604000000020004" pitchFamily="2" charset="-79"/>
                <a:ea typeface="Rubik Medium"/>
                <a:cs typeface="Rubik Light" panose="02000604000000020004" pitchFamily="2" charset="-79"/>
                <a:sym typeface="Rubik Medium"/>
              </a:rPr>
              <a:t>4</a:t>
            </a:r>
            <a:r>
              <a:rPr lang="en-GB" sz="3200" dirty="0">
                <a:solidFill>
                  <a:srgbClr val="128D15"/>
                </a:solidFill>
                <a:latin typeface="Rubik Light" panose="02000604000000020004" pitchFamily="2" charset="-79"/>
                <a:ea typeface="Rubik Medium"/>
                <a:cs typeface="Rubik Light" panose="02000604000000020004" pitchFamily="2" charset="-79"/>
                <a:sym typeface="Rubik Medium"/>
              </a:rPr>
              <a:t> s</a:t>
            </a:r>
            <a:r>
              <a:rPr lang="en-GB" sz="3200" baseline="31999" dirty="0">
                <a:solidFill>
                  <a:srgbClr val="128D15"/>
                </a:solidFill>
                <a:latin typeface="Rubik Light" panose="02000604000000020004" pitchFamily="2" charset="-79"/>
                <a:ea typeface="Rubik Medium"/>
                <a:cs typeface="Rubik Light" panose="02000604000000020004" pitchFamily="2" charset="-79"/>
                <a:sym typeface="Rubik Medium"/>
              </a:rPr>
              <a:t>-1</a:t>
            </a:r>
            <a:r>
              <a:rPr lang="en-GB" sz="3200" dirty="0">
                <a:solidFill>
                  <a:srgbClr val="128D15"/>
                </a:solidFill>
                <a:latin typeface="Rubik Light" panose="02000604000000020004" pitchFamily="2" charset="-79"/>
                <a:ea typeface="Rubik Medium"/>
                <a:cs typeface="Rubik Light" panose="02000604000000020004" pitchFamily="2" charset="-79"/>
                <a:sym typeface="Rubik Medium"/>
              </a:rPr>
              <a:t> (literature)</a:t>
            </a:r>
          </a:p>
        </p:txBody>
      </p:sp>
      <p:sp>
        <p:nvSpPr>
          <p:cNvPr id="8" name="Rectangle">
            <a:extLst>
              <a:ext uri="{FF2B5EF4-FFF2-40B4-BE49-F238E27FC236}">
                <a16:creationId xmlns="" xmlns:a16="http://schemas.microsoft.com/office/drawing/2014/main" id="{B5F5F06E-4B6B-5545-AD6F-4B90269CF835}"/>
              </a:ext>
            </a:extLst>
          </p:cNvPr>
          <p:cNvSpPr/>
          <p:nvPr/>
        </p:nvSpPr>
        <p:spPr>
          <a:xfrm>
            <a:off x="13391323" y="1808921"/>
            <a:ext cx="9796320" cy="10326251"/>
          </a:xfrm>
          <a:prstGeom prst="rect">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A92DC3C9-5A8A-5C4A-8D4F-87396FD67A20}"/>
              </a:ext>
            </a:extLst>
          </p:cNvPr>
          <p:cNvSpPr txBox="1"/>
          <p:nvPr/>
        </p:nvSpPr>
        <p:spPr>
          <a:xfrm>
            <a:off x="14415124" y="2066843"/>
            <a:ext cx="7409206"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Ro-vibronic Spectrum of the </a:t>
            </a:r>
            <a:r>
              <a:rPr lang="en-US" sz="2600" b="0" u="sng" dirty="0">
                <a:solidFill>
                  <a:srgbClr val="ED7D31"/>
                </a:solidFill>
                <a:latin typeface="Rubik Medium" panose="02000604000000020004" pitchFamily="2" charset="-79"/>
                <a:cs typeface="Rubik Medium" panose="02000604000000020004" pitchFamily="2" charset="-79"/>
              </a:rPr>
              <a:t>N</a:t>
            </a:r>
            <a:r>
              <a:rPr lang="en-US" sz="2600" b="0" u="sng" baseline="-25000" dirty="0">
                <a:solidFill>
                  <a:srgbClr val="ED7D31"/>
                </a:solidFill>
                <a:latin typeface="Rubik Medium" panose="02000604000000020004" pitchFamily="2" charset="-79"/>
                <a:cs typeface="Rubik Medium" panose="02000604000000020004" pitchFamily="2" charset="-79"/>
              </a:rPr>
              <a:t>2</a:t>
            </a:r>
            <a:r>
              <a:rPr lang="en-US" sz="2600" b="0" u="sng" baseline="30000" dirty="0">
                <a:solidFill>
                  <a:srgbClr val="ED7D31"/>
                </a:solidFill>
                <a:latin typeface="Rubik Medium" panose="02000604000000020004" pitchFamily="2" charset="-79"/>
                <a:cs typeface="Rubik Medium" panose="02000604000000020004" pitchFamily="2" charset="-79"/>
              </a:rPr>
              <a:t>+</a:t>
            </a:r>
            <a:r>
              <a:rPr lang="en-US" sz="2600" b="0" u="sng" dirty="0">
                <a:latin typeface="Rubik Medium" panose="02000604000000020004" pitchFamily="2" charset="-79"/>
                <a:cs typeface="Rubik Medium" panose="02000604000000020004" pitchFamily="2" charset="-79"/>
              </a:rPr>
              <a:t> ion</a:t>
            </a:r>
            <a:endParaRPr sz="2600" b="0" u="sng" baseline="30000" dirty="0">
              <a:solidFill>
                <a:srgbClr val="4271C8"/>
              </a:solidFill>
              <a:latin typeface="Rubik Medium" panose="02000604000000020004" pitchFamily="2" charset="-79"/>
              <a:cs typeface="Rubik Medium" panose="02000604000000020004" pitchFamily="2" charset="-79"/>
            </a:endParaRPr>
          </a:p>
        </p:txBody>
      </p:sp>
      <p:sp>
        <p:nvSpPr>
          <p:cNvPr id="10" name="M. Sinhal, Z. Meir, K. Najafian, G. Hegi and S. Willitsch, Science 367, 1213 (2020)  K. Najafian, Z. Meir, M. Sinhal and S. Willitsch, Nat. Commun., 11, 1-10 (2020)">
            <a:extLst>
              <a:ext uri="{FF2B5EF4-FFF2-40B4-BE49-F238E27FC236}">
                <a16:creationId xmlns="" xmlns:a16="http://schemas.microsoft.com/office/drawing/2014/main" id="{E4425081-8186-754F-9E03-56612B7B3F87}"/>
              </a:ext>
            </a:extLst>
          </p:cNvPr>
          <p:cNvSpPr txBox="1"/>
          <p:nvPr/>
        </p:nvSpPr>
        <p:spPr>
          <a:xfrm>
            <a:off x="562535" y="12115052"/>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lang="en-GB" sz="2400" dirty="0"/>
              <a:t>M. Sinhal et al., Science 367, 1213 (2020)</a:t>
            </a:r>
            <a:endParaRPr sz="22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7">
                                            <p:bg/>
                                          </p:spTgt>
                                        </p:tgtEl>
                                        <p:attrNameLst>
                                          <p:attrName>style.visibility</p:attrName>
                                        </p:attrNameLst>
                                      </p:cBhvr>
                                      <p:to>
                                        <p:strVal val="visible"/>
                                      </p:to>
                                    </p:set>
                                    <p:animEffect transition="in" filter="fade">
                                      <p:cBhvr>
                                        <p:cTn id="7" dur="500"/>
                                        <p:tgtEl>
                                          <p:spTgt spid="147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77">
                                            <p:txEl>
                                              <p:pRg st="0" end="0"/>
                                            </p:txEl>
                                          </p:spTgt>
                                        </p:tgtEl>
                                        <p:attrNameLst>
                                          <p:attrName>style.visibility</p:attrName>
                                        </p:attrNameLst>
                                      </p:cBhvr>
                                      <p:to>
                                        <p:strVal val="visible"/>
                                      </p:to>
                                    </p:set>
                                    <p:animEffect transition="in" filter="fade">
                                      <p:cBhvr>
                                        <p:cTn id="10" dur="500"/>
                                        <p:tgtEl>
                                          <p:spTgt spid="14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2" nodeType="clickEffect">
                                  <p:stCondLst>
                                    <p:cond delay="0"/>
                                  </p:stCondLst>
                                  <p:iterate>
                                    <p:tmAbs val="0"/>
                                  </p:iterate>
                                  <p:childTnLst>
                                    <p:set>
                                      <p:cBhvr>
                                        <p:cTn id="14" fill="hold"/>
                                        <p:tgtEl>
                                          <p:spTgt spid="1478"/>
                                        </p:tgtEl>
                                        <p:attrNameLst>
                                          <p:attrName>style.visibility</p:attrName>
                                        </p:attrNameLst>
                                      </p:cBhvr>
                                      <p:to>
                                        <p:strVal val="visible"/>
                                      </p:to>
                                    </p:set>
                                    <p:animEffect transition="in" filter="fade">
                                      <p:cBhvr>
                                        <p:cTn id="15" dur="500"/>
                                        <p:tgtEl>
                                          <p:spTgt spid="147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3" nodeType="clickEffect">
                                  <p:stCondLst>
                                    <p:cond delay="0"/>
                                  </p:stCondLst>
                                  <p:iterate>
                                    <p:tmAbs val="0"/>
                                  </p:iterate>
                                  <p:childTnLst>
                                    <p:set>
                                      <p:cBhvr>
                                        <p:cTn id="29" fill="hold"/>
                                        <p:tgtEl>
                                          <p:spTgt spid="1479"/>
                                        </p:tgtEl>
                                        <p:attrNameLst>
                                          <p:attrName>style.visibility</p:attrName>
                                        </p:attrNameLst>
                                      </p:cBhvr>
                                      <p:to>
                                        <p:strVal val="visible"/>
                                      </p:to>
                                    </p:set>
                                    <p:animEffect transition="in" filter="fade">
                                      <p:cBhvr>
                                        <p:cTn id="30" dur="500"/>
                                        <p:tgtEl>
                                          <p:spTgt spid="147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build="p" animBg="1"/>
      <p:bldP spid="1478" grpId="2" animBg="1" advAuto="0"/>
      <p:bldP spid="1479" grpId="3" animBg="1" advAuto="0"/>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F24BC21-9B66-964B-9434-338EAD4E0B3E}"/>
              </a:ext>
            </a:extLst>
          </p:cNvPr>
          <p:cNvPicPr>
            <a:picLocks noChangeAspect="1"/>
          </p:cNvPicPr>
          <p:nvPr/>
        </p:nvPicPr>
        <p:blipFill>
          <a:blip r:embed="rId2"/>
          <a:stretch>
            <a:fillRect/>
          </a:stretch>
        </p:blipFill>
        <p:spPr>
          <a:xfrm>
            <a:off x="1218097" y="4913226"/>
            <a:ext cx="9289271" cy="3809886"/>
          </a:xfrm>
          <a:prstGeom prst="rect">
            <a:avLst/>
          </a:prstGeom>
        </p:spPr>
      </p:pic>
      <p:pic>
        <p:nvPicPr>
          <p:cNvPr id="4" name="Picture 3">
            <a:extLst>
              <a:ext uri="{FF2B5EF4-FFF2-40B4-BE49-F238E27FC236}">
                <a16:creationId xmlns="" xmlns:a16="http://schemas.microsoft.com/office/drawing/2014/main" id="{9CA5965D-8E3D-B943-8B5A-3CF5EEA56AB3}"/>
              </a:ext>
            </a:extLst>
          </p:cNvPr>
          <p:cNvPicPr>
            <a:picLocks noChangeAspect="1"/>
          </p:cNvPicPr>
          <p:nvPr/>
        </p:nvPicPr>
        <p:blipFill>
          <a:blip r:embed="rId3"/>
          <a:stretch>
            <a:fillRect/>
          </a:stretch>
        </p:blipFill>
        <p:spPr>
          <a:xfrm>
            <a:off x="1263613" y="4323228"/>
            <a:ext cx="9171215" cy="5665664"/>
          </a:xfrm>
          <a:prstGeom prst="rect">
            <a:avLst/>
          </a:prstGeom>
        </p:spPr>
      </p:pic>
      <p:sp>
        <p:nvSpPr>
          <p:cNvPr id="915" name="Precision lasers for…"/>
          <p:cNvSpPr txBox="1"/>
          <p:nvPr/>
        </p:nvSpPr>
        <p:spPr>
          <a:xfrm>
            <a:off x="517831" y="792000"/>
            <a:ext cx="11600424" cy="2509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defTabSz="821531">
              <a:spcBef>
                <a:spcPts val="8000"/>
              </a:spcBef>
              <a:defRPr sz="7000" b="0">
                <a:latin typeface="Rubik Medium"/>
                <a:ea typeface="Rubik Medium"/>
                <a:cs typeface="Rubik Medium"/>
                <a:sym typeface="Rubik Medium"/>
              </a:defRPr>
            </a:pPr>
            <a:r>
              <a:rPr dirty="0"/>
              <a:t>Precis</a:t>
            </a:r>
            <a:r>
              <a:rPr lang="en-US" dirty="0"/>
              <a:t>e</a:t>
            </a:r>
            <a:r>
              <a:rPr dirty="0"/>
              <a:t> </a:t>
            </a:r>
            <a:r>
              <a:rPr lang="en-US" dirty="0"/>
              <a:t>and accurate </a:t>
            </a:r>
            <a:r>
              <a:rPr dirty="0"/>
              <a:t>laser</a:t>
            </a:r>
            <a:r>
              <a:rPr lang="en-US" dirty="0"/>
              <a:t> </a:t>
            </a:r>
            <a:r>
              <a:rPr dirty="0"/>
              <a:t>s</a:t>
            </a:r>
            <a:r>
              <a:rPr lang="en-US" dirty="0"/>
              <a:t>ystems</a:t>
            </a:r>
            <a:endParaRPr dirty="0"/>
          </a:p>
        </p:txBody>
      </p:sp>
      <p:sp>
        <p:nvSpPr>
          <p:cNvPr id="916" name="729"/>
          <p:cNvSpPr/>
          <p:nvPr/>
        </p:nvSpPr>
        <p:spPr>
          <a:xfrm>
            <a:off x="21345332" y="3823660"/>
            <a:ext cx="1125491" cy="2125675"/>
          </a:xfrm>
          <a:prstGeom prst="roundRect">
            <a:avLst>
              <a:gd name="adj" fmla="val 16926"/>
            </a:avLst>
          </a:prstGeom>
          <a:solidFill>
            <a:srgbClr val="4472C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729</a:t>
            </a:r>
          </a:p>
        </p:txBody>
      </p:sp>
      <p:grpSp>
        <p:nvGrpSpPr>
          <p:cNvPr id="921" name="Group"/>
          <p:cNvGrpSpPr/>
          <p:nvPr/>
        </p:nvGrpSpPr>
        <p:grpSpPr>
          <a:xfrm>
            <a:off x="21362190" y="5912956"/>
            <a:ext cx="1091775" cy="5643705"/>
            <a:chOff x="0" y="0"/>
            <a:chExt cx="1091773" cy="5643703"/>
          </a:xfrm>
        </p:grpSpPr>
        <p:sp>
          <p:nvSpPr>
            <p:cNvPr id="917" name="Line"/>
            <p:cNvSpPr/>
            <p:nvPr/>
          </p:nvSpPr>
          <p:spPr>
            <a:xfrm flipV="1">
              <a:off x="545887" y="0"/>
              <a:ext cx="1" cy="5575395"/>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20" name="Group"/>
            <p:cNvGrpSpPr/>
            <p:nvPr/>
          </p:nvGrpSpPr>
          <p:grpSpPr>
            <a:xfrm rot="16200000">
              <a:off x="-502329" y="4049600"/>
              <a:ext cx="2096432" cy="1091775"/>
              <a:chOff x="0" y="0"/>
              <a:chExt cx="2096431" cy="1091773"/>
            </a:xfrm>
          </p:grpSpPr>
          <p:sp>
            <p:nvSpPr>
              <p:cNvPr id="918" name="Shape"/>
              <p:cNvSpPr/>
              <p:nvPr/>
            </p:nvSpPr>
            <p:spPr>
              <a:xfrm>
                <a:off x="0" y="0"/>
                <a:ext cx="375955" cy="10917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14655" y="2848"/>
                      <a:pt x="10723" y="6660"/>
                      <a:pt x="10623" y="10642"/>
                    </a:cubicBezTo>
                    <a:cubicBezTo>
                      <a:pt x="10521" y="14732"/>
                      <a:pt x="14468" y="18672"/>
                      <a:pt x="21600" y="21600"/>
                    </a:cubicBezTo>
                    <a:lnTo>
                      <a:pt x="0" y="21600"/>
                    </a:lnTo>
                    <a:lnTo>
                      <a:pt x="0" y="0"/>
                    </a:lnTo>
                    <a:close/>
                  </a:path>
                </a:pathLst>
              </a:custGeom>
              <a:solidFill>
                <a:srgbClr val="5E5E5E"/>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19" name="Shape"/>
              <p:cNvSpPr/>
              <p:nvPr/>
            </p:nvSpPr>
            <p:spPr>
              <a:xfrm flipH="1">
                <a:off x="1720477" y="0"/>
                <a:ext cx="375955" cy="10917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14655" y="2848"/>
                      <a:pt x="10723" y="6660"/>
                      <a:pt x="10623" y="10642"/>
                    </a:cubicBezTo>
                    <a:cubicBezTo>
                      <a:pt x="10521" y="14732"/>
                      <a:pt x="14468" y="18672"/>
                      <a:pt x="21600" y="21600"/>
                    </a:cubicBezTo>
                    <a:lnTo>
                      <a:pt x="0" y="21600"/>
                    </a:lnTo>
                    <a:lnTo>
                      <a:pt x="0" y="0"/>
                    </a:lnTo>
                    <a:close/>
                  </a:path>
                </a:pathLst>
              </a:custGeom>
              <a:solidFill>
                <a:srgbClr val="5E5E5E"/>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pic>
        <p:nvPicPr>
          <p:cNvPr id="922" name="Image" descr="Image"/>
          <p:cNvPicPr>
            <a:picLocks noChangeAspect="1"/>
          </p:cNvPicPr>
          <p:nvPr/>
        </p:nvPicPr>
        <p:blipFill>
          <a:blip r:embed="rId4"/>
          <a:stretch>
            <a:fillRect/>
          </a:stretch>
        </p:blipFill>
        <p:spPr>
          <a:xfrm>
            <a:off x="15762728" y="997498"/>
            <a:ext cx="4142403" cy="2718451"/>
          </a:xfrm>
          <a:prstGeom prst="rect">
            <a:avLst/>
          </a:prstGeom>
          <a:ln w="12700">
            <a:miter lim="400000"/>
          </a:ln>
        </p:spPr>
      </p:pic>
      <p:grpSp>
        <p:nvGrpSpPr>
          <p:cNvPr id="925" name="Group"/>
          <p:cNvGrpSpPr/>
          <p:nvPr/>
        </p:nvGrpSpPr>
        <p:grpSpPr>
          <a:xfrm>
            <a:off x="17093982" y="3558974"/>
            <a:ext cx="4799988" cy="3996674"/>
            <a:chOff x="0" y="0"/>
            <a:chExt cx="4799986" cy="3996673"/>
          </a:xfrm>
        </p:grpSpPr>
        <p:sp>
          <p:nvSpPr>
            <p:cNvPr id="923" name="Line"/>
            <p:cNvSpPr/>
            <p:nvPr/>
          </p:nvSpPr>
          <p:spPr>
            <a:xfrm flipV="1">
              <a:off x="17976" y="-1"/>
              <a:ext cx="1" cy="3987710"/>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4" name="Line"/>
            <p:cNvSpPr/>
            <p:nvPr/>
          </p:nvSpPr>
          <p:spPr>
            <a:xfrm>
              <a:off x="0" y="3996673"/>
              <a:ext cx="4799987" cy="1"/>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930" name="Group"/>
          <p:cNvGrpSpPr/>
          <p:nvPr/>
        </p:nvGrpSpPr>
        <p:grpSpPr>
          <a:xfrm>
            <a:off x="22467879" y="4323228"/>
            <a:ext cx="1048512" cy="7097888"/>
            <a:chOff x="0" y="0"/>
            <a:chExt cx="1048510" cy="7097887"/>
          </a:xfrm>
        </p:grpSpPr>
        <p:sp>
          <p:nvSpPr>
            <p:cNvPr id="926" name="Line"/>
            <p:cNvSpPr/>
            <p:nvPr/>
          </p:nvSpPr>
          <p:spPr>
            <a:xfrm flipV="1">
              <a:off x="1020716" y="744580"/>
              <a:ext cx="1" cy="6353308"/>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7" name="Line"/>
            <p:cNvSpPr/>
            <p:nvPr/>
          </p:nvSpPr>
          <p:spPr>
            <a:xfrm>
              <a:off x="0" y="7090416"/>
              <a:ext cx="1037893" cy="1"/>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8" name="Line"/>
            <p:cNvSpPr/>
            <p:nvPr/>
          </p:nvSpPr>
          <p:spPr>
            <a:xfrm>
              <a:off x="137938" y="765116"/>
              <a:ext cx="910573" cy="1"/>
            </a:xfrm>
            <a:prstGeom prst="line">
              <a:avLst/>
            </a:prstGeom>
            <a:noFill/>
            <a:ln w="38100" cap="rnd">
              <a:solidFill>
                <a:srgbClr val="5E5E5E"/>
              </a:solidFill>
              <a:custDash>
                <a:ds d="100000" sp="200000"/>
              </a:custDash>
              <a:round/>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29" name="Image" descr="Image"/>
            <p:cNvPicPr>
              <a:picLocks noChangeAspect="1"/>
            </p:cNvPicPr>
            <p:nvPr/>
          </p:nvPicPr>
          <p:blipFill>
            <a:blip r:embed="rId5"/>
            <a:srcRect l="17124" t="8168" r="17152" b="8205"/>
            <a:stretch>
              <a:fillRect/>
            </a:stretch>
          </p:blipFill>
          <p:spPr>
            <a:xfrm>
              <a:off x="194538" y="0"/>
              <a:ext cx="362517" cy="461257"/>
            </a:xfrm>
            <a:custGeom>
              <a:avLst/>
              <a:gdLst/>
              <a:ahLst/>
              <a:cxnLst>
                <a:cxn ang="0">
                  <a:pos x="wd2" y="hd2"/>
                </a:cxn>
                <a:cxn ang="5400000">
                  <a:pos x="wd2" y="hd2"/>
                </a:cxn>
                <a:cxn ang="10800000">
                  <a:pos x="wd2" y="hd2"/>
                </a:cxn>
                <a:cxn ang="16200000">
                  <a:pos x="wd2" y="hd2"/>
                </a:cxn>
              </a:cxnLst>
              <a:rect l="0" t="0" r="r" b="b"/>
              <a:pathLst>
                <a:path w="21588" h="21590" extrusionOk="0">
                  <a:moveTo>
                    <a:pt x="10801" y="0"/>
                  </a:moveTo>
                  <a:cubicBezTo>
                    <a:pt x="9868" y="0"/>
                    <a:pt x="8944" y="41"/>
                    <a:pt x="8508" y="111"/>
                  </a:cubicBezTo>
                  <a:cubicBezTo>
                    <a:pt x="5860" y="541"/>
                    <a:pt x="3870" y="2003"/>
                    <a:pt x="3167" y="4068"/>
                  </a:cubicBezTo>
                  <a:cubicBezTo>
                    <a:pt x="3014" y="4518"/>
                    <a:pt x="2999" y="4830"/>
                    <a:pt x="2954" y="6539"/>
                  </a:cubicBezTo>
                  <a:lnTo>
                    <a:pt x="2883" y="8490"/>
                  </a:lnTo>
                  <a:lnTo>
                    <a:pt x="2387" y="8564"/>
                  </a:lnTo>
                  <a:cubicBezTo>
                    <a:pt x="1303" y="8738"/>
                    <a:pt x="479" y="9308"/>
                    <a:pt x="165" y="10106"/>
                  </a:cubicBezTo>
                  <a:cubicBezTo>
                    <a:pt x="4" y="10516"/>
                    <a:pt x="0" y="10678"/>
                    <a:pt x="0" y="15066"/>
                  </a:cubicBezTo>
                  <a:cubicBezTo>
                    <a:pt x="0" y="19426"/>
                    <a:pt x="8" y="19616"/>
                    <a:pt x="165" y="20007"/>
                  </a:cubicBezTo>
                  <a:cubicBezTo>
                    <a:pt x="460" y="20741"/>
                    <a:pt x="1065" y="21224"/>
                    <a:pt x="1985" y="21475"/>
                  </a:cubicBezTo>
                  <a:cubicBezTo>
                    <a:pt x="2383" y="21584"/>
                    <a:pt x="2890" y="21600"/>
                    <a:pt x="10919" y="21586"/>
                  </a:cubicBezTo>
                  <a:lnTo>
                    <a:pt x="19451" y="21568"/>
                  </a:lnTo>
                  <a:lnTo>
                    <a:pt x="20018" y="21345"/>
                  </a:lnTo>
                  <a:cubicBezTo>
                    <a:pt x="20740" y="21055"/>
                    <a:pt x="21203" y="20611"/>
                    <a:pt x="21436" y="20007"/>
                  </a:cubicBezTo>
                  <a:cubicBezTo>
                    <a:pt x="21599" y="19585"/>
                    <a:pt x="21600" y="19463"/>
                    <a:pt x="21578" y="14936"/>
                  </a:cubicBezTo>
                  <a:lnTo>
                    <a:pt x="21554" y="10292"/>
                  </a:lnTo>
                  <a:lnTo>
                    <a:pt x="21365" y="9920"/>
                  </a:lnTo>
                  <a:cubicBezTo>
                    <a:pt x="21000" y="9210"/>
                    <a:pt x="20232" y="8727"/>
                    <a:pt x="19215" y="8564"/>
                  </a:cubicBezTo>
                  <a:lnTo>
                    <a:pt x="18695" y="8490"/>
                  </a:lnTo>
                  <a:lnTo>
                    <a:pt x="18647" y="6539"/>
                  </a:lnTo>
                  <a:cubicBezTo>
                    <a:pt x="18604" y="4823"/>
                    <a:pt x="18589" y="4520"/>
                    <a:pt x="18435" y="4068"/>
                  </a:cubicBezTo>
                  <a:cubicBezTo>
                    <a:pt x="17725" y="1997"/>
                    <a:pt x="15745" y="542"/>
                    <a:pt x="13093" y="111"/>
                  </a:cubicBezTo>
                  <a:cubicBezTo>
                    <a:pt x="12658" y="41"/>
                    <a:pt x="11734" y="0"/>
                    <a:pt x="10801" y="0"/>
                  </a:cubicBezTo>
                  <a:close/>
                  <a:moveTo>
                    <a:pt x="10801" y="1486"/>
                  </a:moveTo>
                  <a:cubicBezTo>
                    <a:pt x="12570" y="1486"/>
                    <a:pt x="13241" y="1568"/>
                    <a:pt x="14110" y="1932"/>
                  </a:cubicBezTo>
                  <a:cubicBezTo>
                    <a:pt x="15180" y="2381"/>
                    <a:pt x="16101" y="3245"/>
                    <a:pt x="16520" y="4198"/>
                  </a:cubicBezTo>
                  <a:lnTo>
                    <a:pt x="16733" y="4719"/>
                  </a:lnTo>
                  <a:lnTo>
                    <a:pt x="16757" y="6595"/>
                  </a:lnTo>
                  <a:lnTo>
                    <a:pt x="16757" y="8490"/>
                  </a:lnTo>
                  <a:lnTo>
                    <a:pt x="10825" y="8508"/>
                  </a:lnTo>
                  <a:cubicBezTo>
                    <a:pt x="7571" y="8517"/>
                    <a:pt x="4899" y="8513"/>
                    <a:pt x="4869" y="8490"/>
                  </a:cubicBezTo>
                  <a:cubicBezTo>
                    <a:pt x="4759" y="8403"/>
                    <a:pt x="4819" y="5251"/>
                    <a:pt x="4940" y="4719"/>
                  </a:cubicBezTo>
                  <a:cubicBezTo>
                    <a:pt x="5273" y="3246"/>
                    <a:pt x="6760" y="1968"/>
                    <a:pt x="8603" y="1598"/>
                  </a:cubicBezTo>
                  <a:cubicBezTo>
                    <a:pt x="9130" y="1492"/>
                    <a:pt x="9505" y="1486"/>
                    <a:pt x="10801" y="1486"/>
                  </a:cubicBezTo>
                  <a:close/>
                  <a:moveTo>
                    <a:pt x="10801" y="9994"/>
                  </a:moveTo>
                  <a:cubicBezTo>
                    <a:pt x="19045" y="9994"/>
                    <a:pt x="19046" y="9991"/>
                    <a:pt x="19262" y="10124"/>
                  </a:cubicBezTo>
                  <a:cubicBezTo>
                    <a:pt x="19737" y="10418"/>
                    <a:pt x="19711" y="10235"/>
                    <a:pt x="19711" y="15066"/>
                  </a:cubicBezTo>
                  <a:cubicBezTo>
                    <a:pt x="19711" y="19356"/>
                    <a:pt x="19723" y="19512"/>
                    <a:pt x="19569" y="19710"/>
                  </a:cubicBezTo>
                  <a:cubicBezTo>
                    <a:pt x="19482" y="19823"/>
                    <a:pt x="19302" y="19971"/>
                    <a:pt x="19167" y="20026"/>
                  </a:cubicBezTo>
                  <a:cubicBezTo>
                    <a:pt x="18952" y="20113"/>
                    <a:pt x="17962" y="20119"/>
                    <a:pt x="10777" y="20119"/>
                  </a:cubicBezTo>
                  <a:cubicBezTo>
                    <a:pt x="2853" y="20119"/>
                    <a:pt x="2641" y="20111"/>
                    <a:pt x="2387" y="19989"/>
                  </a:cubicBezTo>
                  <a:cubicBezTo>
                    <a:pt x="1852" y="19732"/>
                    <a:pt x="1867" y="19951"/>
                    <a:pt x="1867" y="15066"/>
                  </a:cubicBezTo>
                  <a:cubicBezTo>
                    <a:pt x="1867" y="10249"/>
                    <a:pt x="1865" y="10418"/>
                    <a:pt x="2340" y="10124"/>
                  </a:cubicBezTo>
                  <a:cubicBezTo>
                    <a:pt x="2556" y="9991"/>
                    <a:pt x="2557" y="9994"/>
                    <a:pt x="10801" y="9994"/>
                  </a:cubicBezTo>
                  <a:close/>
                  <a:moveTo>
                    <a:pt x="10825" y="12409"/>
                  </a:moveTo>
                  <a:cubicBezTo>
                    <a:pt x="10307" y="12404"/>
                    <a:pt x="9785" y="12554"/>
                    <a:pt x="9430" y="12837"/>
                  </a:cubicBezTo>
                  <a:cubicBezTo>
                    <a:pt x="8686" y="13428"/>
                    <a:pt x="8748" y="14500"/>
                    <a:pt x="9548" y="15029"/>
                  </a:cubicBezTo>
                  <a:lnTo>
                    <a:pt x="9832" y="15214"/>
                  </a:lnTo>
                  <a:lnTo>
                    <a:pt x="9855" y="16255"/>
                  </a:lnTo>
                  <a:lnTo>
                    <a:pt x="9903" y="17314"/>
                  </a:lnTo>
                  <a:lnTo>
                    <a:pt x="10163" y="17499"/>
                  </a:lnTo>
                  <a:cubicBezTo>
                    <a:pt x="10361" y="17639"/>
                    <a:pt x="10514" y="17685"/>
                    <a:pt x="10754" y="17685"/>
                  </a:cubicBezTo>
                  <a:cubicBezTo>
                    <a:pt x="11585" y="17685"/>
                    <a:pt x="11746" y="17466"/>
                    <a:pt x="11746" y="16180"/>
                  </a:cubicBezTo>
                  <a:lnTo>
                    <a:pt x="11746" y="15214"/>
                  </a:lnTo>
                  <a:lnTo>
                    <a:pt x="12030" y="15047"/>
                  </a:lnTo>
                  <a:cubicBezTo>
                    <a:pt x="13042" y="14412"/>
                    <a:pt x="12871" y="13086"/>
                    <a:pt x="11723" y="12595"/>
                  </a:cubicBezTo>
                  <a:cubicBezTo>
                    <a:pt x="11449" y="12478"/>
                    <a:pt x="11135" y="12412"/>
                    <a:pt x="10825" y="12409"/>
                  </a:cubicBezTo>
                  <a:close/>
                </a:path>
              </a:pathLst>
            </a:custGeom>
            <a:ln w="12700" cap="flat">
              <a:noFill/>
              <a:miter lim="400000"/>
            </a:ln>
            <a:effectLst/>
          </p:spPr>
        </p:pic>
      </p:grpSp>
      <p:grpSp>
        <p:nvGrpSpPr>
          <p:cNvPr id="934" name="Group"/>
          <p:cNvGrpSpPr/>
          <p:nvPr/>
        </p:nvGrpSpPr>
        <p:grpSpPr>
          <a:xfrm>
            <a:off x="19993056" y="2215228"/>
            <a:ext cx="1938154" cy="1441296"/>
            <a:chOff x="0" y="0"/>
            <a:chExt cx="1938152" cy="1441294"/>
          </a:xfrm>
        </p:grpSpPr>
        <p:sp>
          <p:nvSpPr>
            <p:cNvPr id="931" name="Line"/>
            <p:cNvSpPr/>
            <p:nvPr/>
          </p:nvSpPr>
          <p:spPr>
            <a:xfrm>
              <a:off x="0" y="649875"/>
              <a:ext cx="1938152" cy="1"/>
            </a:xfrm>
            <a:prstGeom prst="line">
              <a:avLst/>
            </a:prstGeom>
            <a:noFill/>
            <a:ln w="38100" cap="rnd">
              <a:solidFill>
                <a:srgbClr val="5E5E5E"/>
              </a:solidFill>
              <a:custDash>
                <a:ds d="100000" sp="200000"/>
              </a:custDash>
              <a:round/>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2" name="Line"/>
            <p:cNvSpPr/>
            <p:nvPr/>
          </p:nvSpPr>
          <p:spPr>
            <a:xfrm flipV="1">
              <a:off x="1915019" y="720475"/>
              <a:ext cx="1" cy="720819"/>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33" name="Image" descr="Image"/>
            <p:cNvPicPr>
              <a:picLocks noChangeAspect="1"/>
            </p:cNvPicPr>
            <p:nvPr/>
          </p:nvPicPr>
          <p:blipFill>
            <a:blip r:embed="rId5"/>
            <a:srcRect l="17124" t="8168" r="17152" b="8205"/>
            <a:stretch>
              <a:fillRect/>
            </a:stretch>
          </p:blipFill>
          <p:spPr>
            <a:xfrm>
              <a:off x="166763" y="0"/>
              <a:ext cx="362517" cy="461257"/>
            </a:xfrm>
            <a:custGeom>
              <a:avLst/>
              <a:gdLst/>
              <a:ahLst/>
              <a:cxnLst>
                <a:cxn ang="0">
                  <a:pos x="wd2" y="hd2"/>
                </a:cxn>
                <a:cxn ang="5400000">
                  <a:pos x="wd2" y="hd2"/>
                </a:cxn>
                <a:cxn ang="10800000">
                  <a:pos x="wd2" y="hd2"/>
                </a:cxn>
                <a:cxn ang="16200000">
                  <a:pos x="wd2" y="hd2"/>
                </a:cxn>
              </a:cxnLst>
              <a:rect l="0" t="0" r="r" b="b"/>
              <a:pathLst>
                <a:path w="21588" h="21590" extrusionOk="0">
                  <a:moveTo>
                    <a:pt x="10801" y="0"/>
                  </a:moveTo>
                  <a:cubicBezTo>
                    <a:pt x="9868" y="0"/>
                    <a:pt x="8944" y="41"/>
                    <a:pt x="8508" y="111"/>
                  </a:cubicBezTo>
                  <a:cubicBezTo>
                    <a:pt x="5860" y="541"/>
                    <a:pt x="3870" y="2003"/>
                    <a:pt x="3167" y="4068"/>
                  </a:cubicBezTo>
                  <a:cubicBezTo>
                    <a:pt x="3014" y="4518"/>
                    <a:pt x="2999" y="4830"/>
                    <a:pt x="2954" y="6539"/>
                  </a:cubicBezTo>
                  <a:lnTo>
                    <a:pt x="2883" y="8490"/>
                  </a:lnTo>
                  <a:lnTo>
                    <a:pt x="2387" y="8564"/>
                  </a:lnTo>
                  <a:cubicBezTo>
                    <a:pt x="1303" y="8738"/>
                    <a:pt x="479" y="9308"/>
                    <a:pt x="165" y="10106"/>
                  </a:cubicBezTo>
                  <a:cubicBezTo>
                    <a:pt x="4" y="10516"/>
                    <a:pt x="0" y="10678"/>
                    <a:pt x="0" y="15066"/>
                  </a:cubicBezTo>
                  <a:cubicBezTo>
                    <a:pt x="0" y="19426"/>
                    <a:pt x="8" y="19616"/>
                    <a:pt x="165" y="20007"/>
                  </a:cubicBezTo>
                  <a:cubicBezTo>
                    <a:pt x="460" y="20741"/>
                    <a:pt x="1065" y="21224"/>
                    <a:pt x="1985" y="21475"/>
                  </a:cubicBezTo>
                  <a:cubicBezTo>
                    <a:pt x="2383" y="21584"/>
                    <a:pt x="2890" y="21600"/>
                    <a:pt x="10919" y="21586"/>
                  </a:cubicBezTo>
                  <a:lnTo>
                    <a:pt x="19451" y="21568"/>
                  </a:lnTo>
                  <a:lnTo>
                    <a:pt x="20018" y="21345"/>
                  </a:lnTo>
                  <a:cubicBezTo>
                    <a:pt x="20740" y="21055"/>
                    <a:pt x="21203" y="20611"/>
                    <a:pt x="21436" y="20007"/>
                  </a:cubicBezTo>
                  <a:cubicBezTo>
                    <a:pt x="21599" y="19585"/>
                    <a:pt x="21600" y="19463"/>
                    <a:pt x="21578" y="14936"/>
                  </a:cubicBezTo>
                  <a:lnTo>
                    <a:pt x="21554" y="10292"/>
                  </a:lnTo>
                  <a:lnTo>
                    <a:pt x="21365" y="9920"/>
                  </a:lnTo>
                  <a:cubicBezTo>
                    <a:pt x="21000" y="9210"/>
                    <a:pt x="20232" y="8727"/>
                    <a:pt x="19215" y="8564"/>
                  </a:cubicBezTo>
                  <a:lnTo>
                    <a:pt x="18695" y="8490"/>
                  </a:lnTo>
                  <a:lnTo>
                    <a:pt x="18647" y="6539"/>
                  </a:lnTo>
                  <a:cubicBezTo>
                    <a:pt x="18604" y="4823"/>
                    <a:pt x="18589" y="4520"/>
                    <a:pt x="18435" y="4068"/>
                  </a:cubicBezTo>
                  <a:cubicBezTo>
                    <a:pt x="17725" y="1997"/>
                    <a:pt x="15745" y="542"/>
                    <a:pt x="13093" y="111"/>
                  </a:cubicBezTo>
                  <a:cubicBezTo>
                    <a:pt x="12658" y="41"/>
                    <a:pt x="11734" y="0"/>
                    <a:pt x="10801" y="0"/>
                  </a:cubicBezTo>
                  <a:close/>
                  <a:moveTo>
                    <a:pt x="10801" y="1486"/>
                  </a:moveTo>
                  <a:cubicBezTo>
                    <a:pt x="12570" y="1486"/>
                    <a:pt x="13241" y="1568"/>
                    <a:pt x="14110" y="1932"/>
                  </a:cubicBezTo>
                  <a:cubicBezTo>
                    <a:pt x="15180" y="2381"/>
                    <a:pt x="16101" y="3245"/>
                    <a:pt x="16520" y="4198"/>
                  </a:cubicBezTo>
                  <a:lnTo>
                    <a:pt x="16733" y="4719"/>
                  </a:lnTo>
                  <a:lnTo>
                    <a:pt x="16757" y="6595"/>
                  </a:lnTo>
                  <a:lnTo>
                    <a:pt x="16757" y="8490"/>
                  </a:lnTo>
                  <a:lnTo>
                    <a:pt x="10825" y="8508"/>
                  </a:lnTo>
                  <a:cubicBezTo>
                    <a:pt x="7571" y="8517"/>
                    <a:pt x="4899" y="8513"/>
                    <a:pt x="4869" y="8490"/>
                  </a:cubicBezTo>
                  <a:cubicBezTo>
                    <a:pt x="4759" y="8403"/>
                    <a:pt x="4819" y="5251"/>
                    <a:pt x="4940" y="4719"/>
                  </a:cubicBezTo>
                  <a:cubicBezTo>
                    <a:pt x="5273" y="3246"/>
                    <a:pt x="6760" y="1968"/>
                    <a:pt x="8603" y="1598"/>
                  </a:cubicBezTo>
                  <a:cubicBezTo>
                    <a:pt x="9130" y="1492"/>
                    <a:pt x="9505" y="1486"/>
                    <a:pt x="10801" y="1486"/>
                  </a:cubicBezTo>
                  <a:close/>
                  <a:moveTo>
                    <a:pt x="10801" y="9994"/>
                  </a:moveTo>
                  <a:cubicBezTo>
                    <a:pt x="19045" y="9994"/>
                    <a:pt x="19046" y="9991"/>
                    <a:pt x="19262" y="10124"/>
                  </a:cubicBezTo>
                  <a:cubicBezTo>
                    <a:pt x="19737" y="10418"/>
                    <a:pt x="19711" y="10235"/>
                    <a:pt x="19711" y="15066"/>
                  </a:cubicBezTo>
                  <a:cubicBezTo>
                    <a:pt x="19711" y="19356"/>
                    <a:pt x="19723" y="19512"/>
                    <a:pt x="19569" y="19710"/>
                  </a:cubicBezTo>
                  <a:cubicBezTo>
                    <a:pt x="19482" y="19823"/>
                    <a:pt x="19302" y="19971"/>
                    <a:pt x="19167" y="20026"/>
                  </a:cubicBezTo>
                  <a:cubicBezTo>
                    <a:pt x="18952" y="20113"/>
                    <a:pt x="17962" y="20119"/>
                    <a:pt x="10777" y="20119"/>
                  </a:cubicBezTo>
                  <a:cubicBezTo>
                    <a:pt x="2853" y="20119"/>
                    <a:pt x="2641" y="20111"/>
                    <a:pt x="2387" y="19989"/>
                  </a:cubicBezTo>
                  <a:cubicBezTo>
                    <a:pt x="1852" y="19732"/>
                    <a:pt x="1867" y="19951"/>
                    <a:pt x="1867" y="15066"/>
                  </a:cubicBezTo>
                  <a:cubicBezTo>
                    <a:pt x="1867" y="10249"/>
                    <a:pt x="1865" y="10418"/>
                    <a:pt x="2340" y="10124"/>
                  </a:cubicBezTo>
                  <a:cubicBezTo>
                    <a:pt x="2556" y="9991"/>
                    <a:pt x="2557" y="9994"/>
                    <a:pt x="10801" y="9994"/>
                  </a:cubicBezTo>
                  <a:close/>
                  <a:moveTo>
                    <a:pt x="10825" y="12409"/>
                  </a:moveTo>
                  <a:cubicBezTo>
                    <a:pt x="10307" y="12404"/>
                    <a:pt x="9785" y="12554"/>
                    <a:pt x="9430" y="12837"/>
                  </a:cubicBezTo>
                  <a:cubicBezTo>
                    <a:pt x="8686" y="13428"/>
                    <a:pt x="8748" y="14500"/>
                    <a:pt x="9548" y="15029"/>
                  </a:cubicBezTo>
                  <a:lnTo>
                    <a:pt x="9832" y="15214"/>
                  </a:lnTo>
                  <a:lnTo>
                    <a:pt x="9855" y="16255"/>
                  </a:lnTo>
                  <a:lnTo>
                    <a:pt x="9903" y="17314"/>
                  </a:lnTo>
                  <a:lnTo>
                    <a:pt x="10163" y="17499"/>
                  </a:lnTo>
                  <a:cubicBezTo>
                    <a:pt x="10361" y="17639"/>
                    <a:pt x="10514" y="17685"/>
                    <a:pt x="10754" y="17685"/>
                  </a:cubicBezTo>
                  <a:cubicBezTo>
                    <a:pt x="11585" y="17685"/>
                    <a:pt x="11746" y="17466"/>
                    <a:pt x="11746" y="16180"/>
                  </a:cubicBezTo>
                  <a:lnTo>
                    <a:pt x="11746" y="15214"/>
                  </a:lnTo>
                  <a:lnTo>
                    <a:pt x="12030" y="15047"/>
                  </a:lnTo>
                  <a:cubicBezTo>
                    <a:pt x="13042" y="14412"/>
                    <a:pt x="12871" y="13086"/>
                    <a:pt x="11723" y="12595"/>
                  </a:cubicBezTo>
                  <a:cubicBezTo>
                    <a:pt x="11449" y="12478"/>
                    <a:pt x="11135" y="12412"/>
                    <a:pt x="10825" y="12409"/>
                  </a:cubicBezTo>
                  <a:close/>
                </a:path>
              </a:pathLst>
            </a:custGeom>
            <a:ln w="12700" cap="flat">
              <a:noFill/>
              <a:miter lim="400000"/>
            </a:ln>
            <a:effectLst/>
          </p:spPr>
        </p:pic>
      </p:grpSp>
      <p:grpSp>
        <p:nvGrpSpPr>
          <p:cNvPr id="940" name="Group"/>
          <p:cNvGrpSpPr/>
          <p:nvPr/>
        </p:nvGrpSpPr>
        <p:grpSpPr>
          <a:xfrm>
            <a:off x="14379553" y="5918186"/>
            <a:ext cx="2722783" cy="1954963"/>
            <a:chOff x="-1" y="0"/>
            <a:chExt cx="2722781" cy="1954962"/>
          </a:xfrm>
        </p:grpSpPr>
        <p:sp>
          <p:nvSpPr>
            <p:cNvPr id="935" name="+"/>
            <p:cNvSpPr/>
            <p:nvPr/>
          </p:nvSpPr>
          <p:spPr>
            <a:xfrm>
              <a:off x="1589037" y="1319961"/>
              <a:ext cx="635001" cy="635001"/>
            </a:xfrm>
            <a:prstGeom prst="ellipse">
              <a:avLst/>
            </a:prstGeom>
            <a:noFill/>
            <a:ln w="381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3400" b="0">
                  <a:latin typeface="+mn-lt"/>
                  <a:ea typeface="+mn-ea"/>
                  <a:cs typeface="+mn-cs"/>
                  <a:sym typeface="Helvetica Neue Medium"/>
                </a:defRPr>
              </a:lvl1pPr>
            </a:lstStyle>
            <a:p>
              <a:r>
                <a:rPr dirty="0"/>
                <a:t>+</a:t>
              </a:r>
            </a:p>
          </p:txBody>
        </p:sp>
        <p:sp>
          <p:nvSpPr>
            <p:cNvPr id="936" name="Line"/>
            <p:cNvSpPr/>
            <p:nvPr/>
          </p:nvSpPr>
          <p:spPr>
            <a:xfrm>
              <a:off x="2296763" y="1616196"/>
              <a:ext cx="426017" cy="1"/>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939" name="Group"/>
            <p:cNvGrpSpPr/>
            <p:nvPr/>
          </p:nvGrpSpPr>
          <p:grpSpPr>
            <a:xfrm>
              <a:off x="-1" y="0"/>
              <a:ext cx="1514841" cy="1639794"/>
              <a:chOff x="0" y="0"/>
              <a:chExt cx="1514839" cy="1639793"/>
            </a:xfrm>
          </p:grpSpPr>
          <p:sp>
            <p:nvSpPr>
              <p:cNvPr id="937" name="Line"/>
              <p:cNvSpPr/>
              <p:nvPr/>
            </p:nvSpPr>
            <p:spPr>
              <a:xfrm flipV="1">
                <a:off x="5266" y="0"/>
                <a:ext cx="1" cy="1639794"/>
              </a:xfrm>
              <a:prstGeom prst="line">
                <a:avLst/>
              </a:prstGeom>
              <a:noFill/>
              <a:ln w="38100" cap="flat">
                <a:solidFill>
                  <a:srgbClr val="ED7D3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38" name="Line"/>
              <p:cNvSpPr/>
              <p:nvPr/>
            </p:nvSpPr>
            <p:spPr>
              <a:xfrm flipH="1" flipV="1">
                <a:off x="-1" y="1637461"/>
                <a:ext cx="1514841" cy="1"/>
              </a:xfrm>
              <a:prstGeom prst="line">
                <a:avLst/>
              </a:prstGeom>
              <a:noFill/>
              <a:ln w="38100" cap="flat">
                <a:solidFill>
                  <a:srgbClr val="ED7D3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941" name="QCL"/>
          <p:cNvSpPr/>
          <p:nvPr/>
        </p:nvSpPr>
        <p:spPr>
          <a:xfrm>
            <a:off x="13822075" y="3824537"/>
            <a:ext cx="1125491" cy="2125675"/>
          </a:xfrm>
          <a:prstGeom prst="roundRect">
            <a:avLst>
              <a:gd name="adj" fmla="val 16926"/>
            </a:avLst>
          </a:prstGeom>
          <a:solidFill>
            <a:srgbClr val="ED7D3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QCL</a:t>
            </a:r>
          </a:p>
        </p:txBody>
      </p:sp>
      <p:sp>
        <p:nvSpPr>
          <p:cNvPr id="942" name="Line"/>
          <p:cNvSpPr/>
          <p:nvPr/>
        </p:nvSpPr>
        <p:spPr>
          <a:xfrm flipV="1">
            <a:off x="16286092" y="3573045"/>
            <a:ext cx="1" cy="3509155"/>
          </a:xfrm>
          <a:prstGeom prst="line">
            <a:avLst/>
          </a:prstGeom>
          <a:ln w="38100">
            <a:solidFill>
              <a:schemeClr val="accent5">
                <a:hueOff val="-82419"/>
                <a:satOff val="-9513"/>
                <a:lumOff val="-16343"/>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946" name="Group"/>
          <p:cNvGrpSpPr/>
          <p:nvPr/>
        </p:nvGrpSpPr>
        <p:grpSpPr>
          <a:xfrm>
            <a:off x="15037690" y="3756968"/>
            <a:ext cx="850587" cy="1172938"/>
            <a:chOff x="0" y="-1"/>
            <a:chExt cx="850585" cy="1172936"/>
          </a:xfrm>
        </p:grpSpPr>
        <p:sp>
          <p:nvSpPr>
            <p:cNvPr id="943" name="Line"/>
            <p:cNvSpPr/>
            <p:nvPr/>
          </p:nvSpPr>
          <p:spPr>
            <a:xfrm flipV="1">
              <a:off x="850584" y="-1"/>
              <a:ext cx="1" cy="1156256"/>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4" name="Line"/>
            <p:cNvSpPr/>
            <p:nvPr/>
          </p:nvSpPr>
          <p:spPr>
            <a:xfrm>
              <a:off x="0" y="1172934"/>
              <a:ext cx="845686" cy="1"/>
            </a:xfrm>
            <a:prstGeom prst="line">
              <a:avLst/>
            </a:prstGeom>
            <a:noFill/>
            <a:ln w="38100" cap="rnd">
              <a:solidFill>
                <a:srgbClr val="5E5E5E"/>
              </a:solidFill>
              <a:custDash>
                <a:ds d="100000" sp="200000"/>
              </a:custDash>
              <a:round/>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45" name="Image" descr="Image"/>
            <p:cNvPicPr>
              <a:picLocks noChangeAspect="1"/>
            </p:cNvPicPr>
            <p:nvPr/>
          </p:nvPicPr>
          <p:blipFill>
            <a:blip r:embed="rId5"/>
            <a:srcRect l="17124" t="8168" r="17152" b="8205"/>
            <a:stretch>
              <a:fillRect/>
            </a:stretch>
          </p:blipFill>
          <p:spPr>
            <a:xfrm>
              <a:off x="0" y="473125"/>
              <a:ext cx="362517" cy="461257"/>
            </a:xfrm>
            <a:custGeom>
              <a:avLst/>
              <a:gdLst/>
              <a:ahLst/>
              <a:cxnLst>
                <a:cxn ang="0">
                  <a:pos x="wd2" y="hd2"/>
                </a:cxn>
                <a:cxn ang="5400000">
                  <a:pos x="wd2" y="hd2"/>
                </a:cxn>
                <a:cxn ang="10800000">
                  <a:pos x="wd2" y="hd2"/>
                </a:cxn>
                <a:cxn ang="16200000">
                  <a:pos x="wd2" y="hd2"/>
                </a:cxn>
              </a:cxnLst>
              <a:rect l="0" t="0" r="r" b="b"/>
              <a:pathLst>
                <a:path w="21588" h="21590" extrusionOk="0">
                  <a:moveTo>
                    <a:pt x="10801" y="0"/>
                  </a:moveTo>
                  <a:cubicBezTo>
                    <a:pt x="9868" y="0"/>
                    <a:pt x="8944" y="41"/>
                    <a:pt x="8508" y="111"/>
                  </a:cubicBezTo>
                  <a:cubicBezTo>
                    <a:pt x="5860" y="541"/>
                    <a:pt x="3870" y="2003"/>
                    <a:pt x="3167" y="4068"/>
                  </a:cubicBezTo>
                  <a:cubicBezTo>
                    <a:pt x="3014" y="4518"/>
                    <a:pt x="2999" y="4830"/>
                    <a:pt x="2954" y="6539"/>
                  </a:cubicBezTo>
                  <a:lnTo>
                    <a:pt x="2883" y="8490"/>
                  </a:lnTo>
                  <a:lnTo>
                    <a:pt x="2387" y="8564"/>
                  </a:lnTo>
                  <a:cubicBezTo>
                    <a:pt x="1303" y="8738"/>
                    <a:pt x="479" y="9308"/>
                    <a:pt x="165" y="10106"/>
                  </a:cubicBezTo>
                  <a:cubicBezTo>
                    <a:pt x="4" y="10516"/>
                    <a:pt x="0" y="10678"/>
                    <a:pt x="0" y="15066"/>
                  </a:cubicBezTo>
                  <a:cubicBezTo>
                    <a:pt x="0" y="19426"/>
                    <a:pt x="8" y="19616"/>
                    <a:pt x="165" y="20007"/>
                  </a:cubicBezTo>
                  <a:cubicBezTo>
                    <a:pt x="460" y="20741"/>
                    <a:pt x="1065" y="21224"/>
                    <a:pt x="1985" y="21475"/>
                  </a:cubicBezTo>
                  <a:cubicBezTo>
                    <a:pt x="2383" y="21584"/>
                    <a:pt x="2890" y="21600"/>
                    <a:pt x="10919" y="21586"/>
                  </a:cubicBezTo>
                  <a:lnTo>
                    <a:pt x="19451" y="21568"/>
                  </a:lnTo>
                  <a:lnTo>
                    <a:pt x="20018" y="21345"/>
                  </a:lnTo>
                  <a:cubicBezTo>
                    <a:pt x="20740" y="21055"/>
                    <a:pt x="21203" y="20611"/>
                    <a:pt x="21436" y="20007"/>
                  </a:cubicBezTo>
                  <a:cubicBezTo>
                    <a:pt x="21599" y="19585"/>
                    <a:pt x="21600" y="19463"/>
                    <a:pt x="21578" y="14936"/>
                  </a:cubicBezTo>
                  <a:lnTo>
                    <a:pt x="21554" y="10292"/>
                  </a:lnTo>
                  <a:lnTo>
                    <a:pt x="21365" y="9920"/>
                  </a:lnTo>
                  <a:cubicBezTo>
                    <a:pt x="21000" y="9210"/>
                    <a:pt x="20232" y="8727"/>
                    <a:pt x="19215" y="8564"/>
                  </a:cubicBezTo>
                  <a:lnTo>
                    <a:pt x="18695" y="8490"/>
                  </a:lnTo>
                  <a:lnTo>
                    <a:pt x="18647" y="6539"/>
                  </a:lnTo>
                  <a:cubicBezTo>
                    <a:pt x="18604" y="4823"/>
                    <a:pt x="18589" y="4520"/>
                    <a:pt x="18435" y="4068"/>
                  </a:cubicBezTo>
                  <a:cubicBezTo>
                    <a:pt x="17725" y="1997"/>
                    <a:pt x="15745" y="542"/>
                    <a:pt x="13093" y="111"/>
                  </a:cubicBezTo>
                  <a:cubicBezTo>
                    <a:pt x="12658" y="41"/>
                    <a:pt x="11734" y="0"/>
                    <a:pt x="10801" y="0"/>
                  </a:cubicBezTo>
                  <a:close/>
                  <a:moveTo>
                    <a:pt x="10801" y="1486"/>
                  </a:moveTo>
                  <a:cubicBezTo>
                    <a:pt x="12570" y="1486"/>
                    <a:pt x="13241" y="1568"/>
                    <a:pt x="14110" y="1932"/>
                  </a:cubicBezTo>
                  <a:cubicBezTo>
                    <a:pt x="15180" y="2381"/>
                    <a:pt x="16101" y="3245"/>
                    <a:pt x="16520" y="4198"/>
                  </a:cubicBezTo>
                  <a:lnTo>
                    <a:pt x="16733" y="4719"/>
                  </a:lnTo>
                  <a:lnTo>
                    <a:pt x="16757" y="6595"/>
                  </a:lnTo>
                  <a:lnTo>
                    <a:pt x="16757" y="8490"/>
                  </a:lnTo>
                  <a:lnTo>
                    <a:pt x="10825" y="8508"/>
                  </a:lnTo>
                  <a:cubicBezTo>
                    <a:pt x="7571" y="8517"/>
                    <a:pt x="4899" y="8513"/>
                    <a:pt x="4869" y="8490"/>
                  </a:cubicBezTo>
                  <a:cubicBezTo>
                    <a:pt x="4759" y="8403"/>
                    <a:pt x="4819" y="5251"/>
                    <a:pt x="4940" y="4719"/>
                  </a:cubicBezTo>
                  <a:cubicBezTo>
                    <a:pt x="5273" y="3246"/>
                    <a:pt x="6760" y="1968"/>
                    <a:pt x="8603" y="1598"/>
                  </a:cubicBezTo>
                  <a:cubicBezTo>
                    <a:pt x="9130" y="1492"/>
                    <a:pt x="9505" y="1486"/>
                    <a:pt x="10801" y="1486"/>
                  </a:cubicBezTo>
                  <a:close/>
                  <a:moveTo>
                    <a:pt x="10801" y="9994"/>
                  </a:moveTo>
                  <a:cubicBezTo>
                    <a:pt x="19045" y="9994"/>
                    <a:pt x="19046" y="9991"/>
                    <a:pt x="19262" y="10124"/>
                  </a:cubicBezTo>
                  <a:cubicBezTo>
                    <a:pt x="19737" y="10418"/>
                    <a:pt x="19711" y="10235"/>
                    <a:pt x="19711" y="15066"/>
                  </a:cubicBezTo>
                  <a:cubicBezTo>
                    <a:pt x="19711" y="19356"/>
                    <a:pt x="19723" y="19512"/>
                    <a:pt x="19569" y="19710"/>
                  </a:cubicBezTo>
                  <a:cubicBezTo>
                    <a:pt x="19482" y="19823"/>
                    <a:pt x="19302" y="19971"/>
                    <a:pt x="19167" y="20026"/>
                  </a:cubicBezTo>
                  <a:cubicBezTo>
                    <a:pt x="18952" y="20113"/>
                    <a:pt x="17962" y="20119"/>
                    <a:pt x="10777" y="20119"/>
                  </a:cubicBezTo>
                  <a:cubicBezTo>
                    <a:pt x="2853" y="20119"/>
                    <a:pt x="2641" y="20111"/>
                    <a:pt x="2387" y="19989"/>
                  </a:cubicBezTo>
                  <a:cubicBezTo>
                    <a:pt x="1852" y="19732"/>
                    <a:pt x="1867" y="19951"/>
                    <a:pt x="1867" y="15066"/>
                  </a:cubicBezTo>
                  <a:cubicBezTo>
                    <a:pt x="1867" y="10249"/>
                    <a:pt x="1865" y="10418"/>
                    <a:pt x="2340" y="10124"/>
                  </a:cubicBezTo>
                  <a:cubicBezTo>
                    <a:pt x="2556" y="9991"/>
                    <a:pt x="2557" y="9994"/>
                    <a:pt x="10801" y="9994"/>
                  </a:cubicBezTo>
                  <a:close/>
                  <a:moveTo>
                    <a:pt x="10825" y="12409"/>
                  </a:moveTo>
                  <a:cubicBezTo>
                    <a:pt x="10307" y="12404"/>
                    <a:pt x="9785" y="12554"/>
                    <a:pt x="9430" y="12837"/>
                  </a:cubicBezTo>
                  <a:cubicBezTo>
                    <a:pt x="8686" y="13428"/>
                    <a:pt x="8748" y="14500"/>
                    <a:pt x="9548" y="15029"/>
                  </a:cubicBezTo>
                  <a:lnTo>
                    <a:pt x="9832" y="15214"/>
                  </a:lnTo>
                  <a:lnTo>
                    <a:pt x="9855" y="16255"/>
                  </a:lnTo>
                  <a:lnTo>
                    <a:pt x="9903" y="17314"/>
                  </a:lnTo>
                  <a:lnTo>
                    <a:pt x="10163" y="17499"/>
                  </a:lnTo>
                  <a:cubicBezTo>
                    <a:pt x="10361" y="17639"/>
                    <a:pt x="10514" y="17685"/>
                    <a:pt x="10754" y="17685"/>
                  </a:cubicBezTo>
                  <a:cubicBezTo>
                    <a:pt x="11585" y="17685"/>
                    <a:pt x="11746" y="17466"/>
                    <a:pt x="11746" y="16180"/>
                  </a:cubicBezTo>
                  <a:lnTo>
                    <a:pt x="11746" y="15214"/>
                  </a:lnTo>
                  <a:lnTo>
                    <a:pt x="12030" y="15047"/>
                  </a:lnTo>
                  <a:cubicBezTo>
                    <a:pt x="13042" y="14412"/>
                    <a:pt x="12871" y="13086"/>
                    <a:pt x="11723" y="12595"/>
                  </a:cubicBezTo>
                  <a:cubicBezTo>
                    <a:pt x="11449" y="12478"/>
                    <a:pt x="11135" y="12412"/>
                    <a:pt x="10825" y="12409"/>
                  </a:cubicBezTo>
                  <a:close/>
                </a:path>
              </a:pathLst>
            </a:custGeom>
            <a:ln w="12700" cap="flat">
              <a:noFill/>
              <a:miter lim="400000"/>
            </a:ln>
            <a:effectLst/>
          </p:spPr>
        </p:pic>
      </p:grpSp>
      <p:grpSp>
        <p:nvGrpSpPr>
          <p:cNvPr id="949" name="Group"/>
          <p:cNvGrpSpPr/>
          <p:nvPr/>
        </p:nvGrpSpPr>
        <p:grpSpPr>
          <a:xfrm>
            <a:off x="14848642" y="7533263"/>
            <a:ext cx="1382904" cy="4745199"/>
            <a:chOff x="698" y="0"/>
            <a:chExt cx="1382902" cy="4745198"/>
          </a:xfrm>
        </p:grpSpPr>
        <p:sp>
          <p:nvSpPr>
            <p:cNvPr id="947" name="Line"/>
            <p:cNvSpPr/>
            <p:nvPr/>
          </p:nvSpPr>
          <p:spPr>
            <a:xfrm flipV="1">
              <a:off x="692149" y="-1"/>
              <a:ext cx="1" cy="3987710"/>
            </a:xfrm>
            <a:prstGeom prst="line">
              <a:avLst/>
            </a:prstGeom>
            <a:noFill/>
            <a:ln w="88900" cap="flat">
              <a:solidFill>
                <a:srgbClr val="ED7D31"/>
              </a:solidFill>
              <a:prstDash val="solid"/>
              <a:miter lim="400000"/>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48" name="For N2+"/>
            <p:cNvSpPr txBox="1"/>
            <p:nvPr/>
          </p:nvSpPr>
          <p:spPr>
            <a:xfrm>
              <a:off x="698" y="4186398"/>
              <a:ext cx="1382904"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ED7D31"/>
                  </a:solidFill>
                  <a:latin typeface="Rubik Medium"/>
                  <a:ea typeface="Rubik Medium"/>
                  <a:cs typeface="Rubik Medium"/>
                  <a:sym typeface="Rubik Medium"/>
                </a:defRPr>
              </a:pPr>
              <a:r>
                <a:t>For N</a:t>
              </a:r>
              <a:r>
                <a:rPr baseline="-5999"/>
                <a:t>2</a:t>
              </a:r>
              <a:r>
                <a:rPr baseline="31999"/>
                <a:t>+</a:t>
              </a:r>
            </a:p>
          </p:txBody>
        </p:sp>
      </p:grpSp>
      <p:grpSp>
        <p:nvGrpSpPr>
          <p:cNvPr id="952" name="Group"/>
          <p:cNvGrpSpPr/>
          <p:nvPr/>
        </p:nvGrpSpPr>
        <p:grpSpPr>
          <a:xfrm>
            <a:off x="17212845" y="7533263"/>
            <a:ext cx="1437260" cy="4745199"/>
            <a:chOff x="952" y="0"/>
            <a:chExt cx="1437258" cy="4745198"/>
          </a:xfrm>
        </p:grpSpPr>
        <p:sp>
          <p:nvSpPr>
            <p:cNvPr id="950" name="Line"/>
            <p:cNvSpPr/>
            <p:nvPr/>
          </p:nvSpPr>
          <p:spPr>
            <a:xfrm flipV="1">
              <a:off x="719582" y="-1"/>
              <a:ext cx="1" cy="3987710"/>
            </a:xfrm>
            <a:prstGeom prst="line">
              <a:avLst/>
            </a:prstGeom>
            <a:noFill/>
            <a:ln w="88900" cap="flat">
              <a:solidFill>
                <a:srgbClr val="4472C4"/>
              </a:solidFill>
              <a:prstDash val="solid"/>
              <a:miter lim="400000"/>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51" name="For Ca+"/>
            <p:cNvSpPr txBox="1"/>
            <p:nvPr/>
          </p:nvSpPr>
          <p:spPr>
            <a:xfrm>
              <a:off x="952" y="4186398"/>
              <a:ext cx="1437260"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4472C4"/>
                  </a:solidFill>
                  <a:latin typeface="Rubik Medium"/>
                  <a:ea typeface="Rubik Medium"/>
                  <a:cs typeface="Rubik Medium"/>
                  <a:sym typeface="Rubik Medium"/>
                </a:defRPr>
              </a:pPr>
              <a:r>
                <a:t>For Ca</a:t>
              </a:r>
              <a:r>
                <a:rPr baseline="31999"/>
                <a:t>+</a:t>
              </a:r>
            </a:p>
          </p:txBody>
        </p:sp>
      </p:grpSp>
      <p:grpSp>
        <p:nvGrpSpPr>
          <p:cNvPr id="955" name="Group"/>
          <p:cNvGrpSpPr/>
          <p:nvPr/>
        </p:nvGrpSpPr>
        <p:grpSpPr>
          <a:xfrm>
            <a:off x="20088687" y="733098"/>
            <a:ext cx="3907981" cy="1016002"/>
            <a:chOff x="-42530" y="-1"/>
            <a:chExt cx="3907980" cy="1016001"/>
          </a:xfrm>
        </p:grpSpPr>
        <p:sp>
          <p:nvSpPr>
            <p:cNvPr id="953" name="Line"/>
            <p:cNvSpPr/>
            <p:nvPr/>
          </p:nvSpPr>
          <p:spPr>
            <a:xfrm flipV="1">
              <a:off x="-42530" y="507999"/>
              <a:ext cx="1688770" cy="2"/>
            </a:xfrm>
            <a:prstGeom prst="line">
              <a:avLst/>
            </a:prstGeom>
            <a:noFill/>
            <a:ln w="38100" cap="flat">
              <a:solidFill>
                <a:srgbClr val="000000"/>
              </a:solidFill>
              <a:prstDash val="solid"/>
              <a:miter lim="400000"/>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54" name="Ultrastable…"/>
            <p:cNvSpPr txBox="1"/>
            <p:nvPr/>
          </p:nvSpPr>
          <p:spPr>
            <a:xfrm>
              <a:off x="1617168" y="-1"/>
              <a:ext cx="2248282" cy="1016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latin typeface="Rubik Medium"/>
                  <a:ea typeface="Rubik Medium"/>
                  <a:cs typeface="Rubik Medium"/>
                  <a:sym typeface="Rubik Medium"/>
                </a:defRPr>
              </a:pPr>
              <a:r>
                <a:t>Ultrastable </a:t>
              </a:r>
            </a:p>
            <a:p>
              <a:pPr>
                <a:defRPr b="0">
                  <a:latin typeface="Rubik Medium"/>
                  <a:ea typeface="Rubik Medium"/>
                  <a:cs typeface="Rubik Medium"/>
                  <a:sym typeface="Rubik Medium"/>
                </a:defRPr>
              </a:pPr>
              <a:r>
                <a:t>Reference</a:t>
              </a:r>
            </a:p>
          </p:txBody>
        </p:sp>
      </p:grpSp>
      <p:grpSp>
        <p:nvGrpSpPr>
          <p:cNvPr id="959" name="Group"/>
          <p:cNvGrpSpPr/>
          <p:nvPr/>
        </p:nvGrpSpPr>
        <p:grpSpPr>
          <a:xfrm>
            <a:off x="18886887" y="3756969"/>
            <a:ext cx="2323451" cy="1433272"/>
            <a:chOff x="-70214" y="-1"/>
            <a:chExt cx="2323449" cy="1433271"/>
          </a:xfrm>
        </p:grpSpPr>
        <p:sp>
          <p:nvSpPr>
            <p:cNvPr id="956" name="Line"/>
            <p:cNvSpPr/>
            <p:nvPr/>
          </p:nvSpPr>
          <p:spPr>
            <a:xfrm>
              <a:off x="0" y="1433269"/>
              <a:ext cx="2226294" cy="1"/>
            </a:xfrm>
            <a:prstGeom prst="line">
              <a:avLst/>
            </a:prstGeom>
            <a:noFill/>
            <a:ln w="38100" cap="rnd">
              <a:solidFill>
                <a:srgbClr val="5E5E5E"/>
              </a:solidFill>
              <a:custDash>
                <a:ds d="100000" sp="200000"/>
              </a:custDash>
              <a:roun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57" name="Line"/>
            <p:cNvSpPr/>
            <p:nvPr/>
          </p:nvSpPr>
          <p:spPr>
            <a:xfrm flipV="1">
              <a:off x="-70214" y="-1"/>
              <a:ext cx="1" cy="1407508"/>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958" name="Image" descr="Image"/>
            <p:cNvPicPr>
              <a:picLocks noChangeAspect="1"/>
            </p:cNvPicPr>
            <p:nvPr/>
          </p:nvPicPr>
          <p:blipFill>
            <a:blip r:embed="rId5"/>
            <a:srcRect l="17124" t="8168" r="17152" b="8205"/>
            <a:stretch>
              <a:fillRect/>
            </a:stretch>
          </p:blipFill>
          <p:spPr>
            <a:xfrm>
              <a:off x="1890718" y="733377"/>
              <a:ext cx="362517" cy="461257"/>
            </a:xfrm>
            <a:custGeom>
              <a:avLst/>
              <a:gdLst/>
              <a:ahLst/>
              <a:cxnLst>
                <a:cxn ang="0">
                  <a:pos x="wd2" y="hd2"/>
                </a:cxn>
                <a:cxn ang="5400000">
                  <a:pos x="wd2" y="hd2"/>
                </a:cxn>
                <a:cxn ang="10800000">
                  <a:pos x="wd2" y="hd2"/>
                </a:cxn>
                <a:cxn ang="16200000">
                  <a:pos x="wd2" y="hd2"/>
                </a:cxn>
              </a:cxnLst>
              <a:rect l="0" t="0" r="r" b="b"/>
              <a:pathLst>
                <a:path w="21588" h="21590" extrusionOk="0">
                  <a:moveTo>
                    <a:pt x="10801" y="0"/>
                  </a:moveTo>
                  <a:cubicBezTo>
                    <a:pt x="9868" y="0"/>
                    <a:pt x="8944" y="41"/>
                    <a:pt x="8508" y="111"/>
                  </a:cubicBezTo>
                  <a:cubicBezTo>
                    <a:pt x="5860" y="541"/>
                    <a:pt x="3870" y="2003"/>
                    <a:pt x="3167" y="4068"/>
                  </a:cubicBezTo>
                  <a:cubicBezTo>
                    <a:pt x="3014" y="4518"/>
                    <a:pt x="2999" y="4830"/>
                    <a:pt x="2954" y="6539"/>
                  </a:cubicBezTo>
                  <a:lnTo>
                    <a:pt x="2883" y="8490"/>
                  </a:lnTo>
                  <a:lnTo>
                    <a:pt x="2387" y="8564"/>
                  </a:lnTo>
                  <a:cubicBezTo>
                    <a:pt x="1303" y="8738"/>
                    <a:pt x="479" y="9308"/>
                    <a:pt x="165" y="10106"/>
                  </a:cubicBezTo>
                  <a:cubicBezTo>
                    <a:pt x="4" y="10516"/>
                    <a:pt x="0" y="10678"/>
                    <a:pt x="0" y="15066"/>
                  </a:cubicBezTo>
                  <a:cubicBezTo>
                    <a:pt x="0" y="19426"/>
                    <a:pt x="8" y="19616"/>
                    <a:pt x="165" y="20007"/>
                  </a:cubicBezTo>
                  <a:cubicBezTo>
                    <a:pt x="460" y="20741"/>
                    <a:pt x="1065" y="21224"/>
                    <a:pt x="1985" y="21475"/>
                  </a:cubicBezTo>
                  <a:cubicBezTo>
                    <a:pt x="2383" y="21584"/>
                    <a:pt x="2890" y="21600"/>
                    <a:pt x="10919" y="21586"/>
                  </a:cubicBezTo>
                  <a:lnTo>
                    <a:pt x="19451" y="21568"/>
                  </a:lnTo>
                  <a:lnTo>
                    <a:pt x="20018" y="21345"/>
                  </a:lnTo>
                  <a:cubicBezTo>
                    <a:pt x="20740" y="21055"/>
                    <a:pt x="21203" y="20611"/>
                    <a:pt x="21436" y="20007"/>
                  </a:cubicBezTo>
                  <a:cubicBezTo>
                    <a:pt x="21599" y="19585"/>
                    <a:pt x="21600" y="19463"/>
                    <a:pt x="21578" y="14936"/>
                  </a:cubicBezTo>
                  <a:lnTo>
                    <a:pt x="21554" y="10292"/>
                  </a:lnTo>
                  <a:lnTo>
                    <a:pt x="21365" y="9920"/>
                  </a:lnTo>
                  <a:cubicBezTo>
                    <a:pt x="21000" y="9210"/>
                    <a:pt x="20232" y="8727"/>
                    <a:pt x="19215" y="8564"/>
                  </a:cubicBezTo>
                  <a:lnTo>
                    <a:pt x="18695" y="8490"/>
                  </a:lnTo>
                  <a:lnTo>
                    <a:pt x="18647" y="6539"/>
                  </a:lnTo>
                  <a:cubicBezTo>
                    <a:pt x="18604" y="4823"/>
                    <a:pt x="18589" y="4520"/>
                    <a:pt x="18435" y="4068"/>
                  </a:cubicBezTo>
                  <a:cubicBezTo>
                    <a:pt x="17725" y="1997"/>
                    <a:pt x="15745" y="542"/>
                    <a:pt x="13093" y="111"/>
                  </a:cubicBezTo>
                  <a:cubicBezTo>
                    <a:pt x="12658" y="41"/>
                    <a:pt x="11734" y="0"/>
                    <a:pt x="10801" y="0"/>
                  </a:cubicBezTo>
                  <a:close/>
                  <a:moveTo>
                    <a:pt x="10801" y="1486"/>
                  </a:moveTo>
                  <a:cubicBezTo>
                    <a:pt x="12570" y="1486"/>
                    <a:pt x="13241" y="1568"/>
                    <a:pt x="14110" y="1932"/>
                  </a:cubicBezTo>
                  <a:cubicBezTo>
                    <a:pt x="15180" y="2381"/>
                    <a:pt x="16101" y="3245"/>
                    <a:pt x="16520" y="4198"/>
                  </a:cubicBezTo>
                  <a:lnTo>
                    <a:pt x="16733" y="4719"/>
                  </a:lnTo>
                  <a:lnTo>
                    <a:pt x="16757" y="6595"/>
                  </a:lnTo>
                  <a:lnTo>
                    <a:pt x="16757" y="8490"/>
                  </a:lnTo>
                  <a:lnTo>
                    <a:pt x="10825" y="8508"/>
                  </a:lnTo>
                  <a:cubicBezTo>
                    <a:pt x="7571" y="8517"/>
                    <a:pt x="4899" y="8513"/>
                    <a:pt x="4869" y="8490"/>
                  </a:cubicBezTo>
                  <a:cubicBezTo>
                    <a:pt x="4759" y="8403"/>
                    <a:pt x="4819" y="5251"/>
                    <a:pt x="4940" y="4719"/>
                  </a:cubicBezTo>
                  <a:cubicBezTo>
                    <a:pt x="5273" y="3246"/>
                    <a:pt x="6760" y="1968"/>
                    <a:pt x="8603" y="1598"/>
                  </a:cubicBezTo>
                  <a:cubicBezTo>
                    <a:pt x="9130" y="1492"/>
                    <a:pt x="9505" y="1486"/>
                    <a:pt x="10801" y="1486"/>
                  </a:cubicBezTo>
                  <a:close/>
                  <a:moveTo>
                    <a:pt x="10801" y="9994"/>
                  </a:moveTo>
                  <a:cubicBezTo>
                    <a:pt x="19045" y="9994"/>
                    <a:pt x="19046" y="9991"/>
                    <a:pt x="19262" y="10124"/>
                  </a:cubicBezTo>
                  <a:cubicBezTo>
                    <a:pt x="19737" y="10418"/>
                    <a:pt x="19711" y="10235"/>
                    <a:pt x="19711" y="15066"/>
                  </a:cubicBezTo>
                  <a:cubicBezTo>
                    <a:pt x="19711" y="19356"/>
                    <a:pt x="19723" y="19512"/>
                    <a:pt x="19569" y="19710"/>
                  </a:cubicBezTo>
                  <a:cubicBezTo>
                    <a:pt x="19482" y="19823"/>
                    <a:pt x="19302" y="19971"/>
                    <a:pt x="19167" y="20026"/>
                  </a:cubicBezTo>
                  <a:cubicBezTo>
                    <a:pt x="18952" y="20113"/>
                    <a:pt x="17962" y="20119"/>
                    <a:pt x="10777" y="20119"/>
                  </a:cubicBezTo>
                  <a:cubicBezTo>
                    <a:pt x="2853" y="20119"/>
                    <a:pt x="2641" y="20111"/>
                    <a:pt x="2387" y="19989"/>
                  </a:cubicBezTo>
                  <a:cubicBezTo>
                    <a:pt x="1852" y="19732"/>
                    <a:pt x="1867" y="19951"/>
                    <a:pt x="1867" y="15066"/>
                  </a:cubicBezTo>
                  <a:cubicBezTo>
                    <a:pt x="1867" y="10249"/>
                    <a:pt x="1865" y="10418"/>
                    <a:pt x="2340" y="10124"/>
                  </a:cubicBezTo>
                  <a:cubicBezTo>
                    <a:pt x="2556" y="9991"/>
                    <a:pt x="2557" y="9994"/>
                    <a:pt x="10801" y="9994"/>
                  </a:cubicBezTo>
                  <a:close/>
                  <a:moveTo>
                    <a:pt x="10825" y="12409"/>
                  </a:moveTo>
                  <a:cubicBezTo>
                    <a:pt x="10307" y="12404"/>
                    <a:pt x="9785" y="12554"/>
                    <a:pt x="9430" y="12837"/>
                  </a:cubicBezTo>
                  <a:cubicBezTo>
                    <a:pt x="8686" y="13428"/>
                    <a:pt x="8748" y="14500"/>
                    <a:pt x="9548" y="15029"/>
                  </a:cubicBezTo>
                  <a:lnTo>
                    <a:pt x="9832" y="15214"/>
                  </a:lnTo>
                  <a:lnTo>
                    <a:pt x="9855" y="16255"/>
                  </a:lnTo>
                  <a:lnTo>
                    <a:pt x="9903" y="17314"/>
                  </a:lnTo>
                  <a:lnTo>
                    <a:pt x="10163" y="17499"/>
                  </a:lnTo>
                  <a:cubicBezTo>
                    <a:pt x="10361" y="17639"/>
                    <a:pt x="10514" y="17685"/>
                    <a:pt x="10754" y="17685"/>
                  </a:cubicBezTo>
                  <a:cubicBezTo>
                    <a:pt x="11585" y="17685"/>
                    <a:pt x="11746" y="17466"/>
                    <a:pt x="11746" y="16180"/>
                  </a:cubicBezTo>
                  <a:lnTo>
                    <a:pt x="11746" y="15214"/>
                  </a:lnTo>
                  <a:lnTo>
                    <a:pt x="12030" y="15047"/>
                  </a:lnTo>
                  <a:cubicBezTo>
                    <a:pt x="13042" y="14412"/>
                    <a:pt x="12871" y="13086"/>
                    <a:pt x="11723" y="12595"/>
                  </a:cubicBezTo>
                  <a:cubicBezTo>
                    <a:pt x="11449" y="12478"/>
                    <a:pt x="11135" y="12412"/>
                    <a:pt x="10825" y="12409"/>
                  </a:cubicBezTo>
                  <a:close/>
                </a:path>
              </a:pathLst>
            </a:custGeom>
            <a:ln w="12700" cap="flat">
              <a:noFill/>
              <a:miter lim="400000"/>
            </a:ln>
            <a:effectLst/>
          </p:spPr>
        </p:pic>
      </p:grpSp>
      <p:grpSp>
        <p:nvGrpSpPr>
          <p:cNvPr id="962" name="Group"/>
          <p:cNvGrpSpPr/>
          <p:nvPr/>
        </p:nvGrpSpPr>
        <p:grpSpPr>
          <a:xfrm>
            <a:off x="19940175" y="11026295"/>
            <a:ext cx="3028457" cy="2130451"/>
            <a:chOff x="-127281" y="0"/>
            <a:chExt cx="3028455" cy="2130449"/>
          </a:xfrm>
        </p:grpSpPr>
        <p:sp>
          <p:nvSpPr>
            <p:cNvPr id="960" name="Line"/>
            <p:cNvSpPr/>
            <p:nvPr/>
          </p:nvSpPr>
          <p:spPr>
            <a:xfrm flipV="1">
              <a:off x="1031844" y="0"/>
              <a:ext cx="1" cy="774701"/>
            </a:xfrm>
            <a:prstGeom prst="line">
              <a:avLst/>
            </a:prstGeom>
            <a:noFill/>
            <a:ln w="25400" cap="flat">
              <a:solidFill>
                <a:srgbClr val="2C2C2C"/>
              </a:solidFill>
              <a:prstDash val="solid"/>
              <a:miter lim="400000"/>
              <a:headEnd type="triangle" w="med" len="me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961" name="Text"/>
                <p:cNvSpPr txBox="1"/>
                <p:nvPr/>
              </p:nvSpPr>
              <p:spPr>
                <a:xfrm>
                  <a:off x="-127281" y="934545"/>
                  <a:ext cx="3028455" cy="1195904"/>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lvl1pPr>
                    <a:defRPr sz="3100" b="0">
                      <a:solidFill>
                        <a:schemeClr val="accent5">
                          <a:hueOff val="-82419"/>
                          <a:satOff val="-9513"/>
                          <a:lumOff val="-16343"/>
                        </a:schemeClr>
                      </a:solidFill>
                      <a:latin typeface="Rubik Regular"/>
                      <a:ea typeface="Rubik Regular"/>
                      <a:cs typeface="Rubik Regular"/>
                      <a:sym typeface="Rubik Regular"/>
                    </a:defRPr>
                  </a:lvl1pPr>
                </a:lstStyle>
                <a:p>
                  <a:pPr/>
                  <a14:m>
                    <m:oMathPara xmlns:m="http://schemas.openxmlformats.org/officeDocument/2006/math">
                      <m:oMathParaPr>
                        <m:jc m:val="center"/>
                      </m:oMathParaPr>
                      <m:oMath xmlns:m="http://schemas.openxmlformats.org/officeDocument/2006/math">
                        <m:f>
                          <m:fPr>
                            <m:ctrlPr>
                              <a:rPr lang="ar-AE" sz="3750" i="1" smtClean="0">
                                <a:solidFill>
                                  <a:srgbClr val="ED220B"/>
                                </a:solidFill>
                                <a:latin typeface="Cambria Math" panose="02040503050406030204" pitchFamily="18" charset="0"/>
                              </a:rPr>
                            </m:ctrlPr>
                          </m:fPr>
                          <m:num>
                            <m:r>
                              <a:rPr lang="ar-AE" sz="3750" i="1">
                                <a:solidFill>
                                  <a:srgbClr val="ED220B"/>
                                </a:solidFill>
                                <a:latin typeface="Cambria Math" panose="02040503050406030204" pitchFamily="18" charset="0"/>
                              </a:rPr>
                              <m:t>𝛿</m:t>
                            </m:r>
                            <m:r>
                              <a:rPr lang="ar-AE" sz="3750" i="1">
                                <a:solidFill>
                                  <a:srgbClr val="ED220B"/>
                                </a:solidFill>
                                <a:latin typeface="Cambria Math" panose="02040503050406030204" pitchFamily="18" charset="0"/>
                              </a:rPr>
                              <m:t>𝐿</m:t>
                            </m:r>
                          </m:num>
                          <m:den>
                            <m:r>
                              <a:rPr lang="ar-AE" sz="3750" i="1">
                                <a:solidFill>
                                  <a:srgbClr val="ED220B"/>
                                </a:solidFill>
                                <a:latin typeface="Cambria Math" panose="02040503050406030204" pitchFamily="18" charset="0"/>
                              </a:rPr>
                              <m:t>𝐿</m:t>
                            </m:r>
                          </m:den>
                        </m:f>
                        <m:r>
                          <a:rPr lang="en-US" sz="3750" b="0" i="1" smtClean="0">
                            <a:solidFill>
                              <a:srgbClr val="ED220B"/>
                            </a:solidFill>
                            <a:latin typeface="Cambria Math" panose="02040503050406030204" pitchFamily="18" charset="0"/>
                          </a:rPr>
                          <m:t>≥</m:t>
                        </m:r>
                        <m:sSup>
                          <m:sSupPr>
                            <m:ctrlPr>
                              <a:rPr lang="ar-AE" sz="3750" i="1">
                                <a:solidFill>
                                  <a:srgbClr val="ED220B"/>
                                </a:solidFill>
                                <a:latin typeface="Cambria Math" panose="02040503050406030204" pitchFamily="18" charset="0"/>
                              </a:rPr>
                            </m:ctrlPr>
                          </m:sSupPr>
                          <m:e>
                            <m:r>
                              <a:rPr lang="ar-AE" sz="3750" i="1">
                                <a:solidFill>
                                  <a:srgbClr val="ED220B"/>
                                </a:solidFill>
                                <a:latin typeface="Cambria Math" panose="02040503050406030204" pitchFamily="18" charset="0"/>
                              </a:rPr>
                              <m:t>10</m:t>
                            </m:r>
                          </m:e>
                          <m:sup>
                            <m:r>
                              <a:rPr lang="ar-AE" sz="3750" i="1">
                                <a:solidFill>
                                  <a:srgbClr val="ED220B"/>
                                </a:solidFill>
                                <a:latin typeface="Cambria Math" panose="02040503050406030204" pitchFamily="18" charset="0"/>
                              </a:rPr>
                              <m:t>−</m:t>
                            </m:r>
                            <m:r>
                              <a:rPr lang="ar-AE" sz="3750" i="1">
                                <a:solidFill>
                                  <a:srgbClr val="ED220B"/>
                                </a:solidFill>
                                <a:latin typeface="Cambria Math" panose="02040503050406030204" pitchFamily="18" charset="0"/>
                              </a:rPr>
                              <m:t>17</m:t>
                            </m:r>
                          </m:sup>
                        </m:sSup>
                        <m:r>
                          <a:rPr lang="ar-AE" sz="3750" i="1">
                            <a:solidFill>
                              <a:srgbClr val="ED220B"/>
                            </a:solidFill>
                            <a:latin typeface="Cambria Math" panose="02040503050406030204" pitchFamily="18" charset="0"/>
                          </a:rPr>
                          <m:t>/</m:t>
                        </m:r>
                        <m:r>
                          <m:rPr>
                            <m:nor/>
                          </m:rPr>
                          <a:rPr lang="en-GB" sz="3750" i="1">
                            <a:solidFill>
                              <a:srgbClr val="ED220B"/>
                            </a:solidFill>
                            <a:latin typeface="Cambria Math" panose="02040503050406030204" pitchFamily="18" charset="0"/>
                          </a:rPr>
                          <m:t>s</m:t>
                        </m:r>
                      </m:oMath>
                    </m:oMathPara>
                  </a14:m>
                  <a:endParaRPr dirty="0">
                    <a:solidFill>
                      <a:srgbClr val="EE220C"/>
                    </a:solidFill>
                  </a:endParaRPr>
                </a:p>
              </p:txBody>
            </p:sp>
          </mc:Choice>
          <mc:Fallback xmlns="">
            <p:sp>
              <p:nvSpPr>
                <p:cNvPr id="961" name="Text"/>
                <p:cNvSpPr txBox="1">
                  <a:spLocks noRot="1" noChangeAspect="1" noMove="1" noResize="1" noEditPoints="1" noAdjustHandles="1" noChangeArrowheads="1" noChangeShapeType="1" noTextEdit="1"/>
                </p:cNvSpPr>
                <p:nvPr/>
              </p:nvSpPr>
              <p:spPr>
                <a:xfrm>
                  <a:off x="-127281" y="934545"/>
                  <a:ext cx="3028455" cy="1195904"/>
                </a:xfrm>
                <a:prstGeom prst="rect">
                  <a:avLst/>
                </a:prstGeom>
                <a:blipFill>
                  <a:blip r:embed="rId6"/>
                  <a:stretch>
                    <a:fillRect l="-3766" b="-8333"/>
                  </a:stretch>
                </a:blipFill>
                <a:ln w="12700" cap="flat">
                  <a:noFill/>
                  <a:miter lim="400000"/>
                </a:ln>
                <a:effectLst/>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CH">
                      <a:noFill/>
                    </a:rPr>
                    <a:t> </a:t>
                  </a:r>
                </a:p>
              </p:txBody>
            </p:sp>
          </mc:Fallback>
        </mc:AlternateContent>
      </p:grpSp>
      <p:grpSp>
        <p:nvGrpSpPr>
          <p:cNvPr id="965" name="Group"/>
          <p:cNvGrpSpPr/>
          <p:nvPr/>
        </p:nvGrpSpPr>
        <p:grpSpPr>
          <a:xfrm>
            <a:off x="15012687" y="12171518"/>
            <a:ext cx="1054815" cy="1172435"/>
            <a:chOff x="0" y="0"/>
            <a:chExt cx="1054813" cy="1172434"/>
          </a:xfrm>
        </p:grpSpPr>
        <p:pic>
          <p:nvPicPr>
            <p:cNvPr id="963" name="Image" descr="Image"/>
            <p:cNvPicPr>
              <a:picLocks noChangeAspect="1"/>
            </p:cNvPicPr>
            <p:nvPr/>
          </p:nvPicPr>
          <p:blipFill>
            <a:blip r:embed="rId7"/>
            <a:stretch>
              <a:fillRect/>
            </a:stretch>
          </p:blipFill>
          <p:spPr>
            <a:xfrm>
              <a:off x="0" y="186709"/>
              <a:ext cx="1054814" cy="922963"/>
            </a:xfrm>
            <a:prstGeom prst="rect">
              <a:avLst/>
            </a:prstGeom>
            <a:ln w="12700" cap="flat">
              <a:noFill/>
              <a:miter lim="400000"/>
            </a:ln>
            <a:effectLst/>
          </p:spPr>
        </p:pic>
        <p:sp>
          <p:nvSpPr>
            <p:cNvPr id="964" name="+"/>
            <p:cNvSpPr txBox="1"/>
            <p:nvPr/>
          </p:nvSpPr>
          <p:spPr>
            <a:xfrm>
              <a:off x="105481" y="0"/>
              <a:ext cx="843852" cy="11724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4200"/>
              </a:lvl1pPr>
            </a:lstStyle>
            <a:p>
              <a:r>
                <a:t>+</a:t>
              </a:r>
            </a:p>
          </p:txBody>
        </p:sp>
      </p:grpSp>
      <p:grpSp>
        <p:nvGrpSpPr>
          <p:cNvPr id="968" name="Group"/>
          <p:cNvGrpSpPr/>
          <p:nvPr/>
        </p:nvGrpSpPr>
        <p:grpSpPr>
          <a:xfrm>
            <a:off x="17397024" y="12053982"/>
            <a:ext cx="1068903" cy="1407508"/>
            <a:chOff x="0" y="0"/>
            <a:chExt cx="1068902" cy="1407506"/>
          </a:xfrm>
        </p:grpSpPr>
        <p:pic>
          <p:nvPicPr>
            <p:cNvPr id="966" name="Image" descr="Image"/>
            <p:cNvPicPr>
              <a:picLocks noChangeAspect="1"/>
            </p:cNvPicPr>
            <p:nvPr/>
          </p:nvPicPr>
          <p:blipFill>
            <a:blip r:embed="rId8"/>
            <a:stretch>
              <a:fillRect/>
            </a:stretch>
          </p:blipFill>
          <p:spPr>
            <a:xfrm>
              <a:off x="125098" y="338862"/>
              <a:ext cx="858004" cy="858004"/>
            </a:xfrm>
            <a:prstGeom prst="rect">
              <a:avLst/>
            </a:prstGeom>
            <a:ln w="12700" cap="flat">
              <a:noFill/>
              <a:miter lim="400000"/>
            </a:ln>
            <a:effectLst/>
          </p:spPr>
        </p:pic>
        <p:sp>
          <p:nvSpPr>
            <p:cNvPr id="967" name="+"/>
            <p:cNvSpPr txBox="1"/>
            <p:nvPr/>
          </p:nvSpPr>
          <p:spPr>
            <a:xfrm>
              <a:off x="0" y="0"/>
              <a:ext cx="1068903" cy="14075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4200"/>
              </a:lvl1pPr>
            </a:lstStyle>
            <a:p>
              <a:r>
                <a:t>+</a:t>
              </a:r>
            </a:p>
          </p:txBody>
        </p:sp>
      </p:grpSp>
      <p:sp>
        <p:nvSpPr>
          <p:cNvPr id="969" name="M. Sinhal et al., In Preparation"/>
          <p:cNvSpPr txBox="1"/>
          <p:nvPr/>
        </p:nvSpPr>
        <p:spPr>
          <a:xfrm>
            <a:off x="518400" y="12422108"/>
            <a:ext cx="10756941"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sz="2600" dirty="0"/>
              <a:t>M. </a:t>
            </a:r>
            <a:r>
              <a:rPr sz="2600" dirty="0" err="1"/>
              <a:t>Sinhal</a:t>
            </a:r>
            <a:r>
              <a:rPr sz="2600" dirty="0"/>
              <a:t>,</a:t>
            </a:r>
            <a:r>
              <a:rPr lang="en-US" sz="2600" dirty="0"/>
              <a:t> S. </a:t>
            </a:r>
            <a:r>
              <a:rPr lang="en-US" sz="2600" dirty="0" err="1"/>
              <a:t>Willitsch</a:t>
            </a:r>
            <a:r>
              <a:rPr sz="2600" dirty="0"/>
              <a:t> </a:t>
            </a:r>
            <a:r>
              <a:rPr sz="2600" dirty="0">
                <a:latin typeface="Rubik Light Italic Italic"/>
                <a:ea typeface="Rubik Light Italic Italic"/>
                <a:cs typeface="Rubik Light Italic Italic"/>
                <a:sym typeface="Rubik Light Italic Italic"/>
              </a:rPr>
              <a:t>In Preparation</a:t>
            </a:r>
          </a:p>
        </p:txBody>
      </p:sp>
      <p:sp>
        <p:nvSpPr>
          <p:cNvPr id="970" name="D. Husmann, et al., Opt. Express, 29, 24592-24605 (2021)"/>
          <p:cNvSpPr txBox="1"/>
          <p:nvPr/>
        </p:nvSpPr>
        <p:spPr>
          <a:xfrm>
            <a:off x="518400" y="12827305"/>
            <a:ext cx="10756941" cy="884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lnSpc>
                <a:spcPct val="150000"/>
              </a:lnSpc>
              <a:defRPr sz="2000" b="0">
                <a:solidFill>
                  <a:srgbClr val="5E5E5E"/>
                </a:solidFill>
                <a:latin typeface="Rubik Regular"/>
                <a:ea typeface="Rubik Regular"/>
                <a:cs typeface="Rubik Regular"/>
                <a:sym typeface="Rubik Regular"/>
              </a:defRPr>
            </a:lvl1pPr>
          </a:lstStyle>
          <a:p>
            <a:pPr>
              <a:lnSpc>
                <a:spcPct val="100000"/>
              </a:lnSpc>
            </a:pPr>
            <a:r>
              <a:rPr sz="2600" dirty="0"/>
              <a:t>D. </a:t>
            </a:r>
            <a:r>
              <a:rPr sz="2600" dirty="0" err="1"/>
              <a:t>Husmann</a:t>
            </a:r>
            <a:r>
              <a:rPr sz="2600" dirty="0"/>
              <a:t>, et al., Opt. Express, 29, 24592-24605 (2021)</a:t>
            </a:r>
          </a:p>
        </p:txBody>
      </p:sp>
      <p:sp>
        <p:nvSpPr>
          <p:cNvPr id="60" name="“Force” spectroscopy…">
            <a:extLst>
              <a:ext uri="{FF2B5EF4-FFF2-40B4-BE49-F238E27FC236}">
                <a16:creationId xmlns="" xmlns:a16="http://schemas.microsoft.com/office/drawing/2014/main" id="{BD3778DD-9444-BA4A-B5BB-27C81D1AE205}"/>
              </a:ext>
            </a:extLst>
          </p:cNvPr>
          <p:cNvSpPr txBox="1">
            <a:spLocks/>
          </p:cNvSpPr>
          <p:nvPr/>
        </p:nvSpPr>
        <p:spPr>
          <a:xfrm>
            <a:off x="1126578" y="11026295"/>
            <a:ext cx="9441313" cy="1365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algn="ctr" defTabSz="821531" hangingPunct="1">
              <a:spcBef>
                <a:spcPts val="400"/>
              </a:spcBef>
              <a:buClr>
                <a:srgbClr val="2C2C2C"/>
              </a:buClr>
              <a:buSzPct val="100000"/>
              <a:buNone/>
              <a:defRPr sz="3200">
                <a:latin typeface="Rubik Medium"/>
                <a:ea typeface="Rubik Medium"/>
                <a:cs typeface="Rubik Medium"/>
                <a:sym typeface="Rubik Light"/>
              </a:defRPr>
            </a:pPr>
            <a:r>
              <a:rPr lang="en-GB" sz="2400" dirty="0">
                <a:solidFill>
                  <a:schemeClr val="tx2"/>
                </a:solidFill>
                <a:latin typeface="Rubik" panose="02000604000000020004" pitchFamily="2" charset="-79"/>
                <a:ea typeface="Rubik Medium"/>
                <a:cs typeface="Rubik" panose="02000604000000020004" pitchFamily="2" charset="-79"/>
                <a:sym typeface="Rubik Light"/>
              </a:rPr>
              <a:t> </a:t>
            </a:r>
            <a:r>
              <a:rPr lang="en-GB" sz="2400" dirty="0">
                <a:solidFill>
                  <a:schemeClr val="tx2"/>
                </a:solidFill>
                <a:latin typeface="Rubik" panose="02000604000000020004" pitchFamily="2" charset="-79"/>
                <a:ea typeface="Rubik Medium"/>
                <a:cs typeface="Rubik" panose="02000604000000020004" pitchFamily="2" charset="-79"/>
                <a:sym typeface="Rubik Medium"/>
              </a:rPr>
              <a:t>Establishing a metrology network to disseminate high accuracy optical frequencies through the Swiss academic </a:t>
            </a:r>
            <a:r>
              <a:rPr lang="en-GB" sz="2400" dirty="0" err="1">
                <a:solidFill>
                  <a:schemeClr val="tx2"/>
                </a:solidFill>
                <a:latin typeface="Rubik" panose="02000604000000020004" pitchFamily="2" charset="-79"/>
                <a:ea typeface="Rubik Medium"/>
                <a:cs typeface="Rubik" panose="02000604000000020004" pitchFamily="2" charset="-79"/>
                <a:sym typeface="Rubik Medium"/>
              </a:rPr>
              <a:t>fiber</a:t>
            </a:r>
            <a:r>
              <a:rPr lang="en-GB" sz="2400" dirty="0">
                <a:solidFill>
                  <a:schemeClr val="tx2"/>
                </a:solidFill>
                <a:latin typeface="Rubik" panose="02000604000000020004" pitchFamily="2" charset="-79"/>
                <a:ea typeface="Rubik Medium"/>
                <a:cs typeface="Rubik" panose="02000604000000020004" pitchFamily="2" charset="-79"/>
                <a:sym typeface="Rubik Medium"/>
              </a:rPr>
              <a:t> </a:t>
            </a:r>
            <a:r>
              <a:rPr lang="en-GB" sz="2400" dirty="0" err="1">
                <a:solidFill>
                  <a:schemeClr val="tx2"/>
                </a:solidFill>
                <a:latin typeface="Rubik" panose="02000604000000020004" pitchFamily="2" charset="-79"/>
                <a:ea typeface="Rubik Medium"/>
                <a:cs typeface="Rubik" panose="02000604000000020004" pitchFamily="2" charset="-79"/>
                <a:sym typeface="Rubik Medium"/>
              </a:rPr>
              <a:t>netwok</a:t>
            </a:r>
            <a:r>
              <a:rPr lang="en-GB" sz="2400" dirty="0">
                <a:solidFill>
                  <a:schemeClr val="tx2"/>
                </a:solidFill>
                <a:latin typeface="Rubik" panose="02000604000000020004" pitchFamily="2" charset="-79"/>
                <a:ea typeface="Rubik Medium"/>
                <a:cs typeface="Rubik" panose="02000604000000020004" pitchFamily="2" charset="-79"/>
                <a:sym typeface="Rubik Medium"/>
              </a:rPr>
              <a:t>. </a:t>
            </a:r>
          </a:p>
          <a:p>
            <a:pPr marL="0" indent="0" algn="ctr" defTabSz="821531" hangingPunct="1">
              <a:spcBef>
                <a:spcPts val="400"/>
              </a:spcBef>
              <a:buClr>
                <a:srgbClr val="2C2C2C"/>
              </a:buClr>
              <a:buSzPct val="100000"/>
              <a:buNone/>
              <a:defRPr sz="3200">
                <a:latin typeface="Rubik Medium"/>
                <a:ea typeface="Rubik Medium"/>
                <a:cs typeface="Rubik Medium"/>
                <a:sym typeface="Rubik Light"/>
              </a:defRPr>
            </a:pPr>
            <a:r>
              <a:rPr lang="en-GB" sz="2400" dirty="0">
                <a:solidFill>
                  <a:srgbClr val="D5542F"/>
                </a:solidFill>
                <a:latin typeface="Rubik" panose="02000604000000020004" pitchFamily="2" charset="-79"/>
                <a:ea typeface="Rubik Medium"/>
                <a:cs typeface="Rubik" panose="02000604000000020004" pitchFamily="2" charset="-79"/>
                <a:sym typeface="Rubik Medium"/>
              </a:rPr>
              <a:t>Dominik Hussmann - 20.01.22 , 15:00</a:t>
            </a:r>
            <a:br>
              <a:rPr lang="en-GB" sz="2400" dirty="0">
                <a:solidFill>
                  <a:srgbClr val="D5542F"/>
                </a:solidFill>
                <a:latin typeface="Rubik" panose="02000604000000020004" pitchFamily="2" charset="-79"/>
                <a:ea typeface="Rubik Medium"/>
                <a:cs typeface="Rubik" panose="02000604000000020004" pitchFamily="2" charset="-79"/>
                <a:sym typeface="Rubik Medium"/>
              </a:rPr>
            </a:br>
            <a:endParaRPr lang="en-GB" sz="2400" dirty="0">
              <a:solidFill>
                <a:srgbClr val="128D15"/>
              </a:solidFill>
              <a:latin typeface="Rubik" panose="02000604000000020004" pitchFamily="2" charset="-79"/>
              <a:ea typeface="Rubik Medium"/>
              <a:cs typeface="Rubik" panose="02000604000000020004" pitchFamily="2" charset="-79"/>
              <a:sym typeface="Rubik Medium"/>
            </a:endParaRPr>
          </a:p>
        </p:txBody>
      </p:sp>
      <p:sp>
        <p:nvSpPr>
          <p:cNvPr id="61" name="Rectangle">
            <a:extLst>
              <a:ext uri="{FF2B5EF4-FFF2-40B4-BE49-F238E27FC236}">
                <a16:creationId xmlns="" xmlns:a16="http://schemas.microsoft.com/office/drawing/2014/main" id="{ADBC567E-0A00-8649-AFB5-C6EAEA9F5B0E}"/>
              </a:ext>
            </a:extLst>
          </p:cNvPr>
          <p:cNvSpPr/>
          <p:nvPr/>
        </p:nvSpPr>
        <p:spPr>
          <a:xfrm>
            <a:off x="905567" y="3216092"/>
            <a:ext cx="9965759" cy="7771594"/>
          </a:xfrm>
          <a:prstGeom prst="rect">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2"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C9CE5220-C7D4-FD4C-A8E1-CB9E4734CCC1}"/>
              </a:ext>
            </a:extLst>
          </p:cNvPr>
          <p:cNvSpPr txBox="1"/>
          <p:nvPr/>
        </p:nvSpPr>
        <p:spPr>
          <a:xfrm>
            <a:off x="2186171" y="3379654"/>
            <a:ext cx="7409206"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Traceability of the 729 nm frequency</a:t>
            </a:r>
            <a:endParaRPr sz="2600" b="0" u="sng" baseline="30000" dirty="0">
              <a:solidFill>
                <a:srgbClr val="4271C8"/>
              </a:solidFill>
              <a:latin typeface="Rubik Medium" panose="02000604000000020004" pitchFamily="2" charset="-79"/>
              <a:cs typeface="Rubik Medium" panose="02000604000000020004" pitchFamily="2" charset="-79"/>
            </a:endParaRPr>
          </a:p>
        </p:txBody>
      </p:sp>
      <p:pic>
        <p:nvPicPr>
          <p:cNvPr id="66" name="Fig5_2">
            <a:extLst>
              <a:ext uri="{FF2B5EF4-FFF2-40B4-BE49-F238E27FC236}">
                <a16:creationId xmlns="" xmlns:a16="http://schemas.microsoft.com/office/drawing/2014/main" id="{45C358F6-5DA2-5641-8B4A-F81964D15D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9964" y="4084563"/>
            <a:ext cx="8604962" cy="6739133"/>
          </a:xfrm>
          <a:prstGeom prst="rect">
            <a:avLst/>
          </a:prstGeom>
        </p:spPr>
      </p:pic>
      <p:sp>
        <p:nvSpPr>
          <p:cNvPr id="63"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E5AB25D5-F1B6-394E-BBC8-FC55A15EE9CB}"/>
              </a:ext>
            </a:extLst>
          </p:cNvPr>
          <p:cNvSpPr txBox="1"/>
          <p:nvPr/>
        </p:nvSpPr>
        <p:spPr>
          <a:xfrm>
            <a:off x="5661026" y="5259735"/>
            <a:ext cx="4010940"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dirty="0">
                <a:solidFill>
                  <a:srgbClr val="4271C8"/>
                </a:solidFill>
                <a:latin typeface="Rubik Medium" panose="02000604000000020004" pitchFamily="2" charset="-79"/>
                <a:cs typeface="Rubik Medium" panose="02000604000000020004" pitchFamily="2" charset="-79"/>
              </a:rPr>
              <a:t>Using local oscillator</a:t>
            </a:r>
            <a:endParaRPr sz="2600" b="0" baseline="30000" dirty="0">
              <a:solidFill>
                <a:srgbClr val="4271C8"/>
              </a:solidFill>
              <a:latin typeface="Rubik Medium" panose="02000604000000020004" pitchFamily="2" charset="-79"/>
              <a:cs typeface="Rubik Medium" panose="02000604000000020004" pitchFamily="2" charset="-79"/>
            </a:endParaRPr>
          </a:p>
        </p:txBody>
      </p:sp>
      <p:sp>
        <p:nvSpPr>
          <p:cNvPr id="64"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8FF051E6-1B96-D448-BEAF-224C2D5D72D9}"/>
              </a:ext>
            </a:extLst>
          </p:cNvPr>
          <p:cNvSpPr txBox="1"/>
          <p:nvPr/>
        </p:nvSpPr>
        <p:spPr>
          <a:xfrm>
            <a:off x="2893737" y="8231704"/>
            <a:ext cx="4010940" cy="73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dirty="0">
                <a:solidFill>
                  <a:srgbClr val="B61914"/>
                </a:solidFill>
                <a:latin typeface="Rubik Medium" panose="02000604000000020004" pitchFamily="2" charset="-79"/>
                <a:cs typeface="Rubik Medium" panose="02000604000000020004" pitchFamily="2" charset="-79"/>
              </a:rPr>
              <a:t>Using </a:t>
            </a:r>
            <a:r>
              <a:rPr lang="en-US" sz="2600" b="0" dirty="0" err="1">
                <a:solidFill>
                  <a:srgbClr val="B61914"/>
                </a:solidFill>
                <a:latin typeface="Rubik Medium" panose="02000604000000020004" pitchFamily="2" charset="-79"/>
                <a:cs typeface="Rubik Medium" panose="02000604000000020004" pitchFamily="2" charset="-79"/>
              </a:rPr>
              <a:t>ultrastable</a:t>
            </a:r>
            <a:r>
              <a:rPr lang="en-US" sz="2600" b="0" dirty="0">
                <a:solidFill>
                  <a:srgbClr val="B61914"/>
                </a:solidFill>
                <a:latin typeface="Rubik Medium" panose="02000604000000020004" pitchFamily="2" charset="-79"/>
                <a:cs typeface="Rubik Medium" panose="02000604000000020004" pitchFamily="2" charset="-79"/>
              </a:rPr>
              <a:t> reference</a:t>
            </a:r>
            <a:endParaRPr sz="2600" b="0" baseline="30000" dirty="0">
              <a:solidFill>
                <a:srgbClr val="B61914"/>
              </a:solidFill>
              <a:latin typeface="Rubik Medium" panose="02000604000000020004" pitchFamily="2" charset="-79"/>
              <a:cs typeface="Rubik Medium" panose="02000604000000020004" pitchFamily="2" charset="-79"/>
            </a:endParaRPr>
          </a:p>
        </p:txBody>
      </p:sp>
    </p:spTree>
    <p:extLst>
      <p:ext uri="{BB962C8B-B14F-4D97-AF65-F5344CB8AC3E}">
        <p14:creationId xmlns:p14="http://schemas.microsoft.com/office/powerpoint/2010/main" val="1936941609"/>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fade">
                                      <p:cBhvr>
                                        <p:cTn id="7" dur="500"/>
                                        <p:tgtEl>
                                          <p:spTgt spid="9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9"/>
                                        </p:tgtEl>
                                        <p:attrNameLst>
                                          <p:attrName>style.visibility</p:attrName>
                                        </p:attrNameLst>
                                      </p:cBhvr>
                                      <p:to>
                                        <p:strVal val="visible"/>
                                      </p:to>
                                    </p:set>
                                    <p:animEffect transition="in" filter="fade">
                                      <p:cBhvr>
                                        <p:cTn id="10" dur="500"/>
                                        <p:tgtEl>
                                          <p:spTgt spid="9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16"/>
                                        </p:tgtEl>
                                        <p:attrNameLst>
                                          <p:attrName>style.visibility</p:attrName>
                                        </p:attrNameLst>
                                      </p:cBhvr>
                                      <p:to>
                                        <p:strVal val="visible"/>
                                      </p:to>
                                    </p:set>
                                    <p:animEffect transition="in" filter="fade">
                                      <p:cBhvr>
                                        <p:cTn id="15" dur="500"/>
                                        <p:tgtEl>
                                          <p:spTgt spid="9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21"/>
                                        </p:tgtEl>
                                        <p:attrNameLst>
                                          <p:attrName>style.visibility</p:attrName>
                                        </p:attrNameLst>
                                      </p:cBhvr>
                                      <p:to>
                                        <p:strVal val="visible"/>
                                      </p:to>
                                    </p:set>
                                    <p:animEffect transition="in" filter="fade">
                                      <p:cBhvr>
                                        <p:cTn id="20" dur="500"/>
                                        <p:tgtEl>
                                          <p:spTgt spid="9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30"/>
                                        </p:tgtEl>
                                        <p:attrNameLst>
                                          <p:attrName>style.visibility</p:attrName>
                                        </p:attrNameLst>
                                      </p:cBhvr>
                                      <p:to>
                                        <p:strVal val="visible"/>
                                      </p:to>
                                    </p:set>
                                    <p:animEffect transition="in" filter="fade">
                                      <p:cBhvr>
                                        <p:cTn id="25" dur="500"/>
                                        <p:tgtEl>
                                          <p:spTgt spid="9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25"/>
                                        </p:tgtEl>
                                        <p:attrNameLst>
                                          <p:attrName>style.visibility</p:attrName>
                                        </p:attrNameLst>
                                      </p:cBhvr>
                                      <p:to>
                                        <p:strVal val="visible"/>
                                      </p:to>
                                    </p:set>
                                    <p:animEffect transition="in" filter="fade">
                                      <p:cBhvr>
                                        <p:cTn id="30" dur="500"/>
                                        <p:tgtEl>
                                          <p:spTgt spid="925"/>
                                        </p:tgtEl>
                                      </p:cBhvr>
                                    </p:animEffect>
                                  </p:childTnLst>
                                </p:cTn>
                              </p:par>
                              <p:par>
                                <p:cTn id="31" presetID="10" presetClass="entr" presetSubtype="0" fill="hold" nodeType="withEffect">
                                  <p:stCondLst>
                                    <p:cond delay="0"/>
                                  </p:stCondLst>
                                  <p:childTnLst>
                                    <p:set>
                                      <p:cBhvr>
                                        <p:cTn id="32" dur="1" fill="hold">
                                          <p:stCondLst>
                                            <p:cond delay="0"/>
                                          </p:stCondLst>
                                        </p:cTn>
                                        <p:tgtEl>
                                          <p:spTgt spid="922"/>
                                        </p:tgtEl>
                                        <p:attrNameLst>
                                          <p:attrName>style.visibility</p:attrName>
                                        </p:attrNameLst>
                                      </p:cBhvr>
                                      <p:to>
                                        <p:strVal val="visible"/>
                                      </p:to>
                                    </p:set>
                                    <p:animEffect transition="in" filter="fade">
                                      <p:cBhvr>
                                        <p:cTn id="33" dur="500"/>
                                        <p:tgtEl>
                                          <p:spTgt spid="9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34"/>
                                        </p:tgtEl>
                                        <p:attrNameLst>
                                          <p:attrName>style.visibility</p:attrName>
                                        </p:attrNameLst>
                                      </p:cBhvr>
                                      <p:to>
                                        <p:strVal val="visible"/>
                                      </p:to>
                                    </p:set>
                                    <p:animEffect transition="in" filter="fade">
                                      <p:cBhvr>
                                        <p:cTn id="38" dur="500"/>
                                        <p:tgtEl>
                                          <p:spTgt spid="9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62"/>
                                        </p:tgtEl>
                                        <p:attrNameLst>
                                          <p:attrName>style.visibility</p:attrName>
                                        </p:attrNameLst>
                                      </p:cBhvr>
                                      <p:to>
                                        <p:strVal val="visible"/>
                                      </p:to>
                                    </p:set>
                                    <p:animEffect transition="in" filter="fade">
                                      <p:cBhvr>
                                        <p:cTn id="43" dur="500"/>
                                        <p:tgtEl>
                                          <p:spTgt spid="96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55"/>
                                        </p:tgtEl>
                                        <p:attrNameLst>
                                          <p:attrName>style.visibility</p:attrName>
                                        </p:attrNameLst>
                                      </p:cBhvr>
                                      <p:to>
                                        <p:strVal val="visible"/>
                                      </p:to>
                                    </p:set>
                                    <p:animEffect transition="in" filter="fade">
                                      <p:cBhvr>
                                        <p:cTn id="48" dur="500"/>
                                        <p:tgtEl>
                                          <p:spTgt spid="95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70"/>
                                        </p:tgtEl>
                                        <p:attrNameLst>
                                          <p:attrName>style.visibility</p:attrName>
                                        </p:attrNameLst>
                                      </p:cBhvr>
                                      <p:to>
                                        <p:strVal val="visible"/>
                                      </p:to>
                                    </p:set>
                                    <p:animEffect transition="in" filter="fade">
                                      <p:cBhvr>
                                        <p:cTn id="51" dur="500"/>
                                        <p:tgtEl>
                                          <p:spTgt spid="9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500"/>
                                        <p:tgtEl>
                                          <p:spTgt spid="6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59"/>
                                        </p:tgtEl>
                                        <p:attrNameLst>
                                          <p:attrName>style.visibility</p:attrName>
                                        </p:attrNameLst>
                                      </p:cBhvr>
                                      <p:to>
                                        <p:strVal val="visible"/>
                                      </p:to>
                                    </p:set>
                                    <p:animEffect transition="in" filter="fade">
                                      <p:cBhvr>
                                        <p:cTn id="75" dur="500"/>
                                        <p:tgtEl>
                                          <p:spTgt spid="9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500"/>
                                        <p:tgtEl>
                                          <p:spTgt spid="66"/>
                                        </p:tgtEl>
                                      </p:cBhvr>
                                    </p:animEffect>
                                  </p:childTnLst>
                                </p:cTn>
                              </p:par>
                              <p:par>
                                <p:cTn id="81" presetID="10" presetClass="exit" presetSubtype="0" fill="hold" nodeType="with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fade">
                                      <p:cBhvr>
                                        <p:cTn id="92" dur="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952"/>
                                        </p:tgtEl>
                                        <p:attrNameLst>
                                          <p:attrName>style.visibility</p:attrName>
                                        </p:attrNameLst>
                                      </p:cBhvr>
                                      <p:to>
                                        <p:strVal val="visible"/>
                                      </p:to>
                                    </p:set>
                                    <p:animEffect transition="in" filter="fade">
                                      <p:cBhvr>
                                        <p:cTn id="97" dur="500"/>
                                        <p:tgtEl>
                                          <p:spTgt spid="952"/>
                                        </p:tgtEl>
                                      </p:cBhvr>
                                    </p:animEffect>
                                  </p:childTnLst>
                                </p:cTn>
                              </p:par>
                              <p:par>
                                <p:cTn id="98" presetID="10" presetClass="entr" presetSubtype="0" fill="hold" nodeType="withEffect">
                                  <p:stCondLst>
                                    <p:cond delay="0"/>
                                  </p:stCondLst>
                                  <p:childTnLst>
                                    <p:set>
                                      <p:cBhvr>
                                        <p:cTn id="99" dur="1" fill="hold">
                                          <p:stCondLst>
                                            <p:cond delay="0"/>
                                          </p:stCondLst>
                                        </p:cTn>
                                        <p:tgtEl>
                                          <p:spTgt spid="968"/>
                                        </p:tgtEl>
                                        <p:attrNameLst>
                                          <p:attrName>style.visibility</p:attrName>
                                        </p:attrNameLst>
                                      </p:cBhvr>
                                      <p:to>
                                        <p:strVal val="visible"/>
                                      </p:to>
                                    </p:set>
                                    <p:animEffect transition="in" filter="fade">
                                      <p:cBhvr>
                                        <p:cTn id="100" dur="500"/>
                                        <p:tgtEl>
                                          <p:spTgt spid="96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940"/>
                                        </p:tgtEl>
                                        <p:attrNameLst>
                                          <p:attrName>style.visibility</p:attrName>
                                        </p:attrNameLst>
                                      </p:cBhvr>
                                      <p:to>
                                        <p:strVal val="visible"/>
                                      </p:to>
                                    </p:set>
                                    <p:animEffect transition="in" filter="fade">
                                      <p:cBhvr>
                                        <p:cTn id="105" dur="500"/>
                                        <p:tgtEl>
                                          <p:spTgt spid="94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41"/>
                                        </p:tgtEl>
                                        <p:attrNameLst>
                                          <p:attrName>style.visibility</p:attrName>
                                        </p:attrNameLst>
                                      </p:cBhvr>
                                      <p:to>
                                        <p:strVal val="visible"/>
                                      </p:to>
                                    </p:set>
                                    <p:animEffect transition="in" filter="fade">
                                      <p:cBhvr>
                                        <p:cTn id="108" dur="500"/>
                                        <p:tgtEl>
                                          <p:spTgt spid="94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942"/>
                                        </p:tgtEl>
                                        <p:attrNameLst>
                                          <p:attrName>style.visibility</p:attrName>
                                        </p:attrNameLst>
                                      </p:cBhvr>
                                      <p:to>
                                        <p:strVal val="visible"/>
                                      </p:to>
                                    </p:set>
                                    <p:animEffect transition="in" filter="fade">
                                      <p:cBhvr>
                                        <p:cTn id="113" dur="500"/>
                                        <p:tgtEl>
                                          <p:spTgt spid="94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946"/>
                                        </p:tgtEl>
                                        <p:attrNameLst>
                                          <p:attrName>style.visibility</p:attrName>
                                        </p:attrNameLst>
                                      </p:cBhvr>
                                      <p:to>
                                        <p:strVal val="visible"/>
                                      </p:to>
                                    </p:set>
                                    <p:animEffect transition="in" filter="fade">
                                      <p:cBhvr>
                                        <p:cTn id="118" dur="500"/>
                                        <p:tgtEl>
                                          <p:spTgt spid="94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949"/>
                                        </p:tgtEl>
                                        <p:attrNameLst>
                                          <p:attrName>style.visibility</p:attrName>
                                        </p:attrNameLst>
                                      </p:cBhvr>
                                      <p:to>
                                        <p:strVal val="visible"/>
                                      </p:to>
                                    </p:set>
                                    <p:animEffect transition="in" filter="fade">
                                      <p:cBhvr>
                                        <p:cTn id="123" dur="500"/>
                                        <p:tgtEl>
                                          <p:spTgt spid="949"/>
                                        </p:tgtEl>
                                      </p:cBhvr>
                                    </p:animEffect>
                                  </p:childTnLst>
                                </p:cTn>
                              </p:par>
                              <p:par>
                                <p:cTn id="124" presetID="10" presetClass="entr" presetSubtype="0" fill="hold" nodeType="withEffect">
                                  <p:stCondLst>
                                    <p:cond delay="0"/>
                                  </p:stCondLst>
                                  <p:childTnLst>
                                    <p:set>
                                      <p:cBhvr>
                                        <p:cTn id="125" dur="1" fill="hold">
                                          <p:stCondLst>
                                            <p:cond delay="0"/>
                                          </p:stCondLst>
                                        </p:cTn>
                                        <p:tgtEl>
                                          <p:spTgt spid="965"/>
                                        </p:tgtEl>
                                        <p:attrNameLst>
                                          <p:attrName>style.visibility</p:attrName>
                                        </p:attrNameLst>
                                      </p:cBhvr>
                                      <p:to>
                                        <p:strVal val="visible"/>
                                      </p:to>
                                    </p:set>
                                    <p:animEffect transition="in" filter="fade">
                                      <p:cBhvr>
                                        <p:cTn id="126" dur="500"/>
                                        <p:tgtEl>
                                          <p:spTgt spid="965"/>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916" grpId="0" animBg="1"/>
      <p:bldP spid="941" grpId="0" animBg="1"/>
      <p:bldP spid="942" grpId="0" animBg="1"/>
      <p:bldP spid="969" grpId="0" animBg="1"/>
      <p:bldP spid="970" grpId="0" animBg="1"/>
      <p:bldP spid="60" grpId="0" animBg="1"/>
      <p:bldP spid="61" grpId="0" animBg="1"/>
      <p:bldP spid="62" grpId="0" animBg="1"/>
      <p:bldP spid="63" grpId="0" animBg="1"/>
      <p:bldP spid="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Advantages of molecules…"/>
          <p:cNvSpPr txBox="1">
            <a:spLocks noGrp="1"/>
          </p:cNvSpPr>
          <p:nvPr>
            <p:ph type="body" idx="21"/>
          </p:nvPr>
        </p:nvSpPr>
        <p:spPr>
          <a:xfrm>
            <a:off x="511217" y="792000"/>
            <a:ext cx="9652001" cy="2245532"/>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rPr lang="en-US" dirty="0"/>
              <a:t>M</a:t>
            </a:r>
            <a:r>
              <a:rPr dirty="0"/>
              <a:t>olecules</a:t>
            </a:r>
            <a:r>
              <a:rPr lang="en-US" dirty="0"/>
              <a:t> for precision studies</a:t>
            </a:r>
            <a:endParaRPr dirty="0"/>
          </a:p>
        </p:txBody>
      </p:sp>
      <p:grpSp>
        <p:nvGrpSpPr>
          <p:cNvPr id="305" name="Group"/>
          <p:cNvGrpSpPr/>
          <p:nvPr/>
        </p:nvGrpSpPr>
        <p:grpSpPr>
          <a:xfrm>
            <a:off x="14419742" y="291131"/>
            <a:ext cx="7435043" cy="6417404"/>
            <a:chOff x="0" y="-1"/>
            <a:chExt cx="7435042" cy="6417403"/>
          </a:xfrm>
        </p:grpSpPr>
        <p:sp>
          <p:nvSpPr>
            <p:cNvPr id="301" name="Rectangle"/>
            <p:cNvSpPr/>
            <p:nvPr/>
          </p:nvSpPr>
          <p:spPr>
            <a:xfrm>
              <a:off x="0" y="-1"/>
              <a:ext cx="7435042" cy="6417403"/>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302" name="Image" descr="Image"/>
            <p:cNvPicPr>
              <a:picLocks noChangeAspect="1"/>
            </p:cNvPicPr>
            <p:nvPr/>
          </p:nvPicPr>
          <p:blipFill>
            <a:blip r:embed="rId3"/>
            <a:stretch>
              <a:fillRect/>
            </a:stretch>
          </p:blipFill>
          <p:spPr>
            <a:xfrm>
              <a:off x="357327" y="731188"/>
              <a:ext cx="6565250" cy="4648389"/>
            </a:xfrm>
            <a:prstGeom prst="rect">
              <a:avLst/>
            </a:prstGeom>
            <a:ln w="12700" cap="flat">
              <a:noFill/>
              <a:miter lim="400000"/>
            </a:ln>
            <a:effectLst/>
          </p:spPr>
        </p:pic>
        <p:sp>
          <p:nvSpPr>
            <p:cNvPr id="303" name="S. Alighanbari et al., Nat. Phys., 14(6), 555-559 (2018)"/>
            <p:cNvSpPr/>
            <p:nvPr/>
          </p:nvSpPr>
          <p:spPr>
            <a:xfrm>
              <a:off x="353663" y="5446935"/>
              <a:ext cx="7070525" cy="90281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50000"/>
                </a:lnSpc>
                <a:defRPr sz="2100" b="0">
                  <a:solidFill>
                    <a:srgbClr val="5E5E5E"/>
                  </a:solidFill>
                  <a:latin typeface="Rubik Regular"/>
                  <a:ea typeface="Rubik Regular"/>
                  <a:cs typeface="Rubik Regular"/>
                  <a:sym typeface="Rubik Regular"/>
                </a:defRPr>
              </a:lvl1pPr>
            </a:lstStyle>
            <a:p>
              <a:pPr>
                <a:lnSpc>
                  <a:spcPct val="100000"/>
                </a:lnSpc>
              </a:pPr>
              <a:r>
                <a:rPr sz="2600" dirty="0">
                  <a:latin typeface="Rubik" panose="02000604000000020004" pitchFamily="2" charset="-79"/>
                  <a:cs typeface="Rubik" panose="02000604000000020004" pitchFamily="2" charset="-79"/>
                </a:rPr>
                <a:t>S. </a:t>
              </a:r>
              <a:r>
                <a:rPr sz="2600" dirty="0" err="1">
                  <a:latin typeface="Rubik" panose="02000604000000020004" pitchFamily="2" charset="-79"/>
                  <a:cs typeface="Rubik" panose="02000604000000020004" pitchFamily="2" charset="-79"/>
                </a:rPr>
                <a:t>Alighanbari</a:t>
              </a:r>
              <a:r>
                <a:rPr sz="2600" dirty="0">
                  <a:latin typeface="Rubik" panose="02000604000000020004" pitchFamily="2" charset="-79"/>
                  <a:cs typeface="Rubik" panose="02000604000000020004" pitchFamily="2" charset="-79"/>
                </a:rPr>
                <a:t> et al., Nat. Phys., 14(6), 555-559 (2018)</a:t>
              </a:r>
            </a:p>
          </p:txBody>
        </p:sp>
        <p:sp>
          <p:nvSpPr>
            <p:cNvPr id="304" name="Precision Spectrocsopy"/>
            <p:cNvSpPr txBox="1"/>
            <p:nvPr/>
          </p:nvSpPr>
          <p:spPr>
            <a:xfrm>
              <a:off x="1909230" y="112372"/>
              <a:ext cx="4010191" cy="6483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defTabSz="821531">
                <a:defRPr sz="2400" b="0">
                  <a:latin typeface="Rubik Medium"/>
                  <a:ea typeface="Rubik Medium"/>
                  <a:cs typeface="Rubik Medium"/>
                  <a:sym typeface="Rubik Medium"/>
                </a:defRPr>
              </a:lvl1pPr>
            </a:lstStyle>
            <a:p>
              <a:pPr algn="ctr"/>
              <a:r>
                <a:rPr sz="2600" dirty="0">
                  <a:latin typeface="Rubik" panose="02000604000000020004" pitchFamily="2" charset="-79"/>
                  <a:cs typeface="Rubik" panose="02000604000000020004" pitchFamily="2" charset="-79"/>
                </a:rPr>
                <a:t>Precision Spectros</a:t>
              </a:r>
              <a:r>
                <a:rPr lang="en-US" sz="2600" dirty="0">
                  <a:latin typeface="Rubik" panose="02000604000000020004" pitchFamily="2" charset="-79"/>
                  <a:cs typeface="Rubik" panose="02000604000000020004" pitchFamily="2" charset="-79"/>
                </a:rPr>
                <a:t>c</a:t>
              </a:r>
              <a:r>
                <a:rPr sz="2600" dirty="0">
                  <a:latin typeface="Rubik" panose="02000604000000020004" pitchFamily="2" charset="-79"/>
                  <a:cs typeface="Rubik" panose="02000604000000020004" pitchFamily="2" charset="-79"/>
                </a:rPr>
                <a:t>opy</a:t>
              </a:r>
            </a:p>
          </p:txBody>
        </p:sp>
      </p:grpSp>
      <p:grpSp>
        <p:nvGrpSpPr>
          <p:cNvPr id="329" name="Group"/>
          <p:cNvGrpSpPr/>
          <p:nvPr/>
        </p:nvGrpSpPr>
        <p:grpSpPr>
          <a:xfrm>
            <a:off x="13713336" y="7165432"/>
            <a:ext cx="8847857" cy="6199782"/>
            <a:chOff x="0" y="0"/>
            <a:chExt cx="8847856" cy="6199780"/>
          </a:xfrm>
        </p:grpSpPr>
        <p:sp>
          <p:nvSpPr>
            <p:cNvPr id="325" name="Rectangle"/>
            <p:cNvSpPr/>
            <p:nvPr/>
          </p:nvSpPr>
          <p:spPr>
            <a:xfrm>
              <a:off x="0" y="0"/>
              <a:ext cx="8847856" cy="6199780"/>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326" name="Image" descr="Image"/>
            <p:cNvPicPr>
              <a:picLocks noChangeAspect="1"/>
            </p:cNvPicPr>
            <p:nvPr/>
          </p:nvPicPr>
          <p:blipFill>
            <a:blip r:embed="rId4"/>
            <a:stretch>
              <a:fillRect/>
            </a:stretch>
          </p:blipFill>
          <p:spPr>
            <a:xfrm>
              <a:off x="534058" y="698613"/>
              <a:ext cx="7903365" cy="4602945"/>
            </a:xfrm>
            <a:prstGeom prst="rect">
              <a:avLst/>
            </a:prstGeom>
            <a:ln w="12700" cap="flat">
              <a:noFill/>
              <a:miter lim="400000"/>
            </a:ln>
            <a:effectLst/>
          </p:spPr>
        </p:pic>
        <p:sp>
          <p:nvSpPr>
            <p:cNvPr id="327" name="I. V. Kortunov et al., Nat. Phys., 17, 569-573 (2021)"/>
            <p:cNvSpPr txBox="1"/>
            <p:nvPr/>
          </p:nvSpPr>
          <p:spPr>
            <a:xfrm>
              <a:off x="1765979" y="5296969"/>
              <a:ext cx="6084980" cy="9028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000" b="0">
                  <a:solidFill>
                    <a:srgbClr val="5E5E5E"/>
                  </a:solidFill>
                  <a:latin typeface="Rubik Regular"/>
                  <a:ea typeface="Rubik Regular"/>
                  <a:cs typeface="Rubik Regular"/>
                  <a:sym typeface="Rubik Regular"/>
                </a:defRPr>
              </a:lvl1pPr>
            </a:lstStyle>
            <a:p>
              <a:r>
                <a:rPr sz="2600" dirty="0"/>
                <a:t>I. V. </a:t>
              </a:r>
              <a:r>
                <a:rPr sz="2600" dirty="0" err="1"/>
                <a:t>Kortunov</a:t>
              </a:r>
              <a:r>
                <a:rPr sz="2600" dirty="0"/>
                <a:t> et al., Nat. Phys., 17, 569-573 (2021)</a:t>
              </a:r>
            </a:p>
          </p:txBody>
        </p:sp>
        <p:sp>
          <p:nvSpPr>
            <p:cNvPr id="328" name="Search for new physics"/>
            <p:cNvSpPr txBox="1"/>
            <p:nvPr/>
          </p:nvSpPr>
          <p:spPr>
            <a:xfrm>
              <a:off x="1583881" y="54152"/>
              <a:ext cx="5803718" cy="6483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821531">
                <a:defRPr sz="2400" b="0">
                  <a:latin typeface="Rubik Medium"/>
                  <a:ea typeface="Rubik Medium"/>
                  <a:cs typeface="Rubik Medium"/>
                  <a:sym typeface="Rubik Medium"/>
                </a:defRPr>
              </a:lvl1pPr>
            </a:lstStyle>
            <a:p>
              <a:r>
                <a:rPr sz="2600" dirty="0">
                  <a:latin typeface="Rubik" panose="02000604000000020004" pitchFamily="2" charset="-79"/>
                  <a:cs typeface="Rubik" panose="02000604000000020004" pitchFamily="2" charset="-79"/>
                </a:rPr>
                <a:t>Search for new physics</a:t>
              </a:r>
            </a:p>
          </p:txBody>
        </p:sp>
      </p:grpSp>
      <p:sp>
        <p:nvSpPr>
          <p:cNvPr id="39" name="Advantages of molecules…">
            <a:extLst>
              <a:ext uri="{FF2B5EF4-FFF2-40B4-BE49-F238E27FC236}">
                <a16:creationId xmlns="" xmlns:a16="http://schemas.microsoft.com/office/drawing/2014/main" id="{25E64FAA-A35C-7647-A5D2-B29AAB2DB137}"/>
              </a:ext>
            </a:extLst>
          </p:cNvPr>
          <p:cNvSpPr txBox="1">
            <a:spLocks/>
          </p:cNvSpPr>
          <p:nvPr/>
        </p:nvSpPr>
        <p:spPr>
          <a:xfrm>
            <a:off x="1606550" y="3358803"/>
            <a:ext cx="9652001" cy="986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28600" indent="-228600" defTabSz="821531" hangingPunct="1">
              <a:lnSpc>
                <a:spcPct val="150000"/>
              </a:lnSpc>
              <a:spcBef>
                <a:spcPts val="4000"/>
              </a:spcBef>
              <a:buClr>
                <a:srgbClr val="2C2C2C"/>
              </a:buClr>
              <a:buSzPct val="100000"/>
              <a:defRPr sz="3000">
                <a:solidFill>
                  <a:srgbClr val="2C2C2C"/>
                </a:solidFill>
                <a:latin typeface="Rubik Medium"/>
                <a:ea typeface="Rubik Medium"/>
                <a:cs typeface="Rubik Medium"/>
                <a:sym typeface="Rubik Light"/>
              </a:defRPr>
            </a:pPr>
            <a:r>
              <a:rPr lang="en-GB" sz="3200" dirty="0">
                <a:solidFill>
                  <a:srgbClr val="2C2C2C"/>
                </a:solidFill>
                <a:latin typeface="Rubik Light" panose="02000604000000020004" pitchFamily="2" charset="-79"/>
                <a:ea typeface="Rubik Medium"/>
                <a:cs typeface="Rubik Light" panose="02000604000000020004" pitchFamily="2" charset="-79"/>
                <a:sym typeface="Rubik Light"/>
              </a:rPr>
              <a:t>Searches for new physics by precision measurements</a:t>
            </a:r>
          </a:p>
          <a:p>
            <a:pPr marL="863600" lvl="1" indent="-228600" defTabSz="821531" hangingPunct="1">
              <a:spcBef>
                <a:spcPts val="4000"/>
              </a:spcBef>
              <a:buClr>
                <a:srgbClr val="2C2C2C"/>
              </a:buClr>
              <a:buSzPct val="100000"/>
              <a:defRPr sz="3000">
                <a:solidFill>
                  <a:srgbClr val="2C2C2C"/>
                </a:solidFill>
                <a:latin typeface="Rubik Medium"/>
                <a:ea typeface="Rubik Medium"/>
                <a:cs typeface="Rubik Medium"/>
                <a:sym typeface="Rubik Light"/>
              </a:defRPr>
            </a:pPr>
            <a:r>
              <a:rPr lang="en-GB" sz="3200" dirty="0">
                <a:solidFill>
                  <a:srgbClr val="2C2C2C"/>
                </a:solidFill>
                <a:latin typeface="Rubik Light" panose="02000604000000020004" pitchFamily="2" charset="-79"/>
                <a:ea typeface="Rubik Medium"/>
                <a:cs typeface="Rubik Light" panose="02000604000000020004" pitchFamily="2" charset="-79"/>
                <a:sym typeface="Rubik Light"/>
              </a:rPr>
              <a:t>Possible variations in fundamental constants</a:t>
            </a:r>
          </a:p>
          <a:p>
            <a:pPr marL="863600" lvl="1" indent="-228600" defTabSz="821531" hangingPunct="1">
              <a:spcBef>
                <a:spcPts val="4000"/>
              </a:spcBef>
              <a:buClr>
                <a:srgbClr val="2C2C2C"/>
              </a:buClr>
              <a:buSzPct val="100000"/>
              <a:defRPr sz="3000">
                <a:solidFill>
                  <a:srgbClr val="2C2C2C"/>
                </a:solidFill>
                <a:latin typeface="Rubik Medium"/>
                <a:ea typeface="Rubik Medium"/>
                <a:cs typeface="Rubik Medium"/>
                <a:sym typeface="Rubik Light"/>
              </a:defRPr>
            </a:pPr>
            <a:r>
              <a:rPr lang="en-GB" sz="3200" dirty="0">
                <a:solidFill>
                  <a:srgbClr val="2C2C2C"/>
                </a:solidFill>
                <a:latin typeface="Rubik Light" panose="02000604000000020004" pitchFamily="2" charset="-79"/>
                <a:ea typeface="Rubik Medium"/>
                <a:cs typeface="Rubik Light" panose="02000604000000020004" pitchFamily="2" charset="-79"/>
                <a:sym typeface="Rubik Light"/>
              </a:rPr>
              <a:t>Measurement of the </a:t>
            </a:r>
            <a:r>
              <a:rPr lang="en-GB" sz="3200" dirty="0" err="1">
                <a:solidFill>
                  <a:srgbClr val="2C2C2C"/>
                </a:solidFill>
                <a:latin typeface="Rubik Light" panose="02000604000000020004" pitchFamily="2" charset="-79"/>
                <a:ea typeface="Rubik Medium"/>
                <a:cs typeface="Rubik Light" panose="02000604000000020004" pitchFamily="2" charset="-79"/>
                <a:sym typeface="Rubik Light"/>
              </a:rPr>
              <a:t>eEDM</a:t>
            </a:r>
            <a:endParaRPr lang="en-GB" sz="3200" dirty="0">
              <a:solidFill>
                <a:srgbClr val="2C2C2C"/>
              </a:solidFill>
              <a:latin typeface="Rubik Light" panose="02000604000000020004" pitchFamily="2" charset="-79"/>
              <a:ea typeface="Rubik Medium"/>
              <a:cs typeface="Rubik Light" panose="02000604000000020004" pitchFamily="2" charset="-79"/>
              <a:sym typeface="Rubik Light"/>
            </a:endParaRPr>
          </a:p>
          <a:p>
            <a:pPr marL="863600" lvl="1" indent="-228600" defTabSz="821531" hangingPunct="1">
              <a:spcBef>
                <a:spcPts val="4000"/>
              </a:spcBef>
              <a:buClr>
                <a:srgbClr val="2C2C2C"/>
              </a:buClr>
              <a:buSzPct val="100000"/>
              <a:defRPr sz="3000">
                <a:solidFill>
                  <a:srgbClr val="2C2C2C"/>
                </a:solidFill>
                <a:latin typeface="Rubik Medium"/>
                <a:ea typeface="Rubik Medium"/>
                <a:cs typeface="Rubik Medium"/>
                <a:sym typeface="Rubik Light"/>
              </a:defRPr>
            </a:pPr>
            <a:r>
              <a:rPr lang="en-GB" sz="3200" dirty="0">
                <a:solidFill>
                  <a:srgbClr val="2C2C2C"/>
                </a:solidFill>
                <a:latin typeface="Rubik Light" panose="02000604000000020004" pitchFamily="2" charset="-79"/>
                <a:ea typeface="Rubik Medium"/>
                <a:cs typeface="Rubik Light" panose="02000604000000020004" pitchFamily="2" charset="-79"/>
                <a:sym typeface="Rubik Light"/>
              </a:rPr>
              <a:t>Parity-violation effects</a:t>
            </a:r>
          </a:p>
          <a:p>
            <a:pPr marL="228600" indent="-228600" defTabSz="821531" hangingPunct="1">
              <a:lnSpc>
                <a:spcPct val="150000"/>
              </a:lnSpc>
              <a:spcBef>
                <a:spcPts val="4000"/>
              </a:spcBef>
              <a:buClr>
                <a:srgbClr val="2C2C2C"/>
              </a:buClr>
              <a:buSzPct val="100000"/>
              <a:defRPr sz="3000">
                <a:solidFill>
                  <a:srgbClr val="2C2C2C"/>
                </a:solidFill>
                <a:latin typeface="Rubik Medium"/>
                <a:ea typeface="Rubik Medium"/>
                <a:cs typeface="Rubik Medium"/>
                <a:sym typeface="Rubik Light"/>
              </a:defRPr>
            </a:pPr>
            <a:r>
              <a:rPr lang="en-GB" sz="3200" dirty="0">
                <a:solidFill>
                  <a:srgbClr val="2C2C2C"/>
                </a:solidFill>
                <a:latin typeface="Rubik Light" panose="02000604000000020004" pitchFamily="2" charset="-79"/>
                <a:ea typeface="Rubik Medium"/>
                <a:cs typeface="Rubik Light" panose="02000604000000020004" pitchFamily="2" charset="-79"/>
                <a:sym typeface="Rubik Light"/>
              </a:rPr>
              <a:t>Tests of QED</a:t>
            </a:r>
          </a:p>
          <a:p>
            <a:pPr marL="228600" indent="-228600" defTabSz="821531" hangingPunct="1">
              <a:lnSpc>
                <a:spcPct val="150000"/>
              </a:lnSpc>
              <a:spcBef>
                <a:spcPts val="4000"/>
              </a:spcBef>
              <a:buClr>
                <a:srgbClr val="2C2C2C"/>
              </a:buClr>
              <a:buSzPct val="100000"/>
              <a:defRPr sz="3000">
                <a:solidFill>
                  <a:srgbClr val="2C2C2C"/>
                </a:solidFill>
                <a:latin typeface="Rubik Medium"/>
                <a:ea typeface="Rubik Medium"/>
                <a:cs typeface="Rubik Medium"/>
                <a:sym typeface="Rubik Light"/>
              </a:defRPr>
            </a:pPr>
            <a:r>
              <a:rPr lang="en-GB" sz="3200" dirty="0" smtClean="0">
                <a:solidFill>
                  <a:srgbClr val="2C2C2C"/>
                </a:solidFill>
                <a:latin typeface="Rubik Light" panose="02000604000000020004" pitchFamily="2" charset="-79"/>
                <a:ea typeface="Rubik Medium"/>
                <a:cs typeface="Rubik Light" panose="02000604000000020004" pitchFamily="2" charset="-79"/>
                <a:sym typeface="Rubik Light"/>
              </a:rPr>
              <a:t>Verification </a:t>
            </a:r>
            <a:r>
              <a:rPr lang="en-GB" sz="3200" dirty="0">
                <a:solidFill>
                  <a:srgbClr val="2C2C2C"/>
                </a:solidFill>
                <a:latin typeface="Rubik Light" panose="02000604000000020004" pitchFamily="2" charset="-79"/>
                <a:ea typeface="Rubik Medium"/>
                <a:cs typeface="Rubik Light" panose="02000604000000020004" pitchFamily="2" charset="-79"/>
                <a:sym typeface="Rubik Light"/>
              </a:rPr>
              <a:t>of </a:t>
            </a:r>
            <a:r>
              <a:rPr lang="en-GB" sz="3200" dirty="0" err="1">
                <a:solidFill>
                  <a:srgbClr val="2C2C2C"/>
                </a:solidFill>
                <a:latin typeface="Rubik Light" panose="02000604000000020004" pitchFamily="2" charset="-79"/>
                <a:ea typeface="Rubik Medium"/>
                <a:cs typeface="Rubik Light" panose="02000604000000020004" pitchFamily="2" charset="-79"/>
                <a:sym typeface="Rubik Light"/>
              </a:rPr>
              <a:t>ab</a:t>
            </a:r>
            <a:r>
              <a:rPr lang="en-GB" sz="3200" dirty="0">
                <a:solidFill>
                  <a:srgbClr val="2C2C2C"/>
                </a:solidFill>
                <a:latin typeface="Rubik Light" panose="02000604000000020004" pitchFamily="2" charset="-79"/>
                <a:ea typeface="Rubik Medium"/>
                <a:cs typeface="Rubik Light" panose="02000604000000020004" pitchFamily="2" charset="-79"/>
                <a:sym typeface="Rubik Light"/>
              </a:rPr>
              <a:t>-initio </a:t>
            </a:r>
            <a:r>
              <a:rPr lang="en-GB" sz="3200" dirty="0" smtClean="0">
                <a:solidFill>
                  <a:srgbClr val="2C2C2C"/>
                </a:solidFill>
                <a:latin typeface="Rubik Light" panose="02000604000000020004" pitchFamily="2" charset="-79"/>
                <a:ea typeface="Rubik Medium"/>
                <a:cs typeface="Rubik Light" panose="02000604000000020004" pitchFamily="2" charset="-79"/>
                <a:sym typeface="Rubik Light"/>
              </a:rPr>
              <a:t>molecular calculations</a:t>
            </a:r>
          </a:p>
          <a:p>
            <a:pPr marL="228600" indent="-228600" defTabSz="821531" hangingPunct="1">
              <a:lnSpc>
                <a:spcPct val="150000"/>
              </a:lnSpc>
              <a:spcBef>
                <a:spcPts val="4000"/>
              </a:spcBef>
              <a:buClr>
                <a:srgbClr val="2C2C2C"/>
              </a:buClr>
              <a:buSzPct val="100000"/>
              <a:defRPr sz="3000">
                <a:solidFill>
                  <a:srgbClr val="2C2C2C"/>
                </a:solidFill>
                <a:latin typeface="Rubik Medium"/>
                <a:ea typeface="Rubik Medium"/>
                <a:cs typeface="Rubik Medium"/>
                <a:sym typeface="Rubik Light"/>
              </a:defRPr>
            </a:pPr>
            <a:r>
              <a:rPr lang="en-GB" sz="3200" dirty="0" smtClean="0">
                <a:solidFill>
                  <a:srgbClr val="2C2C2C"/>
                </a:solidFill>
                <a:latin typeface="Rubik Light" panose="02000604000000020004" pitchFamily="2" charset="-79"/>
                <a:ea typeface="Rubik Medium"/>
                <a:cs typeface="Rubik Light" panose="02000604000000020004" pitchFamily="2" charset="-79"/>
                <a:sym typeface="Rubik Light"/>
              </a:rPr>
              <a:t>Development of molecular quantum simulators and computation applications</a:t>
            </a:r>
            <a:endParaRPr lang="en-GB" sz="3200" dirty="0">
              <a:solidFill>
                <a:srgbClr val="2C2C2C"/>
              </a:solidFill>
              <a:latin typeface="Rubik Light" panose="02000604000000020004" pitchFamily="2" charset="-79"/>
              <a:ea typeface="Rubik Medium"/>
              <a:cs typeface="Rubik Light" panose="02000604000000020004" pitchFamily="2" charset="-79"/>
              <a:sym typeface="Rubik Light"/>
            </a:endParaRPr>
          </a:p>
        </p:txBody>
      </p:sp>
      <p:grpSp>
        <p:nvGrpSpPr>
          <p:cNvPr id="4" name="Group 3">
            <a:extLst>
              <a:ext uri="{FF2B5EF4-FFF2-40B4-BE49-F238E27FC236}">
                <a16:creationId xmlns="" xmlns:a16="http://schemas.microsoft.com/office/drawing/2014/main" id="{A42F5BF2-2E93-E44C-A212-1C3F12433F6A}"/>
              </a:ext>
            </a:extLst>
          </p:cNvPr>
          <p:cNvGrpSpPr/>
          <p:nvPr/>
        </p:nvGrpSpPr>
        <p:grpSpPr>
          <a:xfrm>
            <a:off x="12192000" y="330670"/>
            <a:ext cx="6405801" cy="5772729"/>
            <a:chOff x="16838183" y="2515540"/>
            <a:chExt cx="6405801" cy="5772729"/>
          </a:xfrm>
        </p:grpSpPr>
        <p:sp>
          <p:nvSpPr>
            <p:cNvPr id="44" name="Rectangle">
              <a:extLst>
                <a:ext uri="{FF2B5EF4-FFF2-40B4-BE49-F238E27FC236}">
                  <a16:creationId xmlns="" xmlns:a16="http://schemas.microsoft.com/office/drawing/2014/main" id="{26C1E0E4-30AF-6D4E-B5C4-45B0D8D42339}"/>
                </a:ext>
              </a:extLst>
            </p:cNvPr>
            <p:cNvSpPr/>
            <p:nvPr/>
          </p:nvSpPr>
          <p:spPr>
            <a:xfrm>
              <a:off x="16838183" y="2515540"/>
              <a:ext cx="6364685" cy="5772729"/>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 name="Picture 1">
              <a:extLst>
                <a:ext uri="{FF2B5EF4-FFF2-40B4-BE49-F238E27FC236}">
                  <a16:creationId xmlns="" xmlns:a16="http://schemas.microsoft.com/office/drawing/2014/main" id="{3360632C-3395-124C-B462-4BA797A5E605}"/>
                </a:ext>
              </a:extLst>
            </p:cNvPr>
            <p:cNvPicPr>
              <a:picLocks noChangeAspect="1"/>
            </p:cNvPicPr>
            <p:nvPr/>
          </p:nvPicPr>
          <p:blipFill>
            <a:blip r:embed="rId5"/>
            <a:stretch>
              <a:fillRect/>
            </a:stretch>
          </p:blipFill>
          <p:spPr>
            <a:xfrm>
              <a:off x="16891259" y="3126937"/>
              <a:ext cx="5923174" cy="4098836"/>
            </a:xfrm>
            <a:prstGeom prst="rect">
              <a:avLst/>
            </a:prstGeom>
          </p:spPr>
        </p:pic>
        <p:sp>
          <p:nvSpPr>
            <p:cNvPr id="42" name="Blackmore et al., Quant. Sci. Tech. (2019).">
              <a:extLst>
                <a:ext uri="{FF2B5EF4-FFF2-40B4-BE49-F238E27FC236}">
                  <a16:creationId xmlns="" xmlns:a16="http://schemas.microsoft.com/office/drawing/2014/main" id="{0B547244-B0AF-FF42-90D8-816D965C39EA}"/>
                </a:ext>
              </a:extLst>
            </p:cNvPr>
            <p:cNvSpPr/>
            <p:nvPr/>
          </p:nvSpPr>
          <p:spPr>
            <a:xfrm>
              <a:off x="17125572" y="7168672"/>
              <a:ext cx="6118412" cy="90281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100" b="0">
                  <a:solidFill>
                    <a:srgbClr val="5E5E5E"/>
                  </a:solidFill>
                  <a:latin typeface="Rubik Regular"/>
                  <a:ea typeface="Rubik Regular"/>
                  <a:cs typeface="Rubik Regular"/>
                  <a:sym typeface="Rubik Regular"/>
                </a:defRPr>
              </a:lvl1pPr>
            </a:lstStyle>
            <a:p>
              <a:r>
                <a:rPr lang="en-US" sz="2600" dirty="0"/>
                <a:t>T. Madhu</a:t>
              </a:r>
              <a:r>
                <a:rPr sz="2600" dirty="0"/>
                <a:t> et al., </a:t>
              </a:r>
              <a:r>
                <a:rPr lang="en-US" sz="2600" dirty="0"/>
                <a:t>Phys. Rev. Lett., 120, 163002</a:t>
              </a:r>
              <a:r>
                <a:rPr sz="2600" dirty="0"/>
                <a:t> (201</a:t>
              </a:r>
              <a:r>
                <a:rPr lang="en-US" sz="2600" dirty="0"/>
                <a:t>8</a:t>
              </a:r>
              <a:r>
                <a:rPr sz="2600" dirty="0"/>
                <a:t>)</a:t>
              </a:r>
            </a:p>
          </p:txBody>
        </p:sp>
        <p:sp>
          <p:nvSpPr>
            <p:cNvPr id="45" name="Ab-initio theory">
              <a:extLst>
                <a:ext uri="{FF2B5EF4-FFF2-40B4-BE49-F238E27FC236}">
                  <a16:creationId xmlns="" xmlns:a16="http://schemas.microsoft.com/office/drawing/2014/main" id="{486D40E8-975D-E143-83E8-471252D2D018}"/>
                </a:ext>
              </a:extLst>
            </p:cNvPr>
            <p:cNvSpPr txBox="1"/>
            <p:nvPr/>
          </p:nvSpPr>
          <p:spPr>
            <a:xfrm>
              <a:off x="18138509" y="2535656"/>
              <a:ext cx="4010191" cy="6483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821531">
                <a:defRPr sz="2400" b="0">
                  <a:latin typeface="Rubik Medium"/>
                  <a:ea typeface="Rubik Medium"/>
                  <a:cs typeface="Rubik Medium"/>
                  <a:sym typeface="Rubik Medium"/>
                </a:defRPr>
              </a:lvl1pPr>
            </a:lstStyle>
            <a:p>
              <a:r>
                <a:rPr lang="en-US" sz="2600" dirty="0">
                  <a:latin typeface="Rubik" panose="02000604000000020004" pitchFamily="2" charset="-79"/>
                  <a:cs typeface="Rubik" panose="02000604000000020004" pitchFamily="2" charset="-79"/>
                </a:rPr>
                <a:t>Tests of QED</a:t>
              </a:r>
              <a:endParaRPr sz="2600" dirty="0">
                <a:latin typeface="Rubik" panose="02000604000000020004" pitchFamily="2" charset="-79"/>
                <a:cs typeface="Rubik" panose="02000604000000020004" pitchFamily="2" charset="-79"/>
              </a:endParaRPr>
            </a:p>
          </p:txBody>
        </p:sp>
      </p:grpSp>
      <p:grpSp>
        <p:nvGrpSpPr>
          <p:cNvPr id="312" name="Group"/>
          <p:cNvGrpSpPr/>
          <p:nvPr/>
        </p:nvGrpSpPr>
        <p:grpSpPr>
          <a:xfrm>
            <a:off x="18450089" y="330671"/>
            <a:ext cx="5996458" cy="5772730"/>
            <a:chOff x="254755" y="1"/>
            <a:chExt cx="5996457" cy="5772728"/>
          </a:xfrm>
        </p:grpSpPr>
        <p:grpSp>
          <p:nvGrpSpPr>
            <p:cNvPr id="310" name="Group"/>
            <p:cNvGrpSpPr/>
            <p:nvPr/>
          </p:nvGrpSpPr>
          <p:grpSpPr>
            <a:xfrm>
              <a:off x="254755" y="1"/>
              <a:ext cx="5996457" cy="5772728"/>
              <a:chOff x="254755" y="1"/>
              <a:chExt cx="5996456" cy="5772727"/>
            </a:xfrm>
          </p:grpSpPr>
          <p:sp>
            <p:nvSpPr>
              <p:cNvPr id="306" name="Rectangle"/>
              <p:cNvSpPr/>
              <p:nvPr/>
            </p:nvSpPr>
            <p:spPr>
              <a:xfrm>
                <a:off x="254755" y="1"/>
                <a:ext cx="5845504" cy="5772727"/>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309" name="Group"/>
              <p:cNvGrpSpPr/>
              <p:nvPr/>
            </p:nvGrpSpPr>
            <p:grpSpPr>
              <a:xfrm>
                <a:off x="511713" y="548536"/>
                <a:ext cx="5739498" cy="5224192"/>
                <a:chOff x="242181" y="40150"/>
                <a:chExt cx="5739496" cy="5224191"/>
              </a:xfrm>
            </p:grpSpPr>
            <p:pic>
              <p:nvPicPr>
                <p:cNvPr id="307" name="Image" descr="Image"/>
                <p:cNvPicPr>
                  <a:picLocks noChangeAspect="1"/>
                </p:cNvPicPr>
                <p:nvPr/>
              </p:nvPicPr>
              <p:blipFill>
                <a:blip r:embed="rId6"/>
                <a:stretch>
                  <a:fillRect/>
                </a:stretch>
              </p:blipFill>
              <p:spPr>
                <a:xfrm>
                  <a:off x="242181" y="40150"/>
                  <a:ext cx="5475138" cy="4430109"/>
                </a:xfrm>
                <a:prstGeom prst="rect">
                  <a:avLst/>
                </a:prstGeom>
                <a:ln w="12700" cap="flat">
                  <a:noFill/>
                  <a:miter lim="400000"/>
                </a:ln>
                <a:effectLst/>
              </p:spPr>
            </p:pic>
            <p:sp>
              <p:nvSpPr>
                <p:cNvPr id="308" name="C. W. Chou et al., Science, 367, 1458 (2020)"/>
                <p:cNvSpPr/>
                <p:nvPr/>
              </p:nvSpPr>
              <p:spPr>
                <a:xfrm>
                  <a:off x="294987" y="4361531"/>
                  <a:ext cx="5686690" cy="90281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000" b="0">
                      <a:solidFill>
                        <a:srgbClr val="5E5E5E"/>
                      </a:solidFill>
                      <a:latin typeface="Rubik Regular"/>
                      <a:ea typeface="Rubik Regular"/>
                      <a:cs typeface="Rubik Regular"/>
                      <a:sym typeface="Rubik Regular"/>
                    </a:defRPr>
                  </a:lvl1pPr>
                </a:lstStyle>
                <a:p>
                  <a:r>
                    <a:rPr sz="2600" dirty="0"/>
                    <a:t>C. W. Chou et al., Science, 367, 1458 (2020)</a:t>
                  </a:r>
                </a:p>
              </p:txBody>
            </p:sp>
          </p:grpSp>
        </p:grpSp>
        <p:sp>
          <p:nvSpPr>
            <p:cNvPr id="311" name="Ab-initio theory"/>
            <p:cNvSpPr txBox="1"/>
            <p:nvPr/>
          </p:nvSpPr>
          <p:spPr>
            <a:xfrm>
              <a:off x="1244189" y="47544"/>
              <a:ext cx="4010190" cy="6483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821531">
                <a:defRPr sz="2400" b="0">
                  <a:latin typeface="Rubik Medium"/>
                  <a:ea typeface="Rubik Medium"/>
                  <a:cs typeface="Rubik Medium"/>
                  <a:sym typeface="Rubik Medium"/>
                </a:defRPr>
              </a:lvl1pPr>
            </a:lstStyle>
            <a:p>
              <a:r>
                <a:rPr sz="2600" dirty="0">
                  <a:latin typeface="Rubik" panose="02000604000000020004" pitchFamily="2" charset="-79"/>
                  <a:cs typeface="Rubik" panose="02000604000000020004" pitchFamily="2" charset="-79"/>
                </a:rPr>
                <a:t>Ab-initio theory</a:t>
              </a:r>
            </a:p>
          </p:txBody>
        </p:sp>
      </p:grpSp>
      <p:grpSp>
        <p:nvGrpSpPr>
          <p:cNvPr id="336" name="Group"/>
          <p:cNvGrpSpPr/>
          <p:nvPr/>
        </p:nvGrpSpPr>
        <p:grpSpPr>
          <a:xfrm>
            <a:off x="13949546" y="7626334"/>
            <a:ext cx="8499060" cy="5037600"/>
            <a:chOff x="0" y="0"/>
            <a:chExt cx="8499058" cy="5037599"/>
          </a:xfrm>
        </p:grpSpPr>
        <p:sp>
          <p:nvSpPr>
            <p:cNvPr id="330" name="Rectangle"/>
            <p:cNvSpPr/>
            <p:nvPr/>
          </p:nvSpPr>
          <p:spPr>
            <a:xfrm>
              <a:off x="0" y="0"/>
              <a:ext cx="8074036" cy="5037599"/>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335" name="Group"/>
            <p:cNvGrpSpPr/>
            <p:nvPr/>
          </p:nvGrpSpPr>
          <p:grpSpPr>
            <a:xfrm>
              <a:off x="289400" y="412618"/>
              <a:ext cx="8209658" cy="4563204"/>
              <a:chOff x="0" y="228600"/>
              <a:chExt cx="8209657" cy="4563203"/>
            </a:xfrm>
          </p:grpSpPr>
          <p:grpSp>
            <p:nvGrpSpPr>
              <p:cNvPr id="333" name="Group"/>
              <p:cNvGrpSpPr/>
              <p:nvPr/>
            </p:nvGrpSpPr>
            <p:grpSpPr>
              <a:xfrm>
                <a:off x="0" y="492043"/>
                <a:ext cx="8209657" cy="4299760"/>
                <a:chOff x="0" y="0"/>
                <a:chExt cx="8209656" cy="4299758"/>
              </a:xfrm>
            </p:grpSpPr>
            <p:pic>
              <p:nvPicPr>
                <p:cNvPr id="331" name="Image" descr="Image"/>
                <p:cNvPicPr>
                  <a:picLocks noChangeAspect="1"/>
                </p:cNvPicPr>
                <p:nvPr/>
              </p:nvPicPr>
              <p:blipFill>
                <a:blip r:embed="rId7"/>
                <a:stretch>
                  <a:fillRect/>
                </a:stretch>
              </p:blipFill>
              <p:spPr>
                <a:xfrm>
                  <a:off x="0" y="0"/>
                  <a:ext cx="7078173" cy="3398104"/>
                </a:xfrm>
                <a:prstGeom prst="rect">
                  <a:avLst/>
                </a:prstGeom>
                <a:ln w="12700" cap="flat">
                  <a:noFill/>
                  <a:miter lim="400000"/>
                </a:ln>
                <a:effectLst/>
              </p:spPr>
            </p:pic>
            <p:sp>
              <p:nvSpPr>
                <p:cNvPr id="332" name="Blackmore et al., Quant. Sci. Tech. (2019)."/>
                <p:cNvSpPr/>
                <p:nvPr/>
              </p:nvSpPr>
              <p:spPr>
                <a:xfrm>
                  <a:off x="84820" y="3396948"/>
                  <a:ext cx="8124836" cy="90281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100" b="0">
                      <a:solidFill>
                        <a:srgbClr val="5E5E5E"/>
                      </a:solidFill>
                      <a:latin typeface="Rubik Regular"/>
                      <a:ea typeface="Rubik Regular"/>
                      <a:cs typeface="Rubik Regular"/>
                      <a:sym typeface="Rubik Regular"/>
                    </a:defRPr>
                  </a:lvl1pPr>
                </a:lstStyle>
                <a:p>
                  <a:r>
                    <a:rPr lang="en-US" sz="2600" dirty="0"/>
                    <a:t>J. A. </a:t>
                  </a:r>
                  <a:r>
                    <a:rPr sz="2600" dirty="0"/>
                    <a:t>Blackmore et al., Quant. Sci. Tech. </a:t>
                  </a:r>
                  <a:r>
                    <a:rPr lang="en-US" sz="2600" dirty="0"/>
                    <a:t>4, 014040 </a:t>
                  </a:r>
                  <a:r>
                    <a:rPr sz="2600" dirty="0"/>
                    <a:t>(2019)</a:t>
                  </a:r>
                </a:p>
              </p:txBody>
            </p:sp>
          </p:grpSp>
          <p:sp>
            <p:nvSpPr>
              <p:cNvPr id="334" name="Quantum computation &amp; simulation"/>
              <p:cNvSpPr/>
              <p:nvPr/>
            </p:nvSpPr>
            <p:spPr>
              <a:xfrm>
                <a:off x="4104827" y="22860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400" b="0">
                    <a:latin typeface="Rubik Medium"/>
                    <a:ea typeface="Rubik Medium"/>
                    <a:cs typeface="Rubik Medium"/>
                    <a:sym typeface="Rubik Medium"/>
                  </a:defRPr>
                </a:lvl1pPr>
              </a:lstStyle>
              <a:p>
                <a:r>
                  <a:rPr sz="2600" dirty="0">
                    <a:latin typeface="Rubik" panose="02000604000000020004" pitchFamily="2" charset="-79"/>
                    <a:cs typeface="Rubik" panose="02000604000000020004" pitchFamily="2" charset="-79"/>
                  </a:rPr>
                  <a:t>Quantum simulation</a:t>
                </a:r>
                <a:r>
                  <a:rPr lang="en-US" sz="2600" dirty="0">
                    <a:latin typeface="Rubik" panose="02000604000000020004" pitchFamily="2" charset="-79"/>
                    <a:cs typeface="Rubik" panose="02000604000000020004" pitchFamily="2" charset="-79"/>
                  </a:rPr>
                  <a:t> &amp; computation</a:t>
                </a:r>
                <a:endParaRPr sz="2600" dirty="0">
                  <a:latin typeface="Rubik" panose="02000604000000020004" pitchFamily="2" charset="-79"/>
                  <a:cs typeface="Rubik" panose="02000604000000020004" pitchFamily="2" charset="-79"/>
                </a:endParaRPr>
              </a:p>
            </p:txBody>
          </p:sp>
        </p:grpSp>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0">
                                            <p:bg/>
                                          </p:spTgt>
                                        </p:tgtEl>
                                        <p:attrNameLst>
                                          <p:attrName>style.visibility</p:attrName>
                                        </p:attrNameLst>
                                      </p:cBhvr>
                                      <p:to>
                                        <p:strVal val="visible"/>
                                      </p:to>
                                    </p:set>
                                    <p:animEffect transition="in" filter="fade">
                                      <p:cBhvr>
                                        <p:cTn id="7" dur="500"/>
                                        <p:tgtEl>
                                          <p:spTgt spid="30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0">
                                            <p:txEl>
                                              <p:pRg st="0" end="0"/>
                                            </p:txEl>
                                          </p:spTgt>
                                        </p:tgtEl>
                                        <p:attrNameLst>
                                          <p:attrName>style.visibility</p:attrName>
                                        </p:attrNameLst>
                                      </p:cBhvr>
                                      <p:to>
                                        <p:strVal val="visible"/>
                                      </p:to>
                                    </p:set>
                                    <p:animEffect transition="in" filter="fade">
                                      <p:cBhvr>
                                        <p:cTn id="10" dur="500"/>
                                        <p:tgtEl>
                                          <p:spTgt spid="3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bg/>
                                          </p:spTgt>
                                        </p:tgtEl>
                                        <p:attrNameLst>
                                          <p:attrName>style.visibility</p:attrName>
                                        </p:attrNameLst>
                                      </p:cBhvr>
                                      <p:to>
                                        <p:strVal val="visible"/>
                                      </p:to>
                                    </p:set>
                                    <p:animEffect transition="in" filter="fade">
                                      <p:cBhvr>
                                        <p:cTn id="15" dur="500"/>
                                        <p:tgtEl>
                                          <p:spTgt spid="39">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500"/>
                                        <p:tgtEl>
                                          <p:spTgt spid="3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05"/>
                                        </p:tgtEl>
                                        <p:attrNameLst>
                                          <p:attrName>style.visibility</p:attrName>
                                        </p:attrNameLst>
                                      </p:cBhvr>
                                      <p:to>
                                        <p:strVal val="visible"/>
                                      </p:to>
                                    </p:set>
                                    <p:animEffect transition="in" filter="fade">
                                      <p:cBhvr>
                                        <p:cTn id="21" dur="500"/>
                                        <p:tgtEl>
                                          <p:spTgt spid="30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Effect transition="in" filter="fade">
                                      <p:cBhvr>
                                        <p:cTn id="24" dur="500"/>
                                        <p:tgtEl>
                                          <p:spTgt spid="39">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fade">
                                      <p:cBhvr>
                                        <p:cTn id="27" dur="500"/>
                                        <p:tgtEl>
                                          <p:spTgt spid="3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xEl>
                                              <p:pRg st="2" end="2"/>
                                            </p:txEl>
                                          </p:spTgt>
                                        </p:tgtEl>
                                        <p:attrNameLst>
                                          <p:attrName>style.visibility</p:attrName>
                                        </p:attrNameLst>
                                      </p:cBhvr>
                                      <p:to>
                                        <p:strVal val="visible"/>
                                      </p:to>
                                    </p:set>
                                    <p:animEffect transition="in" filter="fade">
                                      <p:cBhvr>
                                        <p:cTn id="30" dur="500"/>
                                        <p:tgtEl>
                                          <p:spTgt spid="39">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xEl>
                                              <p:pRg st="3" end="3"/>
                                            </p:txEl>
                                          </p:spTgt>
                                        </p:tgtEl>
                                        <p:attrNameLst>
                                          <p:attrName>style.visibility</p:attrName>
                                        </p:attrNameLst>
                                      </p:cBhvr>
                                      <p:to>
                                        <p:strVal val="visible"/>
                                      </p:to>
                                    </p:set>
                                    <p:animEffect transition="in" filter="fade">
                                      <p:cBhvr>
                                        <p:cTn id="33" dur="500"/>
                                        <p:tgtEl>
                                          <p:spTgt spid="3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xEl>
                                              <p:pRg st="4" end="4"/>
                                            </p:txEl>
                                          </p:spTgt>
                                        </p:tgtEl>
                                        <p:attrNameLst>
                                          <p:attrName>style.visibility</p:attrName>
                                        </p:attrNameLst>
                                      </p:cBhvr>
                                      <p:to>
                                        <p:strVal val="visible"/>
                                      </p:to>
                                    </p:set>
                                    <p:animEffect transition="in" filter="fade">
                                      <p:cBhvr>
                                        <p:cTn id="38" dur="500"/>
                                        <p:tgtEl>
                                          <p:spTgt spid="39">
                                            <p:txEl>
                                              <p:pRg st="4" end="4"/>
                                            </p:txEl>
                                          </p:spTgt>
                                        </p:tgtEl>
                                      </p:cBhvr>
                                    </p:animEffect>
                                  </p:childTnLst>
                                </p:cTn>
                              </p:par>
                              <p:par>
                                <p:cTn id="39" presetID="10" presetClass="exit" presetSubtype="0" fill="hold" nodeType="withEffect">
                                  <p:stCondLst>
                                    <p:cond delay="0"/>
                                  </p:stCondLst>
                                  <p:childTnLst>
                                    <p:animEffect transition="out" filter="fade">
                                      <p:cBhvr>
                                        <p:cTn id="40" dur="500"/>
                                        <p:tgtEl>
                                          <p:spTgt spid="305"/>
                                        </p:tgtEl>
                                      </p:cBhvr>
                                    </p:animEffect>
                                    <p:set>
                                      <p:cBhvr>
                                        <p:cTn id="41" dur="1" fill="hold">
                                          <p:stCondLst>
                                            <p:cond delay="499"/>
                                          </p:stCondLst>
                                        </p:cTn>
                                        <p:tgtEl>
                                          <p:spTgt spid="30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29"/>
                                        </p:tgtEl>
                                      </p:cBhvr>
                                    </p:animEffect>
                                    <p:set>
                                      <p:cBhvr>
                                        <p:cTn id="44" dur="1" fill="hold">
                                          <p:stCondLst>
                                            <p:cond delay="499"/>
                                          </p:stCondLst>
                                        </p:cTn>
                                        <p:tgtEl>
                                          <p:spTgt spid="329"/>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xEl>
                                              <p:pRg st="5" end="5"/>
                                            </p:txEl>
                                          </p:spTgt>
                                        </p:tgtEl>
                                        <p:attrNameLst>
                                          <p:attrName>style.visibility</p:attrName>
                                        </p:attrNameLst>
                                      </p:cBhvr>
                                      <p:to>
                                        <p:strVal val="visible"/>
                                      </p:to>
                                    </p:set>
                                    <p:animEffect transition="in" filter="fade">
                                      <p:cBhvr>
                                        <p:cTn id="52" dur="500"/>
                                        <p:tgtEl>
                                          <p:spTgt spid="39">
                                            <p:txEl>
                                              <p:pRg st="5" end="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12"/>
                                        </p:tgtEl>
                                        <p:attrNameLst>
                                          <p:attrName>style.visibility</p:attrName>
                                        </p:attrNameLst>
                                      </p:cBhvr>
                                      <p:to>
                                        <p:strVal val="visible"/>
                                      </p:to>
                                    </p:set>
                                    <p:animEffect transition="in" filter="fade">
                                      <p:cBhvr>
                                        <p:cTn id="55" dur="500"/>
                                        <p:tgtEl>
                                          <p:spTgt spid="3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9">
                                            <p:txEl>
                                              <p:pRg st="6" end="6"/>
                                            </p:txEl>
                                          </p:spTgt>
                                        </p:tgtEl>
                                        <p:attrNameLst>
                                          <p:attrName>style.visibility</p:attrName>
                                        </p:attrNameLst>
                                      </p:cBhvr>
                                      <p:to>
                                        <p:strVal val="visible"/>
                                      </p:to>
                                    </p:set>
                                    <p:animEffect transition="in" filter="fade">
                                      <p:cBhvr>
                                        <p:cTn id="60" dur="500"/>
                                        <p:tgtEl>
                                          <p:spTgt spid="39">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36"/>
                                        </p:tgtEl>
                                        <p:attrNameLst>
                                          <p:attrName>style.visibility</p:attrName>
                                        </p:attrNameLst>
                                      </p:cBhvr>
                                      <p:to>
                                        <p:strVal val="visible"/>
                                      </p:to>
                                    </p:set>
                                    <p:animEffect transition="in" filter="fade">
                                      <p:cBhvr>
                                        <p:cTn id="63"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build="p" animBg="1"/>
      <p:bldP spid="39"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Magnetic insensitive transitions in N2+"/>
          <p:cNvSpPr txBox="1">
            <a:spLocks noGrp="1"/>
          </p:cNvSpPr>
          <p:nvPr>
            <p:ph type="body" idx="21"/>
          </p:nvPr>
        </p:nvSpPr>
        <p:spPr>
          <a:xfrm>
            <a:off x="1041400" y="1313197"/>
            <a:ext cx="22301200" cy="1199695"/>
          </a:xfrm>
          <a:prstGeom prst="rect">
            <a:avLst/>
          </a:prstGeom>
        </p:spPr>
        <p:txBody>
          <a:bodyPr/>
          <a:lstStyle/>
          <a:p>
            <a:pPr marL="0" indent="0" algn="ctr" defTabSz="821531">
              <a:spcBef>
                <a:spcPts val="8000"/>
              </a:spcBef>
              <a:buSzTx/>
              <a:buNone/>
              <a:defRPr sz="7000">
                <a:latin typeface="Rubik Medium"/>
                <a:ea typeface="Rubik Medium"/>
                <a:cs typeface="Rubik Medium"/>
                <a:sym typeface="Rubik Medium"/>
              </a:defRPr>
            </a:pPr>
            <a:r>
              <a:rPr dirty="0"/>
              <a:t>Magnetic insensitive transitions in N</a:t>
            </a:r>
            <a:r>
              <a:rPr baseline="-5999" dirty="0"/>
              <a:t>2</a:t>
            </a:r>
            <a:r>
              <a:rPr baseline="31999" dirty="0"/>
              <a:t>+</a:t>
            </a:r>
          </a:p>
        </p:txBody>
      </p:sp>
      <p:sp>
        <p:nvSpPr>
          <p:cNvPr id="895" name="Spectrum of the fundamental vibration transition (v=0-&gt;v’=1) with no rotation (Q(0))."/>
          <p:cNvSpPr txBox="1"/>
          <p:nvPr/>
        </p:nvSpPr>
        <p:spPr>
          <a:xfrm>
            <a:off x="4116496" y="3284605"/>
            <a:ext cx="17197015"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b="0">
                <a:latin typeface="Rubik Light Bold"/>
                <a:ea typeface="Rubik Light Bold"/>
                <a:cs typeface="Rubik Light Bold"/>
                <a:sym typeface="Rubik Light Bold"/>
              </a:defRPr>
            </a:lvl1pPr>
          </a:lstStyle>
          <a:p>
            <a:r>
              <a:rPr lang="en-US" u="sng" dirty="0">
                <a:latin typeface="Rubik" panose="02000604000000020004" pitchFamily="2" charset="-79"/>
                <a:cs typeface="Rubik" panose="02000604000000020004" pitchFamily="2" charset="-79"/>
              </a:rPr>
              <a:t>Theoretical s</a:t>
            </a:r>
            <a:r>
              <a:rPr u="sng" dirty="0">
                <a:latin typeface="Rubik" panose="02000604000000020004" pitchFamily="2" charset="-79"/>
                <a:cs typeface="Rubik" panose="02000604000000020004" pitchFamily="2" charset="-79"/>
              </a:rPr>
              <a:t>pectrum of the fundamental vibration transition (v=0-&gt;v’=1) with no rotation (Q(0))</a:t>
            </a:r>
          </a:p>
        </p:txBody>
      </p:sp>
      <p:pic>
        <p:nvPicPr>
          <p:cNvPr id="896" name="Image" descr="Image"/>
          <p:cNvPicPr>
            <a:picLocks noChangeAspect="1"/>
          </p:cNvPicPr>
          <p:nvPr/>
        </p:nvPicPr>
        <p:blipFill>
          <a:blip r:embed="rId3"/>
          <a:stretch>
            <a:fillRect/>
          </a:stretch>
        </p:blipFill>
        <p:spPr>
          <a:xfrm>
            <a:off x="8568483" y="4204628"/>
            <a:ext cx="8050235" cy="6037676"/>
          </a:xfrm>
          <a:prstGeom prst="rect">
            <a:avLst/>
          </a:prstGeom>
          <a:ln w="12700">
            <a:miter lim="400000"/>
          </a:ln>
        </p:spPr>
      </p:pic>
      <p:sp>
        <p:nvSpPr>
          <p:cNvPr id="897" name="Rectangle"/>
          <p:cNvSpPr/>
          <p:nvPr/>
        </p:nvSpPr>
        <p:spPr>
          <a:xfrm>
            <a:off x="10478313" y="4332435"/>
            <a:ext cx="1007122" cy="5111985"/>
          </a:xfrm>
          <a:prstGeom prst="rect">
            <a:avLst/>
          </a:prstGeom>
          <a:solidFill>
            <a:schemeClr val="accent1">
              <a:alpha val="25191"/>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901" name="Group"/>
          <p:cNvGrpSpPr/>
          <p:nvPr/>
        </p:nvGrpSpPr>
        <p:grpSpPr>
          <a:xfrm>
            <a:off x="702816" y="4332435"/>
            <a:ext cx="8050236" cy="7612026"/>
            <a:chOff x="0" y="0"/>
            <a:chExt cx="8050235" cy="7612024"/>
          </a:xfrm>
        </p:grpSpPr>
        <p:sp>
          <p:nvSpPr>
            <p:cNvPr id="898" name="“Magic” transitions @ low magnetic field…"/>
            <p:cNvSpPr txBox="1"/>
            <p:nvPr/>
          </p:nvSpPr>
          <p:spPr>
            <a:xfrm>
              <a:off x="249189" y="6216770"/>
              <a:ext cx="7551857" cy="13952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spcBef>
                  <a:spcPts val="1000"/>
                </a:spcBef>
                <a:defRPr sz="2500" b="0">
                  <a:latin typeface="Rubik Light Bold"/>
                  <a:ea typeface="Rubik Light Bold"/>
                  <a:cs typeface="Rubik Light Bold"/>
                  <a:sym typeface="Rubik Light Bold"/>
                </a:defRPr>
              </a:pPr>
              <a:r>
                <a:rPr lang="en-US" sz="2800" b="0" dirty="0">
                  <a:solidFill>
                    <a:srgbClr val="4271C8"/>
                  </a:solidFill>
                  <a:latin typeface="Rubik" panose="02000604000000020004" pitchFamily="2" charset="-79"/>
                  <a:ea typeface="Rubik Medium"/>
                  <a:cs typeface="Rubik" panose="02000604000000020004" pitchFamily="2" charset="-79"/>
                  <a:sym typeface="Rubik Medium"/>
                </a:rPr>
                <a:t>Several </a:t>
              </a:r>
              <a:r>
                <a:rPr sz="2800" b="0" dirty="0">
                  <a:solidFill>
                    <a:srgbClr val="4271C8"/>
                  </a:solidFill>
                  <a:latin typeface="Rubik" panose="02000604000000020004" pitchFamily="2" charset="-79"/>
                  <a:ea typeface="Rubik Medium"/>
                  <a:cs typeface="Rubik" panose="02000604000000020004" pitchFamily="2" charset="-79"/>
                  <a:sym typeface="Rubik Medium"/>
                </a:rPr>
                <a:t>“</a:t>
              </a:r>
              <a:r>
                <a:rPr lang="en-US" sz="2800" b="0" dirty="0">
                  <a:solidFill>
                    <a:srgbClr val="4271C8"/>
                  </a:solidFill>
                  <a:latin typeface="Rubik" panose="02000604000000020004" pitchFamily="2" charset="-79"/>
                  <a:ea typeface="Rubik Medium"/>
                  <a:cs typeface="Rubik" panose="02000604000000020004" pitchFamily="2" charset="-79"/>
                  <a:sym typeface="Rubik Medium"/>
                </a:rPr>
                <a:t>m</a:t>
              </a:r>
              <a:r>
                <a:rPr sz="2800" b="0" dirty="0">
                  <a:solidFill>
                    <a:srgbClr val="4271C8"/>
                  </a:solidFill>
                  <a:latin typeface="Rubik" panose="02000604000000020004" pitchFamily="2" charset="-79"/>
                  <a:ea typeface="Rubik Medium"/>
                  <a:cs typeface="Rubik" panose="02000604000000020004" pitchFamily="2" charset="-79"/>
                  <a:sym typeface="Rubik Medium"/>
                </a:rPr>
                <a:t>agic” </a:t>
              </a:r>
              <a:r>
                <a:rPr lang="en-US" sz="2800" b="0" dirty="0">
                  <a:solidFill>
                    <a:srgbClr val="4271C8"/>
                  </a:solidFill>
                  <a:latin typeface="Rubik" panose="02000604000000020004" pitchFamily="2" charset="-79"/>
                  <a:ea typeface="Rubik Medium"/>
                  <a:cs typeface="Rubik" panose="02000604000000020004" pitchFamily="2" charset="-79"/>
                  <a:sym typeface="Rubik Medium"/>
                </a:rPr>
                <a:t>rotational </a:t>
              </a:r>
              <a:r>
                <a:rPr sz="2800" b="0" dirty="0">
                  <a:solidFill>
                    <a:srgbClr val="4271C8"/>
                  </a:solidFill>
                  <a:latin typeface="Rubik" panose="02000604000000020004" pitchFamily="2" charset="-79"/>
                  <a:ea typeface="Rubik Medium"/>
                  <a:cs typeface="Rubik" panose="02000604000000020004" pitchFamily="2" charset="-79"/>
                  <a:sym typeface="Rubik Medium"/>
                </a:rPr>
                <a:t>transitions </a:t>
              </a:r>
              <a:r>
                <a:rPr lang="en-US" sz="2800" b="0" dirty="0">
                  <a:solidFill>
                    <a:srgbClr val="4271C8"/>
                  </a:solidFill>
                  <a:latin typeface="Rubik Light" panose="02000604000000020004" pitchFamily="2" charset="-79"/>
                  <a:ea typeface="Rubik Medium"/>
                  <a:cs typeface="Rubik Light" panose="02000604000000020004" pitchFamily="2" charset="-79"/>
                  <a:sym typeface="Rubik Medium"/>
                </a:rPr>
                <a:t>at</a:t>
              </a:r>
              <a:r>
                <a:rPr sz="2800" b="0" dirty="0">
                  <a:solidFill>
                    <a:srgbClr val="4271C8"/>
                  </a:solidFill>
                  <a:latin typeface="Rubik Light" panose="02000604000000020004" pitchFamily="2" charset="-79"/>
                  <a:ea typeface="Rubik Medium"/>
                  <a:cs typeface="Rubik Light" panose="02000604000000020004" pitchFamily="2" charset="-79"/>
                  <a:sym typeface="Rubik Medium"/>
                </a:rPr>
                <a:t> low</a:t>
              </a:r>
              <a:r>
                <a:rPr lang="en-US" sz="2800" b="0" dirty="0">
                  <a:solidFill>
                    <a:srgbClr val="4271C8"/>
                  </a:solidFill>
                  <a:latin typeface="Rubik Light" panose="02000604000000020004" pitchFamily="2" charset="-79"/>
                  <a:ea typeface="Rubik Medium"/>
                  <a:cs typeface="Rubik Light" panose="02000604000000020004" pitchFamily="2" charset="-79"/>
                  <a:sym typeface="Rubik Medium"/>
                </a:rPr>
                <a:t> </a:t>
              </a:r>
              <a:r>
                <a:rPr sz="2800" b="0" dirty="0">
                  <a:solidFill>
                    <a:srgbClr val="4271C8"/>
                  </a:solidFill>
                  <a:latin typeface="Rubik Light" panose="02000604000000020004" pitchFamily="2" charset="-79"/>
                  <a:ea typeface="Rubik Medium"/>
                  <a:cs typeface="Rubik Light" panose="02000604000000020004" pitchFamily="2" charset="-79"/>
                  <a:sym typeface="Rubik Medium"/>
                </a:rPr>
                <a:t>magnetic field</a:t>
              </a:r>
              <a:r>
                <a:rPr lang="en-US" sz="2800" b="0" dirty="0">
                  <a:solidFill>
                    <a:srgbClr val="4271C8"/>
                  </a:solidFill>
                  <a:latin typeface="Rubik Light" panose="02000604000000020004" pitchFamily="2" charset="-79"/>
                  <a:ea typeface="Rubik Medium"/>
                  <a:cs typeface="Rubik Light" panose="02000604000000020004" pitchFamily="2" charset="-79"/>
                  <a:sym typeface="Rubik Medium"/>
                </a:rPr>
                <a:t>. Second-order sensitivity to magnetic fields &lt;</a:t>
              </a:r>
              <a:r>
                <a:rPr sz="2800" b="0" dirty="0">
                  <a:solidFill>
                    <a:srgbClr val="4271C8"/>
                  </a:solidFill>
                  <a:latin typeface="Rubik Light" panose="02000604000000020004" pitchFamily="2" charset="-79"/>
                  <a:ea typeface="Rubik Medium"/>
                  <a:cs typeface="Rubik Light" panose="02000604000000020004" pitchFamily="2" charset="-79"/>
                  <a:sym typeface="Rubik Medium"/>
                </a:rPr>
                <a:t> </a:t>
              </a:r>
              <a:r>
                <a:rPr sz="2800" b="0" dirty="0">
                  <a:solidFill>
                    <a:srgbClr val="4271C8"/>
                  </a:solidFill>
                  <a:latin typeface="Rubik Light" panose="02000604000000020004" pitchFamily="2" charset="-79"/>
                  <a:cs typeface="Rubik Light" panose="02000604000000020004" pitchFamily="2" charset="-79"/>
                </a:rPr>
                <a:t>~16 </a:t>
              </a:r>
              <a:r>
                <a:rPr sz="2800" b="0" dirty="0" err="1">
                  <a:solidFill>
                    <a:srgbClr val="4271C8"/>
                  </a:solidFill>
                  <a:latin typeface="Rubik Light" panose="02000604000000020004" pitchFamily="2" charset="-79"/>
                  <a:cs typeface="Rubik Light" panose="02000604000000020004" pitchFamily="2" charset="-79"/>
                </a:rPr>
                <a:t>mHz</a:t>
              </a:r>
              <a:r>
                <a:rPr sz="2800" b="0" dirty="0">
                  <a:solidFill>
                    <a:srgbClr val="4271C8"/>
                  </a:solidFill>
                  <a:latin typeface="Rubik Light" panose="02000604000000020004" pitchFamily="2" charset="-79"/>
                  <a:cs typeface="Rubik Light" panose="02000604000000020004" pitchFamily="2" charset="-79"/>
                </a:rPr>
                <a:t>/mG^2</a:t>
              </a:r>
            </a:p>
          </p:txBody>
        </p:sp>
        <p:pic>
          <p:nvPicPr>
            <p:cNvPr id="899" name="Image" descr="Image"/>
            <p:cNvPicPr>
              <a:picLocks noChangeAspect="1"/>
            </p:cNvPicPr>
            <p:nvPr/>
          </p:nvPicPr>
          <p:blipFill>
            <a:blip r:embed="rId4"/>
            <a:stretch>
              <a:fillRect/>
            </a:stretch>
          </p:blipFill>
          <p:spPr>
            <a:xfrm>
              <a:off x="0" y="0"/>
              <a:ext cx="8050235" cy="6037675"/>
            </a:xfrm>
            <a:prstGeom prst="rect">
              <a:avLst/>
            </a:prstGeom>
            <a:ln w="12700" cap="flat">
              <a:noFill/>
              <a:miter lim="400000"/>
            </a:ln>
            <a:effectLst/>
          </p:spPr>
        </p:pic>
        <p:sp>
          <p:nvSpPr>
            <p:cNvPr id="900" name="Rectangle"/>
            <p:cNvSpPr/>
            <p:nvPr/>
          </p:nvSpPr>
          <p:spPr>
            <a:xfrm>
              <a:off x="1119310" y="120313"/>
              <a:ext cx="5877164" cy="5133699"/>
            </a:xfrm>
            <a:prstGeom prst="rect">
              <a:avLst/>
            </a:prstGeom>
            <a:solidFill>
              <a:schemeClr val="accent1">
                <a:alpha val="11751"/>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 name="Group 1">
            <a:extLst>
              <a:ext uri="{FF2B5EF4-FFF2-40B4-BE49-F238E27FC236}">
                <a16:creationId xmlns="" xmlns:a16="http://schemas.microsoft.com/office/drawing/2014/main" id="{FAE74D41-7BE5-4F45-8FE8-9DB93FEB650A}"/>
              </a:ext>
            </a:extLst>
          </p:cNvPr>
          <p:cNvGrpSpPr/>
          <p:nvPr/>
        </p:nvGrpSpPr>
        <p:grpSpPr>
          <a:xfrm>
            <a:off x="16157362" y="4223143"/>
            <a:ext cx="8050236" cy="6128299"/>
            <a:chOff x="16157362" y="4481561"/>
            <a:chExt cx="8050236" cy="6128299"/>
          </a:xfrm>
        </p:grpSpPr>
        <p:grpSp>
          <p:nvGrpSpPr>
            <p:cNvPr id="904" name="Group"/>
            <p:cNvGrpSpPr/>
            <p:nvPr/>
          </p:nvGrpSpPr>
          <p:grpSpPr>
            <a:xfrm>
              <a:off x="16157362" y="4481561"/>
              <a:ext cx="8050236" cy="6128299"/>
              <a:chOff x="0" y="0"/>
              <a:chExt cx="8050234" cy="6128295"/>
            </a:xfrm>
          </p:grpSpPr>
          <p:pic>
            <p:nvPicPr>
              <p:cNvPr id="902" name="Image" descr="Image"/>
              <p:cNvPicPr>
                <a:picLocks noChangeAspect="1"/>
              </p:cNvPicPr>
              <p:nvPr/>
            </p:nvPicPr>
            <p:blipFill>
              <a:blip r:embed="rId5"/>
              <a:stretch>
                <a:fillRect/>
              </a:stretch>
            </p:blipFill>
            <p:spPr>
              <a:xfrm>
                <a:off x="0" y="0"/>
                <a:ext cx="8050235" cy="6037675"/>
              </a:xfrm>
              <a:prstGeom prst="rect">
                <a:avLst/>
              </a:prstGeom>
              <a:ln w="12700" cap="flat">
                <a:noFill/>
                <a:miter lim="400000"/>
              </a:ln>
              <a:effectLst/>
            </p:spPr>
          </p:pic>
          <p:sp>
            <p:nvSpPr>
              <p:cNvPr id="903" name="Rectangle"/>
              <p:cNvSpPr/>
              <p:nvPr/>
            </p:nvSpPr>
            <p:spPr>
              <a:xfrm>
                <a:off x="6405434" y="5606412"/>
                <a:ext cx="888582" cy="52188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905" name="Rectangle"/>
            <p:cNvSpPr/>
            <p:nvPr/>
          </p:nvSpPr>
          <p:spPr>
            <a:xfrm>
              <a:off x="17272648" y="4579996"/>
              <a:ext cx="5877166" cy="5133700"/>
            </a:xfrm>
            <a:prstGeom prst="rect">
              <a:avLst/>
            </a:prstGeom>
            <a:solidFill>
              <a:srgbClr val="FF2600">
                <a:alpha val="7731"/>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908" name="“Regular” Zeeman dependent transition…"/>
          <p:cNvSpPr txBox="1"/>
          <p:nvPr/>
        </p:nvSpPr>
        <p:spPr>
          <a:xfrm>
            <a:off x="16408509" y="11325108"/>
            <a:ext cx="7547941"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spcBef>
                <a:spcPts val="1000"/>
              </a:spcBef>
              <a:defRPr sz="2500" b="0">
                <a:latin typeface="Rubik Light Bold"/>
                <a:ea typeface="Rubik Light Bold"/>
                <a:cs typeface="Rubik Light Bold"/>
                <a:sym typeface="Rubik Light Bold"/>
              </a:defRPr>
            </a:pPr>
            <a:r>
              <a:rPr lang="en-US" sz="2800" b="0" dirty="0">
                <a:latin typeface="Rubik Light" panose="02000604000000020004" pitchFamily="2" charset="-79"/>
                <a:ea typeface="Rubik Medium"/>
                <a:cs typeface="Rubik Light" panose="02000604000000020004" pitchFamily="2" charset="-79"/>
                <a:sym typeface="Rubik Medium"/>
              </a:rPr>
              <a:t>In comparison </a:t>
            </a:r>
            <a:r>
              <a:rPr sz="2800" b="0" dirty="0">
                <a:latin typeface="Rubik Light" panose="02000604000000020004" pitchFamily="2" charset="-79"/>
                <a:ea typeface="Rubik Medium"/>
                <a:cs typeface="Rubik Light" panose="02000604000000020004" pitchFamily="2" charset="-79"/>
                <a:sym typeface="Rubik Medium"/>
              </a:rPr>
              <a:t>“</a:t>
            </a:r>
            <a:r>
              <a:rPr lang="en-US" sz="2800" b="0" dirty="0">
                <a:latin typeface="Rubik Light" panose="02000604000000020004" pitchFamily="2" charset="-79"/>
                <a:ea typeface="Rubik Medium"/>
                <a:cs typeface="Rubik Light" panose="02000604000000020004" pitchFamily="2" charset="-79"/>
                <a:sym typeface="Rubik Medium"/>
              </a:rPr>
              <a:t>r</a:t>
            </a:r>
            <a:r>
              <a:rPr sz="2800" b="0" dirty="0">
                <a:latin typeface="Rubik Light" panose="02000604000000020004" pitchFamily="2" charset="-79"/>
                <a:ea typeface="Rubik Medium"/>
                <a:cs typeface="Rubik Light" panose="02000604000000020004" pitchFamily="2" charset="-79"/>
                <a:sym typeface="Rubik Medium"/>
              </a:rPr>
              <a:t>egular” Zeeman</a:t>
            </a:r>
            <a:r>
              <a:rPr sz="2800" b="0" dirty="0">
                <a:latin typeface="Rubik Light" panose="02000604000000020004" pitchFamily="2" charset="-79"/>
                <a:cs typeface="Rubik Light" panose="02000604000000020004" pitchFamily="2" charset="-79"/>
              </a:rPr>
              <a:t> </a:t>
            </a:r>
            <a:r>
              <a:rPr sz="2800" b="0" dirty="0">
                <a:latin typeface="Rubik Light" panose="02000604000000020004" pitchFamily="2" charset="-79"/>
                <a:ea typeface="Rubik Medium"/>
                <a:cs typeface="Rubik Light" panose="02000604000000020004" pitchFamily="2" charset="-79"/>
                <a:sym typeface="Rubik Medium"/>
              </a:rPr>
              <a:t>transition</a:t>
            </a:r>
            <a:r>
              <a:rPr lang="en-US" sz="2800" b="0" dirty="0">
                <a:latin typeface="Rubik Light" panose="02000604000000020004" pitchFamily="2" charset="-79"/>
                <a:ea typeface="Rubik Medium"/>
                <a:cs typeface="Rubik Light" panose="02000604000000020004" pitchFamily="2" charset="-79"/>
                <a:sym typeface="Rubik Medium"/>
              </a:rPr>
              <a:t>s</a:t>
            </a:r>
            <a:r>
              <a:rPr sz="2800" b="0" dirty="0">
                <a:latin typeface="Rubik Light" panose="02000604000000020004" pitchFamily="2" charset="-79"/>
                <a:ea typeface="Rubik Medium"/>
                <a:cs typeface="Rubik Light" panose="02000604000000020004" pitchFamily="2" charset="-79"/>
                <a:sym typeface="Rubik Medium"/>
              </a:rPr>
              <a:t> </a:t>
            </a:r>
            <a:r>
              <a:rPr lang="en-US" sz="2800" b="0" dirty="0">
                <a:latin typeface="Rubik Light" panose="02000604000000020004" pitchFamily="2" charset="-79"/>
                <a:ea typeface="Rubik Medium"/>
                <a:cs typeface="Rubik Light" panose="02000604000000020004" pitchFamily="2" charset="-79"/>
                <a:sym typeface="Rubik Medium"/>
              </a:rPr>
              <a:t>have sensitivities </a:t>
            </a:r>
            <a:r>
              <a:rPr sz="2800" b="0" dirty="0">
                <a:latin typeface="Rubik Light" panose="02000604000000020004" pitchFamily="2" charset="-79"/>
                <a:cs typeface="Rubik Light" panose="02000604000000020004" pitchFamily="2" charset="-79"/>
              </a:rPr>
              <a:t>~ kHz/</a:t>
            </a:r>
            <a:r>
              <a:rPr sz="2800" b="0" dirty="0" err="1">
                <a:latin typeface="Rubik Light" panose="02000604000000020004" pitchFamily="2" charset="-79"/>
                <a:cs typeface="Rubik Light" panose="02000604000000020004" pitchFamily="2" charset="-79"/>
              </a:rPr>
              <a:t>mG</a:t>
            </a:r>
            <a:r>
              <a:rPr sz="2800" b="0" dirty="0">
                <a:latin typeface="Rubik Light" panose="02000604000000020004" pitchFamily="2" charset="-79"/>
                <a:cs typeface="Rubik Light" panose="02000604000000020004" pitchFamily="2" charset="-79"/>
              </a:rPr>
              <a:t> -&gt; 10</a:t>
            </a:r>
            <a:r>
              <a:rPr sz="2800" b="0" baseline="31999" dirty="0">
                <a:latin typeface="Rubik Light" panose="02000604000000020004" pitchFamily="2" charset="-79"/>
                <a:cs typeface="Rubik Light" panose="02000604000000020004" pitchFamily="2" charset="-79"/>
              </a:rPr>
              <a:t>5</a:t>
            </a:r>
            <a:r>
              <a:rPr sz="2800" b="0" dirty="0">
                <a:latin typeface="Rubik Light" panose="02000604000000020004" pitchFamily="2" charset="-79"/>
                <a:cs typeface="Rubik Light" panose="02000604000000020004" pitchFamily="2" charset="-79"/>
              </a:rPr>
              <a:t> higher</a:t>
            </a:r>
            <a:r>
              <a:rPr lang="en-US" sz="2800" b="0" dirty="0">
                <a:latin typeface="Rubik Light" panose="02000604000000020004" pitchFamily="2" charset="-79"/>
                <a:cs typeface="Rubik Light" panose="02000604000000020004" pitchFamily="2" charset="-79"/>
              </a:rPr>
              <a:t> </a:t>
            </a:r>
            <a:r>
              <a:rPr sz="2800" b="0" dirty="0">
                <a:latin typeface="Rubik Light" panose="02000604000000020004" pitchFamily="2" charset="-79"/>
                <a:cs typeface="Rubik Light" panose="02000604000000020004" pitchFamily="2" charset="-79"/>
              </a:rPr>
              <a:t>dependance</a:t>
            </a:r>
          </a:p>
        </p:txBody>
      </p:sp>
      <p:sp>
        <p:nvSpPr>
          <p:cNvPr id="909" name="Rectangle"/>
          <p:cNvSpPr/>
          <p:nvPr/>
        </p:nvSpPr>
        <p:spPr>
          <a:xfrm>
            <a:off x="12548396" y="4329023"/>
            <a:ext cx="166608" cy="5143920"/>
          </a:xfrm>
          <a:prstGeom prst="rect">
            <a:avLst/>
          </a:prstGeom>
          <a:solidFill>
            <a:srgbClr val="FF2600">
              <a:alpha val="2519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 name="“Magic” transitions @ low magnetic field…">
            <a:extLst>
              <a:ext uri="{FF2B5EF4-FFF2-40B4-BE49-F238E27FC236}">
                <a16:creationId xmlns="" xmlns:a16="http://schemas.microsoft.com/office/drawing/2014/main" id="{91CC43E0-044B-8949-86DB-20F2EC9050B7}"/>
              </a:ext>
            </a:extLst>
          </p:cNvPr>
          <p:cNvSpPr txBox="1"/>
          <p:nvPr/>
        </p:nvSpPr>
        <p:spPr>
          <a:xfrm>
            <a:off x="16495489" y="10298984"/>
            <a:ext cx="7246799" cy="964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spcBef>
                <a:spcPts val="1000"/>
              </a:spcBef>
              <a:defRPr sz="2500" b="0">
                <a:latin typeface="Rubik Medium"/>
                <a:ea typeface="Rubik Medium"/>
                <a:cs typeface="Rubik Medium"/>
                <a:sym typeface="Rubik Medium"/>
              </a:defRPr>
            </a:pPr>
            <a:r>
              <a:rPr lang="en-GB" sz="2800" b="0" dirty="0">
                <a:solidFill>
                  <a:srgbClr val="83A32D"/>
                </a:solidFill>
                <a:latin typeface="Rubik Light" panose="02000604000000020004" pitchFamily="2" charset="-79"/>
                <a:cs typeface="Rubik Light" panose="02000604000000020004" pitchFamily="2" charset="-79"/>
              </a:rPr>
              <a:t>“Stretched” transitions with low first order magnetic field </a:t>
            </a:r>
            <a:r>
              <a:rPr lang="en-GB" sz="2800" b="0" dirty="0" err="1">
                <a:solidFill>
                  <a:srgbClr val="83A32D"/>
                </a:solidFill>
                <a:latin typeface="Rubik Light" panose="02000604000000020004" pitchFamily="2" charset="-79"/>
                <a:cs typeface="Rubik Light" panose="02000604000000020004" pitchFamily="2" charset="-79"/>
              </a:rPr>
              <a:t>senstivities</a:t>
            </a:r>
            <a:r>
              <a:rPr sz="2800" b="0" dirty="0">
                <a:solidFill>
                  <a:srgbClr val="83A32D"/>
                </a:solidFill>
                <a:latin typeface="Rubik Light" panose="02000604000000020004" pitchFamily="2" charset="-79"/>
                <a:ea typeface="Rubik Medium"/>
                <a:cs typeface="Rubik Light" panose="02000604000000020004" pitchFamily="2" charset="-79"/>
                <a:sym typeface="Rubik Medium"/>
              </a:rPr>
              <a:t> </a:t>
            </a:r>
            <a:r>
              <a:rPr lang="en-GB" sz="2800" b="0" dirty="0">
                <a:solidFill>
                  <a:srgbClr val="83A32D"/>
                </a:solidFill>
                <a:latin typeface="Rubik Light" panose="02000604000000020004" pitchFamily="2" charset="-79"/>
                <a:cs typeface="Rubik Light" panose="02000604000000020004" pitchFamily="2" charset="-79"/>
              </a:rPr>
              <a:t>~10 </a:t>
            </a:r>
            <a:r>
              <a:rPr lang="en-GB" sz="2800" b="0" dirty="0" err="1">
                <a:solidFill>
                  <a:srgbClr val="83A32D"/>
                </a:solidFill>
                <a:latin typeface="Rubik Light" panose="02000604000000020004" pitchFamily="2" charset="-79"/>
                <a:cs typeface="Rubik Light" panose="02000604000000020004" pitchFamily="2" charset="-79"/>
              </a:rPr>
              <a:t>mHz</a:t>
            </a:r>
            <a:r>
              <a:rPr lang="en-GB" sz="2800" b="0" dirty="0">
                <a:solidFill>
                  <a:srgbClr val="83A32D"/>
                </a:solidFill>
                <a:latin typeface="Rubik Light" panose="02000604000000020004" pitchFamily="2" charset="-79"/>
                <a:cs typeface="Rubik Light" panose="02000604000000020004" pitchFamily="2" charset="-79"/>
              </a:rPr>
              <a:t>/</a:t>
            </a:r>
            <a:r>
              <a:rPr lang="en-GB" sz="2800" b="0" dirty="0" err="1">
                <a:solidFill>
                  <a:srgbClr val="83A32D"/>
                </a:solidFill>
                <a:latin typeface="Rubik Light" panose="02000604000000020004" pitchFamily="2" charset="-79"/>
                <a:cs typeface="Rubik Light" panose="02000604000000020004" pitchFamily="2" charset="-79"/>
              </a:rPr>
              <a:t>mG</a:t>
            </a:r>
            <a:r>
              <a:rPr lang="en-GB" sz="2800" b="0" dirty="0">
                <a:solidFill>
                  <a:srgbClr val="83A32D"/>
                </a:solidFill>
                <a:latin typeface="Rubik Light" panose="02000604000000020004" pitchFamily="2" charset="-79"/>
                <a:cs typeface="Rubik Light" panose="02000604000000020004" pitchFamily="2" charset="-79"/>
              </a:rPr>
              <a:t> </a:t>
            </a:r>
            <a:endParaRPr sz="2800" b="0" dirty="0">
              <a:solidFill>
                <a:srgbClr val="83A32D"/>
              </a:solidFill>
              <a:latin typeface="Rubik Light" panose="02000604000000020004" pitchFamily="2" charset="-79"/>
              <a:cs typeface="Rubik Light" panose="02000604000000020004" pitchFamily="2" charset="-79"/>
            </a:endParaRPr>
          </a:p>
        </p:txBody>
      </p:sp>
      <p:sp>
        <p:nvSpPr>
          <p:cNvPr id="19" name="Rectangle">
            <a:extLst>
              <a:ext uri="{FF2B5EF4-FFF2-40B4-BE49-F238E27FC236}">
                <a16:creationId xmlns="" xmlns:a16="http://schemas.microsoft.com/office/drawing/2014/main" id="{7977906F-DF79-5946-89B4-3069B24F65C3}"/>
              </a:ext>
            </a:extLst>
          </p:cNvPr>
          <p:cNvSpPr/>
          <p:nvPr/>
        </p:nvSpPr>
        <p:spPr>
          <a:xfrm>
            <a:off x="905567" y="2957673"/>
            <a:ext cx="23036922" cy="9774193"/>
          </a:xfrm>
          <a:prstGeom prst="rect">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 name="M. Sinhal, Z. Meir, K. Najafian, G. Hegi and S. Willitsch, Science 367, 1213 (2020)  K. Najafian, Z. Meir, M. Sinhal and S. Willitsch, Nat. Commun., 11, 1-10 (2020)">
            <a:extLst>
              <a:ext uri="{FF2B5EF4-FFF2-40B4-BE49-F238E27FC236}">
                <a16:creationId xmlns="" xmlns:a16="http://schemas.microsoft.com/office/drawing/2014/main" id="{39D00AEC-D199-2D49-BA57-B703A87C88C9}"/>
              </a:ext>
            </a:extLst>
          </p:cNvPr>
          <p:cNvSpPr txBox="1"/>
          <p:nvPr/>
        </p:nvSpPr>
        <p:spPr>
          <a:xfrm>
            <a:off x="562535" y="12115052"/>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sz="2600" dirty="0"/>
              <a:t> </a:t>
            </a:r>
            <a:br>
              <a:rPr sz="2600" dirty="0"/>
            </a:br>
            <a:r>
              <a:rPr sz="2600" dirty="0"/>
              <a:t>K. Najafian</a:t>
            </a:r>
            <a:r>
              <a:rPr lang="en-US" sz="2600" dirty="0"/>
              <a:t> et al.</a:t>
            </a:r>
            <a:r>
              <a:rPr sz="2600" dirty="0"/>
              <a:t>, Nat. </a:t>
            </a:r>
            <a:r>
              <a:rPr sz="2600" dirty="0" err="1"/>
              <a:t>Commun</a:t>
            </a:r>
            <a:r>
              <a:rPr sz="2600" dirty="0"/>
              <a:t>., 11, 1-10 (2020)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3">
                                            <p:bg/>
                                          </p:spTgt>
                                        </p:tgtEl>
                                        <p:attrNameLst>
                                          <p:attrName>style.visibility</p:attrName>
                                        </p:attrNameLst>
                                      </p:cBhvr>
                                      <p:to>
                                        <p:strVal val="visible"/>
                                      </p:to>
                                    </p:set>
                                    <p:animEffect transition="in" filter="fade">
                                      <p:cBhvr>
                                        <p:cTn id="7" dur="500"/>
                                        <p:tgtEl>
                                          <p:spTgt spid="89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3">
                                            <p:txEl>
                                              <p:pRg st="0" end="0"/>
                                            </p:txEl>
                                          </p:spTgt>
                                        </p:tgtEl>
                                        <p:attrNameLst>
                                          <p:attrName>style.visibility</p:attrName>
                                        </p:attrNameLst>
                                      </p:cBhvr>
                                      <p:to>
                                        <p:strVal val="visible"/>
                                      </p:to>
                                    </p:set>
                                    <p:animEffect transition="in" filter="fade">
                                      <p:cBhvr>
                                        <p:cTn id="10" dur="500"/>
                                        <p:tgtEl>
                                          <p:spTgt spid="89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95"/>
                                        </p:tgtEl>
                                        <p:attrNameLst>
                                          <p:attrName>style.visibility</p:attrName>
                                        </p:attrNameLst>
                                      </p:cBhvr>
                                      <p:to>
                                        <p:strVal val="visible"/>
                                      </p:to>
                                    </p:set>
                                    <p:animEffect transition="in" filter="fade">
                                      <p:cBhvr>
                                        <p:cTn id="17" dur="500"/>
                                        <p:tgtEl>
                                          <p:spTgt spid="895"/>
                                        </p:tgtEl>
                                      </p:cBhvr>
                                    </p:animEffect>
                                  </p:childTnLst>
                                </p:cTn>
                              </p:par>
                            </p:childTnLst>
                          </p:cTn>
                        </p:par>
                        <p:par>
                          <p:cTn id="18" fill="hold">
                            <p:stCondLst>
                              <p:cond delay="1000"/>
                            </p:stCondLst>
                            <p:childTnLst>
                              <p:par>
                                <p:cTn id="19" presetID="10" presetClass="entr" fill="hold" grpId="1" nodeType="afterEffect">
                                  <p:stCondLst>
                                    <p:cond delay="0"/>
                                  </p:stCondLst>
                                  <p:iterate>
                                    <p:tmAbs val="0"/>
                                  </p:iterate>
                                  <p:childTnLst>
                                    <p:set>
                                      <p:cBhvr>
                                        <p:cTn id="20" fill="hold"/>
                                        <p:tgtEl>
                                          <p:spTgt spid="896"/>
                                        </p:tgtEl>
                                        <p:attrNameLst>
                                          <p:attrName>style.visibility</p:attrName>
                                        </p:attrNameLst>
                                      </p:cBhvr>
                                      <p:to>
                                        <p:strVal val="visible"/>
                                      </p:to>
                                    </p:set>
                                    <p:animEffect transition="in" filter="fade">
                                      <p:cBhvr>
                                        <p:cTn id="21" dur="500"/>
                                        <p:tgtEl>
                                          <p:spTgt spid="89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2" nodeType="clickEffect">
                                  <p:stCondLst>
                                    <p:cond delay="0"/>
                                  </p:stCondLst>
                                  <p:iterate>
                                    <p:tmAbs val="0"/>
                                  </p:iterate>
                                  <p:childTnLst>
                                    <p:set>
                                      <p:cBhvr>
                                        <p:cTn id="25" fill="hold"/>
                                        <p:tgtEl>
                                          <p:spTgt spid="897"/>
                                        </p:tgtEl>
                                        <p:attrNameLst>
                                          <p:attrName>style.visibility</p:attrName>
                                        </p:attrNameLst>
                                      </p:cBhvr>
                                      <p:to>
                                        <p:strVal val="visible"/>
                                      </p:to>
                                    </p:set>
                                    <p:animEffect transition="in" filter="wipe(down)">
                                      <p:cBhvr>
                                        <p:cTn id="26" dur="500"/>
                                        <p:tgtEl>
                                          <p:spTgt spid="897"/>
                                        </p:tgtEl>
                                      </p:cBhvr>
                                    </p:animEffect>
                                  </p:childTnLst>
                                </p:cTn>
                              </p:par>
                            </p:childTnLst>
                          </p:cTn>
                        </p:par>
                        <p:par>
                          <p:cTn id="27" fill="hold">
                            <p:stCondLst>
                              <p:cond delay="500"/>
                            </p:stCondLst>
                            <p:childTnLst>
                              <p:par>
                                <p:cTn id="28" presetID="10" presetClass="entr" fill="hold" grpId="3" nodeType="afterEffect">
                                  <p:stCondLst>
                                    <p:cond delay="0"/>
                                  </p:stCondLst>
                                  <p:iterate>
                                    <p:tmAbs val="0"/>
                                  </p:iterate>
                                  <p:childTnLst>
                                    <p:set>
                                      <p:cBhvr>
                                        <p:cTn id="29" fill="hold"/>
                                        <p:tgtEl>
                                          <p:spTgt spid="901"/>
                                        </p:tgtEl>
                                        <p:attrNameLst>
                                          <p:attrName>style.visibility</p:attrName>
                                        </p:attrNameLst>
                                      </p:cBhvr>
                                      <p:to>
                                        <p:strVal val="visible"/>
                                      </p:to>
                                    </p:set>
                                    <p:animEffect transition="in" filter="fade">
                                      <p:cBhvr>
                                        <p:cTn id="30" dur="500"/>
                                        <p:tgtEl>
                                          <p:spTgt spid="90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4" nodeType="clickEffect">
                                  <p:stCondLst>
                                    <p:cond delay="0"/>
                                  </p:stCondLst>
                                  <p:iterate>
                                    <p:tmAbs val="0"/>
                                  </p:iterate>
                                  <p:childTnLst>
                                    <p:set>
                                      <p:cBhvr>
                                        <p:cTn id="34" fill="hold"/>
                                        <p:tgtEl>
                                          <p:spTgt spid="909"/>
                                        </p:tgtEl>
                                        <p:attrNameLst>
                                          <p:attrName>style.visibility</p:attrName>
                                        </p:attrNameLst>
                                      </p:cBhvr>
                                      <p:to>
                                        <p:strVal val="visible"/>
                                      </p:to>
                                    </p:set>
                                    <p:animEffect transition="in" filter="wipe(down)">
                                      <p:cBhvr>
                                        <p:cTn id="35" dur="500"/>
                                        <p:tgtEl>
                                          <p:spTgt spid="90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1500"/>
                            </p:stCondLst>
                            <p:childTnLst>
                              <p:par>
                                <p:cTn id="45" presetID="10" presetClass="entr" fill="hold" grpId="6" nodeType="afterEffect">
                                  <p:stCondLst>
                                    <p:cond delay="0"/>
                                  </p:stCondLst>
                                  <p:iterate>
                                    <p:tmAbs val="0"/>
                                  </p:iterate>
                                  <p:childTnLst>
                                    <p:set>
                                      <p:cBhvr>
                                        <p:cTn id="46" fill="hold"/>
                                        <p:tgtEl>
                                          <p:spTgt spid="908"/>
                                        </p:tgtEl>
                                        <p:attrNameLst>
                                          <p:attrName>style.visibility</p:attrName>
                                        </p:attrNameLst>
                                      </p:cBhvr>
                                      <p:to>
                                        <p:strVal val="visible"/>
                                      </p:to>
                                    </p:set>
                                    <p:animEffect transition="in" filter="fade">
                                      <p:cBhvr>
                                        <p:cTn id="47" dur="500"/>
                                        <p:tgtEl>
                                          <p:spTgt spid="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 grpId="0" build="p" animBg="1"/>
      <p:bldP spid="895" grpId="0" animBg="1"/>
      <p:bldP spid="896" grpId="1" animBg="1" advAuto="0"/>
      <p:bldP spid="897" grpId="2" animBg="1" advAuto="0"/>
      <p:bldP spid="901" grpId="3" animBg="1" advAuto="0"/>
      <p:bldP spid="908" grpId="6" animBg="1" advAuto="0"/>
      <p:bldP spid="909" grpId="4" animBg="1" advAuto="0"/>
      <p:bldP spid="20"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 name="Summary"/>
          <p:cNvSpPr txBox="1">
            <a:spLocks noGrp="1"/>
          </p:cNvSpPr>
          <p:nvPr>
            <p:ph type="body" idx="21"/>
          </p:nvPr>
        </p:nvSpPr>
        <p:spPr>
          <a:xfrm>
            <a:off x="666727" y="841136"/>
            <a:ext cx="9652001" cy="1314928"/>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t>Summary</a:t>
            </a:r>
          </a:p>
        </p:txBody>
      </p:sp>
      <p:grpSp>
        <p:nvGrpSpPr>
          <p:cNvPr id="1492" name="Group"/>
          <p:cNvGrpSpPr/>
          <p:nvPr/>
        </p:nvGrpSpPr>
        <p:grpSpPr>
          <a:xfrm>
            <a:off x="18580197" y="628715"/>
            <a:ext cx="4836561" cy="1739770"/>
            <a:chOff x="0" y="0"/>
            <a:chExt cx="4836559" cy="1739769"/>
          </a:xfrm>
        </p:grpSpPr>
        <p:grpSp>
          <p:nvGrpSpPr>
            <p:cNvPr id="1489" name="Group"/>
            <p:cNvGrpSpPr/>
            <p:nvPr/>
          </p:nvGrpSpPr>
          <p:grpSpPr>
            <a:xfrm>
              <a:off x="0" y="0"/>
              <a:ext cx="4836560" cy="1739770"/>
              <a:chOff x="0" y="0"/>
              <a:chExt cx="4836559" cy="1739769"/>
            </a:xfrm>
          </p:grpSpPr>
          <p:sp>
            <p:nvSpPr>
              <p:cNvPr id="1486" name="Rectangle"/>
              <p:cNvSpPr/>
              <p:nvPr/>
            </p:nvSpPr>
            <p:spPr>
              <a:xfrm>
                <a:off x="1078657" y="625924"/>
                <a:ext cx="2874562" cy="487922"/>
              </a:xfrm>
              <a:prstGeom prst="rect">
                <a:avLst/>
              </a:prstGeom>
              <a:gradFill flip="none" rotWithShape="1">
                <a:gsLst>
                  <a:gs pos="0">
                    <a:srgbClr val="73FA79"/>
                  </a:gs>
                  <a:gs pos="100000">
                    <a:srgbClr val="008F00"/>
                  </a:gs>
                </a:gsLst>
                <a:path path="circle">
                  <a:fillToRect l="22761" t="115254" r="77238" b="-15254"/>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87" name="Circle"/>
              <p:cNvSpPr/>
              <p:nvPr/>
            </p:nvSpPr>
            <p:spPr>
              <a:xfrm>
                <a:off x="0" y="0"/>
                <a:ext cx="1739770" cy="1739770"/>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88" name="Circle"/>
              <p:cNvSpPr/>
              <p:nvPr/>
            </p:nvSpPr>
            <p:spPr>
              <a:xfrm>
                <a:off x="3096790" y="0"/>
                <a:ext cx="1739770" cy="1739770"/>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490" name="14N"/>
            <p:cNvSpPr txBox="1"/>
            <p:nvPr/>
          </p:nvSpPr>
          <p:spPr>
            <a:xfrm>
              <a:off x="300371" y="486006"/>
              <a:ext cx="930256" cy="7677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b="0">
                  <a:latin typeface="Rubik Medium"/>
                  <a:ea typeface="Rubik Medium"/>
                  <a:cs typeface="Rubik Medium"/>
                  <a:sym typeface="Rubik Medium"/>
                </a:defRPr>
              </a:pPr>
              <a:r>
                <a:rPr baseline="31999"/>
                <a:t>14</a:t>
              </a:r>
              <a:r>
                <a:t>N</a:t>
              </a:r>
            </a:p>
          </p:txBody>
        </p:sp>
        <p:sp>
          <p:nvSpPr>
            <p:cNvPr id="1491" name="14N"/>
            <p:cNvSpPr txBox="1"/>
            <p:nvPr/>
          </p:nvSpPr>
          <p:spPr>
            <a:xfrm>
              <a:off x="3501547" y="486006"/>
              <a:ext cx="930256" cy="7677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b="0">
                  <a:latin typeface="Rubik Medium"/>
                  <a:ea typeface="Rubik Medium"/>
                  <a:cs typeface="Rubik Medium"/>
                  <a:sym typeface="Rubik Medium"/>
                </a:defRPr>
              </a:pPr>
              <a:r>
                <a:rPr baseline="31999"/>
                <a:t>14</a:t>
              </a:r>
              <a:r>
                <a:t>N</a:t>
              </a:r>
            </a:p>
          </p:txBody>
        </p:sp>
      </p:grpSp>
      <p:pic>
        <p:nvPicPr>
          <p:cNvPr id="1493" name="Image" descr="Image"/>
          <p:cNvPicPr>
            <a:picLocks noChangeAspect="1"/>
          </p:cNvPicPr>
          <p:nvPr/>
        </p:nvPicPr>
        <p:blipFill>
          <a:blip r:embed="rId3"/>
          <a:stretch>
            <a:fillRect/>
          </a:stretch>
        </p:blipFill>
        <p:spPr>
          <a:xfrm>
            <a:off x="7430260" y="3456656"/>
            <a:ext cx="8103985" cy="6077989"/>
          </a:xfrm>
          <a:prstGeom prst="rect">
            <a:avLst/>
          </a:prstGeom>
          <a:ln w="12700">
            <a:miter lim="400000"/>
          </a:ln>
        </p:spPr>
      </p:pic>
      <p:pic>
        <p:nvPicPr>
          <p:cNvPr id="1494" name="Image" descr="Image"/>
          <p:cNvPicPr>
            <a:picLocks noChangeAspect="1"/>
          </p:cNvPicPr>
          <p:nvPr/>
        </p:nvPicPr>
        <p:blipFill>
          <a:blip r:embed="rId4"/>
          <a:stretch>
            <a:fillRect/>
          </a:stretch>
        </p:blipFill>
        <p:spPr>
          <a:xfrm>
            <a:off x="7363386" y="6730464"/>
            <a:ext cx="8237733" cy="6178300"/>
          </a:xfrm>
          <a:prstGeom prst="rect">
            <a:avLst/>
          </a:prstGeom>
          <a:ln w="12700">
            <a:miter lim="400000"/>
          </a:ln>
        </p:spPr>
      </p:pic>
      <p:sp>
        <p:nvSpPr>
          <p:cNvPr id="1495" name="Non-invasive dipole spectroscopy of molecules"/>
          <p:cNvSpPr txBox="1"/>
          <p:nvPr/>
        </p:nvSpPr>
        <p:spPr>
          <a:xfrm>
            <a:off x="7537561" y="12549729"/>
            <a:ext cx="8300349"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b="0">
                <a:latin typeface="Rubik Medium"/>
                <a:ea typeface="Rubik Medium"/>
                <a:cs typeface="Rubik Medium"/>
                <a:sym typeface="Rubik Medium"/>
              </a:defRPr>
            </a:lvl1pPr>
          </a:lstStyle>
          <a:p>
            <a:r>
              <a:rPr sz="2800" dirty="0">
                <a:latin typeface="Rubik" panose="02000604000000020004" pitchFamily="2" charset="-79"/>
                <a:cs typeface="Rubik" panose="02000604000000020004" pitchFamily="2" charset="-79"/>
              </a:rPr>
              <a:t>Non-invasive dipole spectroscopy of molecules</a:t>
            </a:r>
          </a:p>
        </p:txBody>
      </p:sp>
      <p:grpSp>
        <p:nvGrpSpPr>
          <p:cNvPr id="1511" name="Group"/>
          <p:cNvGrpSpPr/>
          <p:nvPr/>
        </p:nvGrpSpPr>
        <p:grpSpPr>
          <a:xfrm>
            <a:off x="8572165" y="340444"/>
            <a:ext cx="6231141" cy="4044210"/>
            <a:chOff x="0" y="0"/>
            <a:chExt cx="6231140" cy="4044209"/>
          </a:xfrm>
        </p:grpSpPr>
        <p:sp>
          <p:nvSpPr>
            <p:cNvPr id="1496" name="Rectangle"/>
            <p:cNvSpPr/>
            <p:nvPr/>
          </p:nvSpPr>
          <p:spPr>
            <a:xfrm>
              <a:off x="0" y="0"/>
              <a:ext cx="6231140" cy="4044209"/>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509" name="Group"/>
            <p:cNvGrpSpPr/>
            <p:nvPr/>
          </p:nvGrpSpPr>
          <p:grpSpPr>
            <a:xfrm>
              <a:off x="830616" y="190743"/>
              <a:ext cx="4569908" cy="2469050"/>
              <a:chOff x="0" y="0"/>
              <a:chExt cx="4569907" cy="2469049"/>
            </a:xfrm>
          </p:grpSpPr>
          <p:sp>
            <p:nvSpPr>
              <p:cNvPr id="1497" name="N2+"/>
              <p:cNvSpPr txBox="1"/>
              <p:nvPr/>
            </p:nvSpPr>
            <p:spPr>
              <a:xfrm>
                <a:off x="2416673" y="0"/>
                <a:ext cx="1320223" cy="1044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600" b="0">
                    <a:latin typeface="Arial"/>
                    <a:ea typeface="Arial"/>
                    <a:cs typeface="Arial"/>
                    <a:sym typeface="Arial"/>
                  </a:defRPr>
                </a:pPr>
                <a:r>
                  <a:t>N</a:t>
                </a:r>
                <a:r>
                  <a:rPr baseline="-5999"/>
                  <a:t>2</a:t>
                </a:r>
                <a:r>
                  <a:rPr baseline="31999"/>
                  <a:t>+</a:t>
                </a:r>
              </a:p>
            </p:txBody>
          </p:sp>
          <p:sp>
            <p:nvSpPr>
              <p:cNvPr id="1498" name="Ca+"/>
              <p:cNvSpPr txBox="1"/>
              <p:nvPr/>
            </p:nvSpPr>
            <p:spPr>
              <a:xfrm>
                <a:off x="667188" y="19240"/>
                <a:ext cx="1435392" cy="10446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600" b="0">
                    <a:latin typeface="Arial"/>
                    <a:ea typeface="Arial"/>
                    <a:cs typeface="Arial"/>
                    <a:sym typeface="Arial"/>
                  </a:defRPr>
                </a:pPr>
                <a:r>
                  <a:t>Ca</a:t>
                </a:r>
                <a:r>
                  <a:rPr baseline="31999"/>
                  <a:t>+</a:t>
                </a:r>
              </a:p>
            </p:txBody>
          </p:sp>
          <p:sp>
            <p:nvSpPr>
              <p:cNvPr id="1560" name="Connection Line"/>
              <p:cNvSpPr/>
              <p:nvPr/>
            </p:nvSpPr>
            <p:spPr>
              <a:xfrm>
                <a:off x="0" y="97536"/>
                <a:ext cx="4569908" cy="2371514"/>
              </a:xfrm>
              <a:custGeom>
                <a:avLst/>
                <a:gdLst/>
                <a:ahLst/>
                <a:cxnLst>
                  <a:cxn ang="0">
                    <a:pos x="wd2" y="hd2"/>
                  </a:cxn>
                  <a:cxn ang="5400000">
                    <a:pos x="wd2" y="hd2"/>
                  </a:cxn>
                  <a:cxn ang="10800000">
                    <a:pos x="wd2" y="hd2"/>
                  </a:cxn>
                  <a:cxn ang="16200000">
                    <a:pos x="wd2" y="hd2"/>
                  </a:cxn>
                </a:cxnLst>
                <a:rect l="0" t="0" r="r" b="b"/>
                <a:pathLst>
                  <a:path w="21600" h="16200" extrusionOk="0">
                    <a:moveTo>
                      <a:pt x="0" y="0"/>
                    </a:moveTo>
                    <a:cubicBezTo>
                      <a:pt x="7637" y="21592"/>
                      <a:pt x="14837" y="21600"/>
                      <a:pt x="21600" y="25"/>
                    </a:cubicBezTo>
                  </a:path>
                </a:pathLst>
              </a:custGeom>
              <a:noFill/>
              <a:ln w="76200" cap="flat">
                <a:solidFill>
                  <a:srgbClr val="FF2600"/>
                </a:solidFill>
                <a:prstDash val="solid"/>
                <a:miter lim="400000"/>
              </a:ln>
              <a:effectLst/>
            </p:spPr>
            <p:txBody>
              <a:bodyPr/>
              <a:lstStyle/>
              <a:p>
                <a:endParaRPr/>
              </a:p>
            </p:txBody>
          </p:sp>
          <p:grpSp>
            <p:nvGrpSpPr>
              <p:cNvPr id="1508" name="Group"/>
              <p:cNvGrpSpPr/>
              <p:nvPr/>
            </p:nvGrpSpPr>
            <p:grpSpPr>
              <a:xfrm>
                <a:off x="928302" y="610999"/>
                <a:ext cx="2788193" cy="1183752"/>
                <a:chOff x="0" y="0"/>
                <a:chExt cx="2788191" cy="1183750"/>
              </a:xfrm>
            </p:grpSpPr>
            <p:pic>
              <p:nvPicPr>
                <p:cNvPr id="1500" name="Image" descr="Image"/>
                <p:cNvPicPr>
                  <a:picLocks noChangeAspect="1"/>
                </p:cNvPicPr>
                <p:nvPr/>
              </p:nvPicPr>
              <p:blipFill>
                <a:blip r:embed="rId5"/>
                <a:stretch>
                  <a:fillRect/>
                </a:stretch>
              </p:blipFill>
              <p:spPr>
                <a:xfrm>
                  <a:off x="1723197" y="188511"/>
                  <a:ext cx="1064995" cy="931872"/>
                </a:xfrm>
                <a:prstGeom prst="rect">
                  <a:avLst/>
                </a:prstGeom>
                <a:ln w="12700" cap="flat">
                  <a:noFill/>
                  <a:miter lim="400000"/>
                </a:ln>
                <a:effectLst/>
              </p:spPr>
            </p:pic>
            <p:pic>
              <p:nvPicPr>
                <p:cNvPr id="1501" name="Image" descr="Image"/>
                <p:cNvPicPr>
                  <a:picLocks noChangeAspect="1"/>
                </p:cNvPicPr>
                <p:nvPr/>
              </p:nvPicPr>
              <p:blipFill>
                <a:blip r:embed="rId6"/>
                <a:stretch>
                  <a:fillRect/>
                </a:stretch>
              </p:blipFill>
              <p:spPr>
                <a:xfrm>
                  <a:off x="103518" y="299448"/>
                  <a:ext cx="709997" cy="709998"/>
                </a:xfrm>
                <a:prstGeom prst="rect">
                  <a:avLst/>
                </a:prstGeom>
                <a:ln w="12700" cap="flat">
                  <a:noFill/>
                  <a:miter lim="400000"/>
                </a:ln>
                <a:effectLst/>
              </p:spPr>
            </p:pic>
            <p:grpSp>
              <p:nvGrpSpPr>
                <p:cNvPr id="1507" name="Group"/>
                <p:cNvGrpSpPr/>
                <p:nvPr/>
              </p:nvGrpSpPr>
              <p:grpSpPr>
                <a:xfrm>
                  <a:off x="0" y="0"/>
                  <a:ext cx="2681693" cy="1183751"/>
                  <a:chOff x="0" y="0"/>
                  <a:chExt cx="2681692" cy="1183750"/>
                </a:xfrm>
              </p:grpSpPr>
              <p:sp>
                <p:nvSpPr>
                  <p:cNvPr id="1502" name="+"/>
                  <p:cNvSpPr txBox="1"/>
                  <p:nvPr/>
                </p:nvSpPr>
                <p:spPr>
                  <a:xfrm>
                    <a:off x="0" y="19041"/>
                    <a:ext cx="884515" cy="11647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600"/>
                    </a:lvl1pPr>
                  </a:lstStyle>
                  <a:p>
                    <a:r>
                      <a:t>+</a:t>
                    </a:r>
                  </a:p>
                </p:txBody>
              </p:sp>
              <p:sp>
                <p:nvSpPr>
                  <p:cNvPr id="1503" name="+"/>
                  <p:cNvSpPr txBox="1"/>
                  <p:nvPr/>
                </p:nvSpPr>
                <p:spPr>
                  <a:xfrm>
                    <a:off x="1829696" y="0"/>
                    <a:ext cx="851997" cy="11837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600"/>
                    </a:lvl1pPr>
                  </a:lstStyle>
                  <a:p>
                    <a:r>
                      <a:t>+</a:t>
                    </a:r>
                  </a:p>
                </p:txBody>
              </p:sp>
              <p:grpSp>
                <p:nvGrpSpPr>
                  <p:cNvPr id="1506" name="Group"/>
                  <p:cNvGrpSpPr/>
                  <p:nvPr/>
                </p:nvGrpSpPr>
                <p:grpSpPr>
                  <a:xfrm>
                    <a:off x="986517" y="493507"/>
                    <a:ext cx="645306" cy="399246"/>
                    <a:chOff x="0" y="0"/>
                    <a:chExt cx="645304" cy="399245"/>
                  </a:xfrm>
                </p:grpSpPr>
                <p:pic>
                  <p:nvPicPr>
                    <p:cNvPr id="1504" name="mechanical-spring-vector-icon-450w-1184485066.jpg" descr="mechanical-spring-vector-icon-450w-1184485066.jpg"/>
                    <p:cNvPicPr>
                      <a:picLocks noChangeAspect="1"/>
                    </p:cNvPicPr>
                    <p:nvPr/>
                  </p:nvPicPr>
                  <p:blipFill>
                    <a:blip r:embed="rId7"/>
                    <a:srcRect l="33022" t="58163" r="33859" b="14636"/>
                    <a:stretch>
                      <a:fillRect/>
                    </a:stretch>
                  </p:blipFill>
                  <p:spPr>
                    <a:xfrm rot="16200000">
                      <a:off x="-28387" y="28387"/>
                      <a:ext cx="399246" cy="342472"/>
                    </a:xfrm>
                    <a:prstGeom prst="rect">
                      <a:avLst/>
                    </a:prstGeom>
                    <a:ln w="12700" cap="flat">
                      <a:noFill/>
                      <a:miter lim="400000"/>
                    </a:ln>
                    <a:effectLst/>
                  </p:spPr>
                </p:pic>
                <p:pic>
                  <p:nvPicPr>
                    <p:cNvPr id="1505" name="mechanical-spring-vector-icon-450w-1184485066.jpg" descr="mechanical-spring-vector-icon-450w-1184485066.jpg"/>
                    <p:cNvPicPr>
                      <a:picLocks noChangeAspect="1"/>
                    </p:cNvPicPr>
                    <p:nvPr/>
                  </p:nvPicPr>
                  <p:blipFill>
                    <a:blip r:embed="rId7"/>
                    <a:srcRect l="33022" t="58163" r="33859" b="14636"/>
                    <a:stretch>
                      <a:fillRect/>
                    </a:stretch>
                  </p:blipFill>
                  <p:spPr>
                    <a:xfrm rot="16200000">
                      <a:off x="274446" y="28387"/>
                      <a:ext cx="399246" cy="342472"/>
                    </a:xfrm>
                    <a:prstGeom prst="rect">
                      <a:avLst/>
                    </a:prstGeom>
                    <a:ln w="12700" cap="flat">
                      <a:noFill/>
                      <a:miter lim="400000"/>
                    </a:ln>
                    <a:effectLst/>
                  </p:spPr>
                </p:pic>
              </p:grpSp>
            </p:grpSp>
          </p:grpSp>
        </p:grpSp>
        <p:sp>
          <p:nvSpPr>
            <p:cNvPr id="1510" name="State preparation, Trapping &amp;…"/>
            <p:cNvSpPr txBox="1"/>
            <p:nvPr/>
          </p:nvSpPr>
          <p:spPr>
            <a:xfrm>
              <a:off x="596138" y="2965709"/>
              <a:ext cx="5134418" cy="964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500" b="0">
                  <a:latin typeface="Rubik Medium"/>
                  <a:ea typeface="Rubik Medium"/>
                  <a:cs typeface="Rubik Medium"/>
                  <a:sym typeface="Rubik Medium"/>
                </a:defRPr>
              </a:pPr>
              <a:r>
                <a:rPr sz="2800" b="0" dirty="0">
                  <a:latin typeface="Rubik" panose="02000604000000020004" pitchFamily="2" charset="-79"/>
                  <a:cs typeface="Rubik" panose="02000604000000020004" pitchFamily="2" charset="-79"/>
                </a:rPr>
                <a:t>State preparation, Trapping &amp; </a:t>
              </a:r>
            </a:p>
            <a:p>
              <a:pPr>
                <a:defRPr sz="2500" b="0">
                  <a:latin typeface="Rubik Medium"/>
                  <a:ea typeface="Rubik Medium"/>
                  <a:cs typeface="Rubik Medium"/>
                  <a:sym typeface="Rubik Medium"/>
                </a:defRPr>
              </a:pPr>
              <a:r>
                <a:rPr sz="2800" b="0" dirty="0">
                  <a:latin typeface="Rubik" panose="02000604000000020004" pitchFamily="2" charset="-79"/>
                  <a:cs typeface="Rubik" panose="02000604000000020004" pitchFamily="2" charset="-79"/>
                </a:rPr>
                <a:t>Cooling of single molecules</a:t>
              </a:r>
            </a:p>
          </p:txBody>
        </p:sp>
      </p:grpSp>
      <p:grpSp>
        <p:nvGrpSpPr>
          <p:cNvPr id="1550" name="Group"/>
          <p:cNvGrpSpPr/>
          <p:nvPr/>
        </p:nvGrpSpPr>
        <p:grpSpPr>
          <a:xfrm>
            <a:off x="16316134" y="4156145"/>
            <a:ext cx="7457898" cy="7931658"/>
            <a:chOff x="0" y="0"/>
            <a:chExt cx="7457897" cy="7931656"/>
          </a:xfrm>
        </p:grpSpPr>
        <p:sp>
          <p:nvSpPr>
            <p:cNvPr id="1512" name="729"/>
            <p:cNvSpPr/>
            <p:nvPr/>
          </p:nvSpPr>
          <p:spPr>
            <a:xfrm>
              <a:off x="5513147" y="2264806"/>
              <a:ext cx="824777" cy="1557725"/>
            </a:xfrm>
            <a:prstGeom prst="roundRect">
              <a:avLst>
                <a:gd name="adj" fmla="val 16926"/>
              </a:avLst>
            </a:prstGeom>
            <a:solidFill>
              <a:srgbClr val="4472C4"/>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2500" b="0">
                  <a:solidFill>
                    <a:srgbClr val="FFFFFF"/>
                  </a:solidFill>
                  <a:latin typeface="+mn-lt"/>
                  <a:ea typeface="+mn-ea"/>
                  <a:cs typeface="+mn-cs"/>
                  <a:sym typeface="Helvetica Neue Medium"/>
                </a:defRPr>
              </a:lvl1pPr>
            </a:lstStyle>
            <a:p>
              <a:r>
                <a:t>729</a:t>
              </a:r>
            </a:p>
          </p:txBody>
        </p:sp>
        <p:grpSp>
          <p:nvGrpSpPr>
            <p:cNvPr id="1517" name="Group"/>
            <p:cNvGrpSpPr/>
            <p:nvPr/>
          </p:nvGrpSpPr>
          <p:grpSpPr>
            <a:xfrm>
              <a:off x="5525501" y="3795871"/>
              <a:ext cx="800068" cy="4135786"/>
              <a:chOff x="0" y="0"/>
              <a:chExt cx="800067" cy="4135785"/>
            </a:xfrm>
          </p:grpSpPr>
          <p:sp>
            <p:nvSpPr>
              <p:cNvPr id="1513" name="Line"/>
              <p:cNvSpPr/>
              <p:nvPr/>
            </p:nvSpPr>
            <p:spPr>
              <a:xfrm flipV="1">
                <a:off x="400033" y="0"/>
                <a:ext cx="1" cy="4085728"/>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516" name="Group"/>
              <p:cNvGrpSpPr/>
              <p:nvPr/>
            </p:nvGrpSpPr>
            <p:grpSpPr>
              <a:xfrm rot="16200000">
                <a:off x="-368114" y="2967604"/>
                <a:ext cx="1536295" cy="800068"/>
                <a:chOff x="0" y="0"/>
                <a:chExt cx="1536294" cy="800067"/>
              </a:xfrm>
            </p:grpSpPr>
            <p:sp>
              <p:nvSpPr>
                <p:cNvPr id="1514" name="Shape"/>
                <p:cNvSpPr/>
                <p:nvPr/>
              </p:nvSpPr>
              <p:spPr>
                <a:xfrm>
                  <a:off x="0" y="0"/>
                  <a:ext cx="275505" cy="800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14655" y="2848"/>
                        <a:pt x="10723" y="6660"/>
                        <a:pt x="10623" y="10642"/>
                      </a:cubicBezTo>
                      <a:cubicBezTo>
                        <a:pt x="10521" y="14732"/>
                        <a:pt x="14468" y="18672"/>
                        <a:pt x="21600" y="21600"/>
                      </a:cubicBezTo>
                      <a:lnTo>
                        <a:pt x="0" y="21600"/>
                      </a:lnTo>
                      <a:lnTo>
                        <a:pt x="0" y="0"/>
                      </a:lnTo>
                      <a:close/>
                    </a:path>
                  </a:pathLst>
                </a:custGeom>
                <a:solidFill>
                  <a:srgbClr val="5E5E5E"/>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15" name="Shape"/>
                <p:cNvSpPr/>
                <p:nvPr/>
              </p:nvSpPr>
              <p:spPr>
                <a:xfrm flipH="1">
                  <a:off x="1260789" y="0"/>
                  <a:ext cx="275506" cy="800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14655" y="2848"/>
                        <a:pt x="10723" y="6660"/>
                        <a:pt x="10623" y="10642"/>
                      </a:cubicBezTo>
                      <a:cubicBezTo>
                        <a:pt x="10521" y="14732"/>
                        <a:pt x="14468" y="18672"/>
                        <a:pt x="21600" y="21600"/>
                      </a:cubicBezTo>
                      <a:lnTo>
                        <a:pt x="0" y="21600"/>
                      </a:lnTo>
                      <a:lnTo>
                        <a:pt x="0" y="0"/>
                      </a:lnTo>
                      <a:close/>
                    </a:path>
                  </a:pathLst>
                </a:custGeom>
                <a:solidFill>
                  <a:srgbClr val="5E5E5E"/>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pic>
          <p:nvPicPr>
            <p:cNvPr id="1518" name="Image" descr="Image"/>
            <p:cNvPicPr>
              <a:picLocks noChangeAspect="1"/>
            </p:cNvPicPr>
            <p:nvPr/>
          </p:nvPicPr>
          <p:blipFill>
            <a:blip r:embed="rId8"/>
            <a:stretch>
              <a:fillRect/>
            </a:stretch>
          </p:blipFill>
          <p:spPr>
            <a:xfrm>
              <a:off x="1422138" y="193754"/>
              <a:ext cx="3035610" cy="1992120"/>
            </a:xfrm>
            <a:prstGeom prst="rect">
              <a:avLst/>
            </a:prstGeom>
            <a:ln w="12700" cap="flat">
              <a:noFill/>
              <a:miter lim="400000"/>
            </a:ln>
            <a:effectLst/>
          </p:spPr>
        </p:pic>
        <p:grpSp>
          <p:nvGrpSpPr>
            <p:cNvPr id="1521" name="Group"/>
            <p:cNvGrpSpPr/>
            <p:nvPr/>
          </p:nvGrpSpPr>
          <p:grpSpPr>
            <a:xfrm>
              <a:off x="2397699" y="2070840"/>
              <a:ext cx="3517498" cy="2928819"/>
              <a:chOff x="0" y="0"/>
              <a:chExt cx="3517497" cy="2928818"/>
            </a:xfrm>
          </p:grpSpPr>
          <p:sp>
            <p:nvSpPr>
              <p:cNvPr id="1519" name="Line"/>
              <p:cNvSpPr/>
              <p:nvPr/>
            </p:nvSpPr>
            <p:spPr>
              <a:xfrm flipV="1">
                <a:off x="13173" y="0"/>
                <a:ext cx="1" cy="2922249"/>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20" name="Line"/>
              <p:cNvSpPr/>
              <p:nvPr/>
            </p:nvSpPr>
            <p:spPr>
              <a:xfrm>
                <a:off x="0" y="2928818"/>
                <a:ext cx="3517498" cy="1"/>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526" name="Group"/>
            <p:cNvGrpSpPr/>
            <p:nvPr/>
          </p:nvGrpSpPr>
          <p:grpSpPr>
            <a:xfrm>
              <a:off x="6335765" y="2630896"/>
              <a:ext cx="768365" cy="5201433"/>
              <a:chOff x="0" y="0"/>
              <a:chExt cx="768363" cy="5201431"/>
            </a:xfrm>
          </p:grpSpPr>
          <p:sp>
            <p:nvSpPr>
              <p:cNvPr id="1522" name="Line"/>
              <p:cNvSpPr/>
              <p:nvPr/>
            </p:nvSpPr>
            <p:spPr>
              <a:xfrm flipV="1">
                <a:off x="747995" y="545639"/>
                <a:ext cx="1" cy="4655793"/>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23" name="Line"/>
              <p:cNvSpPr/>
              <p:nvPr/>
            </p:nvSpPr>
            <p:spPr>
              <a:xfrm>
                <a:off x="0" y="5195956"/>
                <a:ext cx="760583" cy="1"/>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24" name="Line"/>
              <p:cNvSpPr/>
              <p:nvPr/>
            </p:nvSpPr>
            <p:spPr>
              <a:xfrm>
                <a:off x="101083" y="560687"/>
                <a:ext cx="667281" cy="1"/>
              </a:xfrm>
              <a:prstGeom prst="line">
                <a:avLst/>
              </a:prstGeom>
              <a:noFill/>
              <a:ln w="38100" cap="rnd">
                <a:solidFill>
                  <a:srgbClr val="5E5E5E"/>
                </a:solidFill>
                <a:custDash>
                  <a:ds d="100000" sp="200000"/>
                </a:custDash>
                <a:round/>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25" name="Image" descr="Image"/>
              <p:cNvPicPr>
                <a:picLocks noChangeAspect="1"/>
              </p:cNvPicPr>
              <p:nvPr/>
            </p:nvPicPr>
            <p:blipFill>
              <a:blip r:embed="rId9"/>
              <a:srcRect l="17124" t="8168" r="17150" b="8253"/>
              <a:stretch>
                <a:fillRect/>
              </a:stretch>
            </p:blipFill>
            <p:spPr>
              <a:xfrm>
                <a:off x="142560" y="0"/>
                <a:ext cx="265666" cy="337823"/>
              </a:xfrm>
              <a:custGeom>
                <a:avLst/>
                <a:gdLst/>
                <a:ahLst/>
                <a:cxnLst>
                  <a:cxn ang="0">
                    <a:pos x="wd2" y="hd2"/>
                  </a:cxn>
                  <a:cxn ang="5400000">
                    <a:pos x="wd2" y="hd2"/>
                  </a:cxn>
                  <a:cxn ang="10800000">
                    <a:pos x="wd2" y="hd2"/>
                  </a:cxn>
                  <a:cxn ang="16200000">
                    <a:pos x="wd2" y="hd2"/>
                  </a:cxn>
                </a:cxnLst>
                <a:rect l="0" t="0" r="r" b="b"/>
                <a:pathLst>
                  <a:path w="21578" h="21592" extrusionOk="0">
                    <a:moveTo>
                      <a:pt x="10799" y="0"/>
                    </a:moveTo>
                    <a:cubicBezTo>
                      <a:pt x="9867" y="0"/>
                      <a:pt x="8913" y="31"/>
                      <a:pt x="8478" y="101"/>
                    </a:cubicBezTo>
                    <a:cubicBezTo>
                      <a:pt x="5831" y="532"/>
                      <a:pt x="3862" y="2018"/>
                      <a:pt x="3159" y="4084"/>
                    </a:cubicBezTo>
                    <a:cubicBezTo>
                      <a:pt x="3006" y="4534"/>
                      <a:pt x="2978" y="4835"/>
                      <a:pt x="2934" y="6544"/>
                    </a:cubicBezTo>
                    <a:lnTo>
                      <a:pt x="2901" y="8498"/>
                    </a:lnTo>
                    <a:lnTo>
                      <a:pt x="2386" y="8574"/>
                    </a:lnTo>
                    <a:cubicBezTo>
                      <a:pt x="1302" y="8747"/>
                      <a:pt x="475" y="9297"/>
                      <a:pt x="161" y="10096"/>
                    </a:cubicBezTo>
                    <a:cubicBezTo>
                      <a:pt x="0" y="10506"/>
                      <a:pt x="0" y="10676"/>
                      <a:pt x="0" y="15067"/>
                    </a:cubicBezTo>
                    <a:cubicBezTo>
                      <a:pt x="0" y="19430"/>
                      <a:pt x="4" y="19622"/>
                      <a:pt x="161" y="20014"/>
                    </a:cubicBezTo>
                    <a:cubicBezTo>
                      <a:pt x="455" y="20748"/>
                      <a:pt x="1046" y="21233"/>
                      <a:pt x="1966" y="21485"/>
                    </a:cubicBezTo>
                    <a:cubicBezTo>
                      <a:pt x="2364" y="21594"/>
                      <a:pt x="2903" y="21600"/>
                      <a:pt x="10928" y="21586"/>
                    </a:cubicBezTo>
                    <a:lnTo>
                      <a:pt x="19438" y="21586"/>
                    </a:lnTo>
                    <a:lnTo>
                      <a:pt x="20019" y="21358"/>
                    </a:lnTo>
                    <a:cubicBezTo>
                      <a:pt x="20740" y="21068"/>
                      <a:pt x="21204" y="20617"/>
                      <a:pt x="21437" y="20014"/>
                    </a:cubicBezTo>
                    <a:cubicBezTo>
                      <a:pt x="21600" y="19591"/>
                      <a:pt x="21588" y="19471"/>
                      <a:pt x="21566" y="14940"/>
                    </a:cubicBezTo>
                    <a:lnTo>
                      <a:pt x="21534" y="10299"/>
                    </a:lnTo>
                    <a:lnTo>
                      <a:pt x="21372" y="9943"/>
                    </a:lnTo>
                    <a:cubicBezTo>
                      <a:pt x="21008" y="9233"/>
                      <a:pt x="20230" y="8737"/>
                      <a:pt x="19213" y="8574"/>
                    </a:cubicBezTo>
                    <a:lnTo>
                      <a:pt x="18697" y="8498"/>
                    </a:lnTo>
                    <a:lnTo>
                      <a:pt x="18632" y="6544"/>
                    </a:lnTo>
                    <a:cubicBezTo>
                      <a:pt x="18589" y="4828"/>
                      <a:pt x="18561" y="4535"/>
                      <a:pt x="18407" y="4084"/>
                    </a:cubicBezTo>
                    <a:cubicBezTo>
                      <a:pt x="17698" y="2011"/>
                      <a:pt x="15738" y="532"/>
                      <a:pt x="13088" y="101"/>
                    </a:cubicBezTo>
                    <a:cubicBezTo>
                      <a:pt x="12653" y="31"/>
                      <a:pt x="11731" y="0"/>
                      <a:pt x="10799" y="0"/>
                    </a:cubicBezTo>
                    <a:close/>
                    <a:moveTo>
                      <a:pt x="10799" y="1471"/>
                    </a:moveTo>
                    <a:cubicBezTo>
                      <a:pt x="12567" y="1471"/>
                      <a:pt x="13219" y="1564"/>
                      <a:pt x="14087" y="1928"/>
                    </a:cubicBezTo>
                    <a:cubicBezTo>
                      <a:pt x="15157" y="2377"/>
                      <a:pt x="16085" y="3257"/>
                      <a:pt x="16505" y="4211"/>
                    </a:cubicBezTo>
                    <a:lnTo>
                      <a:pt x="16730" y="4718"/>
                    </a:lnTo>
                    <a:lnTo>
                      <a:pt x="16730" y="6595"/>
                    </a:lnTo>
                    <a:lnTo>
                      <a:pt x="16730" y="8498"/>
                    </a:lnTo>
                    <a:lnTo>
                      <a:pt x="10831" y="8523"/>
                    </a:lnTo>
                    <a:cubicBezTo>
                      <a:pt x="7579" y="8532"/>
                      <a:pt x="4898" y="8521"/>
                      <a:pt x="4868" y="8498"/>
                    </a:cubicBezTo>
                    <a:cubicBezTo>
                      <a:pt x="4758" y="8411"/>
                      <a:pt x="4811" y="5251"/>
                      <a:pt x="4932" y="4718"/>
                    </a:cubicBezTo>
                    <a:cubicBezTo>
                      <a:pt x="5266" y="3244"/>
                      <a:pt x="6765" y="1969"/>
                      <a:pt x="8607" y="1598"/>
                    </a:cubicBezTo>
                    <a:cubicBezTo>
                      <a:pt x="9134" y="1492"/>
                      <a:pt x="9504" y="1471"/>
                      <a:pt x="10799" y="1471"/>
                    </a:cubicBezTo>
                    <a:close/>
                    <a:moveTo>
                      <a:pt x="10799" y="9994"/>
                    </a:moveTo>
                    <a:cubicBezTo>
                      <a:pt x="19039" y="9994"/>
                      <a:pt x="19029" y="10013"/>
                      <a:pt x="19245" y="10146"/>
                    </a:cubicBezTo>
                    <a:cubicBezTo>
                      <a:pt x="19719" y="10440"/>
                      <a:pt x="19729" y="10258"/>
                      <a:pt x="19728" y="15093"/>
                    </a:cubicBezTo>
                    <a:cubicBezTo>
                      <a:pt x="19728" y="19386"/>
                      <a:pt x="19721" y="19536"/>
                      <a:pt x="19567" y="19735"/>
                    </a:cubicBezTo>
                    <a:cubicBezTo>
                      <a:pt x="19480" y="19847"/>
                      <a:pt x="19282" y="19984"/>
                      <a:pt x="19148" y="20039"/>
                    </a:cubicBezTo>
                    <a:cubicBezTo>
                      <a:pt x="18933" y="20127"/>
                      <a:pt x="17948" y="20141"/>
                      <a:pt x="10767" y="20140"/>
                    </a:cubicBezTo>
                    <a:cubicBezTo>
                      <a:pt x="2847" y="20140"/>
                      <a:pt x="2640" y="20136"/>
                      <a:pt x="2386" y="20014"/>
                    </a:cubicBezTo>
                    <a:cubicBezTo>
                      <a:pt x="1851" y="19757"/>
                      <a:pt x="1870" y="19956"/>
                      <a:pt x="1870" y="15067"/>
                    </a:cubicBezTo>
                    <a:cubicBezTo>
                      <a:pt x="1870" y="10247"/>
                      <a:pt x="1847" y="10440"/>
                      <a:pt x="2321" y="10146"/>
                    </a:cubicBezTo>
                    <a:cubicBezTo>
                      <a:pt x="2537" y="10013"/>
                      <a:pt x="2559" y="9994"/>
                      <a:pt x="10799" y="9994"/>
                    </a:cubicBezTo>
                    <a:close/>
                    <a:moveTo>
                      <a:pt x="10831" y="12429"/>
                    </a:moveTo>
                    <a:cubicBezTo>
                      <a:pt x="10314" y="12424"/>
                      <a:pt x="9800" y="12578"/>
                      <a:pt x="9445" y="12860"/>
                    </a:cubicBezTo>
                    <a:cubicBezTo>
                      <a:pt x="8702" y="13453"/>
                      <a:pt x="8742" y="14513"/>
                      <a:pt x="9542" y="15042"/>
                    </a:cubicBezTo>
                    <a:lnTo>
                      <a:pt x="9800" y="15219"/>
                    </a:lnTo>
                    <a:lnTo>
                      <a:pt x="9864" y="16259"/>
                    </a:lnTo>
                    <a:lnTo>
                      <a:pt x="9896" y="17325"/>
                    </a:lnTo>
                    <a:lnTo>
                      <a:pt x="10154" y="17502"/>
                    </a:lnTo>
                    <a:cubicBezTo>
                      <a:pt x="10353" y="17642"/>
                      <a:pt x="10495" y="17705"/>
                      <a:pt x="10735" y="17705"/>
                    </a:cubicBezTo>
                    <a:cubicBezTo>
                      <a:pt x="11566" y="17705"/>
                      <a:pt x="11734" y="17470"/>
                      <a:pt x="11734" y="16183"/>
                    </a:cubicBezTo>
                    <a:lnTo>
                      <a:pt x="11734" y="15219"/>
                    </a:lnTo>
                    <a:lnTo>
                      <a:pt x="12024" y="15042"/>
                    </a:lnTo>
                    <a:cubicBezTo>
                      <a:pt x="13036" y="14407"/>
                      <a:pt x="12882" y="13098"/>
                      <a:pt x="11734" y="12607"/>
                    </a:cubicBezTo>
                    <a:cubicBezTo>
                      <a:pt x="11461" y="12490"/>
                      <a:pt x="11142" y="12432"/>
                      <a:pt x="10831" y="12429"/>
                    </a:cubicBezTo>
                    <a:close/>
                  </a:path>
                </a:pathLst>
              </a:custGeom>
              <a:ln w="12700" cap="flat">
                <a:noFill/>
                <a:miter lim="400000"/>
              </a:ln>
              <a:effectLst/>
            </p:spPr>
          </p:pic>
        </p:grpSp>
        <p:grpSp>
          <p:nvGrpSpPr>
            <p:cNvPr id="1530" name="Group"/>
            <p:cNvGrpSpPr/>
            <p:nvPr/>
          </p:nvGrpSpPr>
          <p:grpSpPr>
            <a:xfrm>
              <a:off x="4522181" y="1086124"/>
              <a:ext cx="1420305" cy="1056201"/>
              <a:chOff x="0" y="0"/>
              <a:chExt cx="1420304" cy="1056200"/>
            </a:xfrm>
          </p:grpSpPr>
          <p:sp>
            <p:nvSpPr>
              <p:cNvPr id="1527" name="Line"/>
              <p:cNvSpPr/>
              <p:nvPr/>
            </p:nvSpPr>
            <p:spPr>
              <a:xfrm>
                <a:off x="0" y="507404"/>
                <a:ext cx="1420305" cy="1"/>
              </a:xfrm>
              <a:prstGeom prst="line">
                <a:avLst/>
              </a:prstGeom>
              <a:noFill/>
              <a:ln w="38100" cap="rnd">
                <a:solidFill>
                  <a:srgbClr val="5E5E5E"/>
                </a:solidFill>
                <a:custDash>
                  <a:ds d="100000" sp="200000"/>
                </a:custDash>
                <a:round/>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28" name="Line"/>
              <p:cNvSpPr/>
              <p:nvPr/>
            </p:nvSpPr>
            <p:spPr>
              <a:xfrm flipV="1">
                <a:off x="1403353" y="527974"/>
                <a:ext cx="1" cy="528227"/>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29" name="Image" descr="Image"/>
              <p:cNvPicPr>
                <a:picLocks noChangeAspect="1"/>
              </p:cNvPicPr>
              <p:nvPr/>
            </p:nvPicPr>
            <p:blipFill>
              <a:blip r:embed="rId9"/>
              <a:srcRect l="17124" t="8168" r="17150" b="8253"/>
              <a:stretch>
                <a:fillRect/>
              </a:stretch>
            </p:blipFill>
            <p:spPr>
              <a:xfrm>
                <a:off x="122206" y="0"/>
                <a:ext cx="265666" cy="337823"/>
              </a:xfrm>
              <a:custGeom>
                <a:avLst/>
                <a:gdLst/>
                <a:ahLst/>
                <a:cxnLst>
                  <a:cxn ang="0">
                    <a:pos x="wd2" y="hd2"/>
                  </a:cxn>
                  <a:cxn ang="5400000">
                    <a:pos x="wd2" y="hd2"/>
                  </a:cxn>
                  <a:cxn ang="10800000">
                    <a:pos x="wd2" y="hd2"/>
                  </a:cxn>
                  <a:cxn ang="16200000">
                    <a:pos x="wd2" y="hd2"/>
                  </a:cxn>
                </a:cxnLst>
                <a:rect l="0" t="0" r="r" b="b"/>
                <a:pathLst>
                  <a:path w="21578" h="21592" extrusionOk="0">
                    <a:moveTo>
                      <a:pt x="10799" y="0"/>
                    </a:moveTo>
                    <a:cubicBezTo>
                      <a:pt x="9867" y="0"/>
                      <a:pt x="8913" y="31"/>
                      <a:pt x="8478" y="101"/>
                    </a:cubicBezTo>
                    <a:cubicBezTo>
                      <a:pt x="5831" y="532"/>
                      <a:pt x="3862" y="2018"/>
                      <a:pt x="3159" y="4084"/>
                    </a:cubicBezTo>
                    <a:cubicBezTo>
                      <a:pt x="3006" y="4534"/>
                      <a:pt x="2978" y="4835"/>
                      <a:pt x="2934" y="6544"/>
                    </a:cubicBezTo>
                    <a:lnTo>
                      <a:pt x="2901" y="8498"/>
                    </a:lnTo>
                    <a:lnTo>
                      <a:pt x="2386" y="8574"/>
                    </a:lnTo>
                    <a:cubicBezTo>
                      <a:pt x="1302" y="8747"/>
                      <a:pt x="475" y="9297"/>
                      <a:pt x="161" y="10096"/>
                    </a:cubicBezTo>
                    <a:cubicBezTo>
                      <a:pt x="0" y="10506"/>
                      <a:pt x="0" y="10676"/>
                      <a:pt x="0" y="15067"/>
                    </a:cubicBezTo>
                    <a:cubicBezTo>
                      <a:pt x="0" y="19430"/>
                      <a:pt x="4" y="19622"/>
                      <a:pt x="161" y="20014"/>
                    </a:cubicBezTo>
                    <a:cubicBezTo>
                      <a:pt x="455" y="20748"/>
                      <a:pt x="1046" y="21233"/>
                      <a:pt x="1966" y="21485"/>
                    </a:cubicBezTo>
                    <a:cubicBezTo>
                      <a:pt x="2364" y="21594"/>
                      <a:pt x="2903" y="21600"/>
                      <a:pt x="10928" y="21586"/>
                    </a:cubicBezTo>
                    <a:lnTo>
                      <a:pt x="19438" y="21586"/>
                    </a:lnTo>
                    <a:lnTo>
                      <a:pt x="20019" y="21358"/>
                    </a:lnTo>
                    <a:cubicBezTo>
                      <a:pt x="20740" y="21068"/>
                      <a:pt x="21204" y="20617"/>
                      <a:pt x="21437" y="20014"/>
                    </a:cubicBezTo>
                    <a:cubicBezTo>
                      <a:pt x="21600" y="19591"/>
                      <a:pt x="21588" y="19471"/>
                      <a:pt x="21566" y="14940"/>
                    </a:cubicBezTo>
                    <a:lnTo>
                      <a:pt x="21534" y="10299"/>
                    </a:lnTo>
                    <a:lnTo>
                      <a:pt x="21372" y="9943"/>
                    </a:lnTo>
                    <a:cubicBezTo>
                      <a:pt x="21008" y="9233"/>
                      <a:pt x="20230" y="8737"/>
                      <a:pt x="19213" y="8574"/>
                    </a:cubicBezTo>
                    <a:lnTo>
                      <a:pt x="18697" y="8498"/>
                    </a:lnTo>
                    <a:lnTo>
                      <a:pt x="18632" y="6544"/>
                    </a:lnTo>
                    <a:cubicBezTo>
                      <a:pt x="18589" y="4828"/>
                      <a:pt x="18561" y="4535"/>
                      <a:pt x="18407" y="4084"/>
                    </a:cubicBezTo>
                    <a:cubicBezTo>
                      <a:pt x="17698" y="2011"/>
                      <a:pt x="15738" y="532"/>
                      <a:pt x="13088" y="101"/>
                    </a:cubicBezTo>
                    <a:cubicBezTo>
                      <a:pt x="12653" y="31"/>
                      <a:pt x="11731" y="0"/>
                      <a:pt x="10799" y="0"/>
                    </a:cubicBezTo>
                    <a:close/>
                    <a:moveTo>
                      <a:pt x="10799" y="1471"/>
                    </a:moveTo>
                    <a:cubicBezTo>
                      <a:pt x="12567" y="1471"/>
                      <a:pt x="13219" y="1564"/>
                      <a:pt x="14087" y="1928"/>
                    </a:cubicBezTo>
                    <a:cubicBezTo>
                      <a:pt x="15157" y="2377"/>
                      <a:pt x="16085" y="3257"/>
                      <a:pt x="16505" y="4211"/>
                    </a:cubicBezTo>
                    <a:lnTo>
                      <a:pt x="16730" y="4718"/>
                    </a:lnTo>
                    <a:lnTo>
                      <a:pt x="16730" y="6595"/>
                    </a:lnTo>
                    <a:lnTo>
                      <a:pt x="16730" y="8498"/>
                    </a:lnTo>
                    <a:lnTo>
                      <a:pt x="10831" y="8523"/>
                    </a:lnTo>
                    <a:cubicBezTo>
                      <a:pt x="7579" y="8532"/>
                      <a:pt x="4898" y="8521"/>
                      <a:pt x="4868" y="8498"/>
                    </a:cubicBezTo>
                    <a:cubicBezTo>
                      <a:pt x="4758" y="8411"/>
                      <a:pt x="4811" y="5251"/>
                      <a:pt x="4932" y="4718"/>
                    </a:cubicBezTo>
                    <a:cubicBezTo>
                      <a:pt x="5266" y="3244"/>
                      <a:pt x="6765" y="1969"/>
                      <a:pt x="8607" y="1598"/>
                    </a:cubicBezTo>
                    <a:cubicBezTo>
                      <a:pt x="9134" y="1492"/>
                      <a:pt x="9504" y="1471"/>
                      <a:pt x="10799" y="1471"/>
                    </a:cubicBezTo>
                    <a:close/>
                    <a:moveTo>
                      <a:pt x="10799" y="9994"/>
                    </a:moveTo>
                    <a:cubicBezTo>
                      <a:pt x="19039" y="9994"/>
                      <a:pt x="19029" y="10013"/>
                      <a:pt x="19245" y="10146"/>
                    </a:cubicBezTo>
                    <a:cubicBezTo>
                      <a:pt x="19719" y="10440"/>
                      <a:pt x="19729" y="10258"/>
                      <a:pt x="19728" y="15093"/>
                    </a:cubicBezTo>
                    <a:cubicBezTo>
                      <a:pt x="19728" y="19386"/>
                      <a:pt x="19721" y="19536"/>
                      <a:pt x="19567" y="19735"/>
                    </a:cubicBezTo>
                    <a:cubicBezTo>
                      <a:pt x="19480" y="19847"/>
                      <a:pt x="19282" y="19984"/>
                      <a:pt x="19148" y="20039"/>
                    </a:cubicBezTo>
                    <a:cubicBezTo>
                      <a:pt x="18933" y="20127"/>
                      <a:pt x="17948" y="20141"/>
                      <a:pt x="10767" y="20140"/>
                    </a:cubicBezTo>
                    <a:cubicBezTo>
                      <a:pt x="2847" y="20140"/>
                      <a:pt x="2640" y="20136"/>
                      <a:pt x="2386" y="20014"/>
                    </a:cubicBezTo>
                    <a:cubicBezTo>
                      <a:pt x="1851" y="19757"/>
                      <a:pt x="1870" y="19956"/>
                      <a:pt x="1870" y="15067"/>
                    </a:cubicBezTo>
                    <a:cubicBezTo>
                      <a:pt x="1870" y="10247"/>
                      <a:pt x="1847" y="10440"/>
                      <a:pt x="2321" y="10146"/>
                    </a:cubicBezTo>
                    <a:cubicBezTo>
                      <a:pt x="2537" y="10013"/>
                      <a:pt x="2559" y="9994"/>
                      <a:pt x="10799" y="9994"/>
                    </a:cubicBezTo>
                    <a:close/>
                    <a:moveTo>
                      <a:pt x="10831" y="12429"/>
                    </a:moveTo>
                    <a:cubicBezTo>
                      <a:pt x="10314" y="12424"/>
                      <a:pt x="9800" y="12578"/>
                      <a:pt x="9445" y="12860"/>
                    </a:cubicBezTo>
                    <a:cubicBezTo>
                      <a:pt x="8702" y="13453"/>
                      <a:pt x="8742" y="14513"/>
                      <a:pt x="9542" y="15042"/>
                    </a:cubicBezTo>
                    <a:lnTo>
                      <a:pt x="9800" y="15219"/>
                    </a:lnTo>
                    <a:lnTo>
                      <a:pt x="9864" y="16259"/>
                    </a:lnTo>
                    <a:lnTo>
                      <a:pt x="9896" y="17325"/>
                    </a:lnTo>
                    <a:lnTo>
                      <a:pt x="10154" y="17502"/>
                    </a:lnTo>
                    <a:cubicBezTo>
                      <a:pt x="10353" y="17642"/>
                      <a:pt x="10495" y="17705"/>
                      <a:pt x="10735" y="17705"/>
                    </a:cubicBezTo>
                    <a:cubicBezTo>
                      <a:pt x="11566" y="17705"/>
                      <a:pt x="11734" y="17470"/>
                      <a:pt x="11734" y="16183"/>
                    </a:cubicBezTo>
                    <a:lnTo>
                      <a:pt x="11734" y="15219"/>
                    </a:lnTo>
                    <a:lnTo>
                      <a:pt x="12024" y="15042"/>
                    </a:lnTo>
                    <a:cubicBezTo>
                      <a:pt x="13036" y="14407"/>
                      <a:pt x="12882" y="13098"/>
                      <a:pt x="11734" y="12607"/>
                    </a:cubicBezTo>
                    <a:cubicBezTo>
                      <a:pt x="11461" y="12490"/>
                      <a:pt x="11142" y="12432"/>
                      <a:pt x="10831" y="12429"/>
                    </a:cubicBezTo>
                    <a:close/>
                  </a:path>
                </a:pathLst>
              </a:custGeom>
              <a:ln w="12700" cap="flat">
                <a:noFill/>
                <a:miter lim="400000"/>
              </a:ln>
              <a:effectLst/>
            </p:spPr>
          </p:pic>
        </p:grpSp>
        <p:grpSp>
          <p:nvGrpSpPr>
            <p:cNvPr id="1536" name="Group"/>
            <p:cNvGrpSpPr/>
            <p:nvPr/>
          </p:nvGrpSpPr>
          <p:grpSpPr>
            <a:xfrm>
              <a:off x="408528" y="3799704"/>
              <a:ext cx="1995292" cy="1432624"/>
              <a:chOff x="0" y="0"/>
              <a:chExt cx="1995291" cy="1432623"/>
            </a:xfrm>
          </p:grpSpPr>
          <p:sp>
            <p:nvSpPr>
              <p:cNvPr id="1531" name="+"/>
              <p:cNvSpPr/>
              <p:nvPr/>
            </p:nvSpPr>
            <p:spPr>
              <a:xfrm>
                <a:off x="1164469" y="967286"/>
                <a:ext cx="465337" cy="465338"/>
              </a:xfrm>
              <a:prstGeom prst="ellipse">
                <a:avLst/>
              </a:prstGeom>
              <a:noFill/>
              <a:ln w="381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2100" b="0">
                    <a:latin typeface="+mn-lt"/>
                    <a:ea typeface="+mn-ea"/>
                    <a:cs typeface="+mn-cs"/>
                    <a:sym typeface="Helvetica Neue Medium"/>
                  </a:defRPr>
                </a:lvl1pPr>
              </a:lstStyle>
              <a:p>
                <a:r>
                  <a:t>+</a:t>
                </a:r>
              </a:p>
            </p:txBody>
          </p:sp>
          <p:sp>
            <p:nvSpPr>
              <p:cNvPr id="1532" name="Line"/>
              <p:cNvSpPr/>
              <p:nvPr/>
            </p:nvSpPr>
            <p:spPr>
              <a:xfrm>
                <a:off x="1683100" y="1199954"/>
                <a:ext cx="312192" cy="1"/>
              </a:xfrm>
              <a:prstGeom prst="line">
                <a:avLst/>
              </a:prstGeom>
              <a:noFill/>
              <a:ln w="38100" cap="flat">
                <a:solidFill>
                  <a:srgbClr val="4472C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535" name="Group"/>
              <p:cNvGrpSpPr/>
              <p:nvPr/>
            </p:nvGrpSpPr>
            <p:grpSpPr>
              <a:xfrm>
                <a:off x="-1" y="-1"/>
                <a:ext cx="1110097" cy="1201665"/>
                <a:chOff x="0" y="0"/>
                <a:chExt cx="1110095" cy="1201663"/>
              </a:xfrm>
            </p:grpSpPr>
            <p:sp>
              <p:nvSpPr>
                <p:cNvPr id="1533" name="Line"/>
                <p:cNvSpPr/>
                <p:nvPr/>
              </p:nvSpPr>
              <p:spPr>
                <a:xfrm flipV="1">
                  <a:off x="3859" y="-1"/>
                  <a:ext cx="1" cy="1201665"/>
                </a:xfrm>
                <a:prstGeom prst="line">
                  <a:avLst/>
                </a:prstGeom>
                <a:noFill/>
                <a:ln w="38100" cap="flat">
                  <a:solidFill>
                    <a:srgbClr val="ED7D3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34" name="Line"/>
                <p:cNvSpPr/>
                <p:nvPr/>
              </p:nvSpPr>
              <p:spPr>
                <a:xfrm flipH="1" flipV="1">
                  <a:off x="-1" y="1199954"/>
                  <a:ext cx="1110097" cy="1"/>
                </a:xfrm>
                <a:prstGeom prst="line">
                  <a:avLst/>
                </a:prstGeom>
                <a:noFill/>
                <a:ln w="38100" cap="flat">
                  <a:solidFill>
                    <a:srgbClr val="ED7D3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1537" name="QCL"/>
            <p:cNvSpPr/>
            <p:nvPr/>
          </p:nvSpPr>
          <p:spPr>
            <a:xfrm>
              <a:off x="0" y="2265449"/>
              <a:ext cx="824776" cy="1557724"/>
            </a:xfrm>
            <a:prstGeom prst="roundRect">
              <a:avLst>
                <a:gd name="adj" fmla="val 16926"/>
              </a:avLst>
            </a:prstGeom>
            <a:solidFill>
              <a:srgbClr val="ED7D3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2500" b="0">
                  <a:solidFill>
                    <a:srgbClr val="FFFFFF"/>
                  </a:solidFill>
                  <a:latin typeface="+mn-lt"/>
                  <a:ea typeface="+mn-ea"/>
                  <a:cs typeface="+mn-cs"/>
                  <a:sym typeface="Helvetica Neue Medium"/>
                </a:defRPr>
              </a:lvl1pPr>
            </a:lstStyle>
            <a:p>
              <a:r>
                <a:t>QCL</a:t>
              </a:r>
            </a:p>
          </p:txBody>
        </p:sp>
        <p:sp>
          <p:nvSpPr>
            <p:cNvPr id="1538" name="Line"/>
            <p:cNvSpPr/>
            <p:nvPr/>
          </p:nvSpPr>
          <p:spPr>
            <a:xfrm flipV="1">
              <a:off x="1805666" y="2081151"/>
              <a:ext cx="1" cy="2571559"/>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542" name="Group"/>
            <p:cNvGrpSpPr/>
            <p:nvPr/>
          </p:nvGrpSpPr>
          <p:grpSpPr>
            <a:xfrm>
              <a:off x="890820" y="2215934"/>
              <a:ext cx="623321" cy="847321"/>
              <a:chOff x="0" y="0"/>
              <a:chExt cx="623320" cy="847319"/>
            </a:xfrm>
          </p:grpSpPr>
          <p:sp>
            <p:nvSpPr>
              <p:cNvPr id="1539" name="Line"/>
              <p:cNvSpPr/>
              <p:nvPr/>
            </p:nvSpPr>
            <p:spPr>
              <a:xfrm flipV="1">
                <a:off x="623320" y="-1"/>
                <a:ext cx="1" cy="847321"/>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40" name="Line"/>
              <p:cNvSpPr/>
              <p:nvPr/>
            </p:nvSpPr>
            <p:spPr>
              <a:xfrm>
                <a:off x="0" y="828376"/>
                <a:ext cx="619730" cy="1"/>
              </a:xfrm>
              <a:prstGeom prst="line">
                <a:avLst/>
              </a:prstGeom>
              <a:noFill/>
              <a:ln w="38100" cap="rnd">
                <a:solidFill>
                  <a:srgbClr val="5E5E5E"/>
                </a:solidFill>
                <a:custDash>
                  <a:ds d="100000" sp="200000"/>
                </a:custDash>
                <a:round/>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41" name="Image" descr="Image"/>
              <p:cNvPicPr>
                <a:picLocks noChangeAspect="1"/>
              </p:cNvPicPr>
              <p:nvPr/>
            </p:nvPicPr>
            <p:blipFill>
              <a:blip r:embed="rId9"/>
              <a:srcRect l="17124" t="8168" r="17150" b="8253"/>
              <a:stretch>
                <a:fillRect/>
              </a:stretch>
            </p:blipFill>
            <p:spPr>
              <a:xfrm>
                <a:off x="0" y="346712"/>
                <a:ext cx="265666" cy="337824"/>
              </a:xfrm>
              <a:custGeom>
                <a:avLst/>
                <a:gdLst/>
                <a:ahLst/>
                <a:cxnLst>
                  <a:cxn ang="0">
                    <a:pos x="wd2" y="hd2"/>
                  </a:cxn>
                  <a:cxn ang="5400000">
                    <a:pos x="wd2" y="hd2"/>
                  </a:cxn>
                  <a:cxn ang="10800000">
                    <a:pos x="wd2" y="hd2"/>
                  </a:cxn>
                  <a:cxn ang="16200000">
                    <a:pos x="wd2" y="hd2"/>
                  </a:cxn>
                </a:cxnLst>
                <a:rect l="0" t="0" r="r" b="b"/>
                <a:pathLst>
                  <a:path w="21578" h="21592" extrusionOk="0">
                    <a:moveTo>
                      <a:pt x="10799" y="0"/>
                    </a:moveTo>
                    <a:cubicBezTo>
                      <a:pt x="9867" y="0"/>
                      <a:pt x="8913" y="31"/>
                      <a:pt x="8478" y="101"/>
                    </a:cubicBezTo>
                    <a:cubicBezTo>
                      <a:pt x="5831" y="532"/>
                      <a:pt x="3862" y="2018"/>
                      <a:pt x="3159" y="4084"/>
                    </a:cubicBezTo>
                    <a:cubicBezTo>
                      <a:pt x="3006" y="4534"/>
                      <a:pt x="2978" y="4835"/>
                      <a:pt x="2934" y="6544"/>
                    </a:cubicBezTo>
                    <a:lnTo>
                      <a:pt x="2901" y="8498"/>
                    </a:lnTo>
                    <a:lnTo>
                      <a:pt x="2386" y="8574"/>
                    </a:lnTo>
                    <a:cubicBezTo>
                      <a:pt x="1302" y="8747"/>
                      <a:pt x="475" y="9297"/>
                      <a:pt x="161" y="10096"/>
                    </a:cubicBezTo>
                    <a:cubicBezTo>
                      <a:pt x="0" y="10506"/>
                      <a:pt x="0" y="10676"/>
                      <a:pt x="0" y="15067"/>
                    </a:cubicBezTo>
                    <a:cubicBezTo>
                      <a:pt x="0" y="19430"/>
                      <a:pt x="4" y="19622"/>
                      <a:pt x="161" y="20014"/>
                    </a:cubicBezTo>
                    <a:cubicBezTo>
                      <a:pt x="455" y="20748"/>
                      <a:pt x="1046" y="21233"/>
                      <a:pt x="1966" y="21485"/>
                    </a:cubicBezTo>
                    <a:cubicBezTo>
                      <a:pt x="2364" y="21594"/>
                      <a:pt x="2903" y="21600"/>
                      <a:pt x="10928" y="21586"/>
                    </a:cubicBezTo>
                    <a:lnTo>
                      <a:pt x="19438" y="21586"/>
                    </a:lnTo>
                    <a:lnTo>
                      <a:pt x="20019" y="21358"/>
                    </a:lnTo>
                    <a:cubicBezTo>
                      <a:pt x="20740" y="21068"/>
                      <a:pt x="21204" y="20617"/>
                      <a:pt x="21437" y="20014"/>
                    </a:cubicBezTo>
                    <a:cubicBezTo>
                      <a:pt x="21600" y="19591"/>
                      <a:pt x="21588" y="19471"/>
                      <a:pt x="21566" y="14940"/>
                    </a:cubicBezTo>
                    <a:lnTo>
                      <a:pt x="21534" y="10299"/>
                    </a:lnTo>
                    <a:lnTo>
                      <a:pt x="21372" y="9943"/>
                    </a:lnTo>
                    <a:cubicBezTo>
                      <a:pt x="21008" y="9233"/>
                      <a:pt x="20230" y="8737"/>
                      <a:pt x="19213" y="8574"/>
                    </a:cubicBezTo>
                    <a:lnTo>
                      <a:pt x="18697" y="8498"/>
                    </a:lnTo>
                    <a:lnTo>
                      <a:pt x="18632" y="6544"/>
                    </a:lnTo>
                    <a:cubicBezTo>
                      <a:pt x="18589" y="4828"/>
                      <a:pt x="18561" y="4535"/>
                      <a:pt x="18407" y="4084"/>
                    </a:cubicBezTo>
                    <a:cubicBezTo>
                      <a:pt x="17698" y="2011"/>
                      <a:pt x="15738" y="532"/>
                      <a:pt x="13088" y="101"/>
                    </a:cubicBezTo>
                    <a:cubicBezTo>
                      <a:pt x="12653" y="31"/>
                      <a:pt x="11731" y="0"/>
                      <a:pt x="10799" y="0"/>
                    </a:cubicBezTo>
                    <a:close/>
                    <a:moveTo>
                      <a:pt x="10799" y="1471"/>
                    </a:moveTo>
                    <a:cubicBezTo>
                      <a:pt x="12567" y="1471"/>
                      <a:pt x="13219" y="1564"/>
                      <a:pt x="14087" y="1928"/>
                    </a:cubicBezTo>
                    <a:cubicBezTo>
                      <a:pt x="15157" y="2377"/>
                      <a:pt x="16085" y="3257"/>
                      <a:pt x="16505" y="4211"/>
                    </a:cubicBezTo>
                    <a:lnTo>
                      <a:pt x="16730" y="4718"/>
                    </a:lnTo>
                    <a:lnTo>
                      <a:pt x="16730" y="6595"/>
                    </a:lnTo>
                    <a:lnTo>
                      <a:pt x="16730" y="8498"/>
                    </a:lnTo>
                    <a:lnTo>
                      <a:pt x="10831" y="8523"/>
                    </a:lnTo>
                    <a:cubicBezTo>
                      <a:pt x="7579" y="8532"/>
                      <a:pt x="4898" y="8521"/>
                      <a:pt x="4868" y="8498"/>
                    </a:cubicBezTo>
                    <a:cubicBezTo>
                      <a:pt x="4758" y="8411"/>
                      <a:pt x="4811" y="5251"/>
                      <a:pt x="4932" y="4718"/>
                    </a:cubicBezTo>
                    <a:cubicBezTo>
                      <a:pt x="5266" y="3244"/>
                      <a:pt x="6765" y="1969"/>
                      <a:pt x="8607" y="1598"/>
                    </a:cubicBezTo>
                    <a:cubicBezTo>
                      <a:pt x="9134" y="1492"/>
                      <a:pt x="9504" y="1471"/>
                      <a:pt x="10799" y="1471"/>
                    </a:cubicBezTo>
                    <a:close/>
                    <a:moveTo>
                      <a:pt x="10799" y="9994"/>
                    </a:moveTo>
                    <a:cubicBezTo>
                      <a:pt x="19039" y="9994"/>
                      <a:pt x="19029" y="10013"/>
                      <a:pt x="19245" y="10146"/>
                    </a:cubicBezTo>
                    <a:cubicBezTo>
                      <a:pt x="19719" y="10440"/>
                      <a:pt x="19729" y="10258"/>
                      <a:pt x="19728" y="15093"/>
                    </a:cubicBezTo>
                    <a:cubicBezTo>
                      <a:pt x="19728" y="19386"/>
                      <a:pt x="19721" y="19536"/>
                      <a:pt x="19567" y="19735"/>
                    </a:cubicBezTo>
                    <a:cubicBezTo>
                      <a:pt x="19480" y="19847"/>
                      <a:pt x="19282" y="19984"/>
                      <a:pt x="19148" y="20039"/>
                    </a:cubicBezTo>
                    <a:cubicBezTo>
                      <a:pt x="18933" y="20127"/>
                      <a:pt x="17948" y="20141"/>
                      <a:pt x="10767" y="20140"/>
                    </a:cubicBezTo>
                    <a:cubicBezTo>
                      <a:pt x="2847" y="20140"/>
                      <a:pt x="2640" y="20136"/>
                      <a:pt x="2386" y="20014"/>
                    </a:cubicBezTo>
                    <a:cubicBezTo>
                      <a:pt x="1851" y="19757"/>
                      <a:pt x="1870" y="19956"/>
                      <a:pt x="1870" y="15067"/>
                    </a:cubicBezTo>
                    <a:cubicBezTo>
                      <a:pt x="1870" y="10247"/>
                      <a:pt x="1847" y="10440"/>
                      <a:pt x="2321" y="10146"/>
                    </a:cubicBezTo>
                    <a:cubicBezTo>
                      <a:pt x="2537" y="10013"/>
                      <a:pt x="2559" y="9994"/>
                      <a:pt x="10799" y="9994"/>
                    </a:cubicBezTo>
                    <a:close/>
                    <a:moveTo>
                      <a:pt x="10831" y="12429"/>
                    </a:moveTo>
                    <a:cubicBezTo>
                      <a:pt x="10314" y="12424"/>
                      <a:pt x="9800" y="12578"/>
                      <a:pt x="9445" y="12860"/>
                    </a:cubicBezTo>
                    <a:cubicBezTo>
                      <a:pt x="8702" y="13453"/>
                      <a:pt x="8742" y="14513"/>
                      <a:pt x="9542" y="15042"/>
                    </a:cubicBezTo>
                    <a:lnTo>
                      <a:pt x="9800" y="15219"/>
                    </a:lnTo>
                    <a:lnTo>
                      <a:pt x="9864" y="16259"/>
                    </a:lnTo>
                    <a:lnTo>
                      <a:pt x="9896" y="17325"/>
                    </a:lnTo>
                    <a:lnTo>
                      <a:pt x="10154" y="17502"/>
                    </a:lnTo>
                    <a:cubicBezTo>
                      <a:pt x="10353" y="17642"/>
                      <a:pt x="10495" y="17705"/>
                      <a:pt x="10735" y="17705"/>
                    </a:cubicBezTo>
                    <a:cubicBezTo>
                      <a:pt x="11566" y="17705"/>
                      <a:pt x="11734" y="17470"/>
                      <a:pt x="11734" y="16183"/>
                    </a:cubicBezTo>
                    <a:lnTo>
                      <a:pt x="11734" y="15219"/>
                    </a:lnTo>
                    <a:lnTo>
                      <a:pt x="12024" y="15042"/>
                    </a:lnTo>
                    <a:cubicBezTo>
                      <a:pt x="13036" y="14407"/>
                      <a:pt x="12882" y="13098"/>
                      <a:pt x="11734" y="12607"/>
                    </a:cubicBezTo>
                    <a:cubicBezTo>
                      <a:pt x="11461" y="12490"/>
                      <a:pt x="11142" y="12432"/>
                      <a:pt x="10831" y="12429"/>
                    </a:cubicBezTo>
                    <a:close/>
                  </a:path>
                </a:pathLst>
              </a:custGeom>
              <a:ln w="12700" cap="flat">
                <a:noFill/>
                <a:miter lim="400000"/>
              </a:ln>
              <a:effectLst/>
            </p:spPr>
          </p:pic>
        </p:grpSp>
        <p:grpSp>
          <p:nvGrpSpPr>
            <p:cNvPr id="1545" name="Group"/>
            <p:cNvGrpSpPr/>
            <p:nvPr/>
          </p:nvGrpSpPr>
          <p:grpSpPr>
            <a:xfrm>
              <a:off x="4623427" y="0"/>
              <a:ext cx="2834471" cy="744540"/>
              <a:chOff x="0" y="0"/>
              <a:chExt cx="2834469" cy="744539"/>
            </a:xfrm>
          </p:grpSpPr>
          <p:sp>
            <p:nvSpPr>
              <p:cNvPr id="1543" name="Line"/>
              <p:cNvSpPr/>
              <p:nvPr/>
            </p:nvSpPr>
            <p:spPr>
              <a:xfrm flipV="1">
                <a:off x="0" y="372269"/>
                <a:ext cx="1237555" cy="1"/>
              </a:xfrm>
              <a:prstGeom prst="line">
                <a:avLst/>
              </a:prstGeom>
              <a:noFill/>
              <a:ln w="38100" cap="flat">
                <a:solidFill>
                  <a:srgbClr val="000000"/>
                </a:solidFill>
                <a:prstDash val="solid"/>
                <a:miter lim="400000"/>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44" name="Ultrastable…"/>
              <p:cNvSpPr txBox="1"/>
              <p:nvPr/>
            </p:nvSpPr>
            <p:spPr>
              <a:xfrm>
                <a:off x="1183268" y="-1"/>
                <a:ext cx="1651203" cy="744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000" b="0">
                    <a:latin typeface="Rubik Medium"/>
                    <a:ea typeface="Rubik Medium"/>
                    <a:cs typeface="Rubik Medium"/>
                    <a:sym typeface="Rubik Medium"/>
                  </a:defRPr>
                </a:pPr>
                <a:r>
                  <a:t>Ultrastable </a:t>
                </a:r>
              </a:p>
              <a:p>
                <a:pPr>
                  <a:defRPr sz="2000" b="0">
                    <a:latin typeface="Rubik Medium"/>
                    <a:ea typeface="Rubik Medium"/>
                    <a:cs typeface="Rubik Medium"/>
                    <a:sym typeface="Rubik Medium"/>
                  </a:defRPr>
                </a:pPr>
                <a:r>
                  <a:t>Reference</a:t>
                </a:r>
              </a:p>
            </p:txBody>
          </p:sp>
        </p:grpSp>
        <p:grpSp>
          <p:nvGrpSpPr>
            <p:cNvPr id="1549" name="Group"/>
            <p:cNvGrpSpPr/>
            <p:nvPr/>
          </p:nvGrpSpPr>
          <p:grpSpPr>
            <a:xfrm>
              <a:off x="3763018" y="2215934"/>
              <a:ext cx="1651211" cy="1031442"/>
              <a:chOff x="0" y="0"/>
              <a:chExt cx="1651210" cy="1031440"/>
            </a:xfrm>
          </p:grpSpPr>
          <p:sp>
            <p:nvSpPr>
              <p:cNvPr id="1546" name="Line"/>
              <p:cNvSpPr/>
              <p:nvPr/>
            </p:nvSpPr>
            <p:spPr>
              <a:xfrm>
                <a:off x="0" y="1003569"/>
                <a:ext cx="1631459" cy="1"/>
              </a:xfrm>
              <a:prstGeom prst="line">
                <a:avLst/>
              </a:prstGeom>
              <a:noFill/>
              <a:ln w="38100" cap="rnd">
                <a:solidFill>
                  <a:srgbClr val="5E5E5E"/>
                </a:solidFill>
                <a:custDash>
                  <a:ds d="100000" sp="200000"/>
                </a:custDash>
                <a:roun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47" name="Line"/>
              <p:cNvSpPr/>
              <p:nvPr/>
            </p:nvSpPr>
            <p:spPr>
              <a:xfrm flipV="1">
                <a:off x="26463" y="0"/>
                <a:ext cx="1" cy="1031441"/>
              </a:xfrm>
              <a:prstGeom prst="line">
                <a:avLst/>
              </a:prstGeom>
              <a:noFill/>
              <a:ln w="38100" cap="rnd">
                <a:solidFill>
                  <a:srgbClr val="5E5E5E"/>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48" name="Image" descr="Image"/>
              <p:cNvPicPr>
                <a:picLocks noChangeAspect="1"/>
              </p:cNvPicPr>
              <p:nvPr/>
            </p:nvPicPr>
            <p:blipFill>
              <a:blip r:embed="rId9"/>
              <a:srcRect l="17124" t="8168" r="17150" b="8253"/>
              <a:stretch>
                <a:fillRect/>
              </a:stretch>
            </p:blipFill>
            <p:spPr>
              <a:xfrm>
                <a:off x="1385545" y="537429"/>
                <a:ext cx="265666" cy="337824"/>
              </a:xfrm>
              <a:custGeom>
                <a:avLst/>
                <a:gdLst/>
                <a:ahLst/>
                <a:cxnLst>
                  <a:cxn ang="0">
                    <a:pos x="wd2" y="hd2"/>
                  </a:cxn>
                  <a:cxn ang="5400000">
                    <a:pos x="wd2" y="hd2"/>
                  </a:cxn>
                  <a:cxn ang="10800000">
                    <a:pos x="wd2" y="hd2"/>
                  </a:cxn>
                  <a:cxn ang="16200000">
                    <a:pos x="wd2" y="hd2"/>
                  </a:cxn>
                </a:cxnLst>
                <a:rect l="0" t="0" r="r" b="b"/>
                <a:pathLst>
                  <a:path w="21578" h="21592" extrusionOk="0">
                    <a:moveTo>
                      <a:pt x="10799" y="0"/>
                    </a:moveTo>
                    <a:cubicBezTo>
                      <a:pt x="9867" y="0"/>
                      <a:pt x="8913" y="31"/>
                      <a:pt x="8478" y="101"/>
                    </a:cubicBezTo>
                    <a:cubicBezTo>
                      <a:pt x="5831" y="532"/>
                      <a:pt x="3862" y="2018"/>
                      <a:pt x="3159" y="4084"/>
                    </a:cubicBezTo>
                    <a:cubicBezTo>
                      <a:pt x="3006" y="4534"/>
                      <a:pt x="2978" y="4835"/>
                      <a:pt x="2934" y="6544"/>
                    </a:cubicBezTo>
                    <a:lnTo>
                      <a:pt x="2901" y="8498"/>
                    </a:lnTo>
                    <a:lnTo>
                      <a:pt x="2386" y="8574"/>
                    </a:lnTo>
                    <a:cubicBezTo>
                      <a:pt x="1302" y="8747"/>
                      <a:pt x="475" y="9297"/>
                      <a:pt x="161" y="10096"/>
                    </a:cubicBezTo>
                    <a:cubicBezTo>
                      <a:pt x="0" y="10506"/>
                      <a:pt x="0" y="10676"/>
                      <a:pt x="0" y="15067"/>
                    </a:cubicBezTo>
                    <a:cubicBezTo>
                      <a:pt x="0" y="19430"/>
                      <a:pt x="4" y="19622"/>
                      <a:pt x="161" y="20014"/>
                    </a:cubicBezTo>
                    <a:cubicBezTo>
                      <a:pt x="455" y="20748"/>
                      <a:pt x="1046" y="21233"/>
                      <a:pt x="1966" y="21485"/>
                    </a:cubicBezTo>
                    <a:cubicBezTo>
                      <a:pt x="2364" y="21594"/>
                      <a:pt x="2903" y="21600"/>
                      <a:pt x="10928" y="21586"/>
                    </a:cubicBezTo>
                    <a:lnTo>
                      <a:pt x="19438" y="21586"/>
                    </a:lnTo>
                    <a:lnTo>
                      <a:pt x="20019" y="21358"/>
                    </a:lnTo>
                    <a:cubicBezTo>
                      <a:pt x="20740" y="21068"/>
                      <a:pt x="21204" y="20617"/>
                      <a:pt x="21437" y="20014"/>
                    </a:cubicBezTo>
                    <a:cubicBezTo>
                      <a:pt x="21600" y="19591"/>
                      <a:pt x="21588" y="19471"/>
                      <a:pt x="21566" y="14940"/>
                    </a:cubicBezTo>
                    <a:lnTo>
                      <a:pt x="21534" y="10299"/>
                    </a:lnTo>
                    <a:lnTo>
                      <a:pt x="21372" y="9943"/>
                    </a:lnTo>
                    <a:cubicBezTo>
                      <a:pt x="21008" y="9233"/>
                      <a:pt x="20230" y="8737"/>
                      <a:pt x="19213" y="8574"/>
                    </a:cubicBezTo>
                    <a:lnTo>
                      <a:pt x="18697" y="8498"/>
                    </a:lnTo>
                    <a:lnTo>
                      <a:pt x="18632" y="6544"/>
                    </a:lnTo>
                    <a:cubicBezTo>
                      <a:pt x="18589" y="4828"/>
                      <a:pt x="18561" y="4535"/>
                      <a:pt x="18407" y="4084"/>
                    </a:cubicBezTo>
                    <a:cubicBezTo>
                      <a:pt x="17698" y="2011"/>
                      <a:pt x="15738" y="532"/>
                      <a:pt x="13088" y="101"/>
                    </a:cubicBezTo>
                    <a:cubicBezTo>
                      <a:pt x="12653" y="31"/>
                      <a:pt x="11731" y="0"/>
                      <a:pt x="10799" y="0"/>
                    </a:cubicBezTo>
                    <a:close/>
                    <a:moveTo>
                      <a:pt x="10799" y="1471"/>
                    </a:moveTo>
                    <a:cubicBezTo>
                      <a:pt x="12567" y="1471"/>
                      <a:pt x="13219" y="1564"/>
                      <a:pt x="14087" y="1928"/>
                    </a:cubicBezTo>
                    <a:cubicBezTo>
                      <a:pt x="15157" y="2377"/>
                      <a:pt x="16085" y="3257"/>
                      <a:pt x="16505" y="4211"/>
                    </a:cubicBezTo>
                    <a:lnTo>
                      <a:pt x="16730" y="4718"/>
                    </a:lnTo>
                    <a:lnTo>
                      <a:pt x="16730" y="6595"/>
                    </a:lnTo>
                    <a:lnTo>
                      <a:pt x="16730" y="8498"/>
                    </a:lnTo>
                    <a:lnTo>
                      <a:pt x="10831" y="8523"/>
                    </a:lnTo>
                    <a:cubicBezTo>
                      <a:pt x="7579" y="8532"/>
                      <a:pt x="4898" y="8521"/>
                      <a:pt x="4868" y="8498"/>
                    </a:cubicBezTo>
                    <a:cubicBezTo>
                      <a:pt x="4758" y="8411"/>
                      <a:pt x="4811" y="5251"/>
                      <a:pt x="4932" y="4718"/>
                    </a:cubicBezTo>
                    <a:cubicBezTo>
                      <a:pt x="5266" y="3244"/>
                      <a:pt x="6765" y="1969"/>
                      <a:pt x="8607" y="1598"/>
                    </a:cubicBezTo>
                    <a:cubicBezTo>
                      <a:pt x="9134" y="1492"/>
                      <a:pt x="9504" y="1471"/>
                      <a:pt x="10799" y="1471"/>
                    </a:cubicBezTo>
                    <a:close/>
                    <a:moveTo>
                      <a:pt x="10799" y="9994"/>
                    </a:moveTo>
                    <a:cubicBezTo>
                      <a:pt x="19039" y="9994"/>
                      <a:pt x="19029" y="10013"/>
                      <a:pt x="19245" y="10146"/>
                    </a:cubicBezTo>
                    <a:cubicBezTo>
                      <a:pt x="19719" y="10440"/>
                      <a:pt x="19729" y="10258"/>
                      <a:pt x="19728" y="15093"/>
                    </a:cubicBezTo>
                    <a:cubicBezTo>
                      <a:pt x="19728" y="19386"/>
                      <a:pt x="19721" y="19536"/>
                      <a:pt x="19567" y="19735"/>
                    </a:cubicBezTo>
                    <a:cubicBezTo>
                      <a:pt x="19480" y="19847"/>
                      <a:pt x="19282" y="19984"/>
                      <a:pt x="19148" y="20039"/>
                    </a:cubicBezTo>
                    <a:cubicBezTo>
                      <a:pt x="18933" y="20127"/>
                      <a:pt x="17948" y="20141"/>
                      <a:pt x="10767" y="20140"/>
                    </a:cubicBezTo>
                    <a:cubicBezTo>
                      <a:pt x="2847" y="20140"/>
                      <a:pt x="2640" y="20136"/>
                      <a:pt x="2386" y="20014"/>
                    </a:cubicBezTo>
                    <a:cubicBezTo>
                      <a:pt x="1851" y="19757"/>
                      <a:pt x="1870" y="19956"/>
                      <a:pt x="1870" y="15067"/>
                    </a:cubicBezTo>
                    <a:cubicBezTo>
                      <a:pt x="1870" y="10247"/>
                      <a:pt x="1847" y="10440"/>
                      <a:pt x="2321" y="10146"/>
                    </a:cubicBezTo>
                    <a:cubicBezTo>
                      <a:pt x="2537" y="10013"/>
                      <a:pt x="2559" y="9994"/>
                      <a:pt x="10799" y="9994"/>
                    </a:cubicBezTo>
                    <a:close/>
                    <a:moveTo>
                      <a:pt x="10831" y="12429"/>
                    </a:moveTo>
                    <a:cubicBezTo>
                      <a:pt x="10314" y="12424"/>
                      <a:pt x="9800" y="12578"/>
                      <a:pt x="9445" y="12860"/>
                    </a:cubicBezTo>
                    <a:cubicBezTo>
                      <a:pt x="8702" y="13453"/>
                      <a:pt x="8742" y="14513"/>
                      <a:pt x="9542" y="15042"/>
                    </a:cubicBezTo>
                    <a:lnTo>
                      <a:pt x="9800" y="15219"/>
                    </a:lnTo>
                    <a:lnTo>
                      <a:pt x="9864" y="16259"/>
                    </a:lnTo>
                    <a:lnTo>
                      <a:pt x="9896" y="17325"/>
                    </a:lnTo>
                    <a:lnTo>
                      <a:pt x="10154" y="17502"/>
                    </a:lnTo>
                    <a:cubicBezTo>
                      <a:pt x="10353" y="17642"/>
                      <a:pt x="10495" y="17705"/>
                      <a:pt x="10735" y="17705"/>
                    </a:cubicBezTo>
                    <a:cubicBezTo>
                      <a:pt x="11566" y="17705"/>
                      <a:pt x="11734" y="17470"/>
                      <a:pt x="11734" y="16183"/>
                    </a:cubicBezTo>
                    <a:lnTo>
                      <a:pt x="11734" y="15219"/>
                    </a:lnTo>
                    <a:lnTo>
                      <a:pt x="12024" y="15042"/>
                    </a:lnTo>
                    <a:cubicBezTo>
                      <a:pt x="13036" y="14407"/>
                      <a:pt x="12882" y="13098"/>
                      <a:pt x="11734" y="12607"/>
                    </a:cubicBezTo>
                    <a:cubicBezTo>
                      <a:pt x="11461" y="12490"/>
                      <a:pt x="11142" y="12432"/>
                      <a:pt x="10831" y="12429"/>
                    </a:cubicBezTo>
                    <a:close/>
                  </a:path>
                </a:pathLst>
              </a:custGeom>
              <a:ln w="12700" cap="flat">
                <a:noFill/>
                <a:miter lim="400000"/>
              </a:ln>
              <a:effectLst/>
            </p:spPr>
          </p:pic>
        </p:grpSp>
      </p:grpSp>
      <p:sp>
        <p:nvSpPr>
          <p:cNvPr id="1551" name="System of SI referenced lasers…"/>
          <p:cNvSpPr txBox="1"/>
          <p:nvPr/>
        </p:nvSpPr>
        <p:spPr>
          <a:xfrm>
            <a:off x="17439402" y="12334284"/>
            <a:ext cx="5211363"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500" b="0">
                <a:latin typeface="Rubik Medium"/>
                <a:ea typeface="Rubik Medium"/>
                <a:cs typeface="Rubik Medium"/>
                <a:sym typeface="Rubik Medium"/>
              </a:defRPr>
            </a:pPr>
            <a:r>
              <a:rPr sz="2800" b="0" dirty="0">
                <a:latin typeface="Rubik" panose="02000604000000020004" pitchFamily="2" charset="-79"/>
                <a:cs typeface="Rubik" panose="02000604000000020004" pitchFamily="2" charset="-79"/>
              </a:rPr>
              <a:t>System of SI referenced lasers</a:t>
            </a:r>
          </a:p>
          <a:p>
            <a:pPr>
              <a:defRPr sz="2500" b="0">
                <a:latin typeface="Rubik Medium"/>
                <a:ea typeface="Rubik Medium"/>
                <a:cs typeface="Rubik Medium"/>
                <a:sym typeface="Rubik Medium"/>
              </a:defRPr>
            </a:pPr>
            <a:r>
              <a:rPr sz="2800" b="0" dirty="0">
                <a:latin typeface="Rubik" panose="02000604000000020004" pitchFamily="2" charset="-79"/>
                <a:cs typeface="Rubik" panose="02000604000000020004" pitchFamily="2" charset="-79"/>
              </a:rPr>
              <a:t>for precision spectroscopy</a:t>
            </a:r>
          </a:p>
        </p:txBody>
      </p:sp>
      <p:grpSp>
        <p:nvGrpSpPr>
          <p:cNvPr id="1555" name="Group"/>
          <p:cNvGrpSpPr/>
          <p:nvPr/>
        </p:nvGrpSpPr>
        <p:grpSpPr>
          <a:xfrm>
            <a:off x="360948" y="2413616"/>
            <a:ext cx="6113621" cy="5147085"/>
            <a:chOff x="-180550" y="0"/>
            <a:chExt cx="6113619" cy="5147084"/>
          </a:xfrm>
        </p:grpSpPr>
        <p:sp>
          <p:nvSpPr>
            <p:cNvPr id="1552" name="Rectangle"/>
            <p:cNvSpPr/>
            <p:nvPr/>
          </p:nvSpPr>
          <p:spPr>
            <a:xfrm>
              <a:off x="-180550" y="0"/>
              <a:ext cx="6113619" cy="5079259"/>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53" name="Non-destructive state-detection of molecules"/>
            <p:cNvSpPr txBox="1"/>
            <p:nvPr/>
          </p:nvSpPr>
          <p:spPr>
            <a:xfrm>
              <a:off x="80091" y="4232941"/>
              <a:ext cx="5760905" cy="914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500" b="0">
                  <a:latin typeface="Rubik Medium"/>
                  <a:ea typeface="Rubik Medium"/>
                  <a:cs typeface="Rubik Medium"/>
                  <a:sym typeface="Rubik Medium"/>
                </a:defRPr>
              </a:lvl1pPr>
            </a:lstStyle>
            <a:p>
              <a:r>
                <a:rPr sz="2800" dirty="0">
                  <a:latin typeface="Rubik" panose="02000604000000020004" pitchFamily="2" charset="-79"/>
                  <a:cs typeface="Rubik" panose="02000604000000020004" pitchFamily="2" charset="-79"/>
                </a:rPr>
                <a:t>Non-destructive state-detection of molecules</a:t>
              </a:r>
            </a:p>
          </p:txBody>
        </p:sp>
        <p:pic>
          <p:nvPicPr>
            <p:cNvPr id="1554" name="BSBSignal.pdf" descr="BSBSignal.pdf"/>
            <p:cNvPicPr>
              <a:picLocks noChangeAspect="1"/>
            </p:cNvPicPr>
            <p:nvPr/>
          </p:nvPicPr>
          <p:blipFill>
            <a:blip r:embed="rId10"/>
            <a:srcRect l="4979" t="25794" r="8644" b="24037"/>
            <a:stretch>
              <a:fillRect/>
            </a:stretch>
          </p:blipFill>
          <p:spPr>
            <a:xfrm>
              <a:off x="346166" y="93878"/>
              <a:ext cx="5240740" cy="4307483"/>
            </a:xfrm>
            <a:prstGeom prst="rect">
              <a:avLst/>
            </a:prstGeom>
            <a:ln w="12700" cap="flat">
              <a:noFill/>
              <a:miter lim="400000"/>
            </a:ln>
            <a:effectLst/>
          </p:spPr>
        </p:pic>
      </p:grpSp>
      <p:grpSp>
        <p:nvGrpSpPr>
          <p:cNvPr id="1559" name="Group"/>
          <p:cNvGrpSpPr/>
          <p:nvPr/>
        </p:nvGrpSpPr>
        <p:grpSpPr>
          <a:xfrm>
            <a:off x="360948" y="7715573"/>
            <a:ext cx="6163408" cy="5749891"/>
            <a:chOff x="-180378" y="0"/>
            <a:chExt cx="6163406" cy="5749889"/>
          </a:xfrm>
        </p:grpSpPr>
        <p:sp>
          <p:nvSpPr>
            <p:cNvPr id="1556" name="Rectangle"/>
            <p:cNvSpPr/>
            <p:nvPr/>
          </p:nvSpPr>
          <p:spPr>
            <a:xfrm>
              <a:off x="-180378" y="0"/>
              <a:ext cx="6163406" cy="5696771"/>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57" name="&gt; 99% measurement…"/>
            <p:cNvSpPr txBox="1"/>
            <p:nvPr/>
          </p:nvSpPr>
          <p:spPr>
            <a:xfrm>
              <a:off x="581347" y="4869842"/>
              <a:ext cx="4820333" cy="880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500" b="0">
                  <a:latin typeface="Rubik Medium"/>
                  <a:ea typeface="Rubik Medium"/>
                  <a:cs typeface="Rubik Medium"/>
                  <a:sym typeface="Rubik Medium"/>
                </a:defRPr>
              </a:pPr>
              <a:r>
                <a:rPr sz="2800" b="0" dirty="0">
                  <a:latin typeface="Rubik" panose="02000604000000020004" pitchFamily="2" charset="-79"/>
                  <a:cs typeface="Rubik" panose="02000604000000020004" pitchFamily="2" charset="-79"/>
                </a:rPr>
                <a:t>&gt; 99% measurement </a:t>
              </a:r>
            </a:p>
            <a:p>
              <a:pPr>
                <a:defRPr sz="2500" b="0">
                  <a:latin typeface="Rubik Medium"/>
                  <a:ea typeface="Rubik Medium"/>
                  <a:cs typeface="Rubik Medium"/>
                  <a:sym typeface="Rubik Medium"/>
                </a:defRPr>
              </a:pPr>
              <a:r>
                <a:rPr sz="2800" b="0" dirty="0">
                  <a:latin typeface="Rubik" panose="02000604000000020004" pitchFamily="2" charset="-79"/>
                  <a:cs typeface="Rubik" panose="02000604000000020004" pitchFamily="2" charset="-79"/>
                </a:rPr>
                <a:t>fidelity</a:t>
              </a:r>
            </a:p>
          </p:txBody>
        </p:sp>
        <p:pic>
          <p:nvPicPr>
            <p:cNvPr id="1558" name="BSBSignalCounts.pdf" descr="BSBSignalCounts.pdf"/>
            <p:cNvPicPr>
              <a:picLocks noChangeAspect="1"/>
            </p:cNvPicPr>
            <p:nvPr/>
          </p:nvPicPr>
          <p:blipFill>
            <a:blip r:embed="rId11"/>
            <a:srcRect l="5951" t="25579" r="5951" b="26411"/>
            <a:stretch>
              <a:fillRect/>
            </a:stretch>
          </p:blipFill>
          <p:spPr>
            <a:xfrm>
              <a:off x="62575" y="154994"/>
              <a:ext cx="5857841" cy="4517507"/>
            </a:xfrm>
            <a:prstGeom prst="rect">
              <a:avLst/>
            </a:prstGeom>
            <a:ln w="12700" cap="flat">
              <a:noFill/>
              <a:miter lim="400000"/>
            </a:ln>
            <a:effectLst/>
          </p:spPr>
        </p:pic>
      </p:grpSp>
      <p:sp>
        <p:nvSpPr>
          <p:cNvPr id="77" name="TextBox 76">
            <a:extLst>
              <a:ext uri="{FF2B5EF4-FFF2-40B4-BE49-F238E27FC236}">
                <a16:creationId xmlns="" xmlns:a16="http://schemas.microsoft.com/office/drawing/2014/main" id="{8D699FAF-A071-7F4B-82C3-328B217E262B}"/>
              </a:ext>
            </a:extLst>
          </p:cNvPr>
          <p:cNvSpPr txBox="1"/>
          <p:nvPr/>
        </p:nvSpPr>
        <p:spPr>
          <a:xfrm rot="16200000">
            <a:off x="-715520" y="9820476"/>
            <a:ext cx="2827728"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16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
        <p:nvSpPr>
          <p:cNvPr id="78" name="TextBox 77">
            <a:extLst>
              <a:ext uri="{FF2B5EF4-FFF2-40B4-BE49-F238E27FC236}">
                <a16:creationId xmlns="" xmlns:a16="http://schemas.microsoft.com/office/drawing/2014/main" id="{E4FF8C33-06C1-6D41-9CC1-521D468D62FB}"/>
              </a:ext>
            </a:extLst>
          </p:cNvPr>
          <p:cNvSpPr txBox="1"/>
          <p:nvPr/>
        </p:nvSpPr>
        <p:spPr>
          <a:xfrm rot="16200000">
            <a:off x="-410129" y="4309018"/>
            <a:ext cx="2827728"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16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
        <p:nvSpPr>
          <p:cNvPr id="79" name="TextBox 78">
            <a:extLst>
              <a:ext uri="{FF2B5EF4-FFF2-40B4-BE49-F238E27FC236}">
                <a16:creationId xmlns="" xmlns:a16="http://schemas.microsoft.com/office/drawing/2014/main" id="{8D699FAF-A071-7F4B-82C3-328B217E262B}"/>
              </a:ext>
            </a:extLst>
          </p:cNvPr>
          <p:cNvSpPr txBox="1"/>
          <p:nvPr/>
        </p:nvSpPr>
        <p:spPr>
          <a:xfrm>
            <a:off x="3868884" y="10283936"/>
            <a:ext cx="1903660" cy="2872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x-none" sz="1200" b="0" i="0" u="none" strike="noStrike" cap="none" spc="0" normalizeH="0" baseline="0" dirty="0">
                <a:ln>
                  <a:noFill/>
                </a:ln>
                <a:solidFill>
                  <a:schemeClr val="bg2">
                    <a:lumMod val="25000"/>
                  </a:schemeClr>
                </a:solidFill>
                <a:effectLst/>
                <a:uFillTx/>
                <a:latin typeface="Helvetica" pitchFamily="2" charset="0"/>
                <a:sym typeface="Helvetica Neue"/>
              </a:rPr>
              <a:t>Excitation Probability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11"/>
                                        </p:tgtEl>
                                        <p:attrNameLst>
                                          <p:attrName>style.visibility</p:attrName>
                                        </p:attrNameLst>
                                      </p:cBhvr>
                                      <p:to>
                                        <p:strVal val="visible"/>
                                      </p:to>
                                    </p:set>
                                    <p:animEffect transition="in" filter="fade">
                                      <p:cBhvr>
                                        <p:cTn id="7" dur="500"/>
                                        <p:tgtEl>
                                          <p:spTgt spid="15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555"/>
                                        </p:tgtEl>
                                        <p:attrNameLst>
                                          <p:attrName>style.visibility</p:attrName>
                                        </p:attrNameLst>
                                      </p:cBhvr>
                                      <p:to>
                                        <p:strVal val="visible"/>
                                      </p:to>
                                    </p:set>
                                    <p:animEffect transition="in" filter="fade">
                                      <p:cBhvr>
                                        <p:cTn id="12" dur="500"/>
                                        <p:tgtEl>
                                          <p:spTgt spid="15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3" nodeType="clickEffect">
                                  <p:stCondLst>
                                    <p:cond delay="0"/>
                                  </p:stCondLst>
                                  <p:iterate>
                                    <p:tmAbs val="0"/>
                                  </p:iterate>
                                  <p:childTnLst>
                                    <p:set>
                                      <p:cBhvr>
                                        <p:cTn id="19" fill="hold"/>
                                        <p:tgtEl>
                                          <p:spTgt spid="1559"/>
                                        </p:tgtEl>
                                        <p:attrNameLst>
                                          <p:attrName>style.visibility</p:attrName>
                                        </p:attrNameLst>
                                      </p:cBhvr>
                                      <p:to>
                                        <p:strVal val="visible"/>
                                      </p:to>
                                    </p:set>
                                    <p:animEffect transition="in" filter="fade">
                                      <p:cBhvr>
                                        <p:cTn id="20" dur="500"/>
                                        <p:tgtEl>
                                          <p:spTgt spid="155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fade">
                                      <p:cBhvr>
                                        <p:cTn id="26" dur="500"/>
                                        <p:tgtEl>
                                          <p:spTgt spid="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4" nodeType="clickEffect">
                                  <p:stCondLst>
                                    <p:cond delay="0"/>
                                  </p:stCondLst>
                                  <p:iterate>
                                    <p:tmAbs val="0"/>
                                  </p:iterate>
                                  <p:childTnLst>
                                    <p:set>
                                      <p:cBhvr>
                                        <p:cTn id="30" fill="hold"/>
                                        <p:tgtEl>
                                          <p:spTgt spid="1493"/>
                                        </p:tgtEl>
                                        <p:attrNameLst>
                                          <p:attrName>style.visibility</p:attrName>
                                        </p:attrNameLst>
                                      </p:cBhvr>
                                      <p:to>
                                        <p:strVal val="visible"/>
                                      </p:to>
                                    </p:set>
                                    <p:animEffect transition="in" filter="fade">
                                      <p:cBhvr>
                                        <p:cTn id="31" dur="500"/>
                                        <p:tgtEl>
                                          <p:spTgt spid="1493"/>
                                        </p:tgtEl>
                                      </p:cBhvr>
                                    </p:animEffect>
                                  </p:childTnLst>
                                </p:cTn>
                              </p:par>
                            </p:childTnLst>
                          </p:cTn>
                        </p:par>
                        <p:par>
                          <p:cTn id="32" fill="hold">
                            <p:stCondLst>
                              <p:cond delay="500"/>
                            </p:stCondLst>
                            <p:childTnLst>
                              <p:par>
                                <p:cTn id="33" presetID="10" presetClass="entr" fill="hold" grpId="5" nodeType="afterEffect">
                                  <p:stCondLst>
                                    <p:cond delay="0"/>
                                  </p:stCondLst>
                                  <p:iterate>
                                    <p:tmAbs val="0"/>
                                  </p:iterate>
                                  <p:childTnLst>
                                    <p:set>
                                      <p:cBhvr>
                                        <p:cTn id="34" fill="hold"/>
                                        <p:tgtEl>
                                          <p:spTgt spid="1494"/>
                                        </p:tgtEl>
                                        <p:attrNameLst>
                                          <p:attrName>style.visibility</p:attrName>
                                        </p:attrNameLst>
                                      </p:cBhvr>
                                      <p:to>
                                        <p:strVal val="visible"/>
                                      </p:to>
                                    </p:set>
                                    <p:animEffect transition="in" filter="fade">
                                      <p:cBhvr>
                                        <p:cTn id="35" dur="500"/>
                                        <p:tgtEl>
                                          <p:spTgt spid="1494"/>
                                        </p:tgtEl>
                                      </p:cBhvr>
                                    </p:animEffect>
                                  </p:childTnLst>
                                </p:cTn>
                              </p:par>
                            </p:childTnLst>
                          </p:cTn>
                        </p:par>
                        <p:par>
                          <p:cTn id="36" fill="hold">
                            <p:stCondLst>
                              <p:cond delay="1000"/>
                            </p:stCondLst>
                            <p:childTnLst>
                              <p:par>
                                <p:cTn id="37" presetID="10" presetClass="entr" fill="hold" grpId="6" nodeType="afterEffect">
                                  <p:stCondLst>
                                    <p:cond delay="0"/>
                                  </p:stCondLst>
                                  <p:iterate>
                                    <p:tmAbs val="0"/>
                                  </p:iterate>
                                  <p:childTnLst>
                                    <p:set>
                                      <p:cBhvr>
                                        <p:cTn id="38" fill="hold"/>
                                        <p:tgtEl>
                                          <p:spTgt spid="1495"/>
                                        </p:tgtEl>
                                        <p:attrNameLst>
                                          <p:attrName>style.visibility</p:attrName>
                                        </p:attrNameLst>
                                      </p:cBhvr>
                                      <p:to>
                                        <p:strVal val="visible"/>
                                      </p:to>
                                    </p:set>
                                    <p:animEffect transition="in" filter="fade">
                                      <p:cBhvr>
                                        <p:cTn id="39" dur="500"/>
                                        <p:tgtEl>
                                          <p:spTgt spid="149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fill="hold" grpId="7" nodeType="clickEffect">
                                  <p:stCondLst>
                                    <p:cond delay="0"/>
                                  </p:stCondLst>
                                  <p:iterate>
                                    <p:tmAbs val="0"/>
                                  </p:iterate>
                                  <p:childTnLst>
                                    <p:set>
                                      <p:cBhvr>
                                        <p:cTn id="43" fill="hold"/>
                                        <p:tgtEl>
                                          <p:spTgt spid="1550"/>
                                        </p:tgtEl>
                                        <p:attrNameLst>
                                          <p:attrName>style.visibility</p:attrName>
                                        </p:attrNameLst>
                                      </p:cBhvr>
                                      <p:to>
                                        <p:strVal val="visible"/>
                                      </p:to>
                                    </p:set>
                                    <p:animEffect transition="in" filter="fade">
                                      <p:cBhvr>
                                        <p:cTn id="44" dur="500"/>
                                        <p:tgtEl>
                                          <p:spTgt spid="1550"/>
                                        </p:tgtEl>
                                      </p:cBhvr>
                                    </p:animEffect>
                                  </p:childTnLst>
                                </p:cTn>
                              </p:par>
                            </p:childTnLst>
                          </p:cTn>
                        </p:par>
                        <p:par>
                          <p:cTn id="45" fill="hold">
                            <p:stCondLst>
                              <p:cond delay="500"/>
                            </p:stCondLst>
                            <p:childTnLst>
                              <p:par>
                                <p:cTn id="46" presetID="10" presetClass="entr" fill="hold" grpId="8" nodeType="afterEffect">
                                  <p:stCondLst>
                                    <p:cond delay="0"/>
                                  </p:stCondLst>
                                  <p:iterate>
                                    <p:tmAbs val="0"/>
                                  </p:iterate>
                                  <p:childTnLst>
                                    <p:set>
                                      <p:cBhvr>
                                        <p:cTn id="47" fill="hold"/>
                                        <p:tgtEl>
                                          <p:spTgt spid="1551"/>
                                        </p:tgtEl>
                                        <p:attrNameLst>
                                          <p:attrName>style.visibility</p:attrName>
                                        </p:attrNameLst>
                                      </p:cBhvr>
                                      <p:to>
                                        <p:strVal val="visible"/>
                                      </p:to>
                                    </p:set>
                                    <p:animEffect transition="in" filter="fade">
                                      <p:cBhvr>
                                        <p:cTn id="48" dur="500"/>
                                        <p:tgtEl>
                                          <p:spTgt spid="1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4" animBg="1" advAuto="0"/>
      <p:bldP spid="1494" grpId="5" animBg="1" advAuto="0"/>
      <p:bldP spid="1495" grpId="6" animBg="1" advAuto="0"/>
      <p:bldP spid="1511" grpId="1" animBg="1" advAuto="0"/>
      <p:bldP spid="1550" grpId="7" animBg="1" advAuto="0"/>
      <p:bldP spid="1551" grpId="8" animBg="1" advAuto="0"/>
      <p:bldP spid="1555" grpId="2" animBg="1" advAuto="0"/>
      <p:bldP spid="1559" grpId="3" animBg="1" advAuto="0"/>
      <p:bldP spid="77" grpId="0" animBg="1"/>
      <p:bldP spid="78" grpId="0" animBg="1"/>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A0A4124D-BC13-3740-9D00-04008FD63D0B}"/>
              </a:ext>
            </a:extLst>
          </p:cNvPr>
          <p:cNvSpPr/>
          <p:nvPr/>
        </p:nvSpPr>
        <p:spPr>
          <a:xfrm>
            <a:off x="11970575" y="-94781"/>
            <a:ext cx="12607163" cy="1390556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a:extLst>
              <a:ext uri="{FF2B5EF4-FFF2-40B4-BE49-F238E27FC236}">
                <a16:creationId xmlns="" xmlns:a16="http://schemas.microsoft.com/office/drawing/2014/main" id="{E9E37F62-E4CB-8E40-8BF4-13AA0262733A}"/>
              </a:ext>
            </a:extLst>
          </p:cNvPr>
          <p:cNvSpPr/>
          <p:nvPr/>
        </p:nvSpPr>
        <p:spPr>
          <a:xfrm>
            <a:off x="-205863" y="-94781"/>
            <a:ext cx="12176438" cy="13746533"/>
          </a:xfrm>
          <a:prstGeom prst="rect">
            <a:avLst/>
          </a:prstGeom>
          <a:solidFill>
            <a:srgbClr val="F9F7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65" name="Acknowledgments"/>
          <p:cNvSpPr txBox="1">
            <a:spLocks noGrp="1"/>
          </p:cNvSpPr>
          <p:nvPr>
            <p:ph type="body" sz="quarter" idx="21"/>
          </p:nvPr>
        </p:nvSpPr>
        <p:spPr>
          <a:xfrm>
            <a:off x="763427" y="1213571"/>
            <a:ext cx="9652000" cy="1586658"/>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rPr dirty="0"/>
              <a:t>Acknowledgments</a:t>
            </a:r>
          </a:p>
        </p:txBody>
      </p:sp>
      <p:grpSp>
        <p:nvGrpSpPr>
          <p:cNvPr id="1569" name="Group"/>
          <p:cNvGrpSpPr/>
          <p:nvPr/>
        </p:nvGrpSpPr>
        <p:grpSpPr>
          <a:xfrm>
            <a:off x="3029706" y="11884468"/>
            <a:ext cx="8440004" cy="1401715"/>
            <a:chOff x="0" y="0"/>
            <a:chExt cx="8440003" cy="1401714"/>
          </a:xfrm>
        </p:grpSpPr>
        <p:pic>
          <p:nvPicPr>
            <p:cNvPr id="1567" name="Image" descr="Image"/>
            <p:cNvPicPr>
              <a:picLocks noChangeAspect="1"/>
            </p:cNvPicPr>
            <p:nvPr/>
          </p:nvPicPr>
          <p:blipFill>
            <a:blip r:embed="rId3"/>
            <a:srcRect l="44344" t="39245" r="22497"/>
            <a:stretch>
              <a:fillRect/>
            </a:stretch>
          </p:blipFill>
          <p:spPr>
            <a:xfrm>
              <a:off x="0" y="0"/>
              <a:ext cx="2912165" cy="1401715"/>
            </a:xfrm>
            <a:prstGeom prst="rect">
              <a:avLst/>
            </a:prstGeom>
            <a:ln w="12700" cap="flat">
              <a:noFill/>
              <a:miter lim="400000"/>
            </a:ln>
            <a:effectLst/>
          </p:spPr>
        </p:pic>
        <p:pic>
          <p:nvPicPr>
            <p:cNvPr id="1568" name="Image" descr="Image"/>
            <p:cNvPicPr>
              <a:picLocks noChangeAspect="1"/>
            </p:cNvPicPr>
            <p:nvPr/>
          </p:nvPicPr>
          <p:blipFill>
            <a:blip r:embed="rId3"/>
            <a:srcRect l="44344" b="57981"/>
            <a:stretch>
              <a:fillRect/>
            </a:stretch>
          </p:blipFill>
          <p:spPr>
            <a:xfrm>
              <a:off x="3551957" y="216144"/>
              <a:ext cx="4888047" cy="969439"/>
            </a:xfrm>
            <a:prstGeom prst="rect">
              <a:avLst/>
            </a:prstGeom>
            <a:ln w="12700" cap="flat">
              <a:noFill/>
              <a:miter lim="400000"/>
            </a:ln>
            <a:effectLst/>
          </p:spPr>
        </p:pic>
      </p:grpSp>
      <p:pic>
        <p:nvPicPr>
          <p:cNvPr id="1570" name="Image" descr="Image"/>
          <p:cNvPicPr>
            <a:picLocks noChangeAspect="1"/>
          </p:cNvPicPr>
          <p:nvPr/>
        </p:nvPicPr>
        <p:blipFill>
          <a:blip r:embed="rId4"/>
          <a:stretch>
            <a:fillRect/>
          </a:stretch>
        </p:blipFill>
        <p:spPr>
          <a:xfrm>
            <a:off x="522464" y="11683999"/>
            <a:ext cx="1396890" cy="1802653"/>
          </a:xfrm>
          <a:prstGeom prst="rect">
            <a:avLst/>
          </a:prstGeom>
          <a:ln w="12700">
            <a:miter lim="400000"/>
          </a:ln>
        </p:spPr>
      </p:pic>
      <p:pic>
        <p:nvPicPr>
          <p:cNvPr id="7" name="Picture 6">
            <a:extLst>
              <a:ext uri="{FF2B5EF4-FFF2-40B4-BE49-F238E27FC236}">
                <a16:creationId xmlns="" xmlns:a16="http://schemas.microsoft.com/office/drawing/2014/main" id="{CB514C0C-0099-354C-BB30-D278522B9DB7}"/>
              </a:ext>
            </a:extLst>
          </p:cNvPr>
          <p:cNvPicPr>
            <a:picLocks noChangeAspect="1"/>
          </p:cNvPicPr>
          <p:nvPr/>
        </p:nvPicPr>
        <p:blipFill>
          <a:blip r:embed="rId5"/>
          <a:stretch>
            <a:fillRect/>
          </a:stretch>
        </p:blipFill>
        <p:spPr>
          <a:xfrm>
            <a:off x="13633760" y="1635540"/>
            <a:ext cx="9423400" cy="7264400"/>
          </a:xfrm>
          <a:prstGeom prst="rect">
            <a:avLst/>
          </a:prstGeom>
        </p:spPr>
      </p:pic>
      <p:grpSp>
        <p:nvGrpSpPr>
          <p:cNvPr id="8" name="Group 7">
            <a:extLst>
              <a:ext uri="{FF2B5EF4-FFF2-40B4-BE49-F238E27FC236}">
                <a16:creationId xmlns="" xmlns:a16="http://schemas.microsoft.com/office/drawing/2014/main" id="{AB477FA9-4DCB-0A44-9D5A-4C2A4CF2F191}"/>
              </a:ext>
            </a:extLst>
          </p:cNvPr>
          <p:cNvGrpSpPr/>
          <p:nvPr/>
        </p:nvGrpSpPr>
        <p:grpSpPr>
          <a:xfrm>
            <a:off x="14297293" y="9814732"/>
            <a:ext cx="8945229" cy="2569740"/>
            <a:chOff x="13494759" y="9596072"/>
            <a:chExt cx="8945229" cy="2569740"/>
          </a:xfrm>
        </p:grpSpPr>
        <p:sp>
          <p:nvSpPr>
            <p:cNvPr id="1566" name="The Quantum Technologies team:…"/>
            <p:cNvSpPr txBox="1"/>
            <p:nvPr/>
          </p:nvSpPr>
          <p:spPr>
            <a:xfrm>
              <a:off x="13494759" y="9596072"/>
              <a:ext cx="6800818"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584200">
                <a:defRPr sz="2500" b="0">
                  <a:latin typeface="Rubik Medium"/>
                  <a:ea typeface="Rubik Medium"/>
                  <a:cs typeface="Rubik Medium"/>
                  <a:sym typeface="Rubik Light"/>
                </a:defRPr>
              </a:pPr>
              <a:r>
                <a:rPr sz="3200" b="0" dirty="0">
                  <a:solidFill>
                    <a:schemeClr val="tx2">
                      <a:lumMod val="40000"/>
                      <a:lumOff val="60000"/>
                    </a:schemeClr>
                  </a:solidFill>
                  <a:latin typeface="Rubik Light" panose="02000604000000020004" pitchFamily="2" charset="-79"/>
                  <a:cs typeface="Rubik Light" panose="02000604000000020004" pitchFamily="2" charset="-79"/>
                </a:rPr>
                <a:t>The </a:t>
              </a:r>
              <a:r>
                <a:rPr sz="3200" b="0" dirty="0">
                  <a:solidFill>
                    <a:srgbClr val="4271C8"/>
                  </a:solidFill>
                  <a:latin typeface="Rubik Light" panose="02000604000000020004" pitchFamily="2" charset="-79"/>
                  <a:cs typeface="Rubik Light" panose="02000604000000020004" pitchFamily="2" charset="-79"/>
                </a:rPr>
                <a:t>Qu</a:t>
              </a:r>
              <a:r>
                <a:rPr sz="3200" b="0" dirty="0">
                  <a:solidFill>
                    <a:schemeClr val="tx2">
                      <a:lumMod val="40000"/>
                      <a:lumOff val="60000"/>
                    </a:schemeClr>
                  </a:solidFill>
                  <a:latin typeface="Rubik Light" panose="02000604000000020004" pitchFamily="2" charset="-79"/>
                  <a:cs typeface="Rubik Light" panose="02000604000000020004" pitchFamily="2" charset="-79"/>
                </a:rPr>
                <a:t>antum </a:t>
              </a:r>
              <a:r>
                <a:rPr sz="3200" b="0" dirty="0">
                  <a:solidFill>
                    <a:srgbClr val="ED7D31"/>
                  </a:solidFill>
                  <a:latin typeface="Rubik Light" panose="02000604000000020004" pitchFamily="2" charset="-79"/>
                  <a:cs typeface="Rubik Light" panose="02000604000000020004" pitchFamily="2" charset="-79"/>
                </a:rPr>
                <a:t>Te</a:t>
              </a:r>
              <a:r>
                <a:rPr sz="3200" b="0" dirty="0">
                  <a:solidFill>
                    <a:schemeClr val="tx2">
                      <a:lumMod val="40000"/>
                      <a:lumOff val="60000"/>
                    </a:schemeClr>
                  </a:solidFill>
                  <a:latin typeface="Rubik Light" panose="02000604000000020004" pitchFamily="2" charset="-79"/>
                  <a:cs typeface="Rubik Light" panose="02000604000000020004" pitchFamily="2" charset="-79"/>
                </a:rPr>
                <a:t>chnologies team:</a:t>
              </a:r>
            </a:p>
            <a:p>
              <a:pPr algn="l" defTabSz="584200">
                <a:defRPr sz="2500" b="0">
                  <a:latin typeface="Rubik Medium"/>
                  <a:ea typeface="Rubik Medium"/>
                  <a:cs typeface="Rubik Medium"/>
                  <a:sym typeface="Rubik Light"/>
                </a:defRPr>
              </a:pPr>
              <a:endParaRPr sz="3200" b="0" dirty="0">
                <a:solidFill>
                  <a:schemeClr val="tx2">
                    <a:lumMod val="40000"/>
                    <a:lumOff val="60000"/>
                  </a:schemeClr>
                </a:solidFill>
                <a:latin typeface="Rubik Light" panose="02000604000000020004" pitchFamily="2" charset="-79"/>
                <a:cs typeface="Rubik Light" panose="02000604000000020004" pitchFamily="2" charset="-79"/>
              </a:endParaRPr>
            </a:p>
            <a:p>
              <a:pPr algn="l" defTabSz="584200">
                <a:defRPr sz="2500" b="0">
                  <a:latin typeface="Rubik Medium"/>
                  <a:ea typeface="Rubik Medium"/>
                  <a:cs typeface="Rubik Medium"/>
                  <a:sym typeface="Rubik Light"/>
                </a:defRPr>
              </a:pPr>
              <a:r>
                <a:rPr lang="en-US" sz="3200" b="0" dirty="0">
                  <a:solidFill>
                    <a:schemeClr val="tx2">
                      <a:lumMod val="40000"/>
                      <a:lumOff val="60000"/>
                    </a:schemeClr>
                  </a:solidFill>
                  <a:latin typeface="Rubik Light" panose="02000604000000020004" pitchFamily="2" charset="-79"/>
                  <a:cs typeface="Rubik Light" panose="02000604000000020004" pitchFamily="2" charset="-79"/>
                </a:rPr>
                <a:t>Prof. Dr. Stefan Willitsch</a:t>
              </a:r>
            </a:p>
            <a:p>
              <a:pPr algn="l" defTabSz="584200">
                <a:defRPr sz="2500" b="0">
                  <a:latin typeface="Rubik Medium"/>
                  <a:ea typeface="Rubik Medium"/>
                  <a:cs typeface="Rubik Medium"/>
                  <a:sym typeface="Rubik Light"/>
                </a:defRPr>
              </a:pPr>
              <a:r>
                <a:rPr lang="en-GB" sz="3200" b="0" dirty="0">
                  <a:solidFill>
                    <a:schemeClr val="tx2">
                      <a:lumMod val="40000"/>
                      <a:lumOff val="60000"/>
                    </a:schemeClr>
                  </a:solidFill>
                  <a:latin typeface="Rubik Light" panose="02000604000000020004" pitchFamily="2" charset="-79"/>
                  <a:cs typeface="Rubik Light" panose="02000604000000020004" pitchFamily="2" charset="-79"/>
                </a:rPr>
                <a:t>Aleksander </a:t>
              </a:r>
              <a:r>
                <a:rPr lang="en-GB" sz="3200" b="0" dirty="0" err="1">
                  <a:solidFill>
                    <a:schemeClr val="tx2">
                      <a:lumMod val="40000"/>
                      <a:lumOff val="60000"/>
                    </a:schemeClr>
                  </a:solidFill>
                  <a:latin typeface="Rubik Light" panose="02000604000000020004" pitchFamily="2" charset="-79"/>
                  <a:cs typeface="Rubik Light" panose="02000604000000020004" pitchFamily="2" charset="-79"/>
                </a:rPr>
                <a:t>Shlykov</a:t>
              </a:r>
              <a:endParaRPr lang="en-GB" sz="3200" b="0" dirty="0">
                <a:solidFill>
                  <a:schemeClr val="tx2">
                    <a:lumMod val="40000"/>
                    <a:lumOff val="60000"/>
                  </a:schemeClr>
                </a:solidFill>
                <a:latin typeface="Rubik Light" panose="02000604000000020004" pitchFamily="2" charset="-79"/>
                <a:cs typeface="Rubik Light" panose="02000604000000020004" pitchFamily="2" charset="-79"/>
              </a:endParaRPr>
            </a:p>
            <a:p>
              <a:pPr algn="l" defTabSz="584200">
                <a:defRPr sz="2500" b="0">
                  <a:latin typeface="Rubik Medium"/>
                  <a:ea typeface="Rubik Medium"/>
                  <a:cs typeface="Rubik Medium"/>
                  <a:sym typeface="Rubik Light"/>
                </a:defRPr>
              </a:pPr>
              <a:r>
                <a:rPr lang="en-GB" sz="3200" b="0" dirty="0" err="1">
                  <a:solidFill>
                    <a:schemeClr val="tx2">
                      <a:lumMod val="40000"/>
                      <a:lumOff val="60000"/>
                    </a:schemeClr>
                  </a:solidFill>
                  <a:latin typeface="Rubik Light" panose="02000604000000020004" pitchFamily="2" charset="-79"/>
                  <a:cs typeface="Rubik Light" panose="02000604000000020004" pitchFamily="2" charset="-79"/>
                </a:rPr>
                <a:t>Mikolaj</a:t>
              </a:r>
              <a:r>
                <a:rPr lang="en-GB" sz="3200" b="0" dirty="0">
                  <a:solidFill>
                    <a:schemeClr val="tx2">
                      <a:lumMod val="40000"/>
                      <a:lumOff val="60000"/>
                    </a:schemeClr>
                  </a:solidFill>
                  <a:latin typeface="Rubik Light" panose="02000604000000020004" pitchFamily="2" charset="-79"/>
                  <a:cs typeface="Rubik Light" panose="02000604000000020004" pitchFamily="2" charset="-79"/>
                </a:rPr>
                <a:t> </a:t>
              </a:r>
              <a:r>
                <a:rPr lang="en-GB" sz="3200" b="0" dirty="0" err="1">
                  <a:solidFill>
                    <a:schemeClr val="tx2">
                      <a:lumMod val="40000"/>
                      <a:lumOff val="60000"/>
                    </a:schemeClr>
                  </a:solidFill>
                  <a:latin typeface="Rubik Light" panose="02000604000000020004" pitchFamily="2" charset="-79"/>
                  <a:cs typeface="Rubik Light" panose="02000604000000020004" pitchFamily="2" charset="-79"/>
                </a:rPr>
                <a:t>Roguski</a:t>
              </a:r>
              <a:endParaRPr lang="en-GB" sz="3200" b="0" dirty="0">
                <a:solidFill>
                  <a:schemeClr val="tx2">
                    <a:lumMod val="40000"/>
                    <a:lumOff val="60000"/>
                  </a:schemeClr>
                </a:solidFill>
                <a:latin typeface="Rubik Light" panose="02000604000000020004" pitchFamily="2" charset="-79"/>
                <a:cs typeface="Rubik Light" panose="02000604000000020004" pitchFamily="2" charset="-79"/>
              </a:endParaRPr>
            </a:p>
          </p:txBody>
        </p:sp>
        <p:sp>
          <p:nvSpPr>
            <p:cNvPr id="30" name="The Quantum Technologies team:…">
              <a:extLst>
                <a:ext uri="{FF2B5EF4-FFF2-40B4-BE49-F238E27FC236}">
                  <a16:creationId xmlns="" xmlns:a16="http://schemas.microsoft.com/office/drawing/2014/main" id="{6451DAC7-5079-A14B-BD6B-FA8645C7B0E9}"/>
                </a:ext>
              </a:extLst>
            </p:cNvPr>
            <p:cNvSpPr txBox="1"/>
            <p:nvPr/>
          </p:nvSpPr>
          <p:spPr>
            <a:xfrm>
              <a:off x="18479482" y="10585892"/>
              <a:ext cx="3960506"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584200">
                <a:defRPr sz="2500" b="0">
                  <a:latin typeface="Rubik Medium"/>
                  <a:ea typeface="Rubik Medium"/>
                  <a:cs typeface="Rubik Medium"/>
                  <a:sym typeface="Rubik Light"/>
                </a:defRPr>
              </a:pPr>
              <a:r>
                <a:rPr lang="en-US" sz="3200" b="0" dirty="0">
                  <a:solidFill>
                    <a:schemeClr val="tx2">
                      <a:lumMod val="40000"/>
                      <a:lumOff val="60000"/>
                    </a:schemeClr>
                  </a:solidFill>
                  <a:latin typeface="Rubik Light" panose="02000604000000020004" pitchFamily="2" charset="-79"/>
                  <a:cs typeface="Rubik Light" panose="02000604000000020004" pitchFamily="2" charset="-79"/>
                </a:rPr>
                <a:t>Dr. Ziv Meir</a:t>
              </a:r>
            </a:p>
            <a:p>
              <a:pPr algn="l" defTabSz="584200">
                <a:defRPr sz="2500" b="0">
                  <a:latin typeface="Rubik Medium"/>
                  <a:ea typeface="Rubik Medium"/>
                  <a:cs typeface="Rubik Medium"/>
                  <a:sym typeface="Rubik Light"/>
                </a:defRPr>
              </a:pPr>
              <a:r>
                <a:rPr lang="en-US" sz="3200" b="0" dirty="0">
                  <a:solidFill>
                    <a:schemeClr val="tx2">
                      <a:lumMod val="40000"/>
                      <a:lumOff val="60000"/>
                    </a:schemeClr>
                  </a:solidFill>
                  <a:latin typeface="Rubik Light" panose="02000604000000020004" pitchFamily="2" charset="-79"/>
                  <a:cs typeface="Rubik Light" panose="02000604000000020004" pitchFamily="2" charset="-79"/>
                </a:rPr>
                <a:t>Kaveh Najafian</a:t>
              </a:r>
            </a:p>
            <a:p>
              <a:pPr algn="l" defTabSz="584200">
                <a:defRPr sz="2500" b="0">
                  <a:latin typeface="Rubik Medium"/>
                  <a:ea typeface="Rubik Medium"/>
                  <a:cs typeface="Rubik Medium"/>
                  <a:sym typeface="Rubik Light"/>
                </a:defRPr>
              </a:pPr>
              <a:r>
                <a:rPr lang="en-US" sz="3200" b="0" dirty="0">
                  <a:solidFill>
                    <a:schemeClr val="tx2">
                      <a:lumMod val="40000"/>
                      <a:lumOff val="60000"/>
                    </a:schemeClr>
                  </a:solidFill>
                  <a:latin typeface="Rubik Light" panose="02000604000000020004" pitchFamily="2" charset="-79"/>
                  <a:cs typeface="Rubik Light" panose="02000604000000020004" pitchFamily="2" charset="-79"/>
                </a:rPr>
                <a:t>Gregor Hegi</a:t>
              </a:r>
            </a:p>
          </p:txBody>
        </p:sp>
      </p:grpSp>
      <p:grpSp>
        <p:nvGrpSpPr>
          <p:cNvPr id="11" name="Group 10">
            <a:extLst>
              <a:ext uri="{FF2B5EF4-FFF2-40B4-BE49-F238E27FC236}">
                <a16:creationId xmlns="" xmlns:a16="http://schemas.microsoft.com/office/drawing/2014/main" id="{B6E05C59-9F90-3F42-85F4-FC205A63FCB7}"/>
              </a:ext>
            </a:extLst>
          </p:cNvPr>
          <p:cNvGrpSpPr/>
          <p:nvPr/>
        </p:nvGrpSpPr>
        <p:grpSpPr>
          <a:xfrm>
            <a:off x="763427" y="3884568"/>
            <a:ext cx="10394602" cy="6293284"/>
            <a:chOff x="763427" y="3884568"/>
            <a:chExt cx="10394602" cy="6293284"/>
          </a:xfrm>
        </p:grpSpPr>
        <p:pic>
          <p:nvPicPr>
            <p:cNvPr id="1579" name="Image" descr="Image"/>
            <p:cNvPicPr>
              <a:picLocks noChangeAspect="1"/>
            </p:cNvPicPr>
            <p:nvPr/>
          </p:nvPicPr>
          <p:blipFill>
            <a:blip r:embed="rId6"/>
            <a:stretch>
              <a:fillRect/>
            </a:stretch>
          </p:blipFill>
          <p:spPr>
            <a:xfrm>
              <a:off x="763427" y="5950713"/>
              <a:ext cx="10394602" cy="4227139"/>
            </a:xfrm>
            <a:prstGeom prst="rect">
              <a:avLst/>
            </a:prstGeom>
            <a:ln w="12700">
              <a:miter lim="400000"/>
            </a:ln>
          </p:spPr>
        </p:pic>
        <p:grpSp>
          <p:nvGrpSpPr>
            <p:cNvPr id="10" name="Group 9">
              <a:extLst>
                <a:ext uri="{FF2B5EF4-FFF2-40B4-BE49-F238E27FC236}">
                  <a16:creationId xmlns="" xmlns:a16="http://schemas.microsoft.com/office/drawing/2014/main" id="{A6BCD2BF-B520-2246-BC1A-8A7CF030EAA5}"/>
                </a:ext>
              </a:extLst>
            </p:cNvPr>
            <p:cNvGrpSpPr/>
            <p:nvPr/>
          </p:nvGrpSpPr>
          <p:grpSpPr>
            <a:xfrm>
              <a:off x="763427" y="3884568"/>
              <a:ext cx="10394602" cy="1935182"/>
              <a:chOff x="763427" y="3884568"/>
              <a:chExt cx="10394602" cy="1935182"/>
            </a:xfrm>
          </p:grpSpPr>
          <p:pic>
            <p:nvPicPr>
              <p:cNvPr id="1572" name="kaveh1__2_.jpg" descr="kaveh1__2_.jpg"/>
              <p:cNvPicPr>
                <a:picLocks noChangeAspect="1"/>
              </p:cNvPicPr>
              <p:nvPr/>
            </p:nvPicPr>
            <p:blipFill>
              <a:blip r:embed="rId7"/>
              <a:srcRect b="16423"/>
              <a:stretch>
                <a:fillRect/>
              </a:stretch>
            </p:blipFill>
            <p:spPr>
              <a:xfrm>
                <a:off x="7753555" y="3889763"/>
                <a:ext cx="1599595" cy="1929757"/>
              </a:xfrm>
              <a:prstGeom prst="rect">
                <a:avLst/>
              </a:prstGeom>
              <a:ln w="12700" cap="flat">
                <a:noFill/>
                <a:miter lim="400000"/>
              </a:ln>
              <a:effectLst/>
            </p:spPr>
          </p:pic>
          <p:pic>
            <p:nvPicPr>
              <p:cNvPr id="1573" name="Gregor2.jpg" descr="Gregor2.jpg"/>
              <p:cNvPicPr>
                <a:picLocks noChangeAspect="1"/>
              </p:cNvPicPr>
              <p:nvPr/>
            </p:nvPicPr>
            <p:blipFill>
              <a:blip r:embed="rId8"/>
              <a:stretch>
                <a:fillRect/>
              </a:stretch>
            </p:blipFill>
            <p:spPr>
              <a:xfrm>
                <a:off x="9710539" y="3889763"/>
                <a:ext cx="1447490" cy="1929987"/>
              </a:xfrm>
              <a:prstGeom prst="rect">
                <a:avLst/>
              </a:prstGeom>
              <a:ln w="12700" cap="flat">
                <a:noFill/>
                <a:miter lim="400000"/>
              </a:ln>
              <a:effectLst/>
            </p:spPr>
          </p:pic>
          <p:pic>
            <p:nvPicPr>
              <p:cNvPr id="1577" name="Image" descr="Image"/>
              <p:cNvPicPr>
                <a:picLocks noChangeAspect="1"/>
              </p:cNvPicPr>
              <p:nvPr/>
            </p:nvPicPr>
            <p:blipFill>
              <a:blip r:embed="rId9"/>
              <a:stretch>
                <a:fillRect/>
              </a:stretch>
            </p:blipFill>
            <p:spPr>
              <a:xfrm>
                <a:off x="763427" y="3889763"/>
                <a:ext cx="1335289" cy="1929608"/>
              </a:xfrm>
              <a:prstGeom prst="rect">
                <a:avLst/>
              </a:prstGeom>
              <a:ln w="12700" cap="flat">
                <a:noFill/>
                <a:miter lim="400000"/>
              </a:ln>
              <a:effectLst/>
            </p:spPr>
          </p:pic>
          <p:pic>
            <p:nvPicPr>
              <p:cNvPr id="34" name="Picture 33">
                <a:extLst>
                  <a:ext uri="{FF2B5EF4-FFF2-40B4-BE49-F238E27FC236}">
                    <a16:creationId xmlns="" xmlns:a16="http://schemas.microsoft.com/office/drawing/2014/main" id="{A2E67CE1-F1EB-8449-872C-2408FEC4957A}"/>
                  </a:ext>
                </a:extLst>
              </p:cNvPr>
              <p:cNvPicPr>
                <a:picLocks noChangeAspect="1"/>
              </p:cNvPicPr>
              <p:nvPr/>
            </p:nvPicPr>
            <p:blipFill rotWithShape="1">
              <a:blip r:embed="rId10"/>
              <a:srcRect l="16712" t="16730" r="19078" b="26271"/>
              <a:stretch/>
            </p:blipFill>
            <p:spPr>
              <a:xfrm>
                <a:off x="4164241" y="3889763"/>
                <a:ext cx="1448582" cy="1929600"/>
              </a:xfrm>
              <a:prstGeom prst="rect">
                <a:avLst/>
              </a:prstGeom>
            </p:spPr>
          </p:pic>
          <p:pic>
            <p:nvPicPr>
              <p:cNvPr id="35" name="Picture 34">
                <a:extLst>
                  <a:ext uri="{FF2B5EF4-FFF2-40B4-BE49-F238E27FC236}">
                    <a16:creationId xmlns="" xmlns:a16="http://schemas.microsoft.com/office/drawing/2014/main" id="{E9560B27-90EB-8D45-8338-ECBF6A750CA5}"/>
                  </a:ext>
                </a:extLst>
              </p:cNvPr>
              <p:cNvPicPr>
                <a:picLocks noChangeAspect="1"/>
              </p:cNvPicPr>
              <p:nvPr/>
            </p:nvPicPr>
            <p:blipFill rotWithShape="1">
              <a:blip r:embed="rId11"/>
              <a:srcRect b="4800"/>
              <a:stretch/>
            </p:blipFill>
            <p:spPr>
              <a:xfrm>
                <a:off x="2456107" y="3889763"/>
                <a:ext cx="1350743" cy="1929600"/>
              </a:xfrm>
              <a:prstGeom prst="rect">
                <a:avLst/>
              </a:prstGeom>
            </p:spPr>
          </p:pic>
          <p:pic>
            <p:nvPicPr>
              <p:cNvPr id="36" name="Picture 35">
                <a:extLst>
                  <a:ext uri="{FF2B5EF4-FFF2-40B4-BE49-F238E27FC236}">
                    <a16:creationId xmlns="" xmlns:a16="http://schemas.microsoft.com/office/drawing/2014/main" id="{27E0648F-5F8F-3742-9150-9F7A2AF35CD3}"/>
                  </a:ext>
                </a:extLst>
              </p:cNvPr>
              <p:cNvPicPr>
                <a:picLocks noChangeAspect="1"/>
              </p:cNvPicPr>
              <p:nvPr/>
            </p:nvPicPr>
            <p:blipFill rotWithShape="1">
              <a:blip r:embed="rId12"/>
              <a:srcRect l="34584" t="12588" r="44651" b="45248"/>
              <a:stretch/>
            </p:blipFill>
            <p:spPr>
              <a:xfrm>
                <a:off x="5970214" y="3884568"/>
                <a:ext cx="1425950" cy="1929600"/>
              </a:xfrm>
              <a:prstGeom prst="rect">
                <a:avLst/>
              </a:prstGeom>
            </p:spPr>
          </p:pic>
        </p:grpSp>
      </p:gr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0" name="S. R. Mackenzie et al., Mol. Phys., 86, 1283 (1995)  X. Tong, A. H. Winney and S. Willitsch, Phys. Rev. Lett., 105, 143001 (2010) A. Gardner, T. Softley and M. Keller, Sci. Rep., 9, 506 (2019)"/>
          <p:cNvSpPr txBox="1"/>
          <p:nvPr/>
        </p:nvSpPr>
        <p:spPr>
          <a:xfrm>
            <a:off x="13035429" y="11877640"/>
            <a:ext cx="9486901" cy="1577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t>S. R. Mackenzie et al., Mol. Phys., 86, 1283 (1995) </a:t>
            </a:r>
            <a:br/>
            <a:r>
              <a:t>X. Tong, A. H. Winney and S. Willitsch, Phys. Rev. Lett., 105, 143001 (2010)</a:t>
            </a:r>
            <a:br/>
            <a:r>
              <a:t>A. Gardner, T. Softley and M. Keller, Sci. Rep., 9, 506 (2019)</a:t>
            </a:r>
          </a:p>
        </p:txBody>
      </p:sp>
      <p:pic>
        <p:nvPicPr>
          <p:cNvPr id="501" name="N2Ionization.pdf" descr="N2Ionization.pdf"/>
          <p:cNvPicPr>
            <a:picLocks noChangeAspect="1"/>
          </p:cNvPicPr>
          <p:nvPr/>
        </p:nvPicPr>
        <p:blipFill>
          <a:blip r:embed="rId3"/>
          <a:stretch>
            <a:fillRect/>
          </a:stretch>
        </p:blipFill>
        <p:spPr>
          <a:xfrm>
            <a:off x="13859305" y="1701182"/>
            <a:ext cx="8962658" cy="9761739"/>
          </a:xfrm>
          <a:prstGeom prst="rect">
            <a:avLst/>
          </a:prstGeom>
          <a:ln w="12700">
            <a:miter lim="400000"/>
          </a:ln>
        </p:spPr>
      </p:pic>
      <p:sp>
        <p:nvSpPr>
          <p:cNvPr id="502" name="Old Scheme"/>
          <p:cNvSpPr txBox="1"/>
          <p:nvPr/>
        </p:nvSpPr>
        <p:spPr>
          <a:xfrm>
            <a:off x="15510665" y="1932476"/>
            <a:ext cx="1529266" cy="48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5E5E5E"/>
                </a:solidFill>
              </a:defRPr>
            </a:lvl1pPr>
          </a:lstStyle>
          <a:p>
            <a:r>
              <a:rPr dirty="0"/>
              <a:t>Scheme</a:t>
            </a:r>
            <a:r>
              <a:rPr lang="en-US" dirty="0"/>
              <a:t> I</a:t>
            </a:r>
            <a:endParaRPr dirty="0"/>
          </a:p>
        </p:txBody>
      </p:sp>
      <p:sp>
        <p:nvSpPr>
          <p:cNvPr id="503" name="New Scheme"/>
          <p:cNvSpPr txBox="1"/>
          <p:nvPr/>
        </p:nvSpPr>
        <p:spPr>
          <a:xfrm>
            <a:off x="19893909" y="1932476"/>
            <a:ext cx="1623842" cy="48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5E5E5E"/>
                </a:solidFill>
              </a:defRPr>
            </a:lvl1pPr>
          </a:lstStyle>
          <a:p>
            <a:r>
              <a:rPr dirty="0"/>
              <a:t>Scheme</a:t>
            </a:r>
            <a:r>
              <a:rPr lang="en-US" dirty="0"/>
              <a:t> II</a:t>
            </a:r>
            <a:endParaRPr dirty="0"/>
          </a:p>
        </p:txBody>
      </p:sp>
      <p:sp>
        <p:nvSpPr>
          <p:cNvPr id="9" name="State preparation">
            <a:extLst>
              <a:ext uri="{FF2B5EF4-FFF2-40B4-BE49-F238E27FC236}">
                <a16:creationId xmlns="" xmlns:a16="http://schemas.microsoft.com/office/drawing/2014/main" id="{34758035-CADC-D04B-BA1B-9CBC2D3F7811}"/>
              </a:ext>
            </a:extLst>
          </p:cNvPr>
          <p:cNvSpPr txBox="1"/>
          <p:nvPr/>
        </p:nvSpPr>
        <p:spPr>
          <a:xfrm>
            <a:off x="490538" y="2033588"/>
            <a:ext cx="10033000" cy="144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algn="l" defTabSz="821531">
              <a:spcBef>
                <a:spcPts val="8000"/>
              </a:spcBef>
              <a:defRPr sz="7000" b="0">
                <a:latin typeface="Rubik Medium"/>
                <a:ea typeface="Rubik Medium"/>
                <a:cs typeface="Rubik Medium"/>
                <a:sym typeface="Rubik Medium"/>
              </a:defRPr>
            </a:lvl1pPr>
          </a:lstStyle>
          <a:p>
            <a:r>
              <a:rPr dirty="0"/>
              <a:t>State preparation</a:t>
            </a:r>
          </a:p>
        </p:txBody>
      </p:sp>
      <p:sp>
        <p:nvSpPr>
          <p:cNvPr id="10" name="Molecular beam machine:  internally cold (~10K) neutral molecules…">
            <a:extLst>
              <a:ext uri="{FF2B5EF4-FFF2-40B4-BE49-F238E27FC236}">
                <a16:creationId xmlns="" xmlns:a16="http://schemas.microsoft.com/office/drawing/2014/main" id="{149875A3-6B26-5546-8807-77F3A349C74C}"/>
              </a:ext>
            </a:extLst>
          </p:cNvPr>
          <p:cNvSpPr txBox="1"/>
          <p:nvPr/>
        </p:nvSpPr>
        <p:spPr>
          <a:xfrm>
            <a:off x="1618613" y="4577298"/>
            <a:ext cx="7983619" cy="4009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Molecular beam machine: </a:t>
            </a:r>
            <a:br>
              <a:rPr b="0" dirty="0">
                <a:latin typeface="Rubik Light" panose="02000604000000020004" pitchFamily="2" charset="-79"/>
                <a:cs typeface="Rubik Light" panose="02000604000000020004" pitchFamily="2" charset="-79"/>
              </a:rPr>
            </a:br>
            <a:r>
              <a:rPr b="0" dirty="0">
                <a:latin typeface="Rubik Light" panose="02000604000000020004" pitchFamily="2" charset="-79"/>
                <a:cs typeface="Rubik Light" panose="02000604000000020004" pitchFamily="2" charset="-79"/>
              </a:rPr>
              <a:t>internally cold (~10K) neutral molecules</a:t>
            </a: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2+1’ ionization (REMPI): </a:t>
            </a:r>
            <a:br>
              <a:rPr b="0" dirty="0">
                <a:latin typeface="Rubik Light" panose="02000604000000020004" pitchFamily="2" charset="-79"/>
                <a:cs typeface="Rubik Light" panose="02000604000000020004" pitchFamily="2" charset="-79"/>
              </a:rPr>
            </a:br>
            <a:r>
              <a:rPr b="0" dirty="0">
                <a:latin typeface="Rubik Light" panose="02000604000000020004" pitchFamily="2" charset="-79"/>
                <a:cs typeface="Rubik Light" panose="02000604000000020004" pitchFamily="2" charset="-79"/>
              </a:rPr>
              <a:t>Create molecular ions in specific </a:t>
            </a:r>
            <a:br>
              <a:rPr b="0" dirty="0">
                <a:latin typeface="Rubik Light" panose="02000604000000020004" pitchFamily="2" charset="-79"/>
                <a:cs typeface="Rubik Light" panose="02000604000000020004" pitchFamily="2" charset="-79"/>
              </a:rPr>
            </a:br>
            <a:r>
              <a:rPr b="0" dirty="0">
                <a:latin typeface="Rubik Light" panose="02000604000000020004" pitchFamily="2" charset="-79"/>
                <a:cs typeface="Rubik Light" panose="02000604000000020004" pitchFamily="2" charset="-79"/>
              </a:rPr>
              <a:t>rotational vibrational state</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0" name="Rounded Rectangle"/>
          <p:cNvSpPr/>
          <p:nvPr/>
        </p:nvSpPr>
        <p:spPr>
          <a:xfrm>
            <a:off x="12480079" y="3497962"/>
            <a:ext cx="1169494" cy="7422454"/>
          </a:xfrm>
          <a:prstGeom prst="roundRect">
            <a:avLst>
              <a:gd name="adj" fmla="val 16289"/>
            </a:avLst>
          </a:prstGeom>
          <a:solidFill>
            <a:srgbClr val="FF8080">
              <a:alpha val="2999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61" name="Rounded Rectangle"/>
          <p:cNvSpPr/>
          <p:nvPr/>
        </p:nvSpPr>
        <p:spPr>
          <a:xfrm>
            <a:off x="13714116" y="3497962"/>
            <a:ext cx="1170441" cy="7422454"/>
          </a:xfrm>
          <a:prstGeom prst="roundRect">
            <a:avLst>
              <a:gd name="adj" fmla="val 16276"/>
            </a:avLst>
          </a:prstGeom>
          <a:solidFill>
            <a:srgbClr val="015000">
              <a:alpha val="2999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63" name="Exciting the N2+ ion"/>
          <p:cNvSpPr txBox="1"/>
          <p:nvPr/>
        </p:nvSpPr>
        <p:spPr>
          <a:xfrm>
            <a:off x="490537" y="2050161"/>
            <a:ext cx="11840439" cy="2379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defTabSz="821531">
              <a:spcBef>
                <a:spcPts val="8000"/>
              </a:spcBef>
              <a:defRPr sz="7000" b="0">
                <a:latin typeface="Rubik Medium"/>
                <a:ea typeface="Rubik Medium"/>
                <a:cs typeface="Rubik Medium"/>
                <a:sym typeface="Rubik Medium"/>
              </a:defRPr>
            </a:pPr>
            <a:r>
              <a:rPr lang="en-US" dirty="0"/>
              <a:t>Energy levels of</a:t>
            </a:r>
            <a:r>
              <a:rPr dirty="0"/>
              <a:t> the N</a:t>
            </a:r>
            <a:r>
              <a:rPr baseline="-5999" dirty="0"/>
              <a:t>2</a:t>
            </a:r>
            <a:r>
              <a:rPr baseline="31999" dirty="0"/>
              <a:t>+</a:t>
            </a:r>
            <a:r>
              <a:rPr dirty="0"/>
              <a:t> ion</a:t>
            </a:r>
          </a:p>
        </p:txBody>
      </p:sp>
      <mc:AlternateContent xmlns:mc="http://schemas.openxmlformats.org/markup-compatibility/2006" xmlns:a14="http://schemas.microsoft.com/office/drawing/2010/main">
        <mc:Choice Requires="a14">
          <p:sp>
            <p:nvSpPr>
              <p:cNvPr id="664" name="Equation"/>
              <p:cNvSpPr txBox="1"/>
              <p:nvPr/>
            </p:nvSpPr>
            <p:spPr>
              <a:xfrm>
                <a:off x="12624334" y="9579971"/>
                <a:ext cx="808967" cy="475082"/>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p>
                        <m:sSupPr>
                          <m:ctrlPr>
                            <a:rPr sz="3000" i="1">
                              <a:solidFill>
                                <a:srgbClr val="000000"/>
                              </a:solidFill>
                              <a:latin typeface="Cambria Math" panose="02040503050406030204" pitchFamily="18" charset="0"/>
                            </a:rPr>
                          </m:ctrlPr>
                        </m:sSupPr>
                        <m:e>
                          <m:r>
                            <a:rPr sz="3000" i="1">
                              <a:solidFill>
                                <a:srgbClr val="000000"/>
                              </a:solidFill>
                              <a:latin typeface="Cambria Math" panose="02040503050406030204" pitchFamily="18" charset="0"/>
                            </a:rPr>
                            <m:t>𝑋</m:t>
                          </m:r>
                        </m:e>
                        <m:sup>
                          <m:r>
                            <a:rPr sz="3000" i="1">
                              <a:solidFill>
                                <a:srgbClr val="000000"/>
                              </a:solidFill>
                              <a:latin typeface="Cambria Math" panose="02040503050406030204" pitchFamily="18" charset="0"/>
                            </a:rPr>
                            <m:t>2</m:t>
                          </m:r>
                        </m:sup>
                      </m:sSup>
                      <m:sSubSup>
                        <m:sSubSupPr>
                          <m:ctrlPr>
                            <a:rPr sz="3000" i="1">
                              <a:solidFill>
                                <a:srgbClr val="000000"/>
                              </a:solidFill>
                              <a:latin typeface="Cambria Math" panose="02040503050406030204" pitchFamily="18" charset="0"/>
                            </a:rPr>
                          </m:ctrlPr>
                        </m:sSubSupPr>
                        <m:e>
                          <m:r>
                            <m:rPr>
                              <m:sty m:val="p"/>
                            </m:rPr>
                            <a:rPr sz="3000" i="1">
                              <a:solidFill>
                                <a:srgbClr val="000000"/>
                              </a:solidFill>
                              <a:latin typeface="Cambria Math" panose="02040503050406030204" pitchFamily="18" charset="0"/>
                            </a:rPr>
                            <m:t>Σ</m:t>
                          </m:r>
                        </m:e>
                        <m:sub>
                          <m:r>
                            <a:rPr sz="3000" i="1">
                              <a:solidFill>
                                <a:srgbClr val="000000"/>
                              </a:solidFill>
                              <a:latin typeface="Cambria Math" panose="02040503050406030204" pitchFamily="18" charset="0"/>
                            </a:rPr>
                            <m:t>𝑔</m:t>
                          </m:r>
                        </m:sub>
                        <m:sup>
                          <m:r>
                            <a:rPr sz="3000" i="1">
                              <a:solidFill>
                                <a:srgbClr val="000000"/>
                              </a:solidFill>
                              <a:latin typeface="Cambria Math" panose="02040503050406030204" pitchFamily="18" charset="0"/>
                            </a:rPr>
                            <m:t>+</m:t>
                          </m:r>
                        </m:sup>
                      </m:sSubSup>
                    </m:oMath>
                  </m:oMathPara>
                </a14:m>
                <a:endParaRPr sz="3000" dirty="0"/>
              </a:p>
            </p:txBody>
          </p:sp>
        </mc:Choice>
        <mc:Fallback xmlns="">
          <p:sp>
            <p:nvSpPr>
              <p:cNvPr id="664" name="Equation"/>
              <p:cNvSpPr txBox="1">
                <a:spLocks noRot="1" noChangeAspect="1" noMove="1" noResize="1" noEditPoints="1" noAdjustHandles="1" noChangeArrowheads="1" noChangeShapeType="1" noTextEdit="1"/>
              </p:cNvSpPr>
              <p:nvPr/>
            </p:nvSpPr>
            <p:spPr>
              <a:xfrm>
                <a:off x="12624334" y="9579971"/>
                <a:ext cx="808967" cy="475082"/>
              </a:xfrm>
              <a:prstGeom prst="rect">
                <a:avLst/>
              </a:prstGeom>
              <a:blipFill>
                <a:blip r:embed="rId3"/>
                <a:stretch>
                  <a:fillRect l="-15625" r="-17188" b="-26316"/>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65" name="Equation"/>
              <p:cNvSpPr txBox="1"/>
              <p:nvPr/>
            </p:nvSpPr>
            <p:spPr>
              <a:xfrm>
                <a:off x="13865843" y="9679923"/>
                <a:ext cx="816188" cy="26479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𝑣</m:t>
                      </m:r>
                      <m:r>
                        <a:rPr sz="3000" i="1">
                          <a:solidFill>
                            <a:srgbClr val="000000"/>
                          </a:solidFill>
                          <a:latin typeface="Cambria Math" panose="02040503050406030204" pitchFamily="18" charset="0"/>
                        </a:rPr>
                        <m:t>=0</m:t>
                      </m:r>
                    </m:oMath>
                  </m:oMathPara>
                </a14:m>
                <a:endParaRPr sz="3000"/>
              </a:p>
            </p:txBody>
          </p:sp>
        </mc:Choice>
        <mc:Fallback xmlns="">
          <p:sp>
            <p:nvSpPr>
              <p:cNvPr id="665" name="Equation"/>
              <p:cNvSpPr txBox="1">
                <a:spLocks noRot="1" noChangeAspect="1" noMove="1" noResize="1" noEditPoints="1" noAdjustHandles="1" noChangeArrowheads="1" noChangeShapeType="1" noTextEdit="1"/>
              </p:cNvSpPr>
              <p:nvPr/>
            </p:nvSpPr>
            <p:spPr>
              <a:xfrm>
                <a:off x="13865843" y="9679923"/>
                <a:ext cx="816188" cy="264796"/>
              </a:xfrm>
              <a:prstGeom prst="rect">
                <a:avLst/>
              </a:prstGeom>
              <a:blipFill>
                <a:blip r:embed="rId4"/>
                <a:stretch>
                  <a:fillRect l="-12500" r="-31250" b="-90476"/>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66" name="Equation"/>
              <p:cNvSpPr txBox="1"/>
              <p:nvPr/>
            </p:nvSpPr>
            <p:spPr>
              <a:xfrm>
                <a:off x="13917945" y="6283551"/>
                <a:ext cx="784946" cy="26479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𝑣</m:t>
                      </m:r>
                      <m:r>
                        <a:rPr sz="3000" i="1">
                          <a:solidFill>
                            <a:srgbClr val="000000"/>
                          </a:solidFill>
                          <a:latin typeface="Cambria Math" panose="02040503050406030204" pitchFamily="18" charset="0"/>
                        </a:rPr>
                        <m:t>=1</m:t>
                      </m:r>
                    </m:oMath>
                  </m:oMathPara>
                </a14:m>
                <a:endParaRPr sz="3000"/>
              </a:p>
            </p:txBody>
          </p:sp>
        </mc:Choice>
        <mc:Fallback xmlns="">
          <p:sp>
            <p:nvSpPr>
              <p:cNvPr id="666" name="Equation"/>
              <p:cNvSpPr txBox="1">
                <a:spLocks noRot="1" noChangeAspect="1" noMove="1" noResize="1" noEditPoints="1" noAdjustHandles="1" noChangeArrowheads="1" noChangeShapeType="1" noTextEdit="1"/>
              </p:cNvSpPr>
              <p:nvPr/>
            </p:nvSpPr>
            <p:spPr>
              <a:xfrm>
                <a:off x="13917945" y="6283551"/>
                <a:ext cx="784946" cy="264796"/>
              </a:xfrm>
              <a:prstGeom prst="rect">
                <a:avLst/>
              </a:prstGeom>
              <a:blipFill>
                <a:blip r:embed="rId5"/>
                <a:stretch>
                  <a:fillRect l="-11111" r="-33333" b="-86364"/>
                </a:stretch>
              </a:blipFill>
              <a:ln w="12700">
                <a:miter lim="400000"/>
              </a:ln>
            </p:spPr>
            <p:txBody>
              <a:bodyPr/>
              <a:lstStyle/>
              <a:p>
                <a:r>
                  <a:rPr lang="en-CH">
                    <a:noFill/>
                  </a:rPr>
                  <a:t> </a:t>
                </a:r>
              </a:p>
            </p:txBody>
          </p:sp>
        </mc:Fallback>
      </mc:AlternateContent>
      <p:grpSp>
        <p:nvGrpSpPr>
          <p:cNvPr id="676" name="Group"/>
          <p:cNvGrpSpPr/>
          <p:nvPr/>
        </p:nvGrpSpPr>
        <p:grpSpPr>
          <a:xfrm>
            <a:off x="14970861" y="3501507"/>
            <a:ext cx="2665187" cy="7422455"/>
            <a:chOff x="0" y="0"/>
            <a:chExt cx="2665185" cy="7422453"/>
          </a:xfrm>
        </p:grpSpPr>
        <p:sp>
          <p:nvSpPr>
            <p:cNvPr id="667" name="Rounded Rectangle"/>
            <p:cNvSpPr/>
            <p:nvPr/>
          </p:nvSpPr>
          <p:spPr>
            <a:xfrm>
              <a:off x="0" y="0"/>
              <a:ext cx="2648548" cy="7422454"/>
            </a:xfrm>
            <a:prstGeom prst="roundRect">
              <a:avLst>
                <a:gd name="adj" fmla="val 7193"/>
              </a:avLst>
            </a:prstGeom>
            <a:solidFill>
              <a:srgbClr val="0072BD">
                <a:alpha val="29999"/>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668" name="Equation"/>
                <p:cNvSpPr txBox="1"/>
                <p:nvPr/>
              </p:nvSpPr>
              <p:spPr>
                <a:xfrm>
                  <a:off x="143712" y="6164007"/>
                  <a:ext cx="916136" cy="26365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=0</m:t>
                        </m:r>
                      </m:oMath>
                    </m:oMathPara>
                  </a14:m>
                  <a:endParaRPr sz="3000"/>
                </a:p>
              </p:txBody>
            </p:sp>
          </mc:Choice>
          <mc:Fallback xmlns="">
            <p:sp>
              <p:nvSpPr>
                <p:cNvPr id="668" name="Equation"/>
                <p:cNvSpPr txBox="1">
                  <a:spLocks noRot="1" noChangeAspect="1" noMove="1" noResize="1" noEditPoints="1" noAdjustHandles="1" noChangeArrowheads="1" noChangeShapeType="1" noTextEdit="1"/>
                </p:cNvSpPr>
                <p:nvPr/>
              </p:nvSpPr>
              <p:spPr>
                <a:xfrm>
                  <a:off x="143712" y="6164007"/>
                  <a:ext cx="916136" cy="263653"/>
                </a:xfrm>
                <a:prstGeom prst="rect">
                  <a:avLst/>
                </a:prstGeom>
                <a:blipFill>
                  <a:blip r:embed="rId6"/>
                  <a:stretch>
                    <a:fillRect l="-13514" r="-21622" b="-90476"/>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69" name="Equation"/>
                <p:cNvSpPr txBox="1"/>
                <p:nvPr/>
              </p:nvSpPr>
              <p:spPr>
                <a:xfrm>
                  <a:off x="144093" y="4979919"/>
                  <a:ext cx="915375" cy="26365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=2</m:t>
                        </m:r>
                      </m:oMath>
                    </m:oMathPara>
                  </a14:m>
                  <a:endParaRPr sz="3000"/>
                </a:p>
              </p:txBody>
            </p:sp>
          </mc:Choice>
          <mc:Fallback xmlns="">
            <p:sp>
              <p:nvSpPr>
                <p:cNvPr id="669" name="Equation"/>
                <p:cNvSpPr txBox="1">
                  <a:spLocks noRot="1" noChangeAspect="1" noMove="1" noResize="1" noEditPoints="1" noAdjustHandles="1" noChangeArrowheads="1" noChangeShapeType="1" noTextEdit="1"/>
                </p:cNvSpPr>
                <p:nvPr/>
              </p:nvSpPr>
              <p:spPr>
                <a:xfrm>
                  <a:off x="144093" y="4979919"/>
                  <a:ext cx="915375" cy="263653"/>
                </a:xfrm>
                <a:prstGeom prst="rect">
                  <a:avLst/>
                </a:prstGeom>
                <a:blipFill>
                  <a:blip r:embed="rId7"/>
                  <a:stretch>
                    <a:fillRect l="-13514" r="-21622" b="-86364"/>
                  </a:stretch>
                </a:blipFill>
                <a:ln w="12700" cap="flat">
                  <a:noFill/>
                  <a:miter lim="400000"/>
                </a:ln>
                <a:effectLst/>
              </p:spPr>
              <p:txBody>
                <a:bodyPr/>
                <a:lstStyle/>
                <a:p>
                  <a:r>
                    <a:rPr lang="en-CH">
                      <a:noFill/>
                    </a:rPr>
                    <a:t> </a:t>
                  </a:r>
                </a:p>
              </p:txBody>
            </p:sp>
          </mc:Fallback>
        </mc:AlternateContent>
        <p:sp>
          <p:nvSpPr>
            <p:cNvPr id="670" name="Line"/>
            <p:cNvSpPr/>
            <p:nvPr/>
          </p:nvSpPr>
          <p:spPr>
            <a:xfrm>
              <a:off x="1537558" y="6316003"/>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1" name="Line"/>
            <p:cNvSpPr/>
            <p:nvPr/>
          </p:nvSpPr>
          <p:spPr>
            <a:xfrm>
              <a:off x="1537558" y="5131915"/>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672" name="Equation"/>
                <p:cNvSpPr txBox="1"/>
                <p:nvPr/>
              </p:nvSpPr>
              <p:spPr>
                <a:xfrm>
                  <a:off x="145848" y="2763031"/>
                  <a:ext cx="916137" cy="26365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=0</m:t>
                        </m:r>
                      </m:oMath>
                    </m:oMathPara>
                  </a14:m>
                  <a:endParaRPr sz="3000"/>
                </a:p>
              </p:txBody>
            </p:sp>
          </mc:Choice>
          <mc:Fallback xmlns="">
            <p:sp>
              <p:nvSpPr>
                <p:cNvPr id="672" name="Equation"/>
                <p:cNvSpPr txBox="1">
                  <a:spLocks noRot="1" noChangeAspect="1" noMove="1" noResize="1" noEditPoints="1" noAdjustHandles="1" noChangeArrowheads="1" noChangeShapeType="1" noTextEdit="1"/>
                </p:cNvSpPr>
                <p:nvPr/>
              </p:nvSpPr>
              <p:spPr>
                <a:xfrm>
                  <a:off x="145848" y="2763031"/>
                  <a:ext cx="916137" cy="263653"/>
                </a:xfrm>
                <a:prstGeom prst="rect">
                  <a:avLst/>
                </a:prstGeom>
                <a:blipFill>
                  <a:blip r:embed="rId8"/>
                  <a:stretch>
                    <a:fillRect l="-15068" r="-21918" b="-81818"/>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73" name="Equation"/>
                <p:cNvSpPr txBox="1"/>
                <p:nvPr/>
              </p:nvSpPr>
              <p:spPr>
                <a:xfrm>
                  <a:off x="146229" y="1578943"/>
                  <a:ext cx="915375" cy="26365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=2</m:t>
                        </m:r>
                      </m:oMath>
                    </m:oMathPara>
                  </a14:m>
                  <a:endParaRPr sz="3000"/>
                </a:p>
              </p:txBody>
            </p:sp>
          </mc:Choice>
          <mc:Fallback xmlns="">
            <p:sp>
              <p:nvSpPr>
                <p:cNvPr id="673" name="Equation"/>
                <p:cNvSpPr txBox="1">
                  <a:spLocks noRot="1" noChangeAspect="1" noMove="1" noResize="1" noEditPoints="1" noAdjustHandles="1" noChangeArrowheads="1" noChangeShapeType="1" noTextEdit="1"/>
                </p:cNvSpPr>
                <p:nvPr/>
              </p:nvSpPr>
              <p:spPr>
                <a:xfrm>
                  <a:off x="146229" y="1578943"/>
                  <a:ext cx="915375" cy="263653"/>
                </a:xfrm>
                <a:prstGeom prst="rect">
                  <a:avLst/>
                </a:prstGeom>
                <a:blipFill>
                  <a:blip r:embed="rId9"/>
                  <a:stretch>
                    <a:fillRect l="-13699" r="-23288" b="-86364"/>
                  </a:stretch>
                </a:blipFill>
                <a:ln w="12700" cap="flat">
                  <a:noFill/>
                  <a:miter lim="400000"/>
                </a:ln>
                <a:effectLst/>
              </p:spPr>
              <p:txBody>
                <a:bodyPr/>
                <a:lstStyle/>
                <a:p>
                  <a:r>
                    <a:rPr lang="en-CH">
                      <a:noFill/>
                    </a:rPr>
                    <a:t> </a:t>
                  </a:r>
                </a:p>
              </p:txBody>
            </p:sp>
          </mc:Fallback>
        </mc:AlternateContent>
        <p:sp>
          <p:nvSpPr>
            <p:cNvPr id="674" name="Line"/>
            <p:cNvSpPr/>
            <p:nvPr/>
          </p:nvSpPr>
          <p:spPr>
            <a:xfrm>
              <a:off x="1539695" y="2915027"/>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5" name="Line"/>
            <p:cNvSpPr/>
            <p:nvPr/>
          </p:nvSpPr>
          <p:spPr>
            <a:xfrm>
              <a:off x="1539695" y="1730939"/>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697" name="Group"/>
          <p:cNvGrpSpPr/>
          <p:nvPr/>
        </p:nvGrpSpPr>
        <p:grpSpPr>
          <a:xfrm>
            <a:off x="17583332" y="3497962"/>
            <a:ext cx="1775873" cy="7422454"/>
            <a:chOff x="0" y="0"/>
            <a:chExt cx="1775871" cy="7422453"/>
          </a:xfrm>
        </p:grpSpPr>
        <p:sp>
          <p:nvSpPr>
            <p:cNvPr id="677" name="Rounded Rectangle"/>
            <p:cNvSpPr/>
            <p:nvPr/>
          </p:nvSpPr>
          <p:spPr>
            <a:xfrm>
              <a:off x="114948" y="0"/>
              <a:ext cx="1660924" cy="7422454"/>
            </a:xfrm>
            <a:prstGeom prst="roundRect">
              <a:avLst>
                <a:gd name="adj" fmla="val 11470"/>
              </a:avLst>
            </a:prstGeom>
            <a:solidFill>
              <a:srgbClr val="D95419">
                <a:alpha val="29999"/>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8" name="Line"/>
            <p:cNvSpPr/>
            <p:nvPr/>
          </p:nvSpPr>
          <p:spPr>
            <a:xfrm>
              <a:off x="499282" y="6322723"/>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79" name="Line"/>
            <p:cNvSpPr/>
            <p:nvPr/>
          </p:nvSpPr>
          <p:spPr>
            <a:xfrm>
              <a:off x="509319" y="5596582"/>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0" name="Line"/>
            <p:cNvSpPr/>
            <p:nvPr/>
          </p:nvSpPr>
          <p:spPr>
            <a:xfrm>
              <a:off x="499282" y="4648651"/>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1" name="Line"/>
            <p:cNvSpPr/>
            <p:nvPr/>
          </p:nvSpPr>
          <p:spPr>
            <a:xfrm>
              <a:off x="0" y="6319549"/>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2" name="Line"/>
            <p:cNvSpPr/>
            <p:nvPr/>
          </p:nvSpPr>
          <p:spPr>
            <a:xfrm flipV="1">
              <a:off x="1" y="4627020"/>
              <a:ext cx="508442" cy="508442"/>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3" name="Line"/>
            <p:cNvSpPr/>
            <p:nvPr/>
          </p:nvSpPr>
          <p:spPr>
            <a:xfrm>
              <a:off x="13470" y="5126462"/>
              <a:ext cx="508442" cy="508442"/>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4" name="Line"/>
            <p:cNvSpPr/>
            <p:nvPr/>
          </p:nvSpPr>
          <p:spPr>
            <a:xfrm>
              <a:off x="501419" y="2921748"/>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5" name="Line"/>
            <p:cNvSpPr/>
            <p:nvPr/>
          </p:nvSpPr>
          <p:spPr>
            <a:xfrm>
              <a:off x="511454" y="2195607"/>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6" name="Line"/>
            <p:cNvSpPr/>
            <p:nvPr/>
          </p:nvSpPr>
          <p:spPr>
            <a:xfrm>
              <a:off x="501419" y="1247675"/>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7" name="Line"/>
            <p:cNvSpPr/>
            <p:nvPr/>
          </p:nvSpPr>
          <p:spPr>
            <a:xfrm>
              <a:off x="2136" y="2918573"/>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8" name="Line"/>
            <p:cNvSpPr/>
            <p:nvPr/>
          </p:nvSpPr>
          <p:spPr>
            <a:xfrm flipV="1">
              <a:off x="2135" y="1226044"/>
              <a:ext cx="508443" cy="508443"/>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89" name="Line"/>
            <p:cNvSpPr/>
            <p:nvPr/>
          </p:nvSpPr>
          <p:spPr>
            <a:xfrm>
              <a:off x="15606" y="1725486"/>
              <a:ext cx="508442" cy="508442"/>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690" name="Equation"/>
                <p:cNvSpPr txBox="1"/>
                <p:nvPr/>
              </p:nvSpPr>
              <p:spPr>
                <a:xfrm>
                  <a:off x="1248295" y="6884451"/>
                  <a:ext cx="189739" cy="25603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𝐽</m:t>
                        </m:r>
                      </m:oMath>
                    </m:oMathPara>
                  </a14:m>
                  <a:endParaRPr sz="3000"/>
                </a:p>
              </p:txBody>
            </p:sp>
          </mc:Choice>
          <mc:Fallback xmlns="">
            <p:sp>
              <p:nvSpPr>
                <p:cNvPr id="690" name="Equation"/>
                <p:cNvSpPr txBox="1">
                  <a:spLocks noRot="1" noChangeAspect="1" noMove="1" noResize="1" noEditPoints="1" noAdjustHandles="1" noChangeArrowheads="1" noChangeShapeType="1" noTextEdit="1"/>
                </p:cNvSpPr>
                <p:nvPr/>
              </p:nvSpPr>
              <p:spPr>
                <a:xfrm>
                  <a:off x="1248295" y="6884451"/>
                  <a:ext cx="189739" cy="256033"/>
                </a:xfrm>
                <a:prstGeom prst="rect">
                  <a:avLst/>
                </a:prstGeom>
                <a:blipFill>
                  <a:blip r:embed="rId10"/>
                  <a:stretch>
                    <a:fillRect l="-68750" r="-75000" b="-133333"/>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91" name="Equation"/>
                <p:cNvSpPr txBox="1"/>
                <p:nvPr/>
              </p:nvSpPr>
              <p:spPr>
                <a:xfrm>
                  <a:off x="1184019" y="6027165"/>
                  <a:ext cx="318291"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1</m:t>
                            </m:r>
                          </m:num>
                          <m:den>
                            <m:r>
                              <a:rPr sz="2000" i="1">
                                <a:solidFill>
                                  <a:srgbClr val="000000"/>
                                </a:solidFill>
                                <a:latin typeface="Cambria Math" panose="02040503050406030204" pitchFamily="18" charset="0"/>
                              </a:rPr>
                              <m:t>2</m:t>
                            </m:r>
                          </m:den>
                        </m:f>
                      </m:oMath>
                    </m:oMathPara>
                  </a14:m>
                  <a:endParaRPr sz="2000"/>
                </a:p>
              </p:txBody>
            </p:sp>
          </mc:Choice>
          <mc:Fallback xmlns="">
            <p:sp>
              <p:nvSpPr>
                <p:cNvPr id="691" name="Equation"/>
                <p:cNvSpPr txBox="1">
                  <a:spLocks noRot="1" noChangeAspect="1" noMove="1" noResize="1" noEditPoints="1" noAdjustHandles="1" noChangeArrowheads="1" noChangeShapeType="1" noTextEdit="1"/>
                </p:cNvSpPr>
                <p:nvPr/>
              </p:nvSpPr>
              <p:spPr>
                <a:xfrm>
                  <a:off x="1184019" y="6027165"/>
                  <a:ext cx="318291" cy="175515"/>
                </a:xfrm>
                <a:prstGeom prst="rect">
                  <a:avLst/>
                </a:prstGeom>
                <a:blipFill>
                  <a:blip r:embed="rId11"/>
                  <a:stretch>
                    <a:fillRect l="-96154" t="-292857" r="-88462" b="-521429"/>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92" name="Equation"/>
                <p:cNvSpPr txBox="1"/>
                <p:nvPr/>
              </p:nvSpPr>
              <p:spPr>
                <a:xfrm>
                  <a:off x="1175129" y="5309040"/>
                  <a:ext cx="336072"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3</m:t>
                            </m:r>
                          </m:num>
                          <m:den>
                            <m:r>
                              <a:rPr sz="2000" i="1">
                                <a:solidFill>
                                  <a:srgbClr val="000000"/>
                                </a:solidFill>
                                <a:latin typeface="Cambria Math" panose="02040503050406030204" pitchFamily="18" charset="0"/>
                              </a:rPr>
                              <m:t>2</m:t>
                            </m:r>
                          </m:den>
                        </m:f>
                      </m:oMath>
                    </m:oMathPara>
                  </a14:m>
                  <a:endParaRPr sz="2000"/>
                </a:p>
              </p:txBody>
            </p:sp>
          </mc:Choice>
          <mc:Fallback xmlns="">
            <p:sp>
              <p:nvSpPr>
                <p:cNvPr id="692" name="Equation"/>
                <p:cNvSpPr txBox="1">
                  <a:spLocks noRot="1" noChangeAspect="1" noMove="1" noResize="1" noEditPoints="1" noAdjustHandles="1" noChangeArrowheads="1" noChangeShapeType="1" noTextEdit="1"/>
                </p:cNvSpPr>
                <p:nvPr/>
              </p:nvSpPr>
              <p:spPr>
                <a:xfrm>
                  <a:off x="1175129" y="5309040"/>
                  <a:ext cx="336072" cy="175515"/>
                </a:xfrm>
                <a:prstGeom prst="rect">
                  <a:avLst/>
                </a:prstGeom>
                <a:blipFill>
                  <a:blip r:embed="rId12"/>
                  <a:stretch>
                    <a:fillRect l="-85714" t="-266667" r="-75000" b="-480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93" name="Equation"/>
                <p:cNvSpPr txBox="1"/>
                <p:nvPr/>
              </p:nvSpPr>
              <p:spPr>
                <a:xfrm>
                  <a:off x="1173860" y="4352674"/>
                  <a:ext cx="338611" cy="17856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5</m:t>
                            </m:r>
                          </m:num>
                          <m:den>
                            <m:r>
                              <a:rPr sz="2000" i="1">
                                <a:solidFill>
                                  <a:srgbClr val="000000"/>
                                </a:solidFill>
                                <a:latin typeface="Cambria Math" panose="02040503050406030204" pitchFamily="18" charset="0"/>
                              </a:rPr>
                              <m:t>2</m:t>
                            </m:r>
                          </m:den>
                        </m:f>
                      </m:oMath>
                    </m:oMathPara>
                  </a14:m>
                  <a:endParaRPr sz="2000"/>
                </a:p>
              </p:txBody>
            </p:sp>
          </mc:Choice>
          <mc:Fallback xmlns="">
            <p:sp>
              <p:nvSpPr>
                <p:cNvPr id="693" name="Equation"/>
                <p:cNvSpPr txBox="1">
                  <a:spLocks noRot="1" noChangeAspect="1" noMove="1" noResize="1" noEditPoints="1" noAdjustHandles="1" noChangeArrowheads="1" noChangeShapeType="1" noTextEdit="1"/>
                </p:cNvSpPr>
                <p:nvPr/>
              </p:nvSpPr>
              <p:spPr>
                <a:xfrm>
                  <a:off x="1173860" y="4352674"/>
                  <a:ext cx="338611" cy="178563"/>
                </a:xfrm>
                <a:prstGeom prst="rect">
                  <a:avLst/>
                </a:prstGeom>
                <a:blipFill>
                  <a:blip r:embed="rId13"/>
                  <a:stretch>
                    <a:fillRect l="-85714" t="-273333" r="-75000" b="-480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94" name="Equation"/>
                <p:cNvSpPr txBox="1"/>
                <p:nvPr/>
              </p:nvSpPr>
              <p:spPr>
                <a:xfrm>
                  <a:off x="1184019" y="2614090"/>
                  <a:ext cx="318291"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1</m:t>
                            </m:r>
                          </m:num>
                          <m:den>
                            <m:r>
                              <a:rPr sz="2000" i="1">
                                <a:solidFill>
                                  <a:srgbClr val="000000"/>
                                </a:solidFill>
                                <a:latin typeface="Cambria Math" panose="02040503050406030204" pitchFamily="18" charset="0"/>
                              </a:rPr>
                              <m:t>2</m:t>
                            </m:r>
                          </m:den>
                        </m:f>
                      </m:oMath>
                    </m:oMathPara>
                  </a14:m>
                  <a:endParaRPr sz="2000"/>
                </a:p>
              </p:txBody>
            </p:sp>
          </mc:Choice>
          <mc:Fallback xmlns="">
            <p:sp>
              <p:nvSpPr>
                <p:cNvPr id="694" name="Equation"/>
                <p:cNvSpPr txBox="1">
                  <a:spLocks noRot="1" noChangeAspect="1" noMove="1" noResize="1" noEditPoints="1" noAdjustHandles="1" noChangeArrowheads="1" noChangeShapeType="1" noTextEdit="1"/>
                </p:cNvSpPr>
                <p:nvPr/>
              </p:nvSpPr>
              <p:spPr>
                <a:xfrm>
                  <a:off x="1184019" y="2614090"/>
                  <a:ext cx="318291" cy="175515"/>
                </a:xfrm>
                <a:prstGeom prst="rect">
                  <a:avLst/>
                </a:prstGeom>
                <a:blipFill>
                  <a:blip r:embed="rId14"/>
                  <a:stretch>
                    <a:fillRect l="-96154" t="-285714" r="-88462" b="-521429"/>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95" name="Equation"/>
                <p:cNvSpPr txBox="1"/>
                <p:nvPr/>
              </p:nvSpPr>
              <p:spPr>
                <a:xfrm>
                  <a:off x="1175129" y="1895966"/>
                  <a:ext cx="336072"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3</m:t>
                            </m:r>
                          </m:num>
                          <m:den>
                            <m:r>
                              <a:rPr sz="2000" i="1">
                                <a:solidFill>
                                  <a:srgbClr val="000000"/>
                                </a:solidFill>
                                <a:latin typeface="Cambria Math" panose="02040503050406030204" pitchFamily="18" charset="0"/>
                              </a:rPr>
                              <m:t>2</m:t>
                            </m:r>
                          </m:den>
                        </m:f>
                      </m:oMath>
                    </m:oMathPara>
                  </a14:m>
                  <a:endParaRPr sz="2000"/>
                </a:p>
              </p:txBody>
            </p:sp>
          </mc:Choice>
          <mc:Fallback xmlns="">
            <p:sp>
              <p:nvSpPr>
                <p:cNvPr id="695" name="Equation"/>
                <p:cNvSpPr txBox="1">
                  <a:spLocks noRot="1" noChangeAspect="1" noMove="1" noResize="1" noEditPoints="1" noAdjustHandles="1" noChangeArrowheads="1" noChangeShapeType="1" noTextEdit="1"/>
                </p:cNvSpPr>
                <p:nvPr/>
              </p:nvSpPr>
              <p:spPr>
                <a:xfrm>
                  <a:off x="1175129" y="1895966"/>
                  <a:ext cx="336072" cy="175515"/>
                </a:xfrm>
                <a:prstGeom prst="rect">
                  <a:avLst/>
                </a:prstGeom>
                <a:blipFill>
                  <a:blip r:embed="rId15"/>
                  <a:stretch>
                    <a:fillRect l="-85714" t="-266667" r="-75000" b="-48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96" name="Equation"/>
                <p:cNvSpPr txBox="1"/>
                <p:nvPr/>
              </p:nvSpPr>
              <p:spPr>
                <a:xfrm>
                  <a:off x="1173860" y="939600"/>
                  <a:ext cx="338611" cy="17856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5</m:t>
                            </m:r>
                          </m:num>
                          <m:den>
                            <m:r>
                              <a:rPr sz="2000" i="1">
                                <a:solidFill>
                                  <a:srgbClr val="000000"/>
                                </a:solidFill>
                                <a:latin typeface="Cambria Math" panose="02040503050406030204" pitchFamily="18" charset="0"/>
                              </a:rPr>
                              <m:t>2</m:t>
                            </m:r>
                          </m:den>
                        </m:f>
                      </m:oMath>
                    </m:oMathPara>
                  </a14:m>
                  <a:endParaRPr sz="2000"/>
                </a:p>
              </p:txBody>
            </p:sp>
          </mc:Choice>
          <mc:Fallback xmlns="">
            <p:sp>
              <p:nvSpPr>
                <p:cNvPr id="696" name="Equation"/>
                <p:cNvSpPr txBox="1">
                  <a:spLocks noRot="1" noChangeAspect="1" noMove="1" noResize="1" noEditPoints="1" noAdjustHandles="1" noChangeArrowheads="1" noChangeShapeType="1" noTextEdit="1"/>
                </p:cNvSpPr>
                <p:nvPr/>
              </p:nvSpPr>
              <p:spPr>
                <a:xfrm>
                  <a:off x="1173860" y="939600"/>
                  <a:ext cx="338611" cy="178563"/>
                </a:xfrm>
                <a:prstGeom prst="rect">
                  <a:avLst/>
                </a:prstGeom>
                <a:blipFill>
                  <a:blip r:embed="rId16"/>
                  <a:stretch>
                    <a:fillRect l="-85714" t="-266667" r="-75000" b="-480000"/>
                  </a:stretch>
                </a:blipFill>
                <a:ln w="12700" cap="flat">
                  <a:noFill/>
                  <a:miter lim="400000"/>
                </a:ln>
                <a:effectLst/>
              </p:spPr>
              <p:txBody>
                <a:bodyPr/>
                <a:lstStyle/>
                <a:p>
                  <a:r>
                    <a:rPr lang="en-CH">
                      <a:noFill/>
                    </a:rPr>
                    <a:t> </a:t>
                  </a:r>
                </a:p>
              </p:txBody>
            </p:sp>
          </mc:Fallback>
        </mc:AlternateContent>
      </p:grpSp>
      <p:grpSp>
        <p:nvGrpSpPr>
          <p:cNvPr id="718" name="Group"/>
          <p:cNvGrpSpPr/>
          <p:nvPr/>
        </p:nvGrpSpPr>
        <p:grpSpPr>
          <a:xfrm>
            <a:off x="19172031" y="3501507"/>
            <a:ext cx="1905516" cy="7422455"/>
            <a:chOff x="0" y="0"/>
            <a:chExt cx="1905515" cy="7422453"/>
          </a:xfrm>
        </p:grpSpPr>
        <p:sp>
          <p:nvSpPr>
            <p:cNvPr id="698" name="Rounded Rectangle"/>
            <p:cNvSpPr/>
            <p:nvPr/>
          </p:nvSpPr>
          <p:spPr>
            <a:xfrm>
              <a:off x="244591" y="0"/>
              <a:ext cx="1660925" cy="7422454"/>
            </a:xfrm>
            <a:prstGeom prst="roundRect">
              <a:avLst>
                <a:gd name="adj" fmla="val 11470"/>
              </a:avLst>
            </a:prstGeom>
            <a:solidFill>
              <a:srgbClr val="D2BE00">
                <a:alpha val="29999"/>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99" name="Line"/>
            <p:cNvSpPr/>
            <p:nvPr/>
          </p:nvSpPr>
          <p:spPr>
            <a:xfrm>
              <a:off x="499307" y="6320473"/>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0" name="Line"/>
            <p:cNvSpPr/>
            <p:nvPr/>
          </p:nvSpPr>
          <p:spPr>
            <a:xfrm>
              <a:off x="509344" y="5594332"/>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1" name="Line"/>
            <p:cNvSpPr/>
            <p:nvPr/>
          </p:nvSpPr>
          <p:spPr>
            <a:xfrm>
              <a:off x="499307" y="4646401"/>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2" name="Line"/>
            <p:cNvSpPr/>
            <p:nvPr/>
          </p:nvSpPr>
          <p:spPr>
            <a:xfrm>
              <a:off x="36075" y="6317300"/>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3" name="Line"/>
            <p:cNvSpPr/>
            <p:nvPr/>
          </p:nvSpPr>
          <p:spPr>
            <a:xfrm>
              <a:off x="36075" y="5593036"/>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4" name="Line"/>
            <p:cNvSpPr/>
            <p:nvPr/>
          </p:nvSpPr>
          <p:spPr>
            <a:xfrm>
              <a:off x="0" y="4644504"/>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5" name="Line"/>
            <p:cNvSpPr/>
            <p:nvPr/>
          </p:nvSpPr>
          <p:spPr>
            <a:xfrm>
              <a:off x="501443" y="2919498"/>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6" name="Line"/>
            <p:cNvSpPr/>
            <p:nvPr/>
          </p:nvSpPr>
          <p:spPr>
            <a:xfrm>
              <a:off x="511478" y="2193357"/>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7" name="Line"/>
            <p:cNvSpPr/>
            <p:nvPr/>
          </p:nvSpPr>
          <p:spPr>
            <a:xfrm>
              <a:off x="501443" y="1245425"/>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8" name="Line"/>
            <p:cNvSpPr/>
            <p:nvPr/>
          </p:nvSpPr>
          <p:spPr>
            <a:xfrm>
              <a:off x="38210" y="2916324"/>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09" name="Line"/>
            <p:cNvSpPr/>
            <p:nvPr/>
          </p:nvSpPr>
          <p:spPr>
            <a:xfrm>
              <a:off x="38210" y="2192061"/>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10" name="Line"/>
            <p:cNvSpPr/>
            <p:nvPr/>
          </p:nvSpPr>
          <p:spPr>
            <a:xfrm>
              <a:off x="2136" y="1243528"/>
              <a:ext cx="535383" cy="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711" name="Equation"/>
                <p:cNvSpPr txBox="1"/>
                <p:nvPr/>
              </p:nvSpPr>
              <p:spPr>
                <a:xfrm>
                  <a:off x="1072198" y="6884333"/>
                  <a:ext cx="620770" cy="348101"/>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
                          <m:sSubPr>
                            <m:ctrlPr>
                              <a:rPr sz="3000" i="1">
                                <a:solidFill>
                                  <a:srgbClr val="000000"/>
                                </a:solidFill>
                                <a:latin typeface="Cambria Math" panose="02040503050406030204" pitchFamily="18" charset="0"/>
                              </a:rPr>
                            </m:ctrlPr>
                          </m:sSubPr>
                          <m:e>
                            <m:r>
                              <a:rPr sz="3000" i="1">
                                <a:solidFill>
                                  <a:srgbClr val="000000"/>
                                </a:solidFill>
                                <a:latin typeface="Cambria Math" panose="02040503050406030204" pitchFamily="18" charset="0"/>
                              </a:rPr>
                              <m:t>𝐹</m:t>
                            </m:r>
                          </m:e>
                          <m:sub>
                            <m:r>
                              <a:rPr sz="3000" i="1">
                                <a:solidFill>
                                  <a:srgbClr val="000000"/>
                                </a:solidFill>
                                <a:latin typeface="Cambria Math" panose="02040503050406030204" pitchFamily="18" charset="0"/>
                              </a:rPr>
                              <m:t>𝐼</m:t>
                            </m:r>
                            <m:r>
                              <a:rPr sz="3000" i="1">
                                <a:solidFill>
                                  <a:srgbClr val="000000"/>
                                </a:solidFill>
                                <a:latin typeface="Cambria Math" panose="02040503050406030204" pitchFamily="18" charset="0"/>
                              </a:rPr>
                              <m:t>=0</m:t>
                            </m:r>
                          </m:sub>
                        </m:sSub>
                      </m:oMath>
                    </m:oMathPara>
                  </a14:m>
                  <a:endParaRPr sz="3000"/>
                </a:p>
              </p:txBody>
            </p:sp>
          </mc:Choice>
          <mc:Fallback xmlns="">
            <p:sp>
              <p:nvSpPr>
                <p:cNvPr id="711" name="Equation"/>
                <p:cNvSpPr txBox="1">
                  <a:spLocks noRot="1" noChangeAspect="1" noMove="1" noResize="1" noEditPoints="1" noAdjustHandles="1" noChangeArrowheads="1" noChangeShapeType="1" noTextEdit="1"/>
                </p:cNvSpPr>
                <p:nvPr/>
              </p:nvSpPr>
              <p:spPr>
                <a:xfrm>
                  <a:off x="1072198" y="6884333"/>
                  <a:ext cx="620770" cy="348101"/>
                </a:xfrm>
                <a:prstGeom prst="rect">
                  <a:avLst/>
                </a:prstGeom>
                <a:blipFill>
                  <a:blip r:embed="rId17"/>
                  <a:stretch>
                    <a:fillRect l="-20000" r="-22000" b="-51724"/>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12" name="Equation"/>
                <p:cNvSpPr txBox="1"/>
                <p:nvPr/>
              </p:nvSpPr>
              <p:spPr>
                <a:xfrm>
                  <a:off x="1148892" y="6015498"/>
                  <a:ext cx="318291"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1</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12" name="Equation"/>
                <p:cNvSpPr txBox="1">
                  <a:spLocks noRot="1" noChangeAspect="1" noMove="1" noResize="1" noEditPoints="1" noAdjustHandles="1" noChangeArrowheads="1" noChangeShapeType="1" noTextEdit="1"/>
                </p:cNvSpPr>
                <p:nvPr/>
              </p:nvSpPr>
              <p:spPr>
                <a:xfrm>
                  <a:off x="1148892" y="6015498"/>
                  <a:ext cx="318291" cy="175515"/>
                </a:xfrm>
                <a:prstGeom prst="rect">
                  <a:avLst/>
                </a:prstGeom>
                <a:blipFill>
                  <a:blip r:embed="rId18"/>
                  <a:stretch>
                    <a:fillRect l="-92593" t="-266667" r="-81481" b="-480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13" name="Equation"/>
                <p:cNvSpPr txBox="1"/>
                <p:nvPr/>
              </p:nvSpPr>
              <p:spPr>
                <a:xfrm>
                  <a:off x="1140003" y="5297374"/>
                  <a:ext cx="336071"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3</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13" name="Equation"/>
                <p:cNvSpPr txBox="1">
                  <a:spLocks noRot="1" noChangeAspect="1" noMove="1" noResize="1" noEditPoints="1" noAdjustHandles="1" noChangeArrowheads="1" noChangeShapeType="1" noTextEdit="1"/>
                </p:cNvSpPr>
                <p:nvPr/>
              </p:nvSpPr>
              <p:spPr>
                <a:xfrm>
                  <a:off x="1140003" y="5297374"/>
                  <a:ext cx="336071" cy="175515"/>
                </a:xfrm>
                <a:prstGeom prst="rect">
                  <a:avLst/>
                </a:prstGeom>
                <a:blipFill>
                  <a:blip r:embed="rId19"/>
                  <a:stretch>
                    <a:fillRect l="-92593" t="-266667" r="-77778" b="-48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14" name="Equation"/>
                <p:cNvSpPr txBox="1"/>
                <p:nvPr/>
              </p:nvSpPr>
              <p:spPr>
                <a:xfrm>
                  <a:off x="1138733" y="4341007"/>
                  <a:ext cx="338611" cy="17856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5</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14" name="Equation"/>
                <p:cNvSpPr txBox="1">
                  <a:spLocks noRot="1" noChangeAspect="1" noMove="1" noResize="1" noEditPoints="1" noAdjustHandles="1" noChangeArrowheads="1" noChangeShapeType="1" noTextEdit="1"/>
                </p:cNvSpPr>
                <p:nvPr/>
              </p:nvSpPr>
              <p:spPr>
                <a:xfrm>
                  <a:off x="1138733" y="4341007"/>
                  <a:ext cx="338611" cy="178563"/>
                </a:xfrm>
                <a:prstGeom prst="rect">
                  <a:avLst/>
                </a:prstGeom>
                <a:blipFill>
                  <a:blip r:embed="rId20"/>
                  <a:stretch>
                    <a:fillRect l="-96296" t="-266667" r="-77778" b="-48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15" name="Equation"/>
                <p:cNvSpPr txBox="1"/>
                <p:nvPr/>
              </p:nvSpPr>
              <p:spPr>
                <a:xfrm>
                  <a:off x="1148892" y="2602424"/>
                  <a:ext cx="318291"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1</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15" name="Equation"/>
                <p:cNvSpPr txBox="1">
                  <a:spLocks noRot="1" noChangeAspect="1" noMove="1" noResize="1" noEditPoints="1" noAdjustHandles="1" noChangeArrowheads="1" noChangeShapeType="1" noTextEdit="1"/>
                </p:cNvSpPr>
                <p:nvPr/>
              </p:nvSpPr>
              <p:spPr>
                <a:xfrm>
                  <a:off x="1148892" y="2602424"/>
                  <a:ext cx="318291" cy="175515"/>
                </a:xfrm>
                <a:prstGeom prst="rect">
                  <a:avLst/>
                </a:prstGeom>
                <a:blipFill>
                  <a:blip r:embed="rId21"/>
                  <a:stretch>
                    <a:fillRect l="-92593" t="-266667" r="-81481" b="-480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16" name="Equation"/>
                <p:cNvSpPr txBox="1"/>
                <p:nvPr/>
              </p:nvSpPr>
              <p:spPr>
                <a:xfrm>
                  <a:off x="1140003" y="1884300"/>
                  <a:ext cx="336071" cy="1755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3</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16" name="Equation"/>
                <p:cNvSpPr txBox="1">
                  <a:spLocks noRot="1" noChangeAspect="1" noMove="1" noResize="1" noEditPoints="1" noAdjustHandles="1" noChangeArrowheads="1" noChangeShapeType="1" noTextEdit="1"/>
                </p:cNvSpPr>
                <p:nvPr/>
              </p:nvSpPr>
              <p:spPr>
                <a:xfrm>
                  <a:off x="1140003" y="1884300"/>
                  <a:ext cx="336071" cy="175515"/>
                </a:xfrm>
                <a:prstGeom prst="rect">
                  <a:avLst/>
                </a:prstGeom>
                <a:blipFill>
                  <a:blip r:embed="rId22"/>
                  <a:stretch>
                    <a:fillRect l="-92593" t="-260000" r="-77778" b="-48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17" name="Equation"/>
                <p:cNvSpPr txBox="1"/>
                <p:nvPr/>
              </p:nvSpPr>
              <p:spPr>
                <a:xfrm>
                  <a:off x="1138733" y="927933"/>
                  <a:ext cx="338611" cy="17856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5</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17" name="Equation"/>
                <p:cNvSpPr txBox="1">
                  <a:spLocks noRot="1" noChangeAspect="1" noMove="1" noResize="1" noEditPoints="1" noAdjustHandles="1" noChangeArrowheads="1" noChangeShapeType="1" noTextEdit="1"/>
                </p:cNvSpPr>
                <p:nvPr/>
              </p:nvSpPr>
              <p:spPr>
                <a:xfrm>
                  <a:off x="1138733" y="927933"/>
                  <a:ext cx="338611" cy="178563"/>
                </a:xfrm>
                <a:prstGeom prst="rect">
                  <a:avLst/>
                </a:prstGeom>
                <a:blipFill>
                  <a:blip r:embed="rId23"/>
                  <a:stretch>
                    <a:fillRect l="-96296" t="-266667" r="-77778" b="-486667"/>
                  </a:stretch>
                </a:blipFill>
                <a:ln w="12700" cap="flat">
                  <a:noFill/>
                  <a:miter lim="400000"/>
                </a:ln>
                <a:effectLst/>
              </p:spPr>
              <p:txBody>
                <a:bodyPr/>
                <a:lstStyle/>
                <a:p>
                  <a:r>
                    <a:rPr lang="en-CH">
                      <a:noFill/>
                    </a:rPr>
                    <a:t> </a:t>
                  </a:r>
                </a:p>
              </p:txBody>
            </p:sp>
          </mc:Fallback>
        </mc:AlternateContent>
      </p:grpSp>
      <p:grpSp>
        <p:nvGrpSpPr>
          <p:cNvPr id="769" name="Group"/>
          <p:cNvGrpSpPr/>
          <p:nvPr/>
        </p:nvGrpSpPr>
        <p:grpSpPr>
          <a:xfrm>
            <a:off x="20717839" y="3497962"/>
            <a:ext cx="2580216" cy="7422454"/>
            <a:chOff x="0" y="0"/>
            <a:chExt cx="2580215" cy="7422453"/>
          </a:xfrm>
        </p:grpSpPr>
        <p:sp>
          <p:nvSpPr>
            <p:cNvPr id="719" name="Rounded Rectangle"/>
            <p:cNvSpPr/>
            <p:nvPr/>
          </p:nvSpPr>
          <p:spPr>
            <a:xfrm>
              <a:off x="421941" y="0"/>
              <a:ext cx="2158275" cy="7422454"/>
            </a:xfrm>
            <a:prstGeom prst="roundRect">
              <a:avLst>
                <a:gd name="adj" fmla="val 8826"/>
              </a:avLst>
            </a:prstGeom>
            <a:solidFill>
              <a:srgbClr val="7E2F8E">
                <a:alpha val="29999"/>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0" name="Line"/>
            <p:cNvSpPr/>
            <p:nvPr/>
          </p:nvSpPr>
          <p:spPr>
            <a:xfrm>
              <a:off x="568650" y="6418347"/>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1" name="Line"/>
            <p:cNvSpPr/>
            <p:nvPr/>
          </p:nvSpPr>
          <p:spPr>
            <a:xfrm>
              <a:off x="568650" y="6210664"/>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2" name="Line"/>
            <p:cNvSpPr/>
            <p:nvPr/>
          </p:nvSpPr>
          <p:spPr>
            <a:xfrm>
              <a:off x="568650" y="5813229"/>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3" name="Line"/>
            <p:cNvSpPr/>
            <p:nvPr/>
          </p:nvSpPr>
          <p:spPr>
            <a:xfrm>
              <a:off x="568650" y="5659411"/>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4" name="Line"/>
            <p:cNvSpPr/>
            <p:nvPr/>
          </p:nvSpPr>
          <p:spPr>
            <a:xfrm>
              <a:off x="568650" y="5505593"/>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5" name="Line"/>
            <p:cNvSpPr/>
            <p:nvPr/>
          </p:nvSpPr>
          <p:spPr>
            <a:xfrm>
              <a:off x="568650" y="5351776"/>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6" name="Line"/>
            <p:cNvSpPr/>
            <p:nvPr/>
          </p:nvSpPr>
          <p:spPr>
            <a:xfrm>
              <a:off x="568650" y="5120340"/>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7" name="Line"/>
            <p:cNvSpPr/>
            <p:nvPr/>
          </p:nvSpPr>
          <p:spPr>
            <a:xfrm>
              <a:off x="568650" y="4923804"/>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8" name="Line"/>
            <p:cNvSpPr/>
            <p:nvPr/>
          </p:nvSpPr>
          <p:spPr>
            <a:xfrm>
              <a:off x="568650" y="4727268"/>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29" name="Line"/>
            <p:cNvSpPr/>
            <p:nvPr/>
          </p:nvSpPr>
          <p:spPr>
            <a:xfrm>
              <a:off x="568650" y="4530732"/>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0" name="Line"/>
            <p:cNvSpPr/>
            <p:nvPr/>
          </p:nvSpPr>
          <p:spPr>
            <a:xfrm>
              <a:off x="568650" y="4334196"/>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1" name="Line"/>
            <p:cNvSpPr/>
            <p:nvPr/>
          </p:nvSpPr>
          <p:spPr>
            <a:xfrm>
              <a:off x="568650" y="4137660"/>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2" name="Line"/>
            <p:cNvSpPr/>
            <p:nvPr/>
          </p:nvSpPr>
          <p:spPr>
            <a:xfrm flipV="1">
              <a:off x="-1" y="6216860"/>
              <a:ext cx="605837" cy="106826"/>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3" name="Line"/>
            <p:cNvSpPr/>
            <p:nvPr/>
          </p:nvSpPr>
          <p:spPr>
            <a:xfrm flipV="1">
              <a:off x="77297" y="5335730"/>
              <a:ext cx="519172" cy="256514"/>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4" name="Line"/>
            <p:cNvSpPr/>
            <p:nvPr/>
          </p:nvSpPr>
          <p:spPr>
            <a:xfrm>
              <a:off x="83375" y="5588413"/>
              <a:ext cx="507014" cy="233194"/>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5" name="Line"/>
            <p:cNvSpPr/>
            <p:nvPr/>
          </p:nvSpPr>
          <p:spPr>
            <a:xfrm flipV="1">
              <a:off x="64496" y="4118810"/>
              <a:ext cx="536824" cy="536824"/>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6" name="Line"/>
            <p:cNvSpPr/>
            <p:nvPr/>
          </p:nvSpPr>
          <p:spPr>
            <a:xfrm>
              <a:off x="63141" y="4649298"/>
              <a:ext cx="536824" cy="536824"/>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7" name="Line"/>
            <p:cNvSpPr/>
            <p:nvPr/>
          </p:nvSpPr>
          <p:spPr>
            <a:xfrm>
              <a:off x="570786" y="3017371"/>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8" name="Line"/>
            <p:cNvSpPr/>
            <p:nvPr/>
          </p:nvSpPr>
          <p:spPr>
            <a:xfrm>
              <a:off x="570786" y="2809688"/>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39" name="Line"/>
            <p:cNvSpPr/>
            <p:nvPr/>
          </p:nvSpPr>
          <p:spPr>
            <a:xfrm>
              <a:off x="570786" y="2412253"/>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0" name="Line"/>
            <p:cNvSpPr/>
            <p:nvPr/>
          </p:nvSpPr>
          <p:spPr>
            <a:xfrm>
              <a:off x="570786" y="2258435"/>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1" name="Line"/>
            <p:cNvSpPr/>
            <p:nvPr/>
          </p:nvSpPr>
          <p:spPr>
            <a:xfrm>
              <a:off x="570786" y="2104618"/>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2" name="Line"/>
            <p:cNvSpPr/>
            <p:nvPr/>
          </p:nvSpPr>
          <p:spPr>
            <a:xfrm>
              <a:off x="570786" y="1950800"/>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3" name="Line"/>
            <p:cNvSpPr/>
            <p:nvPr/>
          </p:nvSpPr>
          <p:spPr>
            <a:xfrm>
              <a:off x="570786" y="171936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4" name="Line"/>
            <p:cNvSpPr/>
            <p:nvPr/>
          </p:nvSpPr>
          <p:spPr>
            <a:xfrm>
              <a:off x="570786" y="1522828"/>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5" name="Line"/>
            <p:cNvSpPr/>
            <p:nvPr/>
          </p:nvSpPr>
          <p:spPr>
            <a:xfrm>
              <a:off x="570786" y="1326292"/>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6" name="Line"/>
            <p:cNvSpPr/>
            <p:nvPr/>
          </p:nvSpPr>
          <p:spPr>
            <a:xfrm>
              <a:off x="570786" y="1129756"/>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7" name="Line"/>
            <p:cNvSpPr/>
            <p:nvPr/>
          </p:nvSpPr>
          <p:spPr>
            <a:xfrm>
              <a:off x="570786" y="933220"/>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8" name="Line"/>
            <p:cNvSpPr/>
            <p:nvPr/>
          </p:nvSpPr>
          <p:spPr>
            <a:xfrm>
              <a:off x="570786" y="73668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49" name="Line"/>
            <p:cNvSpPr/>
            <p:nvPr/>
          </p:nvSpPr>
          <p:spPr>
            <a:xfrm flipV="1">
              <a:off x="2134" y="2815884"/>
              <a:ext cx="605836" cy="106826"/>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0" name="Line"/>
            <p:cNvSpPr/>
            <p:nvPr/>
          </p:nvSpPr>
          <p:spPr>
            <a:xfrm>
              <a:off x="1816" y="2924798"/>
              <a:ext cx="605837" cy="106826"/>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1" name="Line"/>
            <p:cNvSpPr/>
            <p:nvPr/>
          </p:nvSpPr>
          <p:spPr>
            <a:xfrm flipV="1">
              <a:off x="79431" y="1934754"/>
              <a:ext cx="519173" cy="256515"/>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2" name="Line"/>
            <p:cNvSpPr/>
            <p:nvPr/>
          </p:nvSpPr>
          <p:spPr>
            <a:xfrm>
              <a:off x="85511" y="2187438"/>
              <a:ext cx="507014" cy="233194"/>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3" name="Line"/>
            <p:cNvSpPr/>
            <p:nvPr/>
          </p:nvSpPr>
          <p:spPr>
            <a:xfrm flipV="1">
              <a:off x="66633" y="717834"/>
              <a:ext cx="536823" cy="536824"/>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4" name="Line"/>
            <p:cNvSpPr/>
            <p:nvPr/>
          </p:nvSpPr>
          <p:spPr>
            <a:xfrm>
              <a:off x="65278" y="1248323"/>
              <a:ext cx="536823" cy="536823"/>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55" name="Line"/>
            <p:cNvSpPr/>
            <p:nvPr/>
          </p:nvSpPr>
          <p:spPr>
            <a:xfrm>
              <a:off x="1816" y="6323624"/>
              <a:ext cx="605837" cy="106826"/>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756" name="Equation"/>
                <p:cNvSpPr txBox="1"/>
                <p:nvPr/>
              </p:nvSpPr>
              <p:spPr>
                <a:xfrm>
                  <a:off x="1798480" y="6840309"/>
                  <a:ext cx="485595" cy="3443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
                          <m:sSubPr>
                            <m:ctrlPr>
                              <a:rPr sz="3000" i="1">
                                <a:solidFill>
                                  <a:srgbClr val="000000"/>
                                </a:solidFill>
                                <a:latin typeface="Cambria Math" panose="02040503050406030204" pitchFamily="18" charset="0"/>
                              </a:rPr>
                            </m:ctrlPr>
                          </m:sSubPr>
                          <m:e>
                            <m:r>
                              <a:rPr sz="3000" i="1">
                                <a:solidFill>
                                  <a:srgbClr val="000000"/>
                                </a:solidFill>
                                <a:latin typeface="Cambria Math" panose="02040503050406030204" pitchFamily="18" charset="0"/>
                              </a:rPr>
                              <m:t>𝑀</m:t>
                            </m:r>
                          </m:e>
                          <m:sub>
                            <m:r>
                              <a:rPr sz="3000" i="1">
                                <a:solidFill>
                                  <a:srgbClr val="000000"/>
                                </a:solidFill>
                                <a:latin typeface="Cambria Math" panose="02040503050406030204" pitchFamily="18" charset="0"/>
                              </a:rPr>
                              <m:t>𝐹</m:t>
                            </m:r>
                          </m:sub>
                        </m:sSub>
                      </m:oMath>
                    </m:oMathPara>
                  </a14:m>
                  <a:endParaRPr sz="3000"/>
                </a:p>
              </p:txBody>
            </p:sp>
          </mc:Choice>
          <mc:Fallback xmlns="">
            <p:sp>
              <p:nvSpPr>
                <p:cNvPr id="756" name="Equation"/>
                <p:cNvSpPr txBox="1">
                  <a:spLocks noRot="1" noChangeAspect="1" noMove="1" noResize="1" noEditPoints="1" noAdjustHandles="1" noChangeArrowheads="1" noChangeShapeType="1" noTextEdit="1"/>
                </p:cNvSpPr>
                <p:nvPr/>
              </p:nvSpPr>
              <p:spPr>
                <a:xfrm>
                  <a:off x="1798480" y="6840309"/>
                  <a:ext cx="485595" cy="344315"/>
                </a:xfrm>
                <a:prstGeom prst="rect">
                  <a:avLst/>
                </a:prstGeom>
                <a:blipFill>
                  <a:blip r:embed="rId24"/>
                  <a:stretch>
                    <a:fillRect l="-28205" r="-15385" b="-59259"/>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57" name="Equation"/>
                <p:cNvSpPr txBox="1"/>
                <p:nvPr/>
              </p:nvSpPr>
              <p:spPr>
                <a:xfrm>
                  <a:off x="1846903" y="6352529"/>
                  <a:ext cx="388748" cy="13163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−1/2</m:t>
                        </m:r>
                      </m:oMath>
                    </m:oMathPara>
                  </a14:m>
                  <a:endParaRPr sz="1500"/>
                </a:p>
              </p:txBody>
            </p:sp>
          </mc:Choice>
          <mc:Fallback xmlns="">
            <p:sp>
              <p:nvSpPr>
                <p:cNvPr id="757" name="Equation"/>
                <p:cNvSpPr txBox="1">
                  <a:spLocks noRot="1" noChangeAspect="1" noMove="1" noResize="1" noEditPoints="1" noAdjustHandles="1" noChangeArrowheads="1" noChangeShapeType="1" noTextEdit="1"/>
                </p:cNvSpPr>
                <p:nvPr/>
              </p:nvSpPr>
              <p:spPr>
                <a:xfrm>
                  <a:off x="1846903" y="6352529"/>
                  <a:ext cx="388748" cy="131637"/>
                </a:xfrm>
                <a:prstGeom prst="rect">
                  <a:avLst/>
                </a:prstGeom>
                <a:blipFill>
                  <a:blip r:embed="rId25"/>
                  <a:stretch>
                    <a:fillRect l="-6250" r="-31250" b="-136364"/>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58" name="Equation"/>
                <p:cNvSpPr txBox="1"/>
                <p:nvPr/>
              </p:nvSpPr>
              <p:spPr>
                <a:xfrm>
                  <a:off x="1845379" y="6142275"/>
                  <a:ext cx="391797" cy="136780"/>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+1/2</m:t>
                        </m:r>
                      </m:oMath>
                    </m:oMathPara>
                  </a14:m>
                  <a:endParaRPr sz="1500"/>
                </a:p>
              </p:txBody>
            </p:sp>
          </mc:Choice>
          <mc:Fallback xmlns="">
            <p:sp>
              <p:nvSpPr>
                <p:cNvPr id="758" name="Equation"/>
                <p:cNvSpPr txBox="1">
                  <a:spLocks noRot="1" noChangeAspect="1" noMove="1" noResize="1" noEditPoints="1" noAdjustHandles="1" noChangeArrowheads="1" noChangeShapeType="1" noTextEdit="1"/>
                </p:cNvSpPr>
                <p:nvPr/>
              </p:nvSpPr>
              <p:spPr>
                <a:xfrm>
                  <a:off x="1845379" y="6142275"/>
                  <a:ext cx="391797" cy="136780"/>
                </a:xfrm>
                <a:prstGeom prst="rect">
                  <a:avLst/>
                </a:prstGeom>
                <a:blipFill>
                  <a:blip r:embed="rId26"/>
                  <a:stretch>
                    <a:fillRect l="-15625" r="-28125" b="-11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59" name="Equation"/>
                <p:cNvSpPr txBox="1"/>
                <p:nvPr/>
              </p:nvSpPr>
              <p:spPr>
                <a:xfrm>
                  <a:off x="1846903" y="5747411"/>
                  <a:ext cx="388748" cy="13163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−3/2</m:t>
                        </m:r>
                      </m:oMath>
                    </m:oMathPara>
                  </a14:m>
                  <a:endParaRPr sz="1500"/>
                </a:p>
              </p:txBody>
            </p:sp>
          </mc:Choice>
          <mc:Fallback xmlns="">
            <p:sp>
              <p:nvSpPr>
                <p:cNvPr id="759" name="Equation"/>
                <p:cNvSpPr txBox="1">
                  <a:spLocks noRot="1" noChangeAspect="1" noMove="1" noResize="1" noEditPoints="1" noAdjustHandles="1" noChangeArrowheads="1" noChangeShapeType="1" noTextEdit="1"/>
                </p:cNvSpPr>
                <p:nvPr/>
              </p:nvSpPr>
              <p:spPr>
                <a:xfrm>
                  <a:off x="1846903" y="5747411"/>
                  <a:ext cx="388748" cy="131637"/>
                </a:xfrm>
                <a:prstGeom prst="rect">
                  <a:avLst/>
                </a:prstGeom>
                <a:blipFill>
                  <a:blip r:embed="rId27"/>
                  <a:stretch>
                    <a:fillRect l="-6250" r="-31250" b="-127273"/>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0" name="Equation"/>
                <p:cNvSpPr txBox="1"/>
                <p:nvPr/>
              </p:nvSpPr>
              <p:spPr>
                <a:xfrm>
                  <a:off x="1845379" y="5285958"/>
                  <a:ext cx="391797" cy="136780"/>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+3/2</m:t>
                        </m:r>
                      </m:oMath>
                    </m:oMathPara>
                  </a14:m>
                  <a:endParaRPr sz="1500"/>
                </a:p>
              </p:txBody>
            </p:sp>
          </mc:Choice>
          <mc:Fallback xmlns="">
            <p:sp>
              <p:nvSpPr>
                <p:cNvPr id="760" name="Equation"/>
                <p:cNvSpPr txBox="1">
                  <a:spLocks noRot="1" noChangeAspect="1" noMove="1" noResize="1" noEditPoints="1" noAdjustHandles="1" noChangeArrowheads="1" noChangeShapeType="1" noTextEdit="1"/>
                </p:cNvSpPr>
                <p:nvPr/>
              </p:nvSpPr>
              <p:spPr>
                <a:xfrm>
                  <a:off x="1845379" y="5285958"/>
                  <a:ext cx="391797" cy="136780"/>
                </a:xfrm>
                <a:prstGeom prst="rect">
                  <a:avLst/>
                </a:prstGeom>
                <a:blipFill>
                  <a:blip r:embed="rId28"/>
                  <a:stretch>
                    <a:fillRect l="-15625" r="-28125" b="-11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1" name="Equation"/>
                <p:cNvSpPr txBox="1"/>
                <p:nvPr/>
              </p:nvSpPr>
              <p:spPr>
                <a:xfrm>
                  <a:off x="1846903" y="5049473"/>
                  <a:ext cx="388748" cy="13392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−5/2</m:t>
                        </m:r>
                      </m:oMath>
                    </m:oMathPara>
                  </a14:m>
                  <a:endParaRPr sz="1500"/>
                </a:p>
              </p:txBody>
            </p:sp>
          </mc:Choice>
          <mc:Fallback xmlns="">
            <p:sp>
              <p:nvSpPr>
                <p:cNvPr id="761" name="Equation"/>
                <p:cNvSpPr txBox="1">
                  <a:spLocks noRot="1" noChangeAspect="1" noMove="1" noResize="1" noEditPoints="1" noAdjustHandles="1" noChangeArrowheads="1" noChangeShapeType="1" noTextEdit="1"/>
                </p:cNvSpPr>
                <p:nvPr/>
              </p:nvSpPr>
              <p:spPr>
                <a:xfrm>
                  <a:off x="1846903" y="5049473"/>
                  <a:ext cx="388748" cy="133923"/>
                </a:xfrm>
                <a:prstGeom prst="rect">
                  <a:avLst/>
                </a:prstGeom>
                <a:blipFill>
                  <a:blip r:embed="rId29"/>
                  <a:stretch>
                    <a:fillRect l="-6250" r="-31250" b="-11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2" name="Equation"/>
                <p:cNvSpPr txBox="1"/>
                <p:nvPr/>
              </p:nvSpPr>
              <p:spPr>
                <a:xfrm>
                  <a:off x="1845379" y="4043751"/>
                  <a:ext cx="391797" cy="139066"/>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+5/2</m:t>
                        </m:r>
                      </m:oMath>
                    </m:oMathPara>
                  </a14:m>
                  <a:endParaRPr sz="1500"/>
                </a:p>
              </p:txBody>
            </p:sp>
          </mc:Choice>
          <mc:Fallback xmlns="">
            <p:sp>
              <p:nvSpPr>
                <p:cNvPr id="762" name="Equation"/>
                <p:cNvSpPr txBox="1">
                  <a:spLocks noRot="1" noChangeAspect="1" noMove="1" noResize="1" noEditPoints="1" noAdjustHandles="1" noChangeArrowheads="1" noChangeShapeType="1" noTextEdit="1"/>
                </p:cNvSpPr>
                <p:nvPr/>
              </p:nvSpPr>
              <p:spPr>
                <a:xfrm>
                  <a:off x="1845379" y="4043751"/>
                  <a:ext cx="391797" cy="139066"/>
                </a:xfrm>
                <a:prstGeom prst="rect">
                  <a:avLst/>
                </a:prstGeom>
                <a:blipFill>
                  <a:blip r:embed="rId30"/>
                  <a:stretch>
                    <a:fillRect l="-15625" r="-28125" b="-11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3" name="Equation"/>
                <p:cNvSpPr txBox="1"/>
                <p:nvPr/>
              </p:nvSpPr>
              <p:spPr>
                <a:xfrm>
                  <a:off x="1846903" y="2963171"/>
                  <a:ext cx="388748" cy="13163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−1/2</m:t>
                        </m:r>
                      </m:oMath>
                    </m:oMathPara>
                  </a14:m>
                  <a:endParaRPr sz="1500"/>
                </a:p>
              </p:txBody>
            </p:sp>
          </mc:Choice>
          <mc:Fallback xmlns="">
            <p:sp>
              <p:nvSpPr>
                <p:cNvPr id="763" name="Equation"/>
                <p:cNvSpPr txBox="1">
                  <a:spLocks noRot="1" noChangeAspect="1" noMove="1" noResize="1" noEditPoints="1" noAdjustHandles="1" noChangeArrowheads="1" noChangeShapeType="1" noTextEdit="1"/>
                </p:cNvSpPr>
                <p:nvPr/>
              </p:nvSpPr>
              <p:spPr>
                <a:xfrm>
                  <a:off x="1846903" y="2963171"/>
                  <a:ext cx="388748" cy="131637"/>
                </a:xfrm>
                <a:prstGeom prst="rect">
                  <a:avLst/>
                </a:prstGeom>
                <a:blipFill>
                  <a:blip r:embed="rId25"/>
                  <a:stretch>
                    <a:fillRect l="-6250" r="-31250" b="-136364"/>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4" name="Equation"/>
                <p:cNvSpPr txBox="1"/>
                <p:nvPr/>
              </p:nvSpPr>
              <p:spPr>
                <a:xfrm>
                  <a:off x="1845379" y="2752918"/>
                  <a:ext cx="391797" cy="136780"/>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+1/2</m:t>
                        </m:r>
                      </m:oMath>
                    </m:oMathPara>
                  </a14:m>
                  <a:endParaRPr sz="1500"/>
                </a:p>
              </p:txBody>
            </p:sp>
          </mc:Choice>
          <mc:Fallback xmlns="">
            <p:sp>
              <p:nvSpPr>
                <p:cNvPr id="764" name="Equation"/>
                <p:cNvSpPr txBox="1">
                  <a:spLocks noRot="1" noChangeAspect="1" noMove="1" noResize="1" noEditPoints="1" noAdjustHandles="1" noChangeArrowheads="1" noChangeShapeType="1" noTextEdit="1"/>
                </p:cNvSpPr>
                <p:nvPr/>
              </p:nvSpPr>
              <p:spPr>
                <a:xfrm>
                  <a:off x="1845379" y="2752918"/>
                  <a:ext cx="391797" cy="136780"/>
                </a:xfrm>
                <a:prstGeom prst="rect">
                  <a:avLst/>
                </a:prstGeom>
                <a:blipFill>
                  <a:blip r:embed="rId31"/>
                  <a:stretch>
                    <a:fillRect l="-15625" r="-28125" b="-108333"/>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5" name="Equation"/>
                <p:cNvSpPr txBox="1"/>
                <p:nvPr/>
              </p:nvSpPr>
              <p:spPr>
                <a:xfrm>
                  <a:off x="1846903" y="2358053"/>
                  <a:ext cx="388748" cy="13163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−3/2</m:t>
                        </m:r>
                      </m:oMath>
                    </m:oMathPara>
                  </a14:m>
                  <a:endParaRPr sz="1500"/>
                </a:p>
              </p:txBody>
            </p:sp>
          </mc:Choice>
          <mc:Fallback xmlns="">
            <p:sp>
              <p:nvSpPr>
                <p:cNvPr id="765" name="Equation"/>
                <p:cNvSpPr txBox="1">
                  <a:spLocks noRot="1" noChangeAspect="1" noMove="1" noResize="1" noEditPoints="1" noAdjustHandles="1" noChangeArrowheads="1" noChangeShapeType="1" noTextEdit="1"/>
                </p:cNvSpPr>
                <p:nvPr/>
              </p:nvSpPr>
              <p:spPr>
                <a:xfrm>
                  <a:off x="1846903" y="2358053"/>
                  <a:ext cx="388748" cy="131637"/>
                </a:xfrm>
                <a:prstGeom prst="rect">
                  <a:avLst/>
                </a:prstGeom>
                <a:blipFill>
                  <a:blip r:embed="rId27"/>
                  <a:stretch>
                    <a:fillRect l="-6250" r="-31250" b="-127273"/>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6" name="Equation"/>
                <p:cNvSpPr txBox="1"/>
                <p:nvPr/>
              </p:nvSpPr>
              <p:spPr>
                <a:xfrm>
                  <a:off x="1845379" y="1896600"/>
                  <a:ext cx="391797" cy="136780"/>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+3/2</m:t>
                        </m:r>
                      </m:oMath>
                    </m:oMathPara>
                  </a14:m>
                  <a:endParaRPr sz="1500"/>
                </a:p>
              </p:txBody>
            </p:sp>
          </mc:Choice>
          <mc:Fallback xmlns="">
            <p:sp>
              <p:nvSpPr>
                <p:cNvPr id="766" name="Equation"/>
                <p:cNvSpPr txBox="1">
                  <a:spLocks noRot="1" noChangeAspect="1" noMove="1" noResize="1" noEditPoints="1" noAdjustHandles="1" noChangeArrowheads="1" noChangeShapeType="1" noTextEdit="1"/>
                </p:cNvSpPr>
                <p:nvPr/>
              </p:nvSpPr>
              <p:spPr>
                <a:xfrm>
                  <a:off x="1845379" y="1896600"/>
                  <a:ext cx="391797" cy="136780"/>
                </a:xfrm>
                <a:prstGeom prst="rect">
                  <a:avLst/>
                </a:prstGeom>
                <a:blipFill>
                  <a:blip r:embed="rId28"/>
                  <a:stretch>
                    <a:fillRect l="-15625" r="-28125" b="-116667"/>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7" name="Equation"/>
                <p:cNvSpPr txBox="1"/>
                <p:nvPr/>
              </p:nvSpPr>
              <p:spPr>
                <a:xfrm>
                  <a:off x="1846903" y="1660115"/>
                  <a:ext cx="388748" cy="13392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−5/2</m:t>
                        </m:r>
                      </m:oMath>
                    </m:oMathPara>
                  </a14:m>
                  <a:endParaRPr sz="1500"/>
                </a:p>
              </p:txBody>
            </p:sp>
          </mc:Choice>
          <mc:Fallback xmlns="">
            <p:sp>
              <p:nvSpPr>
                <p:cNvPr id="767" name="Equation"/>
                <p:cNvSpPr txBox="1">
                  <a:spLocks noRot="1" noChangeAspect="1" noMove="1" noResize="1" noEditPoints="1" noAdjustHandles="1" noChangeArrowheads="1" noChangeShapeType="1" noTextEdit="1"/>
                </p:cNvSpPr>
                <p:nvPr/>
              </p:nvSpPr>
              <p:spPr>
                <a:xfrm>
                  <a:off x="1846903" y="1660115"/>
                  <a:ext cx="388748" cy="133923"/>
                </a:xfrm>
                <a:prstGeom prst="rect">
                  <a:avLst/>
                </a:prstGeom>
                <a:blipFill>
                  <a:blip r:embed="rId32"/>
                  <a:stretch>
                    <a:fillRect l="-6250" r="-31250" b="-136364"/>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68" name="Equation"/>
                <p:cNvSpPr txBox="1"/>
                <p:nvPr/>
              </p:nvSpPr>
              <p:spPr>
                <a:xfrm>
                  <a:off x="1845379" y="654393"/>
                  <a:ext cx="391797" cy="139066"/>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500" i="1">
                            <a:solidFill>
                              <a:srgbClr val="000000"/>
                            </a:solidFill>
                            <a:latin typeface="Cambria Math" panose="02040503050406030204" pitchFamily="18" charset="0"/>
                          </a:rPr>
                          <m:t>+5/2</m:t>
                        </m:r>
                      </m:oMath>
                    </m:oMathPara>
                  </a14:m>
                  <a:endParaRPr sz="1500"/>
                </a:p>
              </p:txBody>
            </p:sp>
          </mc:Choice>
          <mc:Fallback xmlns="">
            <p:sp>
              <p:nvSpPr>
                <p:cNvPr id="768" name="Equation"/>
                <p:cNvSpPr txBox="1">
                  <a:spLocks noRot="1" noChangeAspect="1" noMove="1" noResize="1" noEditPoints="1" noAdjustHandles="1" noChangeArrowheads="1" noChangeShapeType="1" noTextEdit="1"/>
                </p:cNvSpPr>
                <p:nvPr/>
              </p:nvSpPr>
              <p:spPr>
                <a:xfrm>
                  <a:off x="1845379" y="654393"/>
                  <a:ext cx="391797" cy="139066"/>
                </a:xfrm>
                <a:prstGeom prst="rect">
                  <a:avLst/>
                </a:prstGeom>
                <a:blipFill>
                  <a:blip r:embed="rId30"/>
                  <a:stretch>
                    <a:fillRect l="-15625" r="-28125" b="-116667"/>
                  </a:stretch>
                </a:blipFill>
                <a:ln w="12700" cap="flat">
                  <a:noFill/>
                  <a:miter lim="400000"/>
                </a:ln>
                <a:effectLst/>
              </p:spPr>
              <p:txBody>
                <a:bodyPr/>
                <a:lstStyle/>
                <a:p>
                  <a:r>
                    <a:rPr lang="en-CH">
                      <a:noFill/>
                    </a:rPr>
                    <a:t> </a:t>
                  </a:r>
                </a:p>
              </p:txBody>
            </p:sp>
          </mc:Fallback>
        </mc:AlternateContent>
      </p:grpSp>
      <p:sp>
        <p:nvSpPr>
          <p:cNvPr id="770" name="Ground electronic state of N2+…"/>
          <p:cNvSpPr txBox="1"/>
          <p:nvPr/>
        </p:nvSpPr>
        <p:spPr>
          <a:xfrm>
            <a:off x="1616616" y="4890689"/>
            <a:ext cx="9652000" cy="5919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Ground </a:t>
            </a:r>
            <a:r>
              <a:rPr b="0" dirty="0">
                <a:solidFill>
                  <a:srgbClr val="FF8080"/>
                </a:solidFill>
                <a:latin typeface="Rubik Light" panose="02000604000000020004" pitchFamily="2" charset="-79"/>
                <a:cs typeface="Rubik Light" panose="02000604000000020004" pitchFamily="2" charset="-79"/>
              </a:rPr>
              <a:t>electronic</a:t>
            </a:r>
            <a:r>
              <a:rPr b="0" dirty="0">
                <a:latin typeface="Rubik Light" panose="02000604000000020004" pitchFamily="2" charset="-79"/>
                <a:cs typeface="Rubik Light" panose="02000604000000020004" pitchFamily="2" charset="-79"/>
              </a:rPr>
              <a:t> state of N</a:t>
            </a:r>
            <a:r>
              <a:rPr b="0" baseline="-5999" dirty="0">
                <a:latin typeface="Rubik Light" panose="02000604000000020004" pitchFamily="2" charset="-79"/>
                <a:cs typeface="Rubik Light" panose="02000604000000020004" pitchFamily="2" charset="-79"/>
              </a:rPr>
              <a:t>2</a:t>
            </a:r>
            <a:r>
              <a:rPr b="0" baseline="31999" dirty="0">
                <a:latin typeface="Rubik Light" panose="02000604000000020004" pitchFamily="2" charset="-79"/>
                <a:cs typeface="Rubik Light" panose="02000604000000020004" pitchFamily="2" charset="-79"/>
              </a:rPr>
              <a:t>+</a:t>
            </a: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b="0" dirty="0">
                <a:solidFill>
                  <a:srgbClr val="015000"/>
                </a:solidFill>
                <a:latin typeface="Rubik Light" panose="02000604000000020004" pitchFamily="2" charset="-79"/>
                <a:cs typeface="Rubik Light" panose="02000604000000020004" pitchFamily="2" charset="-79"/>
              </a:rPr>
              <a:t>Vibrational</a:t>
            </a:r>
            <a:r>
              <a:rPr b="0" dirty="0">
                <a:latin typeface="Rubik Light" panose="02000604000000020004" pitchFamily="2" charset="-79"/>
                <a:cs typeface="Rubik Light" panose="02000604000000020004" pitchFamily="2" charset="-79"/>
              </a:rPr>
              <a:t> energies</a:t>
            </a:r>
          </a:p>
          <a:p>
            <a:pPr marL="228600" indent="-228600" algn="l" defTabSz="821531">
              <a:lnSpc>
                <a:spcPct val="120000"/>
              </a:lnSpc>
              <a:spcBef>
                <a:spcPts val="4000"/>
              </a:spcBef>
              <a:buClr>
                <a:srgbClr val="2C2C2C"/>
              </a:buClr>
              <a:buSzPct val="100000"/>
              <a:buChar char="•"/>
              <a:defRPr b="0">
                <a:solidFill>
                  <a:srgbClr val="0072BD"/>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Rotations</a:t>
            </a:r>
          </a:p>
          <a:p>
            <a:pPr marL="228600" indent="-228600" algn="l" defTabSz="821531">
              <a:lnSpc>
                <a:spcPct val="120000"/>
              </a:lnSpc>
              <a:spcBef>
                <a:spcPts val="4000"/>
              </a:spcBef>
              <a:buClr>
                <a:srgbClr val="2C2C2C"/>
              </a:buClr>
              <a:buSzPct val="100000"/>
              <a:buChar char="•"/>
              <a:defRPr b="0">
                <a:solidFill>
                  <a:srgbClr val="D95419"/>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Fine structure </a:t>
            </a:r>
          </a:p>
          <a:p>
            <a:pPr marL="228600" indent="-228600" algn="l" defTabSz="821531">
              <a:lnSpc>
                <a:spcPct val="120000"/>
              </a:lnSpc>
              <a:spcBef>
                <a:spcPts val="4000"/>
              </a:spcBef>
              <a:buClr>
                <a:srgbClr val="2C2C2C"/>
              </a:buClr>
              <a:buSzPct val="100000"/>
              <a:buChar char="•"/>
              <a:defRPr b="0">
                <a:solidFill>
                  <a:srgbClr val="D2BE00"/>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Hyperfine structure </a:t>
            </a:r>
          </a:p>
          <a:p>
            <a:pPr marL="228600" indent="-228600" algn="l" defTabSz="821531">
              <a:lnSpc>
                <a:spcPct val="120000"/>
              </a:lnSpc>
              <a:spcBef>
                <a:spcPts val="4000"/>
              </a:spcBef>
              <a:buClr>
                <a:srgbClr val="2C2C2C"/>
              </a:buClr>
              <a:buSzPct val="100000"/>
              <a:buChar char="•"/>
              <a:defRPr b="0">
                <a:solidFill>
                  <a:srgbClr val="7E2F8E"/>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Zeeman structure</a:t>
            </a:r>
          </a:p>
        </p:txBody>
      </p:sp>
      <p:sp>
        <p:nvSpPr>
          <p:cNvPr id="771" name="K. Najafian, Z. Meir and S. Willitsch, Phys. Chem. Chem. Phys., 22, 23083-23098 (2020) Z. Meir, G. Hegi, K. Najafian, M. Sinhal and S. Willitsch, Faraday Discuss., 217, 561 (2019)"/>
          <p:cNvSpPr txBox="1"/>
          <p:nvPr/>
        </p:nvSpPr>
        <p:spPr>
          <a:xfrm>
            <a:off x="481852" y="12034370"/>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dirty="0"/>
              <a:t>K. </a:t>
            </a:r>
            <a:r>
              <a:rPr dirty="0" err="1"/>
              <a:t>Najafian</a:t>
            </a:r>
            <a:r>
              <a:rPr dirty="0"/>
              <a:t>, Z. Meir and S. </a:t>
            </a:r>
            <a:r>
              <a:rPr dirty="0" err="1"/>
              <a:t>Willitsch</a:t>
            </a:r>
            <a:r>
              <a:rPr dirty="0"/>
              <a:t>, Phys. Chem. Chem. Phys., 22, 23083-23098 (2020)</a:t>
            </a:r>
            <a:br>
              <a:rPr dirty="0"/>
            </a:br>
            <a:r>
              <a:rPr dirty="0"/>
              <a:t>Z. Meir, G. </a:t>
            </a:r>
            <a:r>
              <a:rPr dirty="0" err="1"/>
              <a:t>Hegi</a:t>
            </a:r>
            <a:r>
              <a:rPr dirty="0"/>
              <a:t>, K. </a:t>
            </a:r>
            <a:r>
              <a:rPr dirty="0" err="1"/>
              <a:t>Najafian</a:t>
            </a:r>
            <a:r>
              <a:rPr dirty="0"/>
              <a:t>, M. </a:t>
            </a:r>
            <a:r>
              <a:rPr dirty="0" err="1"/>
              <a:t>Sinhal</a:t>
            </a:r>
            <a:r>
              <a:rPr dirty="0"/>
              <a:t> and S. </a:t>
            </a:r>
            <a:r>
              <a:rPr dirty="0" err="1"/>
              <a:t>Willitsch</a:t>
            </a:r>
            <a:r>
              <a:rPr dirty="0"/>
              <a:t>, Faraday Discuss., 217, 561 (2019)</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500"/>
                                        <p:tgtEl>
                                          <p:spTgt spid="6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0">
                                            <p:bg/>
                                          </p:spTgt>
                                        </p:tgtEl>
                                        <p:attrNameLst>
                                          <p:attrName>style.visibility</p:attrName>
                                        </p:attrNameLst>
                                      </p:cBhvr>
                                      <p:to>
                                        <p:strVal val="visible"/>
                                      </p:to>
                                    </p:set>
                                    <p:animEffect transition="in" filter="fade">
                                      <p:cBhvr>
                                        <p:cTn id="10" dur="500"/>
                                        <p:tgtEl>
                                          <p:spTgt spid="770">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0">
                                            <p:txEl>
                                              <p:pRg st="0" end="0"/>
                                            </p:txEl>
                                          </p:spTgt>
                                        </p:tgtEl>
                                        <p:attrNameLst>
                                          <p:attrName>style.visibility</p:attrName>
                                        </p:attrNameLst>
                                      </p:cBhvr>
                                      <p:to>
                                        <p:strVal val="visible"/>
                                      </p:to>
                                    </p:set>
                                    <p:animEffect transition="in" filter="fade">
                                      <p:cBhvr>
                                        <p:cTn id="15" dur="500"/>
                                        <p:tgtEl>
                                          <p:spTgt spid="77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1"/>
                                        </p:tgtEl>
                                        <p:attrNameLst>
                                          <p:attrName>style.visibility</p:attrName>
                                        </p:attrNameLst>
                                      </p:cBhvr>
                                      <p:to>
                                        <p:strVal val="visible"/>
                                      </p:to>
                                    </p:set>
                                    <p:animEffect transition="in" filter="fade">
                                      <p:cBhvr>
                                        <p:cTn id="18" dur="500"/>
                                        <p:tgtEl>
                                          <p:spTgt spid="77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64"/>
                                        </p:tgtEl>
                                        <p:attrNameLst>
                                          <p:attrName>style.visibility</p:attrName>
                                        </p:attrNameLst>
                                      </p:cBhvr>
                                      <p:to>
                                        <p:strVal val="visible"/>
                                      </p:to>
                                    </p:set>
                                    <p:animEffect transition="in" filter="fade">
                                      <p:cBhvr>
                                        <p:cTn id="22" dur="500"/>
                                        <p:tgtEl>
                                          <p:spTgt spid="66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60"/>
                                        </p:tgtEl>
                                        <p:attrNameLst>
                                          <p:attrName>style.visibility</p:attrName>
                                        </p:attrNameLst>
                                      </p:cBhvr>
                                      <p:to>
                                        <p:strVal val="visible"/>
                                      </p:to>
                                    </p:set>
                                    <p:animEffect transition="in" filter="fade">
                                      <p:cBhvr>
                                        <p:cTn id="25" dur="500"/>
                                        <p:tgtEl>
                                          <p:spTgt spid="66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70">
                                            <p:txEl>
                                              <p:pRg st="1" end="1"/>
                                            </p:txEl>
                                          </p:spTgt>
                                        </p:tgtEl>
                                        <p:attrNameLst>
                                          <p:attrName>style.visibility</p:attrName>
                                        </p:attrNameLst>
                                      </p:cBhvr>
                                      <p:to>
                                        <p:strVal val="visible"/>
                                      </p:to>
                                    </p:set>
                                    <p:animEffect transition="in" filter="fade">
                                      <p:cBhvr>
                                        <p:cTn id="30" dur="500"/>
                                        <p:tgtEl>
                                          <p:spTgt spid="770">
                                            <p:txEl>
                                              <p:pRg st="1" end="1"/>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61"/>
                                        </p:tgtEl>
                                        <p:attrNameLst>
                                          <p:attrName>style.visibility</p:attrName>
                                        </p:attrNameLst>
                                      </p:cBhvr>
                                      <p:to>
                                        <p:strVal val="visible"/>
                                      </p:to>
                                    </p:set>
                                    <p:animEffect transition="in" filter="fade">
                                      <p:cBhvr>
                                        <p:cTn id="34" dur="500"/>
                                        <p:tgtEl>
                                          <p:spTgt spid="6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65"/>
                                        </p:tgtEl>
                                        <p:attrNameLst>
                                          <p:attrName>style.visibility</p:attrName>
                                        </p:attrNameLst>
                                      </p:cBhvr>
                                      <p:to>
                                        <p:strVal val="visible"/>
                                      </p:to>
                                    </p:set>
                                    <p:animEffect transition="in" filter="fade">
                                      <p:cBhvr>
                                        <p:cTn id="37" dur="500"/>
                                        <p:tgtEl>
                                          <p:spTgt spid="66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66"/>
                                        </p:tgtEl>
                                        <p:attrNameLst>
                                          <p:attrName>style.visibility</p:attrName>
                                        </p:attrNameLst>
                                      </p:cBhvr>
                                      <p:to>
                                        <p:strVal val="visible"/>
                                      </p:to>
                                    </p:set>
                                    <p:animEffect transition="in" filter="fade">
                                      <p:cBhvr>
                                        <p:cTn id="40" dur="500"/>
                                        <p:tgtEl>
                                          <p:spTgt spid="6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70">
                                            <p:txEl>
                                              <p:pRg st="2" end="2"/>
                                            </p:txEl>
                                          </p:spTgt>
                                        </p:tgtEl>
                                        <p:attrNameLst>
                                          <p:attrName>style.visibility</p:attrName>
                                        </p:attrNameLst>
                                      </p:cBhvr>
                                      <p:to>
                                        <p:strVal val="visible"/>
                                      </p:to>
                                    </p:set>
                                    <p:animEffect transition="in" filter="fade">
                                      <p:cBhvr>
                                        <p:cTn id="45" dur="500"/>
                                        <p:tgtEl>
                                          <p:spTgt spid="770">
                                            <p:txEl>
                                              <p:pRg st="2" end="2"/>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676"/>
                                        </p:tgtEl>
                                        <p:attrNameLst>
                                          <p:attrName>style.visibility</p:attrName>
                                        </p:attrNameLst>
                                      </p:cBhvr>
                                      <p:to>
                                        <p:strVal val="visible"/>
                                      </p:to>
                                    </p:set>
                                    <p:animEffect transition="in" filter="fade">
                                      <p:cBhvr>
                                        <p:cTn id="49" dur="500"/>
                                        <p:tgtEl>
                                          <p:spTgt spid="67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70">
                                            <p:txEl>
                                              <p:pRg st="3" end="3"/>
                                            </p:txEl>
                                          </p:spTgt>
                                        </p:tgtEl>
                                        <p:attrNameLst>
                                          <p:attrName>style.visibility</p:attrName>
                                        </p:attrNameLst>
                                      </p:cBhvr>
                                      <p:to>
                                        <p:strVal val="visible"/>
                                      </p:to>
                                    </p:set>
                                    <p:animEffect transition="in" filter="fade">
                                      <p:cBhvr>
                                        <p:cTn id="54" dur="500"/>
                                        <p:tgtEl>
                                          <p:spTgt spid="770">
                                            <p:txEl>
                                              <p:pRg st="3" end="3"/>
                                            </p:txEl>
                                          </p:spTgt>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697"/>
                                        </p:tgtEl>
                                        <p:attrNameLst>
                                          <p:attrName>style.visibility</p:attrName>
                                        </p:attrNameLst>
                                      </p:cBhvr>
                                      <p:to>
                                        <p:strVal val="visible"/>
                                      </p:to>
                                    </p:set>
                                    <p:animEffect transition="in" filter="fade">
                                      <p:cBhvr>
                                        <p:cTn id="58" dur="500"/>
                                        <p:tgtEl>
                                          <p:spTgt spid="69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70">
                                            <p:txEl>
                                              <p:pRg st="4" end="4"/>
                                            </p:txEl>
                                          </p:spTgt>
                                        </p:tgtEl>
                                        <p:attrNameLst>
                                          <p:attrName>style.visibility</p:attrName>
                                        </p:attrNameLst>
                                      </p:cBhvr>
                                      <p:to>
                                        <p:strVal val="visible"/>
                                      </p:to>
                                    </p:set>
                                    <p:animEffect transition="in" filter="fade">
                                      <p:cBhvr>
                                        <p:cTn id="63" dur="500"/>
                                        <p:tgtEl>
                                          <p:spTgt spid="770">
                                            <p:txEl>
                                              <p:pRg st="4" end="4"/>
                                            </p:txEl>
                                          </p:spTgt>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718"/>
                                        </p:tgtEl>
                                        <p:attrNameLst>
                                          <p:attrName>style.visibility</p:attrName>
                                        </p:attrNameLst>
                                      </p:cBhvr>
                                      <p:to>
                                        <p:strVal val="visible"/>
                                      </p:to>
                                    </p:set>
                                    <p:animEffect transition="in" filter="fade">
                                      <p:cBhvr>
                                        <p:cTn id="67" dur="500"/>
                                        <p:tgtEl>
                                          <p:spTgt spid="7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70">
                                            <p:txEl>
                                              <p:pRg st="5" end="5"/>
                                            </p:txEl>
                                          </p:spTgt>
                                        </p:tgtEl>
                                        <p:attrNameLst>
                                          <p:attrName>style.visibility</p:attrName>
                                        </p:attrNameLst>
                                      </p:cBhvr>
                                      <p:to>
                                        <p:strVal val="visible"/>
                                      </p:to>
                                    </p:set>
                                    <p:animEffect transition="in" filter="fade">
                                      <p:cBhvr>
                                        <p:cTn id="72" dur="500"/>
                                        <p:tgtEl>
                                          <p:spTgt spid="770">
                                            <p:txEl>
                                              <p:pRg st="5" end="5"/>
                                            </p:txEl>
                                          </p:spTgt>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769"/>
                                        </p:tgtEl>
                                        <p:attrNameLst>
                                          <p:attrName>style.visibility</p:attrName>
                                        </p:attrNameLst>
                                      </p:cBhvr>
                                      <p:to>
                                        <p:strVal val="visible"/>
                                      </p:to>
                                    </p:set>
                                    <p:animEffect transition="in" filter="fade">
                                      <p:cBhvr>
                                        <p:cTn id="76" dur="5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animBg="1"/>
      <p:bldP spid="661" grpId="0" animBg="1"/>
      <p:bldP spid="663" grpId="0" animBg="1"/>
      <p:bldP spid="664" grpId="0" animBg="1"/>
      <p:bldP spid="665" grpId="0" animBg="1"/>
      <p:bldP spid="666" grpId="0" animBg="1"/>
      <p:bldP spid="770" grpId="0" uiExpand="1" build="p" animBg="1"/>
      <p:bldP spid="77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77" name="Equation"/>
              <p:cNvSpPr txBox="1"/>
              <p:nvPr/>
            </p:nvSpPr>
            <p:spPr>
              <a:xfrm>
                <a:off x="12616540" y="9575738"/>
                <a:ext cx="808967" cy="475082"/>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p>
                        <m:sSupPr>
                          <m:ctrlPr>
                            <a:rPr sz="3000" i="1">
                              <a:solidFill>
                                <a:srgbClr val="000000"/>
                              </a:solidFill>
                              <a:latin typeface="Cambria Math" panose="02040503050406030204" pitchFamily="18" charset="0"/>
                            </a:rPr>
                          </m:ctrlPr>
                        </m:sSupPr>
                        <m:e>
                          <m:r>
                            <a:rPr sz="3000" i="1">
                              <a:solidFill>
                                <a:srgbClr val="000000"/>
                              </a:solidFill>
                              <a:latin typeface="Cambria Math" panose="02040503050406030204" pitchFamily="18" charset="0"/>
                            </a:rPr>
                            <m:t>𝑋</m:t>
                          </m:r>
                        </m:e>
                        <m:sup>
                          <m:r>
                            <a:rPr sz="3000" i="1">
                              <a:solidFill>
                                <a:srgbClr val="000000"/>
                              </a:solidFill>
                              <a:latin typeface="Cambria Math" panose="02040503050406030204" pitchFamily="18" charset="0"/>
                            </a:rPr>
                            <m:t>2</m:t>
                          </m:r>
                        </m:sup>
                      </m:sSup>
                      <m:sSubSup>
                        <m:sSubSupPr>
                          <m:ctrlPr>
                            <a:rPr sz="3000" i="1">
                              <a:solidFill>
                                <a:srgbClr val="000000"/>
                              </a:solidFill>
                              <a:latin typeface="Cambria Math" panose="02040503050406030204" pitchFamily="18" charset="0"/>
                            </a:rPr>
                          </m:ctrlPr>
                        </m:sSubSupPr>
                        <m:e>
                          <m:r>
                            <m:rPr>
                              <m:sty m:val="p"/>
                            </m:rPr>
                            <a:rPr sz="3000" i="1">
                              <a:solidFill>
                                <a:srgbClr val="000000"/>
                              </a:solidFill>
                              <a:latin typeface="Cambria Math" panose="02040503050406030204" pitchFamily="18" charset="0"/>
                            </a:rPr>
                            <m:t>Σ</m:t>
                          </m:r>
                        </m:e>
                        <m:sub>
                          <m:r>
                            <a:rPr sz="3000" i="1">
                              <a:solidFill>
                                <a:srgbClr val="000000"/>
                              </a:solidFill>
                              <a:latin typeface="Cambria Math" panose="02040503050406030204" pitchFamily="18" charset="0"/>
                            </a:rPr>
                            <m:t>𝑔</m:t>
                          </m:r>
                        </m:sub>
                        <m:sup>
                          <m:r>
                            <a:rPr sz="3000" i="1">
                              <a:solidFill>
                                <a:srgbClr val="000000"/>
                              </a:solidFill>
                              <a:latin typeface="Cambria Math" panose="02040503050406030204" pitchFamily="18" charset="0"/>
                            </a:rPr>
                            <m:t>+</m:t>
                          </m:r>
                        </m:sup>
                      </m:sSubSup>
                    </m:oMath>
                  </m:oMathPara>
                </a14:m>
                <a:endParaRPr sz="3000"/>
              </a:p>
            </p:txBody>
          </p:sp>
        </mc:Choice>
        <mc:Fallback xmlns="">
          <p:sp>
            <p:nvSpPr>
              <p:cNvPr id="777" name="Equation"/>
              <p:cNvSpPr txBox="1">
                <a:spLocks noRot="1" noChangeAspect="1" noMove="1" noResize="1" noEditPoints="1" noAdjustHandles="1" noChangeArrowheads="1" noChangeShapeType="1" noTextEdit="1"/>
              </p:cNvSpPr>
              <p:nvPr/>
            </p:nvSpPr>
            <p:spPr>
              <a:xfrm>
                <a:off x="12616540" y="9575738"/>
                <a:ext cx="808967" cy="475082"/>
              </a:xfrm>
              <a:prstGeom prst="rect">
                <a:avLst/>
              </a:prstGeom>
              <a:blipFill>
                <a:blip r:embed="rId3"/>
                <a:stretch>
                  <a:fillRect l="-15625" r="-17188" b="-23684"/>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78" name="Equation"/>
              <p:cNvSpPr txBox="1"/>
              <p:nvPr/>
            </p:nvSpPr>
            <p:spPr>
              <a:xfrm>
                <a:off x="13858050" y="9675690"/>
                <a:ext cx="816187" cy="26479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𝑣</m:t>
                      </m:r>
                      <m:r>
                        <a:rPr sz="3000" i="1">
                          <a:solidFill>
                            <a:srgbClr val="000000"/>
                          </a:solidFill>
                          <a:latin typeface="Cambria Math" panose="02040503050406030204" pitchFamily="18" charset="0"/>
                        </a:rPr>
                        <m:t>=0</m:t>
                      </m:r>
                    </m:oMath>
                  </m:oMathPara>
                </a14:m>
                <a:endParaRPr sz="3000"/>
              </a:p>
            </p:txBody>
          </p:sp>
        </mc:Choice>
        <mc:Fallback xmlns="">
          <p:sp>
            <p:nvSpPr>
              <p:cNvPr id="778" name="Equation"/>
              <p:cNvSpPr txBox="1">
                <a:spLocks noRot="1" noChangeAspect="1" noMove="1" noResize="1" noEditPoints="1" noAdjustHandles="1" noChangeArrowheads="1" noChangeShapeType="1" noTextEdit="1"/>
              </p:cNvSpPr>
              <p:nvPr/>
            </p:nvSpPr>
            <p:spPr>
              <a:xfrm>
                <a:off x="13858050" y="9675690"/>
                <a:ext cx="816187" cy="264796"/>
              </a:xfrm>
              <a:prstGeom prst="rect">
                <a:avLst/>
              </a:prstGeom>
              <a:blipFill>
                <a:blip r:embed="rId4"/>
                <a:stretch>
                  <a:fillRect l="-12308" r="-29231" b="-86364"/>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79" name="Equation"/>
              <p:cNvSpPr txBox="1"/>
              <p:nvPr/>
            </p:nvSpPr>
            <p:spPr>
              <a:xfrm>
                <a:off x="13910152" y="6279317"/>
                <a:ext cx="784946" cy="264796"/>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𝑣</m:t>
                      </m:r>
                      <m:r>
                        <a:rPr sz="3000" i="1">
                          <a:solidFill>
                            <a:srgbClr val="000000"/>
                          </a:solidFill>
                          <a:latin typeface="Cambria Math" panose="02040503050406030204" pitchFamily="18" charset="0"/>
                        </a:rPr>
                        <m:t>=1</m:t>
                      </m:r>
                    </m:oMath>
                  </m:oMathPara>
                </a14:m>
                <a:endParaRPr sz="3000"/>
              </a:p>
            </p:txBody>
          </p:sp>
        </mc:Choice>
        <mc:Fallback xmlns="">
          <p:sp>
            <p:nvSpPr>
              <p:cNvPr id="779" name="Equation"/>
              <p:cNvSpPr txBox="1">
                <a:spLocks noRot="1" noChangeAspect="1" noMove="1" noResize="1" noEditPoints="1" noAdjustHandles="1" noChangeArrowheads="1" noChangeShapeType="1" noTextEdit="1"/>
              </p:cNvSpPr>
              <p:nvPr/>
            </p:nvSpPr>
            <p:spPr>
              <a:xfrm>
                <a:off x="13910152" y="6279317"/>
                <a:ext cx="784946" cy="264796"/>
              </a:xfrm>
              <a:prstGeom prst="rect">
                <a:avLst/>
              </a:prstGeom>
              <a:blipFill>
                <a:blip r:embed="rId5"/>
                <a:stretch>
                  <a:fillRect l="-11111" r="-33333" b="-81818"/>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80" name="Equation"/>
              <p:cNvSpPr txBox="1"/>
              <p:nvPr/>
            </p:nvSpPr>
            <p:spPr>
              <a:xfrm>
                <a:off x="15106778" y="9661282"/>
                <a:ext cx="916137" cy="263653"/>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=0</m:t>
                      </m:r>
                    </m:oMath>
                  </m:oMathPara>
                </a14:m>
                <a:endParaRPr sz="3000"/>
              </a:p>
            </p:txBody>
          </p:sp>
        </mc:Choice>
        <mc:Fallback xmlns="">
          <p:sp>
            <p:nvSpPr>
              <p:cNvPr id="780" name="Equation"/>
              <p:cNvSpPr txBox="1">
                <a:spLocks noRot="1" noChangeAspect="1" noMove="1" noResize="1" noEditPoints="1" noAdjustHandles="1" noChangeArrowheads="1" noChangeShapeType="1" noTextEdit="1"/>
              </p:cNvSpPr>
              <p:nvPr/>
            </p:nvSpPr>
            <p:spPr>
              <a:xfrm>
                <a:off x="15106778" y="9661282"/>
                <a:ext cx="916137" cy="263653"/>
              </a:xfrm>
              <a:prstGeom prst="rect">
                <a:avLst/>
              </a:prstGeom>
              <a:blipFill>
                <a:blip r:embed="rId6"/>
                <a:stretch>
                  <a:fillRect l="-13699" r="-23288" b="-86364"/>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81" name="Equation"/>
              <p:cNvSpPr txBox="1"/>
              <p:nvPr/>
            </p:nvSpPr>
            <p:spPr>
              <a:xfrm>
                <a:off x="15107160" y="8477194"/>
                <a:ext cx="915374" cy="263653"/>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=2</m:t>
                      </m:r>
                    </m:oMath>
                  </m:oMathPara>
                </a14:m>
                <a:endParaRPr sz="3000"/>
              </a:p>
            </p:txBody>
          </p:sp>
        </mc:Choice>
        <mc:Fallback xmlns="">
          <p:sp>
            <p:nvSpPr>
              <p:cNvPr id="781" name="Equation"/>
              <p:cNvSpPr txBox="1">
                <a:spLocks noRot="1" noChangeAspect="1" noMove="1" noResize="1" noEditPoints="1" noAdjustHandles="1" noChangeArrowheads="1" noChangeShapeType="1" noTextEdit="1"/>
              </p:cNvSpPr>
              <p:nvPr/>
            </p:nvSpPr>
            <p:spPr>
              <a:xfrm>
                <a:off x="15107160" y="8477194"/>
                <a:ext cx="915374" cy="263653"/>
              </a:xfrm>
              <a:prstGeom prst="rect">
                <a:avLst/>
              </a:prstGeom>
              <a:blipFill>
                <a:blip r:embed="rId7"/>
                <a:stretch>
                  <a:fillRect l="-13699" r="-23288" b="-81818"/>
                </a:stretch>
              </a:blipFill>
              <a:ln w="12700">
                <a:miter lim="400000"/>
              </a:ln>
            </p:spPr>
            <p:txBody>
              <a:bodyPr/>
              <a:lstStyle/>
              <a:p>
                <a:r>
                  <a:rPr lang="en-CH">
                    <a:noFill/>
                  </a:rPr>
                  <a:t> </a:t>
                </a:r>
              </a:p>
            </p:txBody>
          </p:sp>
        </mc:Fallback>
      </mc:AlternateContent>
      <p:sp>
        <p:nvSpPr>
          <p:cNvPr id="782" name="Line"/>
          <p:cNvSpPr/>
          <p:nvPr/>
        </p:nvSpPr>
        <p:spPr>
          <a:xfrm>
            <a:off x="16500626" y="9813278"/>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3" name="Line"/>
          <p:cNvSpPr/>
          <p:nvPr/>
        </p:nvSpPr>
        <p:spPr>
          <a:xfrm>
            <a:off x="16500626" y="8629190"/>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4" name="Line"/>
          <p:cNvSpPr/>
          <p:nvPr/>
        </p:nvSpPr>
        <p:spPr>
          <a:xfrm>
            <a:off x="18074820" y="9816452"/>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5" name="Line"/>
          <p:cNvSpPr/>
          <p:nvPr/>
        </p:nvSpPr>
        <p:spPr>
          <a:xfrm>
            <a:off x="18084857" y="9090311"/>
            <a:ext cx="1125491"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6" name="Line"/>
          <p:cNvSpPr/>
          <p:nvPr/>
        </p:nvSpPr>
        <p:spPr>
          <a:xfrm>
            <a:off x="18074820" y="8142380"/>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7" name="Line"/>
          <p:cNvSpPr/>
          <p:nvPr/>
        </p:nvSpPr>
        <p:spPr>
          <a:xfrm>
            <a:off x="17575538" y="9813278"/>
            <a:ext cx="535383" cy="1"/>
          </a:xfrm>
          <a:prstGeom prst="line">
            <a:avLst/>
          </a:prstGeom>
          <a:ln w="38100">
            <a:solidFill>
              <a:srgbClr val="929292"/>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8" name="Line"/>
          <p:cNvSpPr/>
          <p:nvPr/>
        </p:nvSpPr>
        <p:spPr>
          <a:xfrm flipV="1">
            <a:off x="17575539" y="8120749"/>
            <a:ext cx="508442" cy="508442"/>
          </a:xfrm>
          <a:prstGeom prst="line">
            <a:avLst/>
          </a:prstGeom>
          <a:ln w="38100">
            <a:solidFill>
              <a:srgbClr val="929292"/>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9" name="Line"/>
          <p:cNvSpPr/>
          <p:nvPr/>
        </p:nvSpPr>
        <p:spPr>
          <a:xfrm>
            <a:off x="17589009" y="8620191"/>
            <a:ext cx="508443" cy="508442"/>
          </a:xfrm>
          <a:prstGeom prst="line">
            <a:avLst/>
          </a:prstGeom>
          <a:ln w="38100">
            <a:solidFill>
              <a:srgbClr val="929292"/>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790" name="Equation"/>
              <p:cNvSpPr txBox="1"/>
              <p:nvPr/>
            </p:nvSpPr>
            <p:spPr>
              <a:xfrm>
                <a:off x="15108914" y="6260305"/>
                <a:ext cx="916137" cy="263653"/>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=0</m:t>
                      </m:r>
                    </m:oMath>
                  </m:oMathPara>
                </a14:m>
                <a:endParaRPr sz="3000"/>
              </a:p>
            </p:txBody>
          </p:sp>
        </mc:Choice>
        <mc:Fallback xmlns="">
          <p:sp>
            <p:nvSpPr>
              <p:cNvPr id="790" name="Equation"/>
              <p:cNvSpPr txBox="1">
                <a:spLocks noRot="1" noChangeAspect="1" noMove="1" noResize="1" noEditPoints="1" noAdjustHandles="1" noChangeArrowheads="1" noChangeShapeType="1" noTextEdit="1"/>
              </p:cNvSpPr>
              <p:nvPr/>
            </p:nvSpPr>
            <p:spPr>
              <a:xfrm>
                <a:off x="15108914" y="6260305"/>
                <a:ext cx="916137" cy="263653"/>
              </a:xfrm>
              <a:prstGeom prst="rect">
                <a:avLst/>
              </a:prstGeom>
              <a:blipFill>
                <a:blip r:embed="rId8"/>
                <a:stretch>
                  <a:fillRect l="-13699" r="-23288" b="-86364"/>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91" name="Equation"/>
              <p:cNvSpPr txBox="1"/>
              <p:nvPr/>
            </p:nvSpPr>
            <p:spPr>
              <a:xfrm>
                <a:off x="15109296" y="5076218"/>
                <a:ext cx="915375" cy="263653"/>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𝑁</m:t>
                      </m:r>
                      <m:r>
                        <a:rPr sz="3000" i="1">
                          <a:solidFill>
                            <a:srgbClr val="000000"/>
                          </a:solidFill>
                          <a:latin typeface="Cambria Math" panose="02040503050406030204" pitchFamily="18" charset="0"/>
                        </a:rPr>
                        <m:t>=2</m:t>
                      </m:r>
                    </m:oMath>
                  </m:oMathPara>
                </a14:m>
                <a:endParaRPr sz="3000"/>
              </a:p>
            </p:txBody>
          </p:sp>
        </mc:Choice>
        <mc:Fallback xmlns="">
          <p:sp>
            <p:nvSpPr>
              <p:cNvPr id="791" name="Equation"/>
              <p:cNvSpPr txBox="1">
                <a:spLocks noRot="1" noChangeAspect="1" noMove="1" noResize="1" noEditPoints="1" noAdjustHandles="1" noChangeArrowheads="1" noChangeShapeType="1" noTextEdit="1"/>
              </p:cNvSpPr>
              <p:nvPr/>
            </p:nvSpPr>
            <p:spPr>
              <a:xfrm>
                <a:off x="15109296" y="5076218"/>
                <a:ext cx="915375" cy="263653"/>
              </a:xfrm>
              <a:prstGeom prst="rect">
                <a:avLst/>
              </a:prstGeom>
              <a:blipFill>
                <a:blip r:embed="rId9"/>
                <a:stretch>
                  <a:fillRect l="-13699" r="-23288" b="-81818"/>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92" name="Equation"/>
              <p:cNvSpPr txBox="1"/>
              <p:nvPr/>
            </p:nvSpPr>
            <p:spPr>
              <a:xfrm>
                <a:off x="18823833" y="10378179"/>
                <a:ext cx="189739" cy="256033"/>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3000" i="1">
                          <a:solidFill>
                            <a:srgbClr val="000000"/>
                          </a:solidFill>
                          <a:latin typeface="Cambria Math" panose="02040503050406030204" pitchFamily="18" charset="0"/>
                        </a:rPr>
                        <m:t>𝐽</m:t>
                      </m:r>
                    </m:oMath>
                  </m:oMathPara>
                </a14:m>
                <a:endParaRPr sz="3000"/>
              </a:p>
            </p:txBody>
          </p:sp>
        </mc:Choice>
        <mc:Fallback xmlns="">
          <p:sp>
            <p:nvSpPr>
              <p:cNvPr id="792" name="Equation"/>
              <p:cNvSpPr txBox="1">
                <a:spLocks noRot="1" noChangeAspect="1" noMove="1" noResize="1" noEditPoints="1" noAdjustHandles="1" noChangeArrowheads="1" noChangeShapeType="1" noTextEdit="1"/>
              </p:cNvSpPr>
              <p:nvPr/>
            </p:nvSpPr>
            <p:spPr>
              <a:xfrm>
                <a:off x="18823833" y="10378179"/>
                <a:ext cx="189739" cy="256033"/>
              </a:xfrm>
              <a:prstGeom prst="rect">
                <a:avLst/>
              </a:prstGeom>
              <a:blipFill>
                <a:blip r:embed="rId10"/>
                <a:stretch>
                  <a:fillRect l="-75000" r="-68750" b="-127273"/>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93" name="Equation"/>
              <p:cNvSpPr txBox="1"/>
              <p:nvPr/>
            </p:nvSpPr>
            <p:spPr>
              <a:xfrm>
                <a:off x="18759557" y="9520894"/>
                <a:ext cx="318291" cy="175515"/>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1</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93" name="Equation"/>
              <p:cNvSpPr txBox="1">
                <a:spLocks noRot="1" noChangeAspect="1" noMove="1" noResize="1" noEditPoints="1" noAdjustHandles="1" noChangeArrowheads="1" noChangeShapeType="1" noTextEdit="1"/>
              </p:cNvSpPr>
              <p:nvPr/>
            </p:nvSpPr>
            <p:spPr>
              <a:xfrm>
                <a:off x="18759557" y="9520894"/>
                <a:ext cx="318291" cy="175515"/>
              </a:xfrm>
              <a:prstGeom prst="rect">
                <a:avLst/>
              </a:prstGeom>
              <a:blipFill>
                <a:blip r:embed="rId11"/>
                <a:stretch>
                  <a:fillRect l="-88889" t="-266667" r="-81481" b="-486667"/>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94" name="Equation"/>
              <p:cNvSpPr txBox="1"/>
              <p:nvPr/>
            </p:nvSpPr>
            <p:spPr>
              <a:xfrm>
                <a:off x="18750667" y="8802769"/>
                <a:ext cx="336072" cy="175515"/>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3</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94" name="Equation"/>
              <p:cNvSpPr txBox="1">
                <a:spLocks noRot="1" noChangeAspect="1" noMove="1" noResize="1" noEditPoints="1" noAdjustHandles="1" noChangeArrowheads="1" noChangeShapeType="1" noTextEdit="1"/>
              </p:cNvSpPr>
              <p:nvPr/>
            </p:nvSpPr>
            <p:spPr>
              <a:xfrm>
                <a:off x="18750667" y="8802769"/>
                <a:ext cx="336072" cy="175515"/>
              </a:xfrm>
              <a:prstGeom prst="rect">
                <a:avLst/>
              </a:prstGeom>
              <a:blipFill>
                <a:blip r:embed="rId12"/>
                <a:stretch>
                  <a:fillRect l="-92593" t="-266667" r="-77778" b="-480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95" name="Equation"/>
              <p:cNvSpPr txBox="1"/>
              <p:nvPr/>
            </p:nvSpPr>
            <p:spPr>
              <a:xfrm>
                <a:off x="18749398" y="7846403"/>
                <a:ext cx="338611" cy="178563"/>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5</m:t>
                          </m:r>
                        </m:num>
                        <m:den>
                          <m:r>
                            <a:rPr sz="2000" i="1">
                              <a:solidFill>
                                <a:srgbClr val="000000"/>
                              </a:solidFill>
                              <a:latin typeface="Cambria Math" panose="02040503050406030204" pitchFamily="18" charset="0"/>
                            </a:rPr>
                            <m:t>2</m:t>
                          </m:r>
                        </m:den>
                      </m:f>
                    </m:oMath>
                  </m:oMathPara>
                </a14:m>
                <a:endParaRPr sz="2000"/>
              </a:p>
            </p:txBody>
          </p:sp>
        </mc:Choice>
        <mc:Fallback xmlns="">
          <p:sp>
            <p:nvSpPr>
              <p:cNvPr id="795" name="Equation"/>
              <p:cNvSpPr txBox="1">
                <a:spLocks noRot="1" noChangeAspect="1" noMove="1" noResize="1" noEditPoints="1" noAdjustHandles="1" noChangeArrowheads="1" noChangeShapeType="1" noTextEdit="1"/>
              </p:cNvSpPr>
              <p:nvPr/>
            </p:nvSpPr>
            <p:spPr>
              <a:xfrm>
                <a:off x="18749398" y="7846403"/>
                <a:ext cx="338611" cy="178563"/>
              </a:xfrm>
              <a:prstGeom prst="rect">
                <a:avLst/>
              </a:prstGeom>
              <a:blipFill>
                <a:blip r:embed="rId13"/>
                <a:stretch>
                  <a:fillRect l="-92593" t="-266667" r="-77778" b="-486667"/>
                </a:stretch>
              </a:blipFill>
              <a:ln w="12700">
                <a:miter lim="400000"/>
              </a:ln>
            </p:spPr>
            <p:txBody>
              <a:bodyPr/>
              <a:lstStyle/>
              <a:p>
                <a:r>
                  <a:rPr lang="en-CH">
                    <a:noFill/>
                  </a:rPr>
                  <a:t> </a:t>
                </a:r>
              </a:p>
            </p:txBody>
          </p:sp>
        </mc:Fallback>
      </mc:AlternateContent>
      <p:sp>
        <p:nvSpPr>
          <p:cNvPr id="796" name="Line"/>
          <p:cNvSpPr/>
          <p:nvPr/>
        </p:nvSpPr>
        <p:spPr>
          <a:xfrm>
            <a:off x="16500626" y="6396978"/>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97" name="Line"/>
          <p:cNvSpPr/>
          <p:nvPr/>
        </p:nvSpPr>
        <p:spPr>
          <a:xfrm>
            <a:off x="16500626" y="5212889"/>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98" name="Line"/>
          <p:cNvSpPr/>
          <p:nvPr/>
        </p:nvSpPr>
        <p:spPr>
          <a:xfrm>
            <a:off x="18074820" y="6400152"/>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99" name="Line"/>
          <p:cNvSpPr/>
          <p:nvPr/>
        </p:nvSpPr>
        <p:spPr>
          <a:xfrm>
            <a:off x="18084857" y="5674011"/>
            <a:ext cx="1125491"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00" name="Line"/>
          <p:cNvSpPr/>
          <p:nvPr/>
        </p:nvSpPr>
        <p:spPr>
          <a:xfrm>
            <a:off x="18074820" y="4726080"/>
            <a:ext cx="1125492" cy="1"/>
          </a:xfrm>
          <a:prstGeom prst="line">
            <a:avLst/>
          </a:prstGeom>
          <a:ln w="508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01" name="Line"/>
          <p:cNvSpPr/>
          <p:nvPr/>
        </p:nvSpPr>
        <p:spPr>
          <a:xfrm>
            <a:off x="17575538" y="6396978"/>
            <a:ext cx="535383" cy="1"/>
          </a:xfrm>
          <a:prstGeom prst="line">
            <a:avLst/>
          </a:prstGeom>
          <a:ln w="38100">
            <a:solidFill>
              <a:srgbClr val="929292"/>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02" name="Line"/>
          <p:cNvSpPr/>
          <p:nvPr/>
        </p:nvSpPr>
        <p:spPr>
          <a:xfrm flipV="1">
            <a:off x="17575539" y="4704449"/>
            <a:ext cx="508442" cy="508442"/>
          </a:xfrm>
          <a:prstGeom prst="line">
            <a:avLst/>
          </a:prstGeom>
          <a:ln w="38100">
            <a:solidFill>
              <a:srgbClr val="929292"/>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03" name="Line"/>
          <p:cNvSpPr/>
          <p:nvPr/>
        </p:nvSpPr>
        <p:spPr>
          <a:xfrm>
            <a:off x="17589009" y="5203890"/>
            <a:ext cx="508443" cy="508443"/>
          </a:xfrm>
          <a:prstGeom prst="line">
            <a:avLst/>
          </a:prstGeom>
          <a:ln w="38100">
            <a:solidFill>
              <a:srgbClr val="929292"/>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804" name="Equation"/>
              <p:cNvSpPr txBox="1"/>
              <p:nvPr/>
            </p:nvSpPr>
            <p:spPr>
              <a:xfrm>
                <a:off x="18759557" y="6104593"/>
                <a:ext cx="318291" cy="175515"/>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1</m:t>
                          </m:r>
                        </m:num>
                        <m:den>
                          <m:r>
                            <a:rPr sz="2000" i="1">
                              <a:solidFill>
                                <a:srgbClr val="000000"/>
                              </a:solidFill>
                              <a:latin typeface="Cambria Math" panose="02040503050406030204" pitchFamily="18" charset="0"/>
                            </a:rPr>
                            <m:t>2</m:t>
                          </m:r>
                        </m:den>
                      </m:f>
                    </m:oMath>
                  </m:oMathPara>
                </a14:m>
                <a:endParaRPr sz="2000"/>
              </a:p>
            </p:txBody>
          </p:sp>
        </mc:Choice>
        <mc:Fallback xmlns="">
          <p:sp>
            <p:nvSpPr>
              <p:cNvPr id="804" name="Equation"/>
              <p:cNvSpPr txBox="1">
                <a:spLocks noRot="1" noChangeAspect="1" noMove="1" noResize="1" noEditPoints="1" noAdjustHandles="1" noChangeArrowheads="1" noChangeShapeType="1" noTextEdit="1"/>
              </p:cNvSpPr>
              <p:nvPr/>
            </p:nvSpPr>
            <p:spPr>
              <a:xfrm>
                <a:off x="18759557" y="6104593"/>
                <a:ext cx="318291" cy="175515"/>
              </a:xfrm>
              <a:prstGeom prst="rect">
                <a:avLst/>
              </a:prstGeom>
              <a:blipFill>
                <a:blip r:embed="rId14"/>
                <a:stretch>
                  <a:fillRect l="-88889" t="-266667" r="-81481" b="-480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05" name="Equation"/>
              <p:cNvSpPr txBox="1"/>
              <p:nvPr/>
            </p:nvSpPr>
            <p:spPr>
              <a:xfrm>
                <a:off x="18750667" y="5386469"/>
                <a:ext cx="336072" cy="175515"/>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3</m:t>
                          </m:r>
                        </m:num>
                        <m:den>
                          <m:r>
                            <a:rPr sz="2000" i="1">
                              <a:solidFill>
                                <a:srgbClr val="000000"/>
                              </a:solidFill>
                              <a:latin typeface="Cambria Math" panose="02040503050406030204" pitchFamily="18" charset="0"/>
                            </a:rPr>
                            <m:t>2</m:t>
                          </m:r>
                        </m:den>
                      </m:f>
                    </m:oMath>
                  </m:oMathPara>
                </a14:m>
                <a:endParaRPr sz="2000"/>
              </a:p>
            </p:txBody>
          </p:sp>
        </mc:Choice>
        <mc:Fallback xmlns="">
          <p:sp>
            <p:nvSpPr>
              <p:cNvPr id="805" name="Equation"/>
              <p:cNvSpPr txBox="1">
                <a:spLocks noRot="1" noChangeAspect="1" noMove="1" noResize="1" noEditPoints="1" noAdjustHandles="1" noChangeArrowheads="1" noChangeShapeType="1" noTextEdit="1"/>
              </p:cNvSpPr>
              <p:nvPr/>
            </p:nvSpPr>
            <p:spPr>
              <a:xfrm>
                <a:off x="18750667" y="5386469"/>
                <a:ext cx="336072" cy="175515"/>
              </a:xfrm>
              <a:prstGeom prst="rect">
                <a:avLst/>
              </a:prstGeom>
              <a:blipFill>
                <a:blip r:embed="rId12"/>
                <a:stretch>
                  <a:fillRect l="-92593" t="-285714" r="-77778" b="-521429"/>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06" name="Equation"/>
              <p:cNvSpPr txBox="1"/>
              <p:nvPr/>
            </p:nvSpPr>
            <p:spPr>
              <a:xfrm>
                <a:off x="18749398" y="4430102"/>
                <a:ext cx="338611" cy="178563"/>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2000" i="1">
                              <a:solidFill>
                                <a:srgbClr val="000000"/>
                              </a:solidFill>
                              <a:latin typeface="Cambria Math" panose="02040503050406030204" pitchFamily="18" charset="0"/>
                            </a:rPr>
                          </m:ctrlPr>
                        </m:fPr>
                        <m:num>
                          <m:r>
                            <a:rPr sz="2000" i="1">
                              <a:solidFill>
                                <a:srgbClr val="000000"/>
                              </a:solidFill>
                              <a:latin typeface="Cambria Math" panose="02040503050406030204" pitchFamily="18" charset="0"/>
                            </a:rPr>
                            <m:t>5</m:t>
                          </m:r>
                        </m:num>
                        <m:den>
                          <m:r>
                            <a:rPr sz="2000" i="1">
                              <a:solidFill>
                                <a:srgbClr val="000000"/>
                              </a:solidFill>
                              <a:latin typeface="Cambria Math" panose="02040503050406030204" pitchFamily="18" charset="0"/>
                            </a:rPr>
                            <m:t>2</m:t>
                          </m:r>
                        </m:den>
                      </m:f>
                    </m:oMath>
                  </m:oMathPara>
                </a14:m>
                <a:endParaRPr sz="2000"/>
              </a:p>
            </p:txBody>
          </p:sp>
        </mc:Choice>
        <mc:Fallback xmlns="">
          <p:sp>
            <p:nvSpPr>
              <p:cNvPr id="806" name="Equation"/>
              <p:cNvSpPr txBox="1">
                <a:spLocks noRot="1" noChangeAspect="1" noMove="1" noResize="1" noEditPoints="1" noAdjustHandles="1" noChangeArrowheads="1" noChangeShapeType="1" noTextEdit="1"/>
              </p:cNvSpPr>
              <p:nvPr/>
            </p:nvSpPr>
            <p:spPr>
              <a:xfrm>
                <a:off x="18749398" y="4430102"/>
                <a:ext cx="338611" cy="178563"/>
              </a:xfrm>
              <a:prstGeom prst="rect">
                <a:avLst/>
              </a:prstGeom>
              <a:blipFill>
                <a:blip r:embed="rId13"/>
                <a:stretch>
                  <a:fillRect l="-92593" t="-266667" r="-77778" b="-486667"/>
                </a:stretch>
              </a:blipFill>
              <a:ln w="12700">
                <a:miter lim="400000"/>
              </a:ln>
            </p:spPr>
            <p:txBody>
              <a:bodyPr/>
              <a:lstStyle/>
              <a:p>
                <a:r>
                  <a:rPr lang="en-CH">
                    <a:noFill/>
                  </a:rPr>
                  <a:t> </a:t>
                </a:r>
              </a:p>
            </p:txBody>
          </p:sp>
        </mc:Fallback>
      </mc:AlternateContent>
      <p:sp>
        <p:nvSpPr>
          <p:cNvPr id="807" name="Rounded Rectangle"/>
          <p:cNvSpPr/>
          <p:nvPr/>
        </p:nvSpPr>
        <p:spPr>
          <a:xfrm>
            <a:off x="12480079" y="3497962"/>
            <a:ext cx="1169494" cy="7422454"/>
          </a:xfrm>
          <a:prstGeom prst="roundRect">
            <a:avLst>
              <a:gd name="adj" fmla="val 16289"/>
            </a:avLst>
          </a:prstGeom>
          <a:solidFill>
            <a:srgbClr val="FF8080">
              <a:alpha val="2999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08" name="Rounded Rectangle"/>
          <p:cNvSpPr/>
          <p:nvPr/>
        </p:nvSpPr>
        <p:spPr>
          <a:xfrm>
            <a:off x="13714116" y="3497962"/>
            <a:ext cx="1170441" cy="7422454"/>
          </a:xfrm>
          <a:prstGeom prst="roundRect">
            <a:avLst>
              <a:gd name="adj" fmla="val 16276"/>
            </a:avLst>
          </a:prstGeom>
          <a:solidFill>
            <a:srgbClr val="015000">
              <a:alpha val="2999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09" name="Rounded Rectangle"/>
          <p:cNvSpPr/>
          <p:nvPr/>
        </p:nvSpPr>
        <p:spPr>
          <a:xfrm>
            <a:off x="14970861" y="3501507"/>
            <a:ext cx="2648548" cy="7422455"/>
          </a:xfrm>
          <a:prstGeom prst="roundRect">
            <a:avLst>
              <a:gd name="adj" fmla="val 7193"/>
            </a:avLst>
          </a:prstGeom>
          <a:solidFill>
            <a:srgbClr val="0072BD">
              <a:alpha val="2999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10" name="Rounded Rectangle"/>
          <p:cNvSpPr/>
          <p:nvPr/>
        </p:nvSpPr>
        <p:spPr>
          <a:xfrm>
            <a:off x="17698280" y="3497962"/>
            <a:ext cx="1660925" cy="7422454"/>
          </a:xfrm>
          <a:prstGeom prst="roundRect">
            <a:avLst>
              <a:gd name="adj" fmla="val 11470"/>
            </a:avLst>
          </a:prstGeom>
          <a:solidFill>
            <a:srgbClr val="D95419">
              <a:alpha val="29999"/>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855" name="Group"/>
          <p:cNvGrpSpPr/>
          <p:nvPr/>
        </p:nvGrpSpPr>
        <p:grpSpPr>
          <a:xfrm>
            <a:off x="19189636" y="3501507"/>
            <a:ext cx="1733835" cy="7422455"/>
            <a:chOff x="0" y="0"/>
            <a:chExt cx="1733834" cy="7422453"/>
          </a:xfrm>
        </p:grpSpPr>
        <p:sp>
          <p:nvSpPr>
            <p:cNvPr id="811" name="Line"/>
            <p:cNvSpPr/>
            <p:nvPr/>
          </p:nvSpPr>
          <p:spPr>
            <a:xfrm>
              <a:off x="10675" y="6313067"/>
              <a:ext cx="446483" cy="1143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2" name="Line"/>
            <p:cNvSpPr/>
            <p:nvPr/>
          </p:nvSpPr>
          <p:spPr>
            <a:xfrm flipV="1">
              <a:off x="10675" y="5296703"/>
              <a:ext cx="446483" cy="2921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3" name="Line"/>
            <p:cNvSpPr/>
            <p:nvPr/>
          </p:nvSpPr>
          <p:spPr>
            <a:xfrm flipV="1">
              <a:off x="1" y="4246571"/>
              <a:ext cx="446483" cy="3937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814" name="Equation"/>
                <p:cNvSpPr txBox="1"/>
                <p:nvPr/>
              </p:nvSpPr>
              <p:spPr>
                <a:xfrm>
                  <a:off x="1046799" y="6880100"/>
                  <a:ext cx="620229" cy="344314"/>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
                          <m:sSubPr>
                            <m:ctrlPr>
                              <a:rPr sz="3000" i="1">
                                <a:solidFill>
                                  <a:srgbClr val="000000"/>
                                </a:solidFill>
                                <a:latin typeface="Cambria Math" panose="02040503050406030204" pitchFamily="18" charset="0"/>
                              </a:rPr>
                            </m:ctrlPr>
                          </m:sSubPr>
                          <m:e>
                            <m:r>
                              <a:rPr sz="3000" i="1">
                                <a:solidFill>
                                  <a:srgbClr val="000000"/>
                                </a:solidFill>
                                <a:latin typeface="Cambria Math" panose="02040503050406030204" pitchFamily="18" charset="0"/>
                              </a:rPr>
                              <m:t>𝐹</m:t>
                            </m:r>
                          </m:e>
                          <m:sub>
                            <m:r>
                              <a:rPr sz="3000" i="1">
                                <a:solidFill>
                                  <a:srgbClr val="000000"/>
                                </a:solidFill>
                                <a:latin typeface="Cambria Math" panose="02040503050406030204" pitchFamily="18" charset="0"/>
                              </a:rPr>
                              <m:t>𝐼</m:t>
                            </m:r>
                            <m:r>
                              <a:rPr sz="3000" i="1">
                                <a:solidFill>
                                  <a:srgbClr val="000000"/>
                                </a:solidFill>
                                <a:latin typeface="Cambria Math" panose="02040503050406030204" pitchFamily="18" charset="0"/>
                              </a:rPr>
                              <m:t>=2</m:t>
                            </m:r>
                          </m:sub>
                        </m:sSub>
                      </m:oMath>
                    </m:oMathPara>
                  </a14:m>
                  <a:endParaRPr sz="3000"/>
                </a:p>
              </p:txBody>
            </p:sp>
          </mc:Choice>
          <mc:Fallback xmlns="">
            <p:sp>
              <p:nvSpPr>
                <p:cNvPr id="814" name="Equation"/>
                <p:cNvSpPr txBox="1">
                  <a:spLocks noRot="1" noChangeAspect="1" noMove="1" noResize="1" noEditPoints="1" noAdjustHandles="1" noChangeArrowheads="1" noChangeShapeType="1" noTextEdit="1"/>
                </p:cNvSpPr>
                <p:nvPr/>
              </p:nvSpPr>
              <p:spPr>
                <a:xfrm>
                  <a:off x="1046799" y="6880100"/>
                  <a:ext cx="620229" cy="344314"/>
                </a:xfrm>
                <a:prstGeom prst="rect">
                  <a:avLst/>
                </a:prstGeom>
                <a:blipFill>
                  <a:blip r:embed="rId15"/>
                  <a:stretch>
                    <a:fillRect l="-20000" r="-22000" b="-53571"/>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15" name="Equation"/>
                <p:cNvSpPr txBox="1"/>
                <p:nvPr/>
              </p:nvSpPr>
              <p:spPr>
                <a:xfrm>
                  <a:off x="1205070" y="6488588"/>
                  <a:ext cx="252054" cy="131636"/>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3</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15" name="Equation"/>
                <p:cNvSpPr txBox="1">
                  <a:spLocks noRot="1" noChangeAspect="1" noMove="1" noResize="1" noEditPoints="1" noAdjustHandles="1" noChangeArrowheads="1" noChangeShapeType="1" noTextEdit="1"/>
                </p:cNvSpPr>
                <p:nvPr/>
              </p:nvSpPr>
              <p:spPr>
                <a:xfrm>
                  <a:off x="1205070" y="6488588"/>
                  <a:ext cx="252054" cy="131636"/>
                </a:xfrm>
                <a:prstGeom prst="rect">
                  <a:avLst/>
                </a:prstGeom>
                <a:blipFill>
                  <a:blip r:embed="rId16"/>
                  <a:stretch>
                    <a:fillRect l="-105000" t="-272727" r="-85000" b="-527273"/>
                  </a:stretch>
                </a:blipFill>
                <a:ln w="12700" cap="flat">
                  <a:noFill/>
                  <a:miter lim="400000"/>
                </a:ln>
                <a:effectLst/>
              </p:spPr>
              <p:txBody>
                <a:bodyPr/>
                <a:lstStyle/>
                <a:p>
                  <a:r>
                    <a:rPr lang="en-CH">
                      <a:noFill/>
                    </a:rPr>
                    <a:t> </a:t>
                  </a:r>
                </a:p>
              </p:txBody>
            </p:sp>
          </mc:Fallback>
        </mc:AlternateContent>
        <p:sp>
          <p:nvSpPr>
            <p:cNvPr id="816" name="Line"/>
            <p:cNvSpPr/>
            <p:nvPr/>
          </p:nvSpPr>
          <p:spPr>
            <a:xfrm flipV="1">
              <a:off x="10675" y="6185072"/>
              <a:ext cx="446483" cy="1143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7" name="Line"/>
            <p:cNvSpPr/>
            <p:nvPr/>
          </p:nvSpPr>
          <p:spPr>
            <a:xfrm>
              <a:off x="19050" y="5579528"/>
              <a:ext cx="446483" cy="2921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8" name="Line"/>
            <p:cNvSpPr/>
            <p:nvPr/>
          </p:nvSpPr>
          <p:spPr>
            <a:xfrm>
              <a:off x="1" y="4632967"/>
              <a:ext cx="446483" cy="3937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9" name="Line"/>
            <p:cNvSpPr/>
            <p:nvPr/>
          </p:nvSpPr>
          <p:spPr>
            <a:xfrm>
              <a:off x="429905" y="6417840"/>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0" name="Line"/>
            <p:cNvSpPr/>
            <p:nvPr/>
          </p:nvSpPr>
          <p:spPr>
            <a:xfrm>
              <a:off x="429905" y="5869499"/>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1" name="Line"/>
            <p:cNvSpPr/>
            <p:nvPr/>
          </p:nvSpPr>
          <p:spPr>
            <a:xfrm>
              <a:off x="429905" y="483117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2" name="Line"/>
            <p:cNvSpPr/>
            <p:nvPr/>
          </p:nvSpPr>
          <p:spPr>
            <a:xfrm>
              <a:off x="429905" y="6191422"/>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3" name="Line"/>
            <p:cNvSpPr/>
            <p:nvPr/>
          </p:nvSpPr>
          <p:spPr>
            <a:xfrm>
              <a:off x="429905" y="5679761"/>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4" name="Line"/>
            <p:cNvSpPr/>
            <p:nvPr/>
          </p:nvSpPr>
          <p:spPr>
            <a:xfrm>
              <a:off x="429905" y="5490022"/>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5" name="Line"/>
            <p:cNvSpPr/>
            <p:nvPr/>
          </p:nvSpPr>
          <p:spPr>
            <a:xfrm>
              <a:off x="429905" y="530028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6" name="Line"/>
            <p:cNvSpPr/>
            <p:nvPr/>
          </p:nvSpPr>
          <p:spPr>
            <a:xfrm>
              <a:off x="429905" y="5023625"/>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7" name="Line"/>
            <p:cNvSpPr/>
            <p:nvPr/>
          </p:nvSpPr>
          <p:spPr>
            <a:xfrm>
              <a:off x="429905" y="463872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8" name="Line"/>
            <p:cNvSpPr/>
            <p:nvPr/>
          </p:nvSpPr>
          <p:spPr>
            <a:xfrm>
              <a:off x="429905" y="444627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29" name="Line"/>
            <p:cNvSpPr/>
            <p:nvPr/>
          </p:nvSpPr>
          <p:spPr>
            <a:xfrm>
              <a:off x="429905" y="425382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0" name="Line"/>
            <p:cNvSpPr/>
            <p:nvPr/>
          </p:nvSpPr>
          <p:spPr>
            <a:xfrm>
              <a:off x="10675" y="2896766"/>
              <a:ext cx="446483" cy="1143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1" name="Line"/>
            <p:cNvSpPr/>
            <p:nvPr/>
          </p:nvSpPr>
          <p:spPr>
            <a:xfrm flipV="1">
              <a:off x="10675" y="1880403"/>
              <a:ext cx="446483" cy="2921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2" name="Line"/>
            <p:cNvSpPr/>
            <p:nvPr/>
          </p:nvSpPr>
          <p:spPr>
            <a:xfrm flipV="1">
              <a:off x="-1" y="830270"/>
              <a:ext cx="446484" cy="3937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3" name="Line"/>
            <p:cNvSpPr/>
            <p:nvPr/>
          </p:nvSpPr>
          <p:spPr>
            <a:xfrm flipV="1">
              <a:off x="10675" y="2768771"/>
              <a:ext cx="446483" cy="1143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4" name="Line"/>
            <p:cNvSpPr/>
            <p:nvPr/>
          </p:nvSpPr>
          <p:spPr>
            <a:xfrm>
              <a:off x="19050" y="2163228"/>
              <a:ext cx="446483" cy="2921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5" name="Line"/>
            <p:cNvSpPr/>
            <p:nvPr/>
          </p:nvSpPr>
          <p:spPr>
            <a:xfrm>
              <a:off x="0" y="1216667"/>
              <a:ext cx="446483" cy="3937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6" name="Line"/>
            <p:cNvSpPr/>
            <p:nvPr/>
          </p:nvSpPr>
          <p:spPr>
            <a:xfrm>
              <a:off x="429905" y="3001540"/>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7" name="Line"/>
            <p:cNvSpPr/>
            <p:nvPr/>
          </p:nvSpPr>
          <p:spPr>
            <a:xfrm>
              <a:off x="429905" y="2453199"/>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8" name="Line"/>
            <p:cNvSpPr/>
            <p:nvPr/>
          </p:nvSpPr>
          <p:spPr>
            <a:xfrm>
              <a:off x="429905" y="141487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39" name="Line"/>
            <p:cNvSpPr/>
            <p:nvPr/>
          </p:nvSpPr>
          <p:spPr>
            <a:xfrm>
              <a:off x="429905" y="2775121"/>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0" name="Line"/>
            <p:cNvSpPr/>
            <p:nvPr/>
          </p:nvSpPr>
          <p:spPr>
            <a:xfrm>
              <a:off x="429905" y="2263460"/>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1" name="Line"/>
            <p:cNvSpPr/>
            <p:nvPr/>
          </p:nvSpPr>
          <p:spPr>
            <a:xfrm>
              <a:off x="429905" y="2073722"/>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2" name="Line"/>
            <p:cNvSpPr/>
            <p:nvPr/>
          </p:nvSpPr>
          <p:spPr>
            <a:xfrm>
              <a:off x="429905" y="1883983"/>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3" name="Line"/>
            <p:cNvSpPr/>
            <p:nvPr/>
          </p:nvSpPr>
          <p:spPr>
            <a:xfrm>
              <a:off x="429905" y="160732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4" name="Line"/>
            <p:cNvSpPr/>
            <p:nvPr/>
          </p:nvSpPr>
          <p:spPr>
            <a:xfrm>
              <a:off x="429905" y="122242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5" name="Line"/>
            <p:cNvSpPr/>
            <p:nvPr/>
          </p:nvSpPr>
          <p:spPr>
            <a:xfrm>
              <a:off x="429905" y="1029973"/>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46" name="Line"/>
            <p:cNvSpPr/>
            <p:nvPr/>
          </p:nvSpPr>
          <p:spPr>
            <a:xfrm>
              <a:off x="429905" y="83752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847" name="Equation"/>
                <p:cNvSpPr txBox="1"/>
                <p:nvPr/>
              </p:nvSpPr>
              <p:spPr>
                <a:xfrm>
                  <a:off x="1204118" y="5980934"/>
                  <a:ext cx="253959" cy="133922"/>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5</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47" name="Equation"/>
                <p:cNvSpPr txBox="1">
                  <a:spLocks noRot="1" noChangeAspect="1" noMove="1" noResize="1" noEditPoints="1" noAdjustHandles="1" noChangeArrowheads="1" noChangeShapeType="1" noTextEdit="1"/>
                </p:cNvSpPr>
                <p:nvPr/>
              </p:nvSpPr>
              <p:spPr>
                <a:xfrm>
                  <a:off x="1204118" y="5980934"/>
                  <a:ext cx="253959" cy="133922"/>
                </a:xfrm>
                <a:prstGeom prst="rect">
                  <a:avLst/>
                </a:prstGeom>
                <a:blipFill>
                  <a:blip r:embed="rId17"/>
                  <a:stretch>
                    <a:fillRect l="-95238" t="-281818" r="-80952" b="-527273"/>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48" name="Equation"/>
                <p:cNvSpPr txBox="1"/>
                <p:nvPr/>
              </p:nvSpPr>
              <p:spPr>
                <a:xfrm>
                  <a:off x="1211738" y="5108444"/>
                  <a:ext cx="238719" cy="131636"/>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1</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48" name="Equation"/>
                <p:cNvSpPr txBox="1">
                  <a:spLocks noRot="1" noChangeAspect="1" noMove="1" noResize="1" noEditPoints="1" noAdjustHandles="1" noChangeArrowheads="1" noChangeShapeType="1" noTextEdit="1"/>
                </p:cNvSpPr>
                <p:nvPr/>
              </p:nvSpPr>
              <p:spPr>
                <a:xfrm>
                  <a:off x="1211738" y="5108444"/>
                  <a:ext cx="238719" cy="131636"/>
                </a:xfrm>
                <a:prstGeom prst="rect">
                  <a:avLst/>
                </a:prstGeom>
                <a:blipFill>
                  <a:blip r:embed="rId18"/>
                  <a:stretch>
                    <a:fillRect l="-100000" t="-250000" r="-90000" b="-475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49" name="Equation"/>
                <p:cNvSpPr txBox="1"/>
                <p:nvPr/>
              </p:nvSpPr>
              <p:spPr>
                <a:xfrm>
                  <a:off x="1204022" y="4028733"/>
                  <a:ext cx="254149" cy="133161"/>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9</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49" name="Equation"/>
                <p:cNvSpPr txBox="1">
                  <a:spLocks noRot="1" noChangeAspect="1" noMove="1" noResize="1" noEditPoints="1" noAdjustHandles="1" noChangeArrowheads="1" noChangeShapeType="1" noTextEdit="1"/>
                </p:cNvSpPr>
                <p:nvPr/>
              </p:nvSpPr>
              <p:spPr>
                <a:xfrm>
                  <a:off x="1204022" y="4028733"/>
                  <a:ext cx="254149" cy="133161"/>
                </a:xfrm>
                <a:prstGeom prst="rect">
                  <a:avLst/>
                </a:prstGeom>
                <a:blipFill>
                  <a:blip r:embed="rId19"/>
                  <a:stretch>
                    <a:fillRect l="-95238" t="-250000" r="-80952" b="-475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50" name="Equation"/>
                <p:cNvSpPr txBox="1"/>
                <p:nvPr/>
              </p:nvSpPr>
              <p:spPr>
                <a:xfrm>
                  <a:off x="1205070" y="3084274"/>
                  <a:ext cx="252054" cy="131637"/>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3</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50" name="Equation"/>
                <p:cNvSpPr txBox="1">
                  <a:spLocks noRot="1" noChangeAspect="1" noMove="1" noResize="1" noEditPoints="1" noAdjustHandles="1" noChangeArrowheads="1" noChangeShapeType="1" noTextEdit="1"/>
                </p:cNvSpPr>
                <p:nvPr/>
              </p:nvSpPr>
              <p:spPr>
                <a:xfrm>
                  <a:off x="1205070" y="3084274"/>
                  <a:ext cx="252054" cy="131637"/>
                </a:xfrm>
                <a:prstGeom prst="rect">
                  <a:avLst/>
                </a:prstGeom>
                <a:blipFill>
                  <a:blip r:embed="rId20"/>
                  <a:stretch>
                    <a:fillRect l="-105000" t="-281818" r="-85000" b="-527273"/>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51" name="Equation"/>
                <p:cNvSpPr txBox="1"/>
                <p:nvPr/>
              </p:nvSpPr>
              <p:spPr>
                <a:xfrm>
                  <a:off x="1204118" y="2576619"/>
                  <a:ext cx="253959" cy="133923"/>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5</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51" name="Equation"/>
                <p:cNvSpPr txBox="1">
                  <a:spLocks noRot="1" noChangeAspect="1" noMove="1" noResize="1" noEditPoints="1" noAdjustHandles="1" noChangeArrowheads="1" noChangeShapeType="1" noTextEdit="1"/>
                </p:cNvSpPr>
                <p:nvPr/>
              </p:nvSpPr>
              <p:spPr>
                <a:xfrm>
                  <a:off x="1204118" y="2576619"/>
                  <a:ext cx="253959" cy="133923"/>
                </a:xfrm>
                <a:prstGeom prst="rect">
                  <a:avLst/>
                </a:prstGeom>
                <a:blipFill>
                  <a:blip r:embed="rId17"/>
                  <a:stretch>
                    <a:fillRect l="-95238" t="-258333" r="-80952" b="-475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52" name="Equation"/>
                <p:cNvSpPr txBox="1"/>
                <p:nvPr/>
              </p:nvSpPr>
              <p:spPr>
                <a:xfrm>
                  <a:off x="1211738" y="1704130"/>
                  <a:ext cx="238719" cy="131636"/>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1</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52" name="Equation"/>
                <p:cNvSpPr txBox="1">
                  <a:spLocks noRot="1" noChangeAspect="1" noMove="1" noResize="1" noEditPoints="1" noAdjustHandles="1" noChangeArrowheads="1" noChangeShapeType="1" noTextEdit="1"/>
                </p:cNvSpPr>
                <p:nvPr/>
              </p:nvSpPr>
              <p:spPr>
                <a:xfrm>
                  <a:off x="1211738" y="1704130"/>
                  <a:ext cx="238719" cy="131636"/>
                </a:xfrm>
                <a:prstGeom prst="rect">
                  <a:avLst/>
                </a:prstGeom>
                <a:blipFill>
                  <a:blip r:embed="rId18"/>
                  <a:stretch>
                    <a:fillRect l="-100000" t="-250000" r="-90000" b="-475000"/>
                  </a:stretch>
                </a:blipFill>
                <a:ln w="12700" cap="flat">
                  <a:noFill/>
                  <a:miter lim="400000"/>
                </a:ln>
                <a:effectLst/>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53" name="Equation"/>
                <p:cNvSpPr txBox="1"/>
                <p:nvPr/>
              </p:nvSpPr>
              <p:spPr>
                <a:xfrm>
                  <a:off x="1204022" y="624419"/>
                  <a:ext cx="254149" cy="133161"/>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f>
                          <m:fPr>
                            <m:type m:val="lin"/>
                            <m:ctrlPr>
                              <a:rPr sz="1500" i="1">
                                <a:solidFill>
                                  <a:srgbClr val="000000"/>
                                </a:solidFill>
                                <a:latin typeface="Cambria Math" panose="02040503050406030204" pitchFamily="18" charset="0"/>
                              </a:rPr>
                            </m:ctrlPr>
                          </m:fPr>
                          <m:num>
                            <m:r>
                              <a:rPr sz="1500" i="1">
                                <a:solidFill>
                                  <a:srgbClr val="000000"/>
                                </a:solidFill>
                                <a:latin typeface="Cambria Math" panose="02040503050406030204" pitchFamily="18" charset="0"/>
                              </a:rPr>
                              <m:t>9</m:t>
                            </m:r>
                          </m:num>
                          <m:den>
                            <m:r>
                              <a:rPr sz="1500" i="1">
                                <a:solidFill>
                                  <a:srgbClr val="000000"/>
                                </a:solidFill>
                                <a:latin typeface="Cambria Math" panose="02040503050406030204" pitchFamily="18" charset="0"/>
                              </a:rPr>
                              <m:t>2</m:t>
                            </m:r>
                          </m:den>
                        </m:f>
                      </m:oMath>
                    </m:oMathPara>
                  </a14:m>
                  <a:endParaRPr sz="1500"/>
                </a:p>
              </p:txBody>
            </p:sp>
          </mc:Choice>
          <mc:Fallback xmlns="">
            <p:sp>
              <p:nvSpPr>
                <p:cNvPr id="853" name="Equation"/>
                <p:cNvSpPr txBox="1">
                  <a:spLocks noRot="1" noChangeAspect="1" noMove="1" noResize="1" noEditPoints="1" noAdjustHandles="1" noChangeArrowheads="1" noChangeShapeType="1" noTextEdit="1"/>
                </p:cNvSpPr>
                <p:nvPr/>
              </p:nvSpPr>
              <p:spPr>
                <a:xfrm>
                  <a:off x="1204022" y="624419"/>
                  <a:ext cx="254149" cy="133161"/>
                </a:xfrm>
                <a:prstGeom prst="rect">
                  <a:avLst/>
                </a:prstGeom>
                <a:blipFill>
                  <a:blip r:embed="rId19"/>
                  <a:stretch>
                    <a:fillRect l="-95238" t="-250000" r="-80952" b="-475000"/>
                  </a:stretch>
                </a:blipFill>
                <a:ln w="12700" cap="flat">
                  <a:noFill/>
                  <a:miter lim="400000"/>
                </a:ln>
                <a:effectLst/>
              </p:spPr>
              <p:txBody>
                <a:bodyPr/>
                <a:lstStyle/>
                <a:p>
                  <a:r>
                    <a:rPr lang="en-CH">
                      <a:noFill/>
                    </a:rPr>
                    <a:t> </a:t>
                  </a:r>
                </a:p>
              </p:txBody>
            </p:sp>
          </mc:Fallback>
        </mc:AlternateContent>
        <p:sp>
          <p:nvSpPr>
            <p:cNvPr id="854" name="Rounded Rectangle"/>
            <p:cNvSpPr/>
            <p:nvPr/>
          </p:nvSpPr>
          <p:spPr>
            <a:xfrm>
              <a:off x="226986" y="0"/>
              <a:ext cx="1506849" cy="7422454"/>
            </a:xfrm>
            <a:prstGeom prst="roundRect">
              <a:avLst>
                <a:gd name="adj" fmla="val 12642"/>
              </a:avLst>
            </a:prstGeom>
            <a:solidFill>
              <a:srgbClr val="D2BE00">
                <a:alpha val="29999"/>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884" name="Group"/>
          <p:cNvGrpSpPr/>
          <p:nvPr/>
        </p:nvGrpSpPr>
        <p:grpSpPr>
          <a:xfrm>
            <a:off x="20726279" y="3499391"/>
            <a:ext cx="2044260" cy="7422454"/>
            <a:chOff x="0" y="0"/>
            <a:chExt cx="2044259" cy="7422453"/>
          </a:xfrm>
        </p:grpSpPr>
        <p:sp>
          <p:nvSpPr>
            <p:cNvPr id="856" name="Line"/>
            <p:cNvSpPr/>
            <p:nvPr/>
          </p:nvSpPr>
          <p:spPr>
            <a:xfrm flipV="1">
              <a:off x="886562" y="3933341"/>
              <a:ext cx="1" cy="1606346"/>
            </a:xfrm>
            <a:prstGeom prst="line">
              <a:avLst/>
            </a:prstGeom>
            <a:noFill/>
            <a:ln w="38100" cap="rnd">
              <a:solidFill>
                <a:srgbClr val="929292"/>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857" name="Equation"/>
                <p:cNvSpPr txBox="1"/>
                <p:nvPr/>
              </p:nvSpPr>
              <p:spPr>
                <a:xfrm>
                  <a:off x="1353248" y="6834647"/>
                  <a:ext cx="485595" cy="344315"/>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
                          <m:sSubPr>
                            <m:ctrlPr>
                              <a:rPr sz="3000" i="1">
                                <a:solidFill>
                                  <a:srgbClr val="000000"/>
                                </a:solidFill>
                                <a:latin typeface="Cambria Math" panose="02040503050406030204" pitchFamily="18" charset="0"/>
                              </a:rPr>
                            </m:ctrlPr>
                          </m:sSubPr>
                          <m:e>
                            <m:r>
                              <a:rPr sz="3000" i="1">
                                <a:solidFill>
                                  <a:srgbClr val="000000"/>
                                </a:solidFill>
                                <a:latin typeface="Cambria Math" panose="02040503050406030204" pitchFamily="18" charset="0"/>
                              </a:rPr>
                              <m:t>𝑀</m:t>
                            </m:r>
                          </m:e>
                          <m:sub>
                            <m:r>
                              <a:rPr sz="3000" i="1">
                                <a:solidFill>
                                  <a:srgbClr val="000000"/>
                                </a:solidFill>
                                <a:latin typeface="Cambria Math" panose="02040503050406030204" pitchFamily="18" charset="0"/>
                              </a:rPr>
                              <m:t>𝐹</m:t>
                            </m:r>
                          </m:sub>
                        </m:sSub>
                      </m:oMath>
                    </m:oMathPara>
                  </a14:m>
                  <a:endParaRPr sz="3000"/>
                </a:p>
              </p:txBody>
            </p:sp>
          </mc:Choice>
          <mc:Fallback xmlns="">
            <p:sp>
              <p:nvSpPr>
                <p:cNvPr id="857" name="Equation"/>
                <p:cNvSpPr txBox="1">
                  <a:spLocks noRot="1" noChangeAspect="1" noMove="1" noResize="1" noEditPoints="1" noAdjustHandles="1" noChangeArrowheads="1" noChangeShapeType="1" noTextEdit="1"/>
                </p:cNvSpPr>
                <p:nvPr/>
              </p:nvSpPr>
              <p:spPr>
                <a:xfrm>
                  <a:off x="1353248" y="6834647"/>
                  <a:ext cx="485595" cy="344315"/>
                </a:xfrm>
                <a:prstGeom prst="rect">
                  <a:avLst/>
                </a:prstGeom>
                <a:blipFill>
                  <a:blip r:embed="rId21"/>
                  <a:stretch>
                    <a:fillRect l="-25641" r="-17949" b="-53571"/>
                  </a:stretch>
                </a:blipFill>
                <a:ln w="12700" cap="flat">
                  <a:noFill/>
                  <a:miter lim="400000"/>
                </a:ln>
                <a:effectLst/>
              </p:spPr>
              <p:txBody>
                <a:bodyPr/>
                <a:lstStyle/>
                <a:p>
                  <a:r>
                    <a:rPr lang="en-CH">
                      <a:noFill/>
                    </a:rPr>
                    <a:t> </a:t>
                  </a:r>
                </a:p>
              </p:txBody>
            </p:sp>
          </mc:Fallback>
        </mc:AlternateContent>
        <p:sp>
          <p:nvSpPr>
            <p:cNvPr id="858" name="Line"/>
            <p:cNvSpPr/>
            <p:nvPr/>
          </p:nvSpPr>
          <p:spPr>
            <a:xfrm>
              <a:off x="323817" y="6557829"/>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59" name="Line"/>
            <p:cNvSpPr/>
            <p:nvPr/>
          </p:nvSpPr>
          <p:spPr>
            <a:xfrm>
              <a:off x="323817" y="6474381"/>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0" name="Line"/>
            <p:cNvSpPr/>
            <p:nvPr/>
          </p:nvSpPr>
          <p:spPr>
            <a:xfrm>
              <a:off x="323817" y="6390933"/>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1" name="Line"/>
            <p:cNvSpPr/>
            <p:nvPr/>
          </p:nvSpPr>
          <p:spPr>
            <a:xfrm>
              <a:off x="323817" y="6307485"/>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2" name="Line"/>
            <p:cNvSpPr/>
            <p:nvPr/>
          </p:nvSpPr>
          <p:spPr>
            <a:xfrm>
              <a:off x="323817" y="6115448"/>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3" name="Line"/>
            <p:cNvSpPr/>
            <p:nvPr/>
          </p:nvSpPr>
          <p:spPr>
            <a:xfrm>
              <a:off x="323817" y="6037357"/>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4" name="Line"/>
            <p:cNvSpPr/>
            <p:nvPr/>
          </p:nvSpPr>
          <p:spPr>
            <a:xfrm>
              <a:off x="323817" y="5959266"/>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5" name="Line"/>
            <p:cNvSpPr/>
            <p:nvPr/>
          </p:nvSpPr>
          <p:spPr>
            <a:xfrm>
              <a:off x="323817" y="5881175"/>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6" name="Line"/>
            <p:cNvSpPr/>
            <p:nvPr/>
          </p:nvSpPr>
          <p:spPr>
            <a:xfrm>
              <a:off x="323817" y="6193539"/>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7" name="Line"/>
            <p:cNvSpPr/>
            <p:nvPr/>
          </p:nvSpPr>
          <p:spPr>
            <a:xfrm>
              <a:off x="323817" y="5803085"/>
              <a:ext cx="1125491"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8" name="Line"/>
            <p:cNvSpPr/>
            <p:nvPr/>
          </p:nvSpPr>
          <p:spPr>
            <a:xfrm>
              <a:off x="0" y="6417231"/>
              <a:ext cx="319483" cy="1397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69" name="Line"/>
            <p:cNvSpPr/>
            <p:nvPr/>
          </p:nvSpPr>
          <p:spPr>
            <a:xfrm flipV="1">
              <a:off x="6228" y="6304888"/>
              <a:ext cx="319483" cy="1270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0" name="Line"/>
            <p:cNvSpPr/>
            <p:nvPr/>
          </p:nvSpPr>
          <p:spPr>
            <a:xfrm flipV="1">
              <a:off x="886562" y="547690"/>
              <a:ext cx="1" cy="1575696"/>
            </a:xfrm>
            <a:prstGeom prst="line">
              <a:avLst/>
            </a:prstGeom>
            <a:noFill/>
            <a:ln w="38100" cap="rnd">
              <a:solidFill>
                <a:srgbClr val="929292"/>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1" name="Line"/>
            <p:cNvSpPr/>
            <p:nvPr/>
          </p:nvSpPr>
          <p:spPr>
            <a:xfrm>
              <a:off x="323815" y="3141529"/>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2" name="Line"/>
            <p:cNvSpPr/>
            <p:nvPr/>
          </p:nvSpPr>
          <p:spPr>
            <a:xfrm>
              <a:off x="323815" y="3058081"/>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3" name="Line"/>
            <p:cNvSpPr/>
            <p:nvPr/>
          </p:nvSpPr>
          <p:spPr>
            <a:xfrm>
              <a:off x="323815" y="2974633"/>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4" name="Line"/>
            <p:cNvSpPr/>
            <p:nvPr/>
          </p:nvSpPr>
          <p:spPr>
            <a:xfrm>
              <a:off x="323815" y="2891185"/>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5" name="Line"/>
            <p:cNvSpPr/>
            <p:nvPr/>
          </p:nvSpPr>
          <p:spPr>
            <a:xfrm>
              <a:off x="323815" y="2699148"/>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6" name="Line"/>
            <p:cNvSpPr/>
            <p:nvPr/>
          </p:nvSpPr>
          <p:spPr>
            <a:xfrm>
              <a:off x="323815" y="2621057"/>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7" name="Line"/>
            <p:cNvSpPr/>
            <p:nvPr/>
          </p:nvSpPr>
          <p:spPr>
            <a:xfrm>
              <a:off x="323815" y="2542966"/>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8" name="Line"/>
            <p:cNvSpPr/>
            <p:nvPr/>
          </p:nvSpPr>
          <p:spPr>
            <a:xfrm>
              <a:off x="323815" y="2464875"/>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79" name="Line"/>
            <p:cNvSpPr/>
            <p:nvPr/>
          </p:nvSpPr>
          <p:spPr>
            <a:xfrm>
              <a:off x="323815" y="2777238"/>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0" name="Line"/>
            <p:cNvSpPr/>
            <p:nvPr/>
          </p:nvSpPr>
          <p:spPr>
            <a:xfrm>
              <a:off x="323815" y="2386784"/>
              <a:ext cx="1125492" cy="1"/>
            </a:xfrm>
            <a:prstGeom prst="line">
              <a:avLst/>
            </a:prstGeom>
            <a:noFill/>
            <a:ln w="508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1" name="Line"/>
            <p:cNvSpPr/>
            <p:nvPr/>
          </p:nvSpPr>
          <p:spPr>
            <a:xfrm>
              <a:off x="2908" y="2990102"/>
              <a:ext cx="319483" cy="1397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2" name="Line"/>
            <p:cNvSpPr/>
            <p:nvPr/>
          </p:nvSpPr>
          <p:spPr>
            <a:xfrm flipV="1">
              <a:off x="9136" y="2877760"/>
              <a:ext cx="319483" cy="127001"/>
            </a:xfrm>
            <a:prstGeom prst="line">
              <a:avLst/>
            </a:prstGeom>
            <a:noFill/>
            <a:ln w="38100" cap="flat">
              <a:solidFill>
                <a:srgbClr val="929292"/>
              </a:solidFill>
              <a:custDash>
                <a:ds d="200000" sp="200000"/>
              </a:custDash>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83" name="Rounded Rectangle"/>
            <p:cNvSpPr/>
            <p:nvPr/>
          </p:nvSpPr>
          <p:spPr>
            <a:xfrm>
              <a:off x="279089" y="0"/>
              <a:ext cx="1765171" cy="7422454"/>
            </a:xfrm>
            <a:prstGeom prst="roundRect">
              <a:avLst>
                <a:gd name="adj" fmla="val 10792"/>
              </a:avLst>
            </a:prstGeom>
            <a:solidFill>
              <a:srgbClr val="7E2F8E">
                <a:alpha val="29999"/>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885" name="Ground electronic state of N2+…"/>
          <p:cNvSpPr txBox="1"/>
          <p:nvPr/>
        </p:nvSpPr>
        <p:spPr>
          <a:xfrm>
            <a:off x="1616400" y="4892400"/>
            <a:ext cx="9652000" cy="5919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Ground </a:t>
            </a:r>
            <a:r>
              <a:rPr b="0" dirty="0">
                <a:solidFill>
                  <a:srgbClr val="FF8080"/>
                </a:solidFill>
                <a:latin typeface="Rubik Light" panose="02000604000000020004" pitchFamily="2" charset="-79"/>
                <a:cs typeface="Rubik Light" panose="02000604000000020004" pitchFamily="2" charset="-79"/>
              </a:rPr>
              <a:t>electronic</a:t>
            </a:r>
            <a:r>
              <a:rPr b="0" dirty="0">
                <a:latin typeface="Rubik Light" panose="02000604000000020004" pitchFamily="2" charset="-79"/>
                <a:cs typeface="Rubik Light" panose="02000604000000020004" pitchFamily="2" charset="-79"/>
              </a:rPr>
              <a:t> state of N</a:t>
            </a:r>
            <a:r>
              <a:rPr b="0" baseline="-5999" dirty="0">
                <a:latin typeface="Rubik Light" panose="02000604000000020004" pitchFamily="2" charset="-79"/>
                <a:cs typeface="Rubik Light" panose="02000604000000020004" pitchFamily="2" charset="-79"/>
              </a:rPr>
              <a:t>2</a:t>
            </a:r>
            <a:r>
              <a:rPr b="0" baseline="31999" dirty="0">
                <a:latin typeface="Rubik Light" panose="02000604000000020004" pitchFamily="2" charset="-79"/>
                <a:cs typeface="Rubik Light" panose="02000604000000020004" pitchFamily="2" charset="-79"/>
              </a:rPr>
              <a:t>+</a:t>
            </a: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b="0" dirty="0">
                <a:solidFill>
                  <a:srgbClr val="015000"/>
                </a:solidFill>
                <a:latin typeface="Rubik Light" panose="02000604000000020004" pitchFamily="2" charset="-79"/>
                <a:cs typeface="Rubik Light" panose="02000604000000020004" pitchFamily="2" charset="-79"/>
              </a:rPr>
              <a:t>Vibrational</a:t>
            </a:r>
            <a:r>
              <a:rPr b="0" dirty="0">
                <a:latin typeface="Rubik Light" panose="02000604000000020004" pitchFamily="2" charset="-79"/>
                <a:cs typeface="Rubik Light" panose="02000604000000020004" pitchFamily="2" charset="-79"/>
              </a:rPr>
              <a:t> energies</a:t>
            </a:r>
          </a:p>
          <a:p>
            <a:pPr marL="228600" indent="-228600" algn="l" defTabSz="821531">
              <a:lnSpc>
                <a:spcPct val="120000"/>
              </a:lnSpc>
              <a:spcBef>
                <a:spcPts val="4000"/>
              </a:spcBef>
              <a:buClr>
                <a:srgbClr val="2C2C2C"/>
              </a:buClr>
              <a:buSzPct val="100000"/>
              <a:buChar char="•"/>
              <a:defRPr b="0">
                <a:solidFill>
                  <a:srgbClr val="0072BD"/>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Rotations</a:t>
            </a:r>
          </a:p>
          <a:p>
            <a:pPr marL="228600" indent="-228600" algn="l" defTabSz="821531">
              <a:lnSpc>
                <a:spcPct val="120000"/>
              </a:lnSpc>
              <a:spcBef>
                <a:spcPts val="4000"/>
              </a:spcBef>
              <a:buClr>
                <a:srgbClr val="2C2C2C"/>
              </a:buClr>
              <a:buSzPct val="100000"/>
              <a:buChar char="•"/>
              <a:defRPr b="0">
                <a:solidFill>
                  <a:srgbClr val="D95419"/>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Fine structure </a:t>
            </a:r>
          </a:p>
          <a:p>
            <a:pPr marL="228600" indent="-228600" algn="l" defTabSz="821531">
              <a:lnSpc>
                <a:spcPct val="120000"/>
              </a:lnSpc>
              <a:spcBef>
                <a:spcPts val="4000"/>
              </a:spcBef>
              <a:buClr>
                <a:srgbClr val="2C2C2C"/>
              </a:buClr>
              <a:buSzPct val="100000"/>
              <a:buChar char="•"/>
              <a:defRPr b="0">
                <a:solidFill>
                  <a:srgbClr val="D2BE00"/>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Hyperfine structure </a:t>
            </a:r>
            <a:r>
              <a:rPr b="0" dirty="0">
                <a:solidFill>
                  <a:srgbClr val="2C2C2C"/>
                </a:solidFill>
                <a:latin typeface="Rubik Light" panose="02000604000000020004" pitchFamily="2" charset="-79"/>
                <a:cs typeface="Rubik Light" panose="02000604000000020004" pitchFamily="2" charset="-79"/>
              </a:rPr>
              <a:t>- nuclear-spin isomers </a:t>
            </a:r>
          </a:p>
          <a:p>
            <a:pPr marL="228600" indent="-228600" algn="l" defTabSz="821531">
              <a:lnSpc>
                <a:spcPct val="120000"/>
              </a:lnSpc>
              <a:spcBef>
                <a:spcPts val="4000"/>
              </a:spcBef>
              <a:buClr>
                <a:srgbClr val="2C2C2C"/>
              </a:buClr>
              <a:buSzPct val="100000"/>
              <a:buChar char="•"/>
              <a:defRPr b="0">
                <a:solidFill>
                  <a:srgbClr val="7E2F8E"/>
                </a:solidFill>
                <a:latin typeface="Rubik Medium"/>
                <a:ea typeface="Rubik Medium"/>
                <a:cs typeface="Rubik Medium"/>
                <a:sym typeface="Rubik Light"/>
              </a:defRPr>
            </a:pPr>
            <a:r>
              <a:rPr b="0" dirty="0">
                <a:latin typeface="Rubik Light" panose="02000604000000020004" pitchFamily="2" charset="-79"/>
                <a:cs typeface="Rubik Light" panose="02000604000000020004" pitchFamily="2" charset="-79"/>
              </a:rPr>
              <a:t>Zeeman structure</a:t>
            </a:r>
          </a:p>
        </p:txBody>
      </p:sp>
      <p:grpSp>
        <p:nvGrpSpPr>
          <p:cNvPr id="888" name="Group"/>
          <p:cNvGrpSpPr/>
          <p:nvPr/>
        </p:nvGrpSpPr>
        <p:grpSpPr>
          <a:xfrm>
            <a:off x="14239174" y="6653970"/>
            <a:ext cx="650133" cy="2911864"/>
            <a:chOff x="0" y="0"/>
            <a:chExt cx="650132" cy="2911862"/>
          </a:xfrm>
        </p:grpSpPr>
        <p:sp>
          <p:nvSpPr>
            <p:cNvPr id="886" name="Line"/>
            <p:cNvSpPr/>
            <p:nvPr/>
          </p:nvSpPr>
          <p:spPr>
            <a:xfrm flipV="1">
              <a:off x="14431" y="-1"/>
              <a:ext cx="1" cy="2911864"/>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887" name="65 THz"/>
                <p:cNvSpPr txBox="1"/>
                <p:nvPr/>
              </p:nvSpPr>
              <p:spPr>
                <a:xfrm rot="16200000">
                  <a:off x="-566140" y="1201443"/>
                  <a:ext cx="1782412" cy="65013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pPr>
                    <a:defRPr b="0">
                      <a:latin typeface="Rubik Medium"/>
                      <a:ea typeface="Rubik Medium"/>
                      <a:cs typeface="Rubik Medium"/>
                      <a:sym typeface="Rubik Medium"/>
                    </a:defRPr>
                  </a:pPr>
                  <a14:m>
                    <m:oMath xmlns:m="http://schemas.openxmlformats.org/officeDocument/2006/math">
                      <m:r>
                        <a:rPr sz="4200" i="1">
                          <a:solidFill>
                            <a:srgbClr val="000000"/>
                          </a:solidFill>
                          <a:latin typeface="Cambria Math" panose="02040503050406030204" pitchFamily="18" charset="0"/>
                        </a:rPr>
                        <m:t>∼</m:t>
                      </m:r>
                    </m:oMath>
                  </a14:m>
                  <a:r>
                    <a:t> 65 THz</a:t>
                  </a:r>
                </a:p>
              </p:txBody>
            </p:sp>
          </mc:Choice>
          <mc:Fallback xmlns="">
            <p:sp>
              <p:nvSpPr>
                <p:cNvPr id="887" name="65 THz"/>
                <p:cNvSpPr txBox="1">
                  <a:spLocks noRot="1" noChangeAspect="1" noMove="1" noResize="1" noEditPoints="1" noAdjustHandles="1" noChangeArrowheads="1" noChangeShapeType="1" noTextEdit="1"/>
                </p:cNvSpPr>
                <p:nvPr/>
              </p:nvSpPr>
              <p:spPr>
                <a:xfrm rot="16200000">
                  <a:off x="-566140" y="1201443"/>
                  <a:ext cx="1782412" cy="650133"/>
                </a:xfrm>
                <a:prstGeom prst="rect">
                  <a:avLst/>
                </a:prstGeom>
                <a:blipFill>
                  <a:blip r:embed="rId22"/>
                  <a:stretch>
                    <a:fillRect t="-12057" r="-30769" b="-4255"/>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H">
                      <a:noFill/>
                    </a:rPr>
                    <a:t> </a:t>
                  </a:r>
                </a:p>
              </p:txBody>
            </p:sp>
          </mc:Fallback>
        </mc:AlternateContent>
      </p:grpSp>
      <p:sp>
        <p:nvSpPr>
          <p:cNvPr id="889" name="K. Najafian, Z. Meir and S. Willitsch, Phys. Chem. Chem. Phys., 22, 23083-23098 (2020) Z. Meir, G. Hegi, K. Najafian, M. Sinhal and S. Willitsch, Faraday Discuss., 217, 561 (2019)"/>
          <p:cNvSpPr txBox="1"/>
          <p:nvPr/>
        </p:nvSpPr>
        <p:spPr>
          <a:xfrm>
            <a:off x="481852" y="12034370"/>
            <a:ext cx="10756941" cy="1735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t>K. Najafian, Z. Meir and S. Willitsch, Phys. Chem. Chem. Phys., 22, 23083-23098 (2020)</a:t>
            </a:r>
            <a:br/>
            <a:r>
              <a:t>Z. Meir, G. Hegi, K. Najafian, M. Sinhal and S. Willitsch, Faraday Discuss., 217, 561 (2019)</a:t>
            </a:r>
          </a:p>
        </p:txBody>
      </p:sp>
      <p:sp>
        <p:nvSpPr>
          <p:cNvPr id="118" name="Exciting the N2+ ion">
            <a:extLst>
              <a:ext uri="{FF2B5EF4-FFF2-40B4-BE49-F238E27FC236}">
                <a16:creationId xmlns="" xmlns:a16="http://schemas.microsoft.com/office/drawing/2014/main" id="{83280929-F63B-744B-BB59-88737FCD016B}"/>
              </a:ext>
            </a:extLst>
          </p:cNvPr>
          <p:cNvSpPr txBox="1"/>
          <p:nvPr/>
        </p:nvSpPr>
        <p:spPr>
          <a:xfrm>
            <a:off x="490537" y="2050161"/>
            <a:ext cx="11840439" cy="2379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defTabSz="821531">
              <a:spcBef>
                <a:spcPts val="8000"/>
              </a:spcBef>
              <a:defRPr sz="7000" b="0">
                <a:latin typeface="Rubik Medium"/>
                <a:ea typeface="Rubik Medium"/>
                <a:cs typeface="Rubik Medium"/>
                <a:sym typeface="Rubik Medium"/>
              </a:defRPr>
            </a:pPr>
            <a:r>
              <a:rPr lang="en-US" dirty="0"/>
              <a:t>Energy levels of</a:t>
            </a:r>
            <a:r>
              <a:rPr dirty="0"/>
              <a:t> the N</a:t>
            </a:r>
            <a:r>
              <a:rPr baseline="-5999" dirty="0"/>
              <a:t>2</a:t>
            </a:r>
            <a:r>
              <a:rPr baseline="31999" dirty="0"/>
              <a:t>+</a:t>
            </a:r>
            <a:r>
              <a:rPr dirty="0"/>
              <a:t> 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855"/>
                                        </p:tgtEl>
                                        <p:attrNameLst>
                                          <p:attrName>style.visibility</p:attrName>
                                        </p:attrNameLst>
                                      </p:cBhvr>
                                      <p:to>
                                        <p:strVal val="visible"/>
                                      </p:to>
                                    </p:set>
                                    <p:animEffect transition="in" filter="fade">
                                      <p:cBhvr>
                                        <p:cTn id="7" dur="500"/>
                                        <p:tgtEl>
                                          <p:spTgt spid="8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84"/>
                                        </p:tgtEl>
                                        <p:attrNameLst>
                                          <p:attrName>style.visibility</p:attrName>
                                        </p:attrNameLst>
                                      </p:cBhvr>
                                      <p:to>
                                        <p:strVal val="visible"/>
                                      </p:to>
                                    </p:set>
                                    <p:animEffect transition="in" filter="fade">
                                      <p:cBhvr>
                                        <p:cTn id="12" dur="500"/>
                                        <p:tgtEl>
                                          <p:spTgt spid="8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888"/>
                                        </p:tgtEl>
                                        <p:attrNameLst>
                                          <p:attrName>style.visibility</p:attrName>
                                        </p:attrNameLst>
                                      </p:cBhvr>
                                      <p:to>
                                        <p:strVal val="visible"/>
                                      </p:to>
                                    </p:set>
                                    <p:animEffect transition="in" filter="fade">
                                      <p:cBhvr>
                                        <p:cTn id="17" dur="500"/>
                                        <p:tgtEl>
                                          <p:spTgt spid="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1" animBg="1" advAuto="0"/>
      <p:bldP spid="884" grpId="2" animBg="1" advAuto="0"/>
      <p:bldP spid="888" grpId="3" animBg="1" advAuto="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2" name="Najafian†, ZM†, Sinhal, Willitsch, arXiv:2004.05306 (2020).  (under referee evaluation Nat. Commun.)"/>
          <p:cNvSpPr txBox="1"/>
          <p:nvPr/>
        </p:nvSpPr>
        <p:spPr>
          <a:xfrm>
            <a:off x="1056032" y="12344399"/>
            <a:ext cx="892374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solidFill>
                  <a:srgbClr val="5E5E5E"/>
                </a:solidFill>
                <a:latin typeface="Rubik Light Bold"/>
                <a:ea typeface="Rubik Light Bold"/>
                <a:cs typeface="Rubik Light Bold"/>
                <a:sym typeface="Rubik Light Bold"/>
              </a:defRPr>
            </a:pPr>
            <a:r>
              <a:t>Najafian</a:t>
            </a:r>
            <a:r>
              <a:rPr baseline="31999"/>
              <a:t>†</a:t>
            </a:r>
            <a:r>
              <a:t>, </a:t>
            </a:r>
            <a:r>
              <a:rPr>
                <a:latin typeface="Rubik Medium"/>
                <a:ea typeface="Rubik Medium"/>
                <a:cs typeface="Rubik Medium"/>
                <a:sym typeface="Rubik Medium"/>
              </a:rPr>
              <a:t>ZM</a:t>
            </a:r>
            <a:r>
              <a:rPr baseline="31999"/>
              <a:t>†</a:t>
            </a:r>
            <a:r>
              <a:t>, Sinhal, Willitsch, arXiv:2004.05306 (2020). </a:t>
            </a:r>
            <a:br/>
            <a:r>
              <a:t>(under referee evaluation Nat. Commun.)</a:t>
            </a:r>
          </a:p>
        </p:txBody>
      </p:sp>
      <p:sp>
        <p:nvSpPr>
          <p:cNvPr id="1894" name="“Complex” molecules"/>
          <p:cNvSpPr txBox="1">
            <a:spLocks noGrp="1"/>
          </p:cNvSpPr>
          <p:nvPr>
            <p:ph type="body" idx="21"/>
          </p:nvPr>
        </p:nvSpPr>
        <p:spPr>
          <a:xfrm>
            <a:off x="13474700" y="889000"/>
            <a:ext cx="10467476" cy="1614059"/>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t>“Complex” molecules</a:t>
            </a:r>
          </a:p>
        </p:txBody>
      </p:sp>
      <p:pic>
        <p:nvPicPr>
          <p:cNvPr id="1895" name="Image" descr="Image"/>
          <p:cNvPicPr>
            <a:picLocks noChangeAspect="1"/>
          </p:cNvPicPr>
          <p:nvPr/>
        </p:nvPicPr>
        <p:blipFill>
          <a:blip r:embed="rId3"/>
          <a:stretch>
            <a:fillRect/>
          </a:stretch>
        </p:blipFill>
        <p:spPr>
          <a:xfrm>
            <a:off x="-882005" y="2750395"/>
            <a:ext cx="13258684" cy="5550148"/>
          </a:xfrm>
          <a:prstGeom prst="rect">
            <a:avLst/>
          </a:prstGeom>
          <a:ln w="12700">
            <a:miter lim="400000"/>
          </a:ln>
        </p:spPr>
      </p:pic>
      <p:sp>
        <p:nvSpPr>
          <p:cNvPr id="1896" name="“Force” spectrum of rotationally excited states in N2+"/>
          <p:cNvSpPr txBox="1"/>
          <p:nvPr/>
        </p:nvSpPr>
        <p:spPr>
          <a:xfrm>
            <a:off x="684930" y="1865133"/>
            <a:ext cx="1045704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200" b="0">
                <a:latin typeface="Rubik Medium"/>
                <a:ea typeface="Rubik Medium"/>
                <a:cs typeface="Rubik Medium"/>
                <a:sym typeface="Rubik Medium"/>
              </a:defRPr>
            </a:pPr>
            <a:r>
              <a:t>“Force” spectrum of rotationally excited states in N</a:t>
            </a:r>
            <a:r>
              <a:rPr baseline="-5999"/>
              <a:t>2</a:t>
            </a:r>
            <a:r>
              <a:rPr baseline="31999"/>
              <a:t>+</a:t>
            </a:r>
          </a:p>
        </p:txBody>
      </p:sp>
      <p:sp>
        <p:nvSpPr>
          <p:cNvPr id="1897" name="Can we detect states in this dense spectrum?…"/>
          <p:cNvSpPr txBox="1"/>
          <p:nvPr/>
        </p:nvSpPr>
        <p:spPr>
          <a:xfrm>
            <a:off x="1000197" y="8601605"/>
            <a:ext cx="9048598"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50000"/>
              </a:lnSpc>
              <a:defRPr sz="3200" b="0">
                <a:latin typeface="Rubik Medium"/>
                <a:ea typeface="Rubik Medium"/>
                <a:cs typeface="Rubik Medium"/>
                <a:sym typeface="Rubik Medium"/>
              </a:defRPr>
            </a:pPr>
            <a:r>
              <a:t>Can we detect states in this dense spectrum?</a:t>
            </a:r>
          </a:p>
          <a:p>
            <a:pPr algn="l">
              <a:lnSpc>
                <a:spcPct val="150000"/>
              </a:lnSpc>
              <a:defRPr sz="3200" b="0">
                <a:latin typeface="Rubik Medium"/>
                <a:ea typeface="Rubik Medium"/>
                <a:cs typeface="Rubik Medium"/>
                <a:sym typeface="Rubik Medium"/>
              </a:defRPr>
            </a:pPr>
            <a:r>
              <a:t>Ambiguity in state determination. </a:t>
            </a:r>
          </a:p>
        </p:txBody>
      </p:sp>
      <p:grpSp>
        <p:nvGrpSpPr>
          <p:cNvPr id="1900" name="Group"/>
          <p:cNvGrpSpPr/>
          <p:nvPr/>
        </p:nvGrpSpPr>
        <p:grpSpPr>
          <a:xfrm>
            <a:off x="21654978" y="5180989"/>
            <a:ext cx="977197" cy="309779"/>
            <a:chOff x="0" y="0"/>
            <a:chExt cx="977195" cy="309777"/>
          </a:xfrm>
        </p:grpSpPr>
        <p:sp>
          <p:nvSpPr>
            <p:cNvPr id="1898" name="Line"/>
            <p:cNvSpPr/>
            <p:nvPr/>
          </p:nvSpPr>
          <p:spPr>
            <a:xfrm flipH="1" flipV="1">
              <a:off x="63499" y="0"/>
              <a:ext cx="913697" cy="1"/>
            </a:xfrm>
            <a:prstGeom prst="line">
              <a:avLst/>
            </a:prstGeom>
            <a:noFill/>
            <a:ln w="76200" cap="flat">
              <a:solidFill>
                <a:srgbClr val="852E36"/>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1899" name="Line"/>
            <p:cNvSpPr/>
            <p:nvPr/>
          </p:nvSpPr>
          <p:spPr>
            <a:xfrm flipH="1" flipV="1">
              <a:off x="-1" y="309777"/>
              <a:ext cx="913697" cy="1"/>
            </a:xfrm>
            <a:prstGeom prst="line">
              <a:avLst/>
            </a:prstGeom>
            <a:noFill/>
            <a:ln w="76200" cap="flat">
              <a:solidFill>
                <a:srgbClr val="4270B0"/>
              </a:solidFill>
              <a:prstDash val="solid"/>
              <a:miter lim="400000"/>
              <a:tail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nvGrpSpPr>
          <p:cNvPr id="1908" name="Group"/>
          <p:cNvGrpSpPr/>
          <p:nvPr/>
        </p:nvGrpSpPr>
        <p:grpSpPr>
          <a:xfrm>
            <a:off x="18419241" y="3113154"/>
            <a:ext cx="4965788" cy="2531796"/>
            <a:chOff x="0" y="236677"/>
            <a:chExt cx="4965786" cy="2531794"/>
          </a:xfrm>
        </p:grpSpPr>
        <p:sp>
          <p:nvSpPr>
            <p:cNvPr id="1901" name="Line"/>
            <p:cNvSpPr/>
            <p:nvPr/>
          </p:nvSpPr>
          <p:spPr>
            <a:xfrm>
              <a:off x="0" y="888936"/>
              <a:ext cx="1270000" cy="1"/>
            </a:xfrm>
            <a:prstGeom prst="lin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02" name="Line"/>
            <p:cNvSpPr/>
            <p:nvPr/>
          </p:nvSpPr>
          <p:spPr>
            <a:xfrm>
              <a:off x="1651000" y="1498472"/>
              <a:ext cx="1270000" cy="1"/>
            </a:xfrm>
            <a:prstGeom prst="line">
              <a:avLst/>
            </a:prstGeom>
            <a:noFill/>
            <a:ln w="101600" cap="flat">
              <a:solidFill>
                <a:srgbClr val="852E36"/>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03" name="Line"/>
            <p:cNvSpPr/>
            <p:nvPr/>
          </p:nvSpPr>
          <p:spPr>
            <a:xfrm>
              <a:off x="1651000" y="279399"/>
              <a:ext cx="1270000" cy="1"/>
            </a:xfrm>
            <a:prstGeom prst="line">
              <a:avLst/>
            </a:prstGeom>
            <a:noFill/>
            <a:ln w="101600" cap="flat">
              <a:solidFill>
                <a:srgbClr val="4270B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04" name="Line"/>
            <p:cNvSpPr/>
            <p:nvPr/>
          </p:nvSpPr>
          <p:spPr>
            <a:xfrm flipV="1">
              <a:off x="1224649" y="236677"/>
              <a:ext cx="457710" cy="652260"/>
            </a:xfrm>
            <a:prstGeom prst="line">
              <a:avLst/>
            </a:prstGeom>
            <a:noFill/>
            <a:ln w="1016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05" name="Line"/>
            <p:cNvSpPr/>
            <p:nvPr/>
          </p:nvSpPr>
          <p:spPr>
            <a:xfrm>
              <a:off x="1224649" y="897077"/>
              <a:ext cx="457710" cy="652260"/>
            </a:xfrm>
            <a:prstGeom prst="line">
              <a:avLst/>
            </a:prstGeom>
            <a:noFill/>
            <a:ln w="1016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06" name="Red"/>
            <p:cNvSpPr/>
            <p:nvPr/>
          </p:nvSpPr>
          <p:spPr>
            <a:xfrm>
              <a:off x="3695786" y="14984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852E36"/>
                  </a:solidFill>
                  <a:latin typeface="Rubik Light Bold"/>
                  <a:ea typeface="Rubik Light Bold"/>
                  <a:cs typeface="Rubik Light Bold"/>
                  <a:sym typeface="Rubik Light Bold"/>
                </a:defRPr>
              </a:lvl1pPr>
            </a:lstStyle>
            <a:p>
              <a:r>
                <a:t>Red</a:t>
              </a:r>
            </a:p>
          </p:txBody>
        </p:sp>
        <p:sp>
          <p:nvSpPr>
            <p:cNvPr id="1907" name="Blue"/>
            <p:cNvSpPr/>
            <p:nvPr/>
          </p:nvSpPr>
          <p:spPr>
            <a:xfrm>
              <a:off x="3695786" y="2793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4270B1"/>
                  </a:solidFill>
                  <a:latin typeface="Rubik Light Bold"/>
                  <a:ea typeface="Rubik Light Bold"/>
                  <a:cs typeface="Rubik Light Bold"/>
                  <a:sym typeface="Rubik Light Bold"/>
                </a:defRPr>
              </a:lvl1pPr>
            </a:lstStyle>
            <a:p>
              <a:r>
                <a:t>Blue</a:t>
              </a:r>
            </a:p>
          </p:txBody>
        </p:sp>
      </p:grpSp>
      <p:grpSp>
        <p:nvGrpSpPr>
          <p:cNvPr id="1935" name="Group"/>
          <p:cNvGrpSpPr/>
          <p:nvPr/>
        </p:nvGrpSpPr>
        <p:grpSpPr>
          <a:xfrm>
            <a:off x="16504449" y="5450988"/>
            <a:ext cx="6206672" cy="1069004"/>
            <a:chOff x="0" y="0"/>
            <a:chExt cx="6206670" cy="1069002"/>
          </a:xfrm>
        </p:grpSpPr>
        <p:grpSp>
          <p:nvGrpSpPr>
            <p:cNvPr id="1930" name="Group"/>
            <p:cNvGrpSpPr/>
            <p:nvPr/>
          </p:nvGrpSpPr>
          <p:grpSpPr>
            <a:xfrm>
              <a:off x="-1" y="0"/>
              <a:ext cx="6206672" cy="1069003"/>
              <a:chOff x="0" y="0"/>
              <a:chExt cx="6206670" cy="1069002"/>
            </a:xfrm>
          </p:grpSpPr>
          <p:grpSp>
            <p:nvGrpSpPr>
              <p:cNvPr id="1921" name="Group"/>
              <p:cNvGrpSpPr/>
              <p:nvPr/>
            </p:nvGrpSpPr>
            <p:grpSpPr>
              <a:xfrm>
                <a:off x="-1" y="228174"/>
                <a:ext cx="6206672" cy="840829"/>
                <a:chOff x="0" y="0"/>
                <a:chExt cx="6206670" cy="840828"/>
              </a:xfrm>
            </p:grpSpPr>
            <p:grpSp>
              <p:nvGrpSpPr>
                <p:cNvPr id="1915" name="Group"/>
                <p:cNvGrpSpPr/>
                <p:nvPr/>
              </p:nvGrpSpPr>
              <p:grpSpPr>
                <a:xfrm>
                  <a:off x="2483336" y="0"/>
                  <a:ext cx="3723335" cy="840829"/>
                  <a:chOff x="0" y="394"/>
                  <a:chExt cx="3723334" cy="840827"/>
                </a:xfrm>
              </p:grpSpPr>
              <p:sp>
                <p:nvSpPr>
                  <p:cNvPr id="1983"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84"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1985"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86"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1987"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88"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nvGrpSpPr>
                <p:cNvPr id="1920" name="Group"/>
                <p:cNvGrpSpPr/>
                <p:nvPr/>
              </p:nvGrpSpPr>
              <p:grpSpPr>
                <a:xfrm>
                  <a:off x="0" y="0"/>
                  <a:ext cx="2483337" cy="840829"/>
                  <a:chOff x="0" y="0"/>
                  <a:chExt cx="2483336" cy="840828"/>
                </a:xfrm>
              </p:grpSpPr>
              <p:sp>
                <p:nvSpPr>
                  <p:cNvPr id="1989"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90"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1991"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92"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grpSp>
            <p:nvGrpSpPr>
              <p:cNvPr id="1925" name="Group"/>
              <p:cNvGrpSpPr/>
              <p:nvPr/>
            </p:nvGrpSpPr>
            <p:grpSpPr>
              <a:xfrm>
                <a:off x="1655369" y="294694"/>
                <a:ext cx="433503" cy="643636"/>
                <a:chOff x="0" y="0"/>
                <a:chExt cx="433501" cy="643634"/>
              </a:xfrm>
            </p:grpSpPr>
            <p:sp>
              <p:nvSpPr>
                <p:cNvPr id="1922" name="Rectangle"/>
                <p:cNvSpPr/>
                <p:nvPr/>
              </p:nvSpPr>
              <p:spPr>
                <a:xfrm>
                  <a:off x="75239" y="196461"/>
                  <a:ext cx="28302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1923" name="Image" descr="Image"/>
                <p:cNvPicPr>
                  <a:picLocks noChangeAspect="1"/>
                </p:cNvPicPr>
                <p:nvPr/>
              </p:nvPicPr>
              <p:blipFill>
                <a:blip r:embed="rId4">
                  <a:alphaModFix amt="70460"/>
                </a:blip>
                <a:stretch>
                  <a:fillRect/>
                </a:stretch>
              </p:blipFill>
              <p:spPr>
                <a:xfrm>
                  <a:off x="36124" y="180995"/>
                  <a:ext cx="361253" cy="361252"/>
                </a:xfrm>
                <a:prstGeom prst="rect">
                  <a:avLst/>
                </a:prstGeom>
                <a:ln w="12700" cap="flat">
                  <a:noFill/>
                  <a:miter lim="400000"/>
                </a:ln>
                <a:effectLst/>
              </p:spPr>
            </p:pic>
            <p:sp>
              <p:nvSpPr>
                <p:cNvPr id="1924" name="+"/>
                <p:cNvSpPr txBox="1"/>
                <p:nvPr/>
              </p:nvSpPr>
              <p:spPr>
                <a:xfrm>
                  <a:off x="0" y="0"/>
                  <a:ext cx="433502"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nvGrpSpPr>
              <p:cNvPr id="1929" name="Group"/>
              <p:cNvGrpSpPr/>
              <p:nvPr/>
            </p:nvGrpSpPr>
            <p:grpSpPr>
              <a:xfrm>
                <a:off x="3356637" y="0"/>
                <a:ext cx="379474" cy="608749"/>
                <a:chOff x="0" y="0"/>
                <a:chExt cx="379472" cy="608748"/>
              </a:xfrm>
            </p:grpSpPr>
            <p:sp>
              <p:nvSpPr>
                <p:cNvPr id="1926" name="Rectangle"/>
                <p:cNvSpPr/>
                <p:nvPr/>
              </p:nvSpPr>
              <p:spPr>
                <a:xfrm rot="17558613">
                  <a:off x="-117416" y="248921"/>
                  <a:ext cx="604966" cy="11647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927" name="Line"/>
                <p:cNvSpPr/>
                <p:nvPr/>
              </p:nvSpPr>
              <p:spPr>
                <a:xfrm flipV="1">
                  <a:off x="-1"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928" name="Line"/>
                <p:cNvSpPr/>
                <p:nvPr/>
              </p:nvSpPr>
              <p:spPr>
                <a:xfrm flipV="1">
                  <a:off x="134329"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grpSp>
          <p:nvGrpSpPr>
            <p:cNvPr id="1934" name="Group"/>
            <p:cNvGrpSpPr/>
            <p:nvPr/>
          </p:nvGrpSpPr>
          <p:grpSpPr>
            <a:xfrm>
              <a:off x="5325617" y="294240"/>
              <a:ext cx="541878" cy="643636"/>
              <a:chOff x="0" y="0"/>
              <a:chExt cx="541877" cy="643634"/>
            </a:xfrm>
          </p:grpSpPr>
          <p:sp>
            <p:nvSpPr>
              <p:cNvPr id="1931" name="Rectangle"/>
              <p:cNvSpPr/>
              <p:nvPr/>
            </p:nvSpPr>
            <p:spPr>
              <a:xfrm>
                <a:off x="47606" y="121778"/>
                <a:ext cx="446664" cy="45440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1932" name="Image" descr="Image"/>
              <p:cNvPicPr>
                <a:picLocks noChangeAspect="1"/>
              </p:cNvPicPr>
              <p:nvPr/>
            </p:nvPicPr>
            <p:blipFill>
              <a:blip r:embed="rId5">
                <a:alphaModFix amt="69671"/>
              </a:blip>
              <a:srcRect/>
              <a:stretch>
                <a:fillRect/>
              </a:stretch>
            </p:blipFill>
            <p:spPr>
              <a:xfrm>
                <a:off x="0" y="111848"/>
                <a:ext cx="541878" cy="474144"/>
              </a:xfrm>
              <a:prstGeom prst="rect">
                <a:avLst/>
              </a:prstGeom>
              <a:ln w="12700" cap="flat">
                <a:noFill/>
                <a:miter lim="400000"/>
              </a:ln>
              <a:effectLst/>
            </p:spPr>
          </p:pic>
          <p:sp>
            <p:nvSpPr>
              <p:cNvPr id="1933" name="+"/>
              <p:cNvSpPr txBox="1"/>
              <p:nvPr/>
            </p:nvSpPr>
            <p:spPr>
              <a:xfrm>
                <a:off x="54187" y="0"/>
                <a:ext cx="433503"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sp>
        <p:nvSpPr>
          <p:cNvPr id="1936" name="Line"/>
          <p:cNvSpPr/>
          <p:nvPr/>
        </p:nvSpPr>
        <p:spPr>
          <a:xfrm flipH="1">
            <a:off x="18133921" y="5358252"/>
            <a:ext cx="453238" cy="1"/>
          </a:xfrm>
          <a:prstGeom prst="line">
            <a:avLst/>
          </a:prstGeom>
          <a:ln w="76200">
            <a:solidFill>
              <a:srgbClr val="FF2600"/>
            </a:solidFill>
            <a:miter lim="400000"/>
            <a:headEnd type="triangle"/>
          </a:ln>
        </p:spPr>
        <p:txBody>
          <a:bodyPr lIns="50800" tIns="50800" rIns="50800" bIns="50800" anchor="ctr"/>
          <a:lstStyle/>
          <a:p>
            <a:pPr defTabSz="584200">
              <a:defRPr sz="2400" b="0">
                <a:latin typeface="Helvetica Light"/>
                <a:ea typeface="Helvetica Light"/>
                <a:cs typeface="Helvetica Light"/>
                <a:sym typeface="Helvetica Light"/>
              </a:defRPr>
            </a:pPr>
            <a:endParaRPr/>
          </a:p>
        </p:txBody>
      </p:sp>
      <p:grpSp>
        <p:nvGrpSpPr>
          <p:cNvPr id="1940" name="Group"/>
          <p:cNvGrpSpPr/>
          <p:nvPr/>
        </p:nvGrpSpPr>
        <p:grpSpPr>
          <a:xfrm>
            <a:off x="18130310" y="6746572"/>
            <a:ext cx="2954950" cy="1052019"/>
            <a:chOff x="0" y="0"/>
            <a:chExt cx="2954949" cy="1052017"/>
          </a:xfrm>
        </p:grpSpPr>
        <mc:AlternateContent xmlns:mc="http://schemas.openxmlformats.org/markup-compatibility/2006" xmlns:a14="http://schemas.microsoft.com/office/drawing/2010/main">
          <mc:Choice Requires="a14">
            <p:sp>
              <p:nvSpPr>
                <p:cNvPr id="1937" name="Equation"/>
                <p:cNvSpPr txBox="1"/>
                <p:nvPr/>
              </p:nvSpPr>
              <p:spPr>
                <a:xfrm>
                  <a:off x="0" y="238203"/>
                  <a:ext cx="2954950" cy="559862"/>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000000"/>
                                </a:solidFill>
                                <a:latin typeface="Cambria Math" panose="02040503050406030204" pitchFamily="18" charset="0"/>
                              </a:rPr>
                            </m:ctrlPr>
                          </m:sSubSup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𝑡𝑜𝑡</m:t>
                            </m:r>
                          </m:sub>
                          <m:sup>
                            <m:r>
                              <a:rPr sz="4000" i="1">
                                <a:solidFill>
                                  <a:srgbClr val="000000"/>
                                </a:solidFill>
                                <a:latin typeface="Cambria Math" panose="02040503050406030204" pitchFamily="18" charset="0"/>
                              </a:rPr>
                              <m:t>𝑆𝑃</m:t>
                            </m:r>
                          </m:sup>
                        </m:sSubSup>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𝑚</m:t>
                            </m:r>
                          </m:sub>
                        </m:sSub>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𝑎</m:t>
                            </m:r>
                          </m:sub>
                        </m:sSub>
                      </m:oMath>
                    </m:oMathPara>
                  </a14:m>
                  <a:endParaRPr sz="4000"/>
                </a:p>
              </p:txBody>
            </p:sp>
          </mc:Choice>
          <mc:Fallback xmlns="">
            <p:sp>
              <p:nvSpPr>
                <p:cNvPr id="1937" name="Equation"/>
                <p:cNvSpPr txBox="1">
                  <a:spLocks noRot="1" noChangeAspect="1" noMove="1" noResize="1" noEditPoints="1" noAdjustHandles="1" noChangeArrowheads="1" noChangeShapeType="1" noTextEdit="1"/>
                </p:cNvSpPr>
                <p:nvPr/>
              </p:nvSpPr>
              <p:spPr>
                <a:xfrm>
                  <a:off x="0" y="238203"/>
                  <a:ext cx="2954950" cy="559862"/>
                </a:xfrm>
                <a:prstGeom prst="rect">
                  <a:avLst/>
                </a:prstGeom>
                <a:blipFill>
                  <a:blip r:embed="rId6"/>
                  <a:stretch>
                    <a:fillRect l="-5556" r="-8974" b="-33333"/>
                  </a:stretch>
                </a:blipFill>
                <a:ln w="12700" cap="flat">
                  <a:noFill/>
                  <a:miter lim="400000"/>
                </a:ln>
                <a:effectLst/>
              </p:spPr>
              <p:txBody>
                <a:bodyPr/>
                <a:lstStyle/>
                <a:p>
                  <a:r>
                    <a:rPr lang="en-CH">
                      <a:noFill/>
                    </a:rPr>
                    <a:t> </a:t>
                  </a:r>
                </a:p>
              </p:txBody>
            </p:sp>
          </mc:Fallback>
        </mc:AlternateContent>
        <p:sp>
          <p:nvSpPr>
            <p:cNvPr id="1938" name="+"/>
            <p:cNvSpPr txBox="1"/>
            <p:nvPr/>
          </p:nvSpPr>
          <p:spPr>
            <a:xfrm>
              <a:off x="1988546" y="-1"/>
              <a:ext cx="419101" cy="70916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solidFill>
                    <a:srgbClr val="852E36"/>
                  </a:solidFill>
                </a:defRPr>
              </a:lvl1pPr>
            </a:lstStyle>
            <a:p>
              <a:r>
                <a:t>+</a:t>
              </a:r>
            </a:p>
          </p:txBody>
        </p:sp>
        <p:sp>
          <p:nvSpPr>
            <p:cNvPr id="1939" name="-"/>
            <p:cNvSpPr txBox="1"/>
            <p:nvPr/>
          </p:nvSpPr>
          <p:spPr>
            <a:xfrm>
              <a:off x="1992737" y="57353"/>
              <a:ext cx="410719" cy="994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b="0">
                  <a:solidFill>
                    <a:srgbClr val="436FB0"/>
                  </a:solidFill>
                </a:defRPr>
              </a:lvl1pPr>
            </a:lstStyle>
            <a:p>
              <a:r>
                <a:t>-</a:t>
              </a:r>
            </a:p>
          </p:txBody>
        </p:sp>
      </p:grpSp>
      <p:grpSp>
        <p:nvGrpSpPr>
          <p:cNvPr id="1977" name="Group"/>
          <p:cNvGrpSpPr/>
          <p:nvPr/>
        </p:nvGrpSpPr>
        <p:grpSpPr>
          <a:xfrm>
            <a:off x="16504449" y="8213446"/>
            <a:ext cx="6206672" cy="3479945"/>
            <a:chOff x="0" y="0"/>
            <a:chExt cx="6206670" cy="3479943"/>
          </a:xfrm>
        </p:grpSpPr>
        <p:grpSp>
          <p:nvGrpSpPr>
            <p:cNvPr id="1972" name="Group"/>
            <p:cNvGrpSpPr/>
            <p:nvPr/>
          </p:nvGrpSpPr>
          <p:grpSpPr>
            <a:xfrm>
              <a:off x="-1" y="0"/>
              <a:ext cx="6206672" cy="1373975"/>
              <a:chOff x="0" y="0"/>
              <a:chExt cx="6206670" cy="1373974"/>
            </a:xfrm>
          </p:grpSpPr>
          <p:grpSp>
            <p:nvGrpSpPr>
              <p:cNvPr id="1967" name="Group"/>
              <p:cNvGrpSpPr/>
              <p:nvPr/>
            </p:nvGrpSpPr>
            <p:grpSpPr>
              <a:xfrm>
                <a:off x="-1" y="348119"/>
                <a:ext cx="6206672" cy="1025856"/>
                <a:chOff x="0" y="0"/>
                <a:chExt cx="6206670" cy="1025854"/>
              </a:xfrm>
            </p:grpSpPr>
            <p:grpSp>
              <p:nvGrpSpPr>
                <p:cNvPr id="1962" name="Group"/>
                <p:cNvGrpSpPr/>
                <p:nvPr/>
              </p:nvGrpSpPr>
              <p:grpSpPr>
                <a:xfrm>
                  <a:off x="-1" y="185026"/>
                  <a:ext cx="6206672" cy="840829"/>
                  <a:chOff x="0" y="0"/>
                  <a:chExt cx="6206670" cy="840828"/>
                </a:xfrm>
              </p:grpSpPr>
              <p:grpSp>
                <p:nvGrpSpPr>
                  <p:cNvPr id="1953" name="Group"/>
                  <p:cNvGrpSpPr/>
                  <p:nvPr/>
                </p:nvGrpSpPr>
                <p:grpSpPr>
                  <a:xfrm>
                    <a:off x="-1" y="0"/>
                    <a:ext cx="6206672" cy="840829"/>
                    <a:chOff x="0" y="0"/>
                    <a:chExt cx="6206670" cy="840828"/>
                  </a:xfrm>
                </p:grpSpPr>
                <p:grpSp>
                  <p:nvGrpSpPr>
                    <p:cNvPr id="1947" name="Group"/>
                    <p:cNvGrpSpPr/>
                    <p:nvPr/>
                  </p:nvGrpSpPr>
                  <p:grpSpPr>
                    <a:xfrm>
                      <a:off x="2483336" y="0"/>
                      <a:ext cx="3723335" cy="840829"/>
                      <a:chOff x="0" y="394"/>
                      <a:chExt cx="3723334" cy="840827"/>
                    </a:xfrm>
                  </p:grpSpPr>
                  <p:sp>
                    <p:nvSpPr>
                      <p:cNvPr id="1993"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94"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1995"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96"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1997"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1998"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nvGrpSpPr>
                    <p:cNvPr id="1952" name="Group"/>
                    <p:cNvGrpSpPr/>
                    <p:nvPr/>
                  </p:nvGrpSpPr>
                  <p:grpSpPr>
                    <a:xfrm>
                      <a:off x="0" y="0"/>
                      <a:ext cx="2483337" cy="840829"/>
                      <a:chOff x="0" y="0"/>
                      <a:chExt cx="2483336" cy="840828"/>
                    </a:xfrm>
                  </p:grpSpPr>
                  <p:sp>
                    <p:nvSpPr>
                      <p:cNvPr id="1999"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000"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001"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002"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grpSp>
                <p:nvGrpSpPr>
                  <p:cNvPr id="1957" name="Group"/>
                  <p:cNvGrpSpPr/>
                  <p:nvPr/>
                </p:nvGrpSpPr>
                <p:grpSpPr>
                  <a:xfrm>
                    <a:off x="1655369" y="66520"/>
                    <a:ext cx="433503" cy="643635"/>
                    <a:chOff x="0" y="0"/>
                    <a:chExt cx="433501" cy="643634"/>
                  </a:xfrm>
                </p:grpSpPr>
                <p:sp>
                  <p:nvSpPr>
                    <p:cNvPr id="1954" name="Rectangle"/>
                    <p:cNvSpPr/>
                    <p:nvPr/>
                  </p:nvSpPr>
                  <p:spPr>
                    <a:xfrm>
                      <a:off x="75239" y="196461"/>
                      <a:ext cx="28302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1955" name="Image" descr="Image"/>
                    <p:cNvPicPr>
                      <a:picLocks noChangeAspect="1"/>
                    </p:cNvPicPr>
                    <p:nvPr/>
                  </p:nvPicPr>
                  <p:blipFill>
                    <a:blip r:embed="rId4">
                      <a:alphaModFix amt="70460"/>
                    </a:blip>
                    <a:stretch>
                      <a:fillRect/>
                    </a:stretch>
                  </p:blipFill>
                  <p:spPr>
                    <a:xfrm>
                      <a:off x="36124" y="180995"/>
                      <a:ext cx="361253" cy="361252"/>
                    </a:xfrm>
                    <a:prstGeom prst="rect">
                      <a:avLst/>
                    </a:prstGeom>
                    <a:ln w="12700" cap="flat">
                      <a:noFill/>
                      <a:miter lim="400000"/>
                    </a:ln>
                    <a:effectLst/>
                  </p:spPr>
                </p:pic>
                <p:sp>
                  <p:nvSpPr>
                    <p:cNvPr id="1956" name="+"/>
                    <p:cNvSpPr txBox="1"/>
                    <p:nvPr/>
                  </p:nvSpPr>
                  <p:spPr>
                    <a:xfrm>
                      <a:off x="0" y="0"/>
                      <a:ext cx="433502"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nvGrpSpPr>
                  <p:cNvPr id="1961" name="Group"/>
                  <p:cNvGrpSpPr/>
                  <p:nvPr/>
                </p:nvGrpSpPr>
                <p:grpSpPr>
                  <a:xfrm>
                    <a:off x="4683664" y="66520"/>
                    <a:ext cx="541878" cy="643635"/>
                    <a:chOff x="0" y="0"/>
                    <a:chExt cx="541877" cy="643634"/>
                  </a:xfrm>
                </p:grpSpPr>
                <p:sp>
                  <p:nvSpPr>
                    <p:cNvPr id="1958" name="Rectangle"/>
                    <p:cNvSpPr/>
                    <p:nvPr/>
                  </p:nvSpPr>
                  <p:spPr>
                    <a:xfrm>
                      <a:off x="47606" y="168817"/>
                      <a:ext cx="44666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1959" name="Image" descr="Image"/>
                    <p:cNvPicPr>
                      <a:picLocks noChangeAspect="1"/>
                    </p:cNvPicPr>
                    <p:nvPr/>
                  </p:nvPicPr>
                  <p:blipFill>
                    <a:blip r:embed="rId5">
                      <a:alphaModFix amt="69671"/>
                    </a:blip>
                    <a:srcRect/>
                    <a:stretch>
                      <a:fillRect/>
                    </a:stretch>
                  </p:blipFill>
                  <p:spPr>
                    <a:xfrm>
                      <a:off x="0" y="111849"/>
                      <a:ext cx="541878" cy="474143"/>
                    </a:xfrm>
                    <a:prstGeom prst="rect">
                      <a:avLst/>
                    </a:prstGeom>
                    <a:ln w="12700" cap="flat">
                      <a:noFill/>
                      <a:miter lim="400000"/>
                    </a:ln>
                    <a:effectLst/>
                  </p:spPr>
                </p:pic>
                <p:sp>
                  <p:nvSpPr>
                    <p:cNvPr id="1960" name="+"/>
                    <p:cNvSpPr txBox="1"/>
                    <p:nvPr/>
                  </p:nvSpPr>
                  <p:spPr>
                    <a:xfrm>
                      <a:off x="54187" y="0"/>
                      <a:ext cx="433503"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grpSp>
              <p:nvGrpSpPr>
                <p:cNvPr id="1966" name="Group"/>
                <p:cNvGrpSpPr/>
                <p:nvPr/>
              </p:nvGrpSpPr>
              <p:grpSpPr>
                <a:xfrm>
                  <a:off x="3381096" y="0"/>
                  <a:ext cx="379474" cy="608749"/>
                  <a:chOff x="0" y="0"/>
                  <a:chExt cx="379472" cy="608748"/>
                </a:xfrm>
              </p:grpSpPr>
              <p:sp>
                <p:nvSpPr>
                  <p:cNvPr id="1963" name="Rectangle"/>
                  <p:cNvSpPr/>
                  <p:nvPr/>
                </p:nvSpPr>
                <p:spPr>
                  <a:xfrm rot="17558613">
                    <a:off x="-117416" y="248921"/>
                    <a:ext cx="604966" cy="11647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964" name="Line"/>
                  <p:cNvSpPr/>
                  <p:nvPr/>
                </p:nvSpPr>
                <p:spPr>
                  <a:xfrm flipV="1">
                    <a:off x="-1"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1965" name="Line"/>
                  <p:cNvSpPr/>
                  <p:nvPr/>
                </p:nvSpPr>
                <p:spPr>
                  <a:xfrm flipV="1">
                    <a:off x="134329"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sp>
            <p:nvSpPr>
              <p:cNvPr id="1968" name="Line"/>
              <p:cNvSpPr/>
              <p:nvPr/>
            </p:nvSpPr>
            <p:spPr>
              <a:xfrm flipH="1" flipV="1">
                <a:off x="1723178" y="284056"/>
                <a:ext cx="453239" cy="1"/>
              </a:xfrm>
              <a:prstGeom prst="line">
                <a:avLst/>
              </a:prstGeom>
              <a:noFill/>
              <a:ln w="76200" cap="flat">
                <a:solidFill>
                  <a:srgbClr val="FF2600"/>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nvGrpSpPr>
              <p:cNvPr id="1971" name="Group"/>
              <p:cNvGrpSpPr/>
              <p:nvPr/>
            </p:nvGrpSpPr>
            <p:grpSpPr>
              <a:xfrm flipH="1">
                <a:off x="4485445" y="-1"/>
                <a:ext cx="977197" cy="309779"/>
                <a:chOff x="0" y="0"/>
                <a:chExt cx="977195" cy="309777"/>
              </a:xfrm>
            </p:grpSpPr>
            <p:sp>
              <p:nvSpPr>
                <p:cNvPr id="1969" name="Line"/>
                <p:cNvSpPr/>
                <p:nvPr/>
              </p:nvSpPr>
              <p:spPr>
                <a:xfrm flipH="1" flipV="1">
                  <a:off x="63499" y="0"/>
                  <a:ext cx="913697" cy="1"/>
                </a:xfrm>
                <a:prstGeom prst="line">
                  <a:avLst/>
                </a:prstGeom>
                <a:noFill/>
                <a:ln w="76200" cap="flat">
                  <a:solidFill>
                    <a:srgbClr val="852E36"/>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1970" name="Line"/>
                <p:cNvSpPr/>
                <p:nvPr/>
              </p:nvSpPr>
              <p:spPr>
                <a:xfrm flipH="1" flipV="1">
                  <a:off x="-1" y="309777"/>
                  <a:ext cx="913697" cy="1"/>
                </a:xfrm>
                <a:prstGeom prst="line">
                  <a:avLst/>
                </a:prstGeom>
                <a:noFill/>
                <a:ln w="76200" cap="flat">
                  <a:solidFill>
                    <a:srgbClr val="4270B0"/>
                  </a:solidFill>
                  <a:prstDash val="solid"/>
                  <a:miter lim="400000"/>
                  <a:tail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grpSp>
          <p:nvGrpSpPr>
            <p:cNvPr id="1976" name="Group"/>
            <p:cNvGrpSpPr/>
            <p:nvPr/>
          </p:nvGrpSpPr>
          <p:grpSpPr>
            <a:xfrm>
              <a:off x="1676660" y="1893461"/>
              <a:ext cx="3493498" cy="1586483"/>
              <a:chOff x="0" y="238203"/>
              <a:chExt cx="3493496" cy="1586482"/>
            </a:xfrm>
          </p:grpSpPr>
          <mc:AlternateContent xmlns:mc="http://schemas.openxmlformats.org/markup-compatibility/2006" xmlns:a14="http://schemas.microsoft.com/office/drawing/2010/main">
            <mc:Choice Requires="a14">
              <p:sp>
                <p:nvSpPr>
                  <p:cNvPr id="1973" name="Equation"/>
                  <p:cNvSpPr txBox="1"/>
                  <p:nvPr/>
                </p:nvSpPr>
                <p:spPr>
                  <a:xfrm>
                    <a:off x="0" y="238203"/>
                    <a:ext cx="3035021" cy="559568"/>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000000"/>
                                  </a:solidFill>
                                  <a:latin typeface="Cambria Math" panose="02040503050406030204" pitchFamily="18" charset="0"/>
                                </a:rPr>
                              </m:ctrlPr>
                            </m:sSubSup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𝑡𝑜𝑡</m:t>
                              </m:r>
                            </m:sub>
                            <m:sup>
                              <m:r>
                                <a:rPr sz="4000" i="1">
                                  <a:solidFill>
                                    <a:srgbClr val="000000"/>
                                  </a:solidFill>
                                  <a:latin typeface="Cambria Math" panose="02040503050406030204" pitchFamily="18" charset="0"/>
                                </a:rPr>
                                <m:t>𝑂𝑃</m:t>
                              </m:r>
                            </m:sup>
                          </m:sSubSup>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𝑚</m:t>
                              </m:r>
                            </m:sub>
                          </m:sSub>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𝑎</m:t>
                              </m:r>
                            </m:sub>
                          </m:sSub>
                        </m:oMath>
                      </m:oMathPara>
                    </a14:m>
                    <a:endParaRPr sz="4000"/>
                  </a:p>
                </p:txBody>
              </p:sp>
            </mc:Choice>
            <mc:Fallback xmlns="">
              <p:sp>
                <p:nvSpPr>
                  <p:cNvPr id="1973" name="Equation"/>
                  <p:cNvSpPr txBox="1">
                    <a:spLocks noRot="1" noChangeAspect="1" noMove="1" noResize="1" noEditPoints="1" noAdjustHandles="1" noChangeArrowheads="1" noChangeShapeType="1" noTextEdit="1"/>
                  </p:cNvSpPr>
                  <p:nvPr/>
                </p:nvSpPr>
                <p:spPr>
                  <a:xfrm>
                    <a:off x="0" y="238203"/>
                    <a:ext cx="3035021" cy="559568"/>
                  </a:xfrm>
                  <a:prstGeom prst="rect">
                    <a:avLst/>
                  </a:prstGeom>
                  <a:blipFill>
                    <a:blip r:embed="rId7"/>
                    <a:stretch>
                      <a:fillRect l="-5833" r="-7083" b="-30435"/>
                    </a:stretch>
                  </a:blipFill>
                  <a:ln w="12700" cap="flat">
                    <a:noFill/>
                    <a:miter lim="400000"/>
                  </a:ln>
                  <a:effectLst/>
                </p:spPr>
                <p:txBody>
                  <a:bodyPr/>
                  <a:lstStyle/>
                  <a:p>
                    <a:r>
                      <a:rPr lang="en-CH">
                        <a:noFill/>
                      </a:rPr>
                      <a:t> </a:t>
                    </a:r>
                  </a:p>
                </p:txBody>
              </p:sp>
            </mc:Fallback>
          </mc:AlternateContent>
          <p:sp>
            <p:nvSpPr>
              <p:cNvPr id="1974" name="+"/>
              <p:cNvSpPr/>
              <p:nvPr/>
            </p:nvSpPr>
            <p:spPr>
              <a:xfrm>
                <a:off x="1988546" y="354582"/>
                <a:ext cx="47208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000">
                    <a:solidFill>
                      <a:srgbClr val="4270B0"/>
                    </a:solidFill>
                  </a:defRPr>
                </a:lvl1pPr>
              </a:lstStyle>
              <a:p>
                <a:r>
                  <a:t>+</a:t>
                </a:r>
              </a:p>
            </p:txBody>
          </p:sp>
          <p:sp>
            <p:nvSpPr>
              <p:cNvPr id="1975" name="-"/>
              <p:cNvSpPr/>
              <p:nvPr/>
            </p:nvSpPr>
            <p:spPr>
              <a:xfrm>
                <a:off x="2223496" y="55468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b="0">
                    <a:solidFill>
                      <a:srgbClr val="852E36"/>
                    </a:solidFill>
                  </a:defRPr>
                </a:lvl1pPr>
              </a:lstStyle>
              <a:p>
                <a:r>
                  <a:t>-</a:t>
                </a:r>
              </a:p>
            </p:txBody>
          </p:sp>
        </p:grpSp>
      </p:grpSp>
      <p:sp>
        <p:nvSpPr>
          <p:cNvPr id="1978" name="Both amplitude and sign information"/>
          <p:cNvSpPr txBox="1"/>
          <p:nvPr/>
        </p:nvSpPr>
        <p:spPr>
          <a:xfrm>
            <a:off x="13673461" y="11335808"/>
            <a:ext cx="6454141"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b="0">
                <a:latin typeface="Rubik Medium"/>
                <a:ea typeface="Rubik Medium"/>
                <a:cs typeface="Rubik Medium"/>
                <a:sym typeface="Rubik Light"/>
              </a:defRPr>
            </a:pPr>
            <a:r>
              <a:t>Both amplitude and </a:t>
            </a:r>
            <a:r>
              <a:rPr>
                <a:solidFill>
                  <a:srgbClr val="852E35"/>
                </a:solidFill>
                <a:latin typeface="Rubik Medium"/>
                <a:ea typeface="Rubik Medium"/>
                <a:cs typeface="Rubik Medium"/>
                <a:sym typeface="Rubik Medium"/>
              </a:rPr>
              <a:t>s</a:t>
            </a:r>
            <a:r>
              <a:rPr>
                <a:solidFill>
                  <a:srgbClr val="4270B1"/>
                </a:solidFill>
                <a:latin typeface="Rubik Medium"/>
                <a:ea typeface="Rubik Medium"/>
                <a:cs typeface="Rubik Medium"/>
                <a:sym typeface="Rubik Medium"/>
              </a:rPr>
              <a:t>i</a:t>
            </a:r>
            <a:r>
              <a:rPr>
                <a:solidFill>
                  <a:srgbClr val="852E36"/>
                </a:solidFill>
                <a:latin typeface="Rubik Medium"/>
                <a:ea typeface="Rubik Medium"/>
                <a:cs typeface="Rubik Medium"/>
                <a:sym typeface="Rubik Medium"/>
              </a:rPr>
              <a:t>g</a:t>
            </a:r>
            <a:r>
              <a:rPr>
                <a:solidFill>
                  <a:srgbClr val="4270B1"/>
                </a:solidFill>
                <a:latin typeface="Rubik Medium"/>
                <a:ea typeface="Rubik Medium"/>
                <a:cs typeface="Rubik Medium"/>
                <a:sym typeface="Rubik Medium"/>
              </a:rPr>
              <a:t>n</a:t>
            </a:r>
            <a:r>
              <a:t> information</a:t>
            </a:r>
          </a:p>
        </p:txBody>
      </p:sp>
      <p:sp>
        <p:nvSpPr>
          <p:cNvPr id="1979" name="Interferometric measurement"/>
          <p:cNvSpPr txBox="1"/>
          <p:nvPr/>
        </p:nvSpPr>
        <p:spPr>
          <a:xfrm>
            <a:off x="13673461" y="4538941"/>
            <a:ext cx="5182744"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0">
                <a:latin typeface="Rubik Medium"/>
                <a:ea typeface="Rubik Medium"/>
                <a:cs typeface="Rubik Medium"/>
                <a:sym typeface="Rubik Light"/>
              </a:defRPr>
            </a:lvl1pPr>
          </a:lstStyle>
          <a:p>
            <a:r>
              <a:t>Interferometric measurement</a:t>
            </a:r>
          </a:p>
        </p:txBody>
      </p:sp>
      <p:sp>
        <p:nvSpPr>
          <p:cNvPr id="1980" name="(Same Phase)"/>
          <p:cNvSpPr txBox="1"/>
          <p:nvPr/>
        </p:nvSpPr>
        <p:spPr>
          <a:xfrm>
            <a:off x="13673461" y="6993181"/>
            <a:ext cx="2470786"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0">
                <a:latin typeface="Rubik Medium"/>
                <a:ea typeface="Rubik Medium"/>
                <a:cs typeface="Rubik Medium"/>
                <a:sym typeface="Rubik Light"/>
              </a:defRPr>
            </a:lvl1pPr>
          </a:lstStyle>
          <a:p>
            <a:r>
              <a:t>(Same Phase)</a:t>
            </a:r>
          </a:p>
        </p:txBody>
      </p:sp>
      <p:sp>
        <p:nvSpPr>
          <p:cNvPr id="1981" name="(Opposite Phase)"/>
          <p:cNvSpPr txBox="1"/>
          <p:nvPr/>
        </p:nvSpPr>
        <p:spPr>
          <a:xfrm>
            <a:off x="13673461" y="10083609"/>
            <a:ext cx="3015616"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0">
                <a:latin typeface="Rubik Medium"/>
                <a:ea typeface="Rubik Medium"/>
                <a:cs typeface="Rubik Medium"/>
                <a:sym typeface="Rubik Light"/>
              </a:defRPr>
            </a:lvl1pPr>
          </a:lstStyle>
          <a:p>
            <a:r>
              <a:t>(Opposite Phase)</a:t>
            </a:r>
          </a:p>
        </p:txBody>
      </p:sp>
      <p:sp>
        <p:nvSpPr>
          <p:cNvPr id="1982" name="Circle"/>
          <p:cNvSpPr/>
          <p:nvPr/>
        </p:nvSpPr>
        <p:spPr>
          <a:xfrm>
            <a:off x="6994581" y="4238881"/>
            <a:ext cx="642167" cy="645665"/>
          </a:xfrm>
          <a:prstGeom prst="ellipse">
            <a:avLst/>
          </a:prstGeom>
          <a:ln w="381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9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198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3" nodeType="clickEffect">
                                  <p:stCondLst>
                                    <p:cond delay="0"/>
                                  </p:stCondLst>
                                  <p:iterate>
                                    <p:tmAbs val="0"/>
                                  </p:iterate>
                                  <p:childTnLst>
                                    <p:set>
                                      <p:cBhvr>
                                        <p:cTn id="19" fill="hold"/>
                                        <p:tgtEl>
                                          <p:spTgt spid="190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4" nodeType="afterEffect">
                                  <p:stCondLst>
                                    <p:cond delay="0"/>
                                  </p:stCondLst>
                                  <p:iterate>
                                    <p:tmAbs val="0"/>
                                  </p:iterate>
                                  <p:childTnLst>
                                    <p:set>
                                      <p:cBhvr>
                                        <p:cTn id="22" fill="hold"/>
                                        <p:tgtEl>
                                          <p:spTgt spid="193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5" nodeType="afterEffect">
                                  <p:stCondLst>
                                    <p:cond delay="0"/>
                                  </p:stCondLst>
                                  <p:iterate>
                                    <p:tmAbs val="0"/>
                                  </p:iterate>
                                  <p:childTnLst>
                                    <p:set>
                                      <p:cBhvr>
                                        <p:cTn id="25" fill="hold"/>
                                        <p:tgtEl>
                                          <p:spTgt spid="190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6" nodeType="clickEffect">
                                  <p:stCondLst>
                                    <p:cond delay="0"/>
                                  </p:stCondLst>
                                  <p:iterate>
                                    <p:tmAbs val="0"/>
                                  </p:iterate>
                                  <p:childTnLst>
                                    <p:set>
                                      <p:cBhvr>
                                        <p:cTn id="29" fill="hold"/>
                                        <p:tgtEl>
                                          <p:spTgt spid="197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7" nodeType="afterEffect">
                                  <p:stCondLst>
                                    <p:cond delay="0"/>
                                  </p:stCondLst>
                                  <p:iterate>
                                    <p:tmAbs val="0"/>
                                  </p:iterate>
                                  <p:childTnLst>
                                    <p:set>
                                      <p:cBhvr>
                                        <p:cTn id="32" fill="hold"/>
                                        <p:tgtEl>
                                          <p:spTgt spid="1936"/>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8" nodeType="afterEffect">
                                  <p:stCondLst>
                                    <p:cond delay="0"/>
                                  </p:stCondLst>
                                  <p:iterate>
                                    <p:tmAbs val="0"/>
                                  </p:iterate>
                                  <p:childTnLst>
                                    <p:set>
                                      <p:cBhvr>
                                        <p:cTn id="35" fill="hold"/>
                                        <p:tgtEl>
                                          <p:spTgt spid="1940"/>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9" nodeType="afterEffect">
                                  <p:stCondLst>
                                    <p:cond delay="0"/>
                                  </p:stCondLst>
                                  <p:iterate>
                                    <p:tmAbs val="0"/>
                                  </p:iterate>
                                  <p:childTnLst>
                                    <p:set>
                                      <p:cBhvr>
                                        <p:cTn id="38" fill="hold"/>
                                        <p:tgtEl>
                                          <p:spTgt spid="19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197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1" nodeType="afterEffect">
                                  <p:stCondLst>
                                    <p:cond delay="0"/>
                                  </p:stCondLst>
                                  <p:iterate>
                                    <p:tmAbs val="0"/>
                                  </p:iterate>
                                  <p:childTnLst>
                                    <p:set>
                                      <p:cBhvr>
                                        <p:cTn id="45" fill="hold"/>
                                        <p:tgtEl>
                                          <p:spTgt spid="198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2" nodeType="clickEffect">
                                  <p:stCondLst>
                                    <p:cond delay="0"/>
                                  </p:stCondLst>
                                  <p:iterate>
                                    <p:tmAbs val="0"/>
                                  </p:iterate>
                                  <p:childTnLst>
                                    <p:set>
                                      <p:cBhvr>
                                        <p:cTn id="49" fill="hold"/>
                                        <p:tgtEl>
                                          <p:spTgt spid="1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7" grpId="1" build="p" bldLvl="5" animBg="1" advAuto="0"/>
      <p:bldP spid="1900" grpId="5" animBg="1" advAuto="0"/>
      <p:bldP spid="1908" grpId="3" animBg="1" advAuto="0"/>
      <p:bldP spid="1935" grpId="4" animBg="1" advAuto="0"/>
      <p:bldP spid="1936" grpId="7" animBg="1" advAuto="0"/>
      <p:bldP spid="1940" grpId="8" animBg="1" advAuto="0"/>
      <p:bldP spid="1977" grpId="10" animBg="1" advAuto="0"/>
      <p:bldP spid="1978" grpId="12" animBg="1" advAuto="0"/>
      <p:bldP spid="1979" grpId="6" animBg="1" advAuto="0"/>
      <p:bldP spid="1980" grpId="9" animBg="1" advAuto="0"/>
      <p:bldP spid="1981" grpId="11" animBg="1" advAuto="0"/>
      <p:bldP spid="1982"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7" name="Image" descr="Image"/>
          <p:cNvPicPr>
            <a:picLocks noChangeAspect="1"/>
          </p:cNvPicPr>
          <p:nvPr/>
        </p:nvPicPr>
        <p:blipFill>
          <a:blip r:embed="rId3"/>
          <a:stretch>
            <a:fillRect/>
          </a:stretch>
        </p:blipFill>
        <p:spPr>
          <a:xfrm>
            <a:off x="25671" y="3961569"/>
            <a:ext cx="12262052" cy="5921497"/>
          </a:xfrm>
          <a:prstGeom prst="rect">
            <a:avLst/>
          </a:prstGeom>
          <a:ln w="12700">
            <a:miter lim="400000"/>
          </a:ln>
        </p:spPr>
      </p:pic>
      <p:sp>
        <p:nvSpPr>
          <p:cNvPr id="2008" name="Phase sensitive forces"/>
          <p:cNvSpPr txBox="1"/>
          <p:nvPr/>
        </p:nvSpPr>
        <p:spPr>
          <a:xfrm>
            <a:off x="13474700" y="889000"/>
            <a:ext cx="10032783" cy="151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algn="l" defTabSz="821531">
              <a:spcBef>
                <a:spcPts val="8000"/>
              </a:spcBef>
              <a:defRPr sz="7000" b="0">
                <a:latin typeface="Rubik Medium"/>
                <a:ea typeface="Rubik Medium"/>
                <a:cs typeface="Rubik Medium"/>
                <a:sym typeface="Rubik Medium"/>
              </a:defRPr>
            </a:lvl1pPr>
          </a:lstStyle>
          <a:p>
            <a:r>
              <a:t>Phase sensitive forces</a:t>
            </a:r>
          </a:p>
        </p:txBody>
      </p:sp>
      <p:grpSp>
        <p:nvGrpSpPr>
          <p:cNvPr id="2093" name="Group"/>
          <p:cNvGrpSpPr/>
          <p:nvPr/>
        </p:nvGrpSpPr>
        <p:grpSpPr>
          <a:xfrm>
            <a:off x="13673461" y="3113154"/>
            <a:ext cx="9711568" cy="8781455"/>
            <a:chOff x="0" y="236677"/>
            <a:chExt cx="9711566" cy="8781453"/>
          </a:xfrm>
        </p:grpSpPr>
        <p:grpSp>
          <p:nvGrpSpPr>
            <p:cNvPr id="2011" name="Group"/>
            <p:cNvGrpSpPr/>
            <p:nvPr/>
          </p:nvGrpSpPr>
          <p:grpSpPr>
            <a:xfrm>
              <a:off x="7981517" y="2304511"/>
              <a:ext cx="977196" cy="309779"/>
              <a:chOff x="0" y="0"/>
              <a:chExt cx="977195" cy="309777"/>
            </a:xfrm>
          </p:grpSpPr>
          <p:sp>
            <p:nvSpPr>
              <p:cNvPr id="2009" name="Line"/>
              <p:cNvSpPr/>
              <p:nvPr/>
            </p:nvSpPr>
            <p:spPr>
              <a:xfrm flipH="1" flipV="1">
                <a:off x="63499" y="0"/>
                <a:ext cx="913697" cy="1"/>
              </a:xfrm>
              <a:prstGeom prst="line">
                <a:avLst/>
              </a:prstGeom>
              <a:noFill/>
              <a:ln w="76200" cap="flat">
                <a:solidFill>
                  <a:srgbClr val="852E36"/>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2010" name="Line"/>
              <p:cNvSpPr/>
              <p:nvPr/>
            </p:nvSpPr>
            <p:spPr>
              <a:xfrm flipH="1" flipV="1">
                <a:off x="-1" y="309777"/>
                <a:ext cx="913697" cy="1"/>
              </a:xfrm>
              <a:prstGeom prst="line">
                <a:avLst/>
              </a:prstGeom>
              <a:noFill/>
              <a:ln w="76200" cap="flat">
                <a:solidFill>
                  <a:srgbClr val="4270B0"/>
                </a:solidFill>
                <a:prstDash val="solid"/>
                <a:miter lim="400000"/>
                <a:tail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nvGrpSpPr>
            <p:cNvPr id="2019" name="Group"/>
            <p:cNvGrpSpPr/>
            <p:nvPr/>
          </p:nvGrpSpPr>
          <p:grpSpPr>
            <a:xfrm>
              <a:off x="4745780" y="236677"/>
              <a:ext cx="4965787" cy="2531796"/>
              <a:chOff x="0" y="236677"/>
              <a:chExt cx="4965786" cy="2531794"/>
            </a:xfrm>
          </p:grpSpPr>
          <p:sp>
            <p:nvSpPr>
              <p:cNvPr id="2012" name="Line"/>
              <p:cNvSpPr/>
              <p:nvPr/>
            </p:nvSpPr>
            <p:spPr>
              <a:xfrm>
                <a:off x="0" y="888936"/>
                <a:ext cx="1270000" cy="1"/>
              </a:xfrm>
              <a:prstGeom prst="lin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3" name="Line"/>
              <p:cNvSpPr/>
              <p:nvPr/>
            </p:nvSpPr>
            <p:spPr>
              <a:xfrm>
                <a:off x="1651000" y="1498472"/>
                <a:ext cx="1270000" cy="1"/>
              </a:xfrm>
              <a:prstGeom prst="line">
                <a:avLst/>
              </a:prstGeom>
              <a:noFill/>
              <a:ln w="101600" cap="flat">
                <a:solidFill>
                  <a:srgbClr val="852E36"/>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4" name="Line"/>
              <p:cNvSpPr/>
              <p:nvPr/>
            </p:nvSpPr>
            <p:spPr>
              <a:xfrm>
                <a:off x="1651000" y="279399"/>
                <a:ext cx="1270000" cy="1"/>
              </a:xfrm>
              <a:prstGeom prst="line">
                <a:avLst/>
              </a:prstGeom>
              <a:noFill/>
              <a:ln w="101600" cap="flat">
                <a:solidFill>
                  <a:srgbClr val="4270B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5" name="Line"/>
              <p:cNvSpPr/>
              <p:nvPr/>
            </p:nvSpPr>
            <p:spPr>
              <a:xfrm flipV="1">
                <a:off x="1224649" y="236677"/>
                <a:ext cx="457710" cy="652260"/>
              </a:xfrm>
              <a:prstGeom prst="line">
                <a:avLst/>
              </a:prstGeom>
              <a:noFill/>
              <a:ln w="1016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6" name="Line"/>
              <p:cNvSpPr/>
              <p:nvPr/>
            </p:nvSpPr>
            <p:spPr>
              <a:xfrm>
                <a:off x="1224649" y="897077"/>
                <a:ext cx="457710" cy="652260"/>
              </a:xfrm>
              <a:prstGeom prst="line">
                <a:avLst/>
              </a:prstGeom>
              <a:noFill/>
              <a:ln w="1016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7" name="Red"/>
              <p:cNvSpPr/>
              <p:nvPr/>
            </p:nvSpPr>
            <p:spPr>
              <a:xfrm>
                <a:off x="3695786" y="14984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852E36"/>
                    </a:solidFill>
                    <a:latin typeface="Rubik Light Bold"/>
                    <a:ea typeface="Rubik Light Bold"/>
                    <a:cs typeface="Rubik Light Bold"/>
                    <a:sym typeface="Rubik Light Bold"/>
                  </a:defRPr>
                </a:lvl1pPr>
              </a:lstStyle>
              <a:p>
                <a:r>
                  <a:t>Red</a:t>
                </a:r>
              </a:p>
            </p:txBody>
          </p:sp>
          <p:sp>
            <p:nvSpPr>
              <p:cNvPr id="2018" name="Blue"/>
              <p:cNvSpPr/>
              <p:nvPr/>
            </p:nvSpPr>
            <p:spPr>
              <a:xfrm>
                <a:off x="3695786" y="2793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4270B1"/>
                    </a:solidFill>
                    <a:latin typeface="Rubik Light Bold"/>
                    <a:ea typeface="Rubik Light Bold"/>
                    <a:cs typeface="Rubik Light Bold"/>
                    <a:sym typeface="Rubik Light Bold"/>
                  </a:defRPr>
                </a:lvl1pPr>
              </a:lstStyle>
              <a:p>
                <a:r>
                  <a:t>Blue</a:t>
                </a:r>
              </a:p>
            </p:txBody>
          </p:sp>
        </p:grpSp>
        <p:grpSp>
          <p:nvGrpSpPr>
            <p:cNvPr id="2046" name="Group"/>
            <p:cNvGrpSpPr/>
            <p:nvPr/>
          </p:nvGrpSpPr>
          <p:grpSpPr>
            <a:xfrm>
              <a:off x="2830988" y="2574511"/>
              <a:ext cx="6206672" cy="1069004"/>
              <a:chOff x="0" y="0"/>
              <a:chExt cx="6206670" cy="1069002"/>
            </a:xfrm>
          </p:grpSpPr>
          <p:grpSp>
            <p:nvGrpSpPr>
              <p:cNvPr id="2041" name="Group"/>
              <p:cNvGrpSpPr/>
              <p:nvPr/>
            </p:nvGrpSpPr>
            <p:grpSpPr>
              <a:xfrm>
                <a:off x="-1" y="0"/>
                <a:ext cx="6206672" cy="1069003"/>
                <a:chOff x="0" y="0"/>
                <a:chExt cx="6206670" cy="1069002"/>
              </a:xfrm>
            </p:grpSpPr>
            <p:grpSp>
              <p:nvGrpSpPr>
                <p:cNvPr id="2032" name="Group"/>
                <p:cNvGrpSpPr/>
                <p:nvPr/>
              </p:nvGrpSpPr>
              <p:grpSpPr>
                <a:xfrm>
                  <a:off x="-1" y="228174"/>
                  <a:ext cx="6206672" cy="840829"/>
                  <a:chOff x="0" y="0"/>
                  <a:chExt cx="6206670" cy="840828"/>
                </a:xfrm>
              </p:grpSpPr>
              <p:grpSp>
                <p:nvGrpSpPr>
                  <p:cNvPr id="2026" name="Group"/>
                  <p:cNvGrpSpPr/>
                  <p:nvPr/>
                </p:nvGrpSpPr>
                <p:grpSpPr>
                  <a:xfrm>
                    <a:off x="2483336" y="0"/>
                    <a:ext cx="3723335" cy="840829"/>
                    <a:chOff x="0" y="394"/>
                    <a:chExt cx="3723334" cy="840827"/>
                  </a:xfrm>
                </p:grpSpPr>
                <p:sp>
                  <p:nvSpPr>
                    <p:cNvPr id="209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0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10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0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10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0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nvGrpSpPr>
                  <p:cNvPr id="2031" name="Group"/>
                  <p:cNvGrpSpPr/>
                  <p:nvPr/>
                </p:nvGrpSpPr>
                <p:grpSpPr>
                  <a:xfrm>
                    <a:off x="0" y="0"/>
                    <a:ext cx="2483337" cy="840829"/>
                    <a:chOff x="0" y="0"/>
                    <a:chExt cx="2483336" cy="840828"/>
                  </a:xfrm>
                </p:grpSpPr>
                <p:sp>
                  <p:nvSpPr>
                    <p:cNvPr id="210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0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10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0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grpSp>
              <p:nvGrpSpPr>
                <p:cNvPr id="2036" name="Group"/>
                <p:cNvGrpSpPr/>
                <p:nvPr/>
              </p:nvGrpSpPr>
              <p:grpSpPr>
                <a:xfrm>
                  <a:off x="1655369" y="294694"/>
                  <a:ext cx="433503" cy="643636"/>
                  <a:chOff x="0" y="0"/>
                  <a:chExt cx="433501" cy="643634"/>
                </a:xfrm>
              </p:grpSpPr>
              <p:sp>
                <p:nvSpPr>
                  <p:cNvPr id="2033" name="Rectangle"/>
                  <p:cNvSpPr/>
                  <p:nvPr/>
                </p:nvSpPr>
                <p:spPr>
                  <a:xfrm>
                    <a:off x="75239" y="196461"/>
                    <a:ext cx="28302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034" name="Image" descr="Image"/>
                  <p:cNvPicPr>
                    <a:picLocks noChangeAspect="1"/>
                  </p:cNvPicPr>
                  <p:nvPr/>
                </p:nvPicPr>
                <p:blipFill>
                  <a:blip r:embed="rId4">
                    <a:alphaModFix amt="70460"/>
                  </a:blip>
                  <a:stretch>
                    <a:fillRect/>
                  </a:stretch>
                </p:blipFill>
                <p:spPr>
                  <a:xfrm>
                    <a:off x="36124" y="180995"/>
                    <a:ext cx="361253" cy="361252"/>
                  </a:xfrm>
                  <a:prstGeom prst="rect">
                    <a:avLst/>
                  </a:prstGeom>
                  <a:ln w="12700" cap="flat">
                    <a:noFill/>
                    <a:miter lim="400000"/>
                  </a:ln>
                  <a:effectLst/>
                </p:spPr>
              </p:pic>
              <p:sp>
                <p:nvSpPr>
                  <p:cNvPr id="2035" name="+"/>
                  <p:cNvSpPr txBox="1"/>
                  <p:nvPr/>
                </p:nvSpPr>
                <p:spPr>
                  <a:xfrm>
                    <a:off x="0" y="0"/>
                    <a:ext cx="433502"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nvGrpSpPr>
                <p:cNvPr id="2040" name="Group"/>
                <p:cNvGrpSpPr/>
                <p:nvPr/>
              </p:nvGrpSpPr>
              <p:grpSpPr>
                <a:xfrm>
                  <a:off x="3356637" y="0"/>
                  <a:ext cx="379474" cy="608749"/>
                  <a:chOff x="0" y="0"/>
                  <a:chExt cx="379472" cy="608748"/>
                </a:xfrm>
              </p:grpSpPr>
              <p:sp>
                <p:nvSpPr>
                  <p:cNvPr id="2037" name="Rectangle"/>
                  <p:cNvSpPr/>
                  <p:nvPr/>
                </p:nvSpPr>
                <p:spPr>
                  <a:xfrm rot="17558613">
                    <a:off x="-117416" y="248921"/>
                    <a:ext cx="604966" cy="11647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038" name="Line"/>
                  <p:cNvSpPr/>
                  <p:nvPr/>
                </p:nvSpPr>
                <p:spPr>
                  <a:xfrm flipV="1">
                    <a:off x="-1"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039" name="Line"/>
                  <p:cNvSpPr/>
                  <p:nvPr/>
                </p:nvSpPr>
                <p:spPr>
                  <a:xfrm flipV="1">
                    <a:off x="134329"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grpSp>
            <p:nvGrpSpPr>
              <p:cNvPr id="2045" name="Group"/>
              <p:cNvGrpSpPr/>
              <p:nvPr/>
            </p:nvGrpSpPr>
            <p:grpSpPr>
              <a:xfrm>
                <a:off x="5325617" y="294240"/>
                <a:ext cx="541878" cy="643636"/>
                <a:chOff x="0" y="0"/>
                <a:chExt cx="541877" cy="643634"/>
              </a:xfrm>
            </p:grpSpPr>
            <p:sp>
              <p:nvSpPr>
                <p:cNvPr id="2042" name="Rectangle"/>
                <p:cNvSpPr/>
                <p:nvPr/>
              </p:nvSpPr>
              <p:spPr>
                <a:xfrm>
                  <a:off x="47606" y="121778"/>
                  <a:ext cx="446664" cy="45440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043" name="Image" descr="Image"/>
                <p:cNvPicPr>
                  <a:picLocks noChangeAspect="1"/>
                </p:cNvPicPr>
                <p:nvPr/>
              </p:nvPicPr>
              <p:blipFill>
                <a:blip r:embed="rId5">
                  <a:alphaModFix amt="69671"/>
                </a:blip>
                <a:srcRect/>
                <a:stretch>
                  <a:fillRect/>
                </a:stretch>
              </p:blipFill>
              <p:spPr>
                <a:xfrm>
                  <a:off x="0" y="111848"/>
                  <a:ext cx="541878" cy="474144"/>
                </a:xfrm>
                <a:prstGeom prst="rect">
                  <a:avLst/>
                </a:prstGeom>
                <a:ln w="12700" cap="flat">
                  <a:noFill/>
                  <a:miter lim="400000"/>
                </a:ln>
                <a:effectLst/>
              </p:spPr>
            </p:pic>
            <p:sp>
              <p:nvSpPr>
                <p:cNvPr id="2044" name="+"/>
                <p:cNvSpPr txBox="1"/>
                <p:nvPr/>
              </p:nvSpPr>
              <p:spPr>
                <a:xfrm>
                  <a:off x="54187" y="0"/>
                  <a:ext cx="433503"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sp>
          <p:nvSpPr>
            <p:cNvPr id="2047" name="Line"/>
            <p:cNvSpPr/>
            <p:nvPr/>
          </p:nvSpPr>
          <p:spPr>
            <a:xfrm flipH="1">
              <a:off x="4460459" y="2481775"/>
              <a:ext cx="453239" cy="1"/>
            </a:xfrm>
            <a:prstGeom prst="line">
              <a:avLst/>
            </a:prstGeom>
            <a:noFill/>
            <a:ln w="76200" cap="flat">
              <a:solidFill>
                <a:srgbClr val="FF2600"/>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nvGrpSpPr>
            <p:cNvPr id="2051" name="Group"/>
            <p:cNvGrpSpPr/>
            <p:nvPr/>
          </p:nvGrpSpPr>
          <p:grpSpPr>
            <a:xfrm>
              <a:off x="4456848" y="3870095"/>
              <a:ext cx="2954951" cy="1052018"/>
              <a:chOff x="0" y="0"/>
              <a:chExt cx="2954949" cy="1052017"/>
            </a:xfrm>
          </p:grpSpPr>
          <mc:AlternateContent xmlns:mc="http://schemas.openxmlformats.org/markup-compatibility/2006" xmlns:a14="http://schemas.microsoft.com/office/drawing/2010/main">
            <mc:Choice Requires="a14">
              <p:sp>
                <p:nvSpPr>
                  <p:cNvPr id="2048" name="Equation"/>
                  <p:cNvSpPr txBox="1"/>
                  <p:nvPr/>
                </p:nvSpPr>
                <p:spPr>
                  <a:xfrm>
                    <a:off x="0" y="238203"/>
                    <a:ext cx="2954950" cy="559862"/>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000000"/>
                                  </a:solidFill>
                                  <a:latin typeface="Cambria Math" panose="02040503050406030204" pitchFamily="18" charset="0"/>
                                </a:rPr>
                              </m:ctrlPr>
                            </m:sSubSup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𝑡𝑜𝑡</m:t>
                              </m:r>
                            </m:sub>
                            <m:sup>
                              <m:r>
                                <a:rPr sz="4000" i="1">
                                  <a:solidFill>
                                    <a:srgbClr val="000000"/>
                                  </a:solidFill>
                                  <a:latin typeface="Cambria Math" panose="02040503050406030204" pitchFamily="18" charset="0"/>
                                </a:rPr>
                                <m:t>𝑆𝑃</m:t>
                              </m:r>
                            </m:sup>
                          </m:sSubSup>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𝑚</m:t>
                              </m:r>
                            </m:sub>
                          </m:sSub>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𝑎</m:t>
                              </m:r>
                            </m:sub>
                          </m:sSub>
                        </m:oMath>
                      </m:oMathPara>
                    </a14:m>
                    <a:endParaRPr sz="4000"/>
                  </a:p>
                </p:txBody>
              </p:sp>
            </mc:Choice>
            <mc:Fallback xmlns="">
              <p:sp>
                <p:nvSpPr>
                  <p:cNvPr id="2048" name="Equation"/>
                  <p:cNvSpPr txBox="1">
                    <a:spLocks noRot="1" noChangeAspect="1" noMove="1" noResize="1" noEditPoints="1" noAdjustHandles="1" noChangeArrowheads="1" noChangeShapeType="1" noTextEdit="1"/>
                  </p:cNvSpPr>
                  <p:nvPr/>
                </p:nvSpPr>
                <p:spPr>
                  <a:xfrm>
                    <a:off x="0" y="238203"/>
                    <a:ext cx="2954950" cy="559862"/>
                  </a:xfrm>
                  <a:prstGeom prst="rect">
                    <a:avLst/>
                  </a:prstGeom>
                  <a:blipFill>
                    <a:blip r:embed="rId6"/>
                    <a:stretch>
                      <a:fillRect l="-5556" r="-8974" b="-33333"/>
                    </a:stretch>
                  </a:blipFill>
                  <a:ln w="12700" cap="flat">
                    <a:noFill/>
                    <a:miter lim="400000"/>
                  </a:ln>
                  <a:effectLst/>
                </p:spPr>
                <p:txBody>
                  <a:bodyPr/>
                  <a:lstStyle/>
                  <a:p>
                    <a:r>
                      <a:rPr lang="en-CH">
                        <a:noFill/>
                      </a:rPr>
                      <a:t> </a:t>
                    </a:r>
                  </a:p>
                </p:txBody>
              </p:sp>
            </mc:Fallback>
          </mc:AlternateContent>
          <p:sp>
            <p:nvSpPr>
              <p:cNvPr id="2049" name="+"/>
              <p:cNvSpPr txBox="1"/>
              <p:nvPr/>
            </p:nvSpPr>
            <p:spPr>
              <a:xfrm>
                <a:off x="1988546" y="-1"/>
                <a:ext cx="419101" cy="70916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solidFill>
                      <a:srgbClr val="852E36"/>
                    </a:solidFill>
                  </a:defRPr>
                </a:lvl1pPr>
              </a:lstStyle>
              <a:p>
                <a:r>
                  <a:t>+</a:t>
                </a:r>
              </a:p>
            </p:txBody>
          </p:sp>
          <p:sp>
            <p:nvSpPr>
              <p:cNvPr id="2050" name="-"/>
              <p:cNvSpPr txBox="1"/>
              <p:nvPr/>
            </p:nvSpPr>
            <p:spPr>
              <a:xfrm>
                <a:off x="1992737" y="57353"/>
                <a:ext cx="410719" cy="994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b="0">
                    <a:solidFill>
                      <a:srgbClr val="436FB0"/>
                    </a:solidFill>
                  </a:defRPr>
                </a:lvl1pPr>
              </a:lstStyle>
              <a:p>
                <a:r>
                  <a:t>-</a:t>
                </a:r>
              </a:p>
            </p:txBody>
          </p:sp>
        </p:grpSp>
        <p:grpSp>
          <p:nvGrpSpPr>
            <p:cNvPr id="2088" name="Group"/>
            <p:cNvGrpSpPr/>
            <p:nvPr/>
          </p:nvGrpSpPr>
          <p:grpSpPr>
            <a:xfrm>
              <a:off x="2830988" y="5336969"/>
              <a:ext cx="6206672" cy="3479944"/>
              <a:chOff x="0" y="0"/>
              <a:chExt cx="6206670" cy="3479943"/>
            </a:xfrm>
          </p:grpSpPr>
          <p:grpSp>
            <p:nvGrpSpPr>
              <p:cNvPr id="2083" name="Group"/>
              <p:cNvGrpSpPr/>
              <p:nvPr/>
            </p:nvGrpSpPr>
            <p:grpSpPr>
              <a:xfrm>
                <a:off x="-1" y="0"/>
                <a:ext cx="6206672" cy="1373975"/>
                <a:chOff x="0" y="0"/>
                <a:chExt cx="6206670" cy="1373974"/>
              </a:xfrm>
            </p:grpSpPr>
            <p:grpSp>
              <p:nvGrpSpPr>
                <p:cNvPr id="2078" name="Group"/>
                <p:cNvGrpSpPr/>
                <p:nvPr/>
              </p:nvGrpSpPr>
              <p:grpSpPr>
                <a:xfrm>
                  <a:off x="-1" y="348119"/>
                  <a:ext cx="6206672" cy="1025856"/>
                  <a:chOff x="0" y="0"/>
                  <a:chExt cx="6206670" cy="1025854"/>
                </a:xfrm>
              </p:grpSpPr>
              <p:grpSp>
                <p:nvGrpSpPr>
                  <p:cNvPr id="2073" name="Group"/>
                  <p:cNvGrpSpPr/>
                  <p:nvPr/>
                </p:nvGrpSpPr>
                <p:grpSpPr>
                  <a:xfrm>
                    <a:off x="-1" y="185026"/>
                    <a:ext cx="6206672" cy="840829"/>
                    <a:chOff x="0" y="0"/>
                    <a:chExt cx="6206670" cy="840828"/>
                  </a:xfrm>
                </p:grpSpPr>
                <p:grpSp>
                  <p:nvGrpSpPr>
                    <p:cNvPr id="2064" name="Group"/>
                    <p:cNvGrpSpPr/>
                    <p:nvPr/>
                  </p:nvGrpSpPr>
                  <p:grpSpPr>
                    <a:xfrm>
                      <a:off x="-1" y="0"/>
                      <a:ext cx="6206672" cy="840829"/>
                      <a:chOff x="0" y="0"/>
                      <a:chExt cx="6206670" cy="840828"/>
                    </a:xfrm>
                  </p:grpSpPr>
                  <p:grpSp>
                    <p:nvGrpSpPr>
                      <p:cNvPr id="2058" name="Group"/>
                      <p:cNvGrpSpPr/>
                      <p:nvPr/>
                    </p:nvGrpSpPr>
                    <p:grpSpPr>
                      <a:xfrm>
                        <a:off x="2483336" y="0"/>
                        <a:ext cx="3723335" cy="840829"/>
                        <a:chOff x="0" y="394"/>
                        <a:chExt cx="3723334" cy="840827"/>
                      </a:xfrm>
                    </p:grpSpPr>
                    <p:sp>
                      <p:nvSpPr>
                        <p:cNvPr id="2109"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10"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111"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12"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113"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14"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nvGrpSpPr>
                      <p:cNvPr id="2063" name="Group"/>
                      <p:cNvGrpSpPr/>
                      <p:nvPr/>
                    </p:nvGrpSpPr>
                    <p:grpSpPr>
                      <a:xfrm>
                        <a:off x="0" y="0"/>
                        <a:ext cx="2483337" cy="840829"/>
                        <a:chOff x="0" y="0"/>
                        <a:chExt cx="2483336" cy="840828"/>
                      </a:xfrm>
                    </p:grpSpPr>
                    <p:sp>
                      <p:nvSpPr>
                        <p:cNvPr id="2115"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16"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117"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118"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grpSp>
                  <p:nvGrpSpPr>
                    <p:cNvPr id="2068" name="Group"/>
                    <p:cNvGrpSpPr/>
                    <p:nvPr/>
                  </p:nvGrpSpPr>
                  <p:grpSpPr>
                    <a:xfrm>
                      <a:off x="1655369" y="66520"/>
                      <a:ext cx="433503" cy="643635"/>
                      <a:chOff x="0" y="0"/>
                      <a:chExt cx="433501" cy="643634"/>
                    </a:xfrm>
                  </p:grpSpPr>
                  <p:sp>
                    <p:nvSpPr>
                      <p:cNvPr id="2065" name="Rectangle"/>
                      <p:cNvSpPr/>
                      <p:nvPr/>
                    </p:nvSpPr>
                    <p:spPr>
                      <a:xfrm>
                        <a:off x="75239" y="196461"/>
                        <a:ext cx="28302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066" name="Image" descr="Image"/>
                      <p:cNvPicPr>
                        <a:picLocks noChangeAspect="1"/>
                      </p:cNvPicPr>
                      <p:nvPr/>
                    </p:nvPicPr>
                    <p:blipFill>
                      <a:blip r:embed="rId4">
                        <a:alphaModFix amt="70460"/>
                      </a:blip>
                      <a:stretch>
                        <a:fillRect/>
                      </a:stretch>
                    </p:blipFill>
                    <p:spPr>
                      <a:xfrm>
                        <a:off x="36124" y="180995"/>
                        <a:ext cx="361253" cy="361252"/>
                      </a:xfrm>
                      <a:prstGeom prst="rect">
                        <a:avLst/>
                      </a:prstGeom>
                      <a:ln w="12700" cap="flat">
                        <a:noFill/>
                        <a:miter lim="400000"/>
                      </a:ln>
                      <a:effectLst/>
                    </p:spPr>
                  </p:pic>
                  <p:sp>
                    <p:nvSpPr>
                      <p:cNvPr id="2067" name="+"/>
                      <p:cNvSpPr txBox="1"/>
                      <p:nvPr/>
                    </p:nvSpPr>
                    <p:spPr>
                      <a:xfrm>
                        <a:off x="0" y="0"/>
                        <a:ext cx="433502"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nvGrpSpPr>
                    <p:cNvPr id="2072" name="Group"/>
                    <p:cNvGrpSpPr/>
                    <p:nvPr/>
                  </p:nvGrpSpPr>
                  <p:grpSpPr>
                    <a:xfrm>
                      <a:off x="4683664" y="66520"/>
                      <a:ext cx="541878" cy="643635"/>
                      <a:chOff x="0" y="0"/>
                      <a:chExt cx="541877" cy="643634"/>
                    </a:xfrm>
                  </p:grpSpPr>
                  <p:sp>
                    <p:nvSpPr>
                      <p:cNvPr id="2069" name="Rectangle"/>
                      <p:cNvSpPr/>
                      <p:nvPr/>
                    </p:nvSpPr>
                    <p:spPr>
                      <a:xfrm>
                        <a:off x="47606" y="168817"/>
                        <a:ext cx="44666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070" name="Image" descr="Image"/>
                      <p:cNvPicPr>
                        <a:picLocks noChangeAspect="1"/>
                      </p:cNvPicPr>
                      <p:nvPr/>
                    </p:nvPicPr>
                    <p:blipFill>
                      <a:blip r:embed="rId5">
                        <a:alphaModFix amt="69671"/>
                      </a:blip>
                      <a:srcRect/>
                      <a:stretch>
                        <a:fillRect/>
                      </a:stretch>
                    </p:blipFill>
                    <p:spPr>
                      <a:xfrm>
                        <a:off x="0" y="111849"/>
                        <a:ext cx="541878" cy="474143"/>
                      </a:xfrm>
                      <a:prstGeom prst="rect">
                        <a:avLst/>
                      </a:prstGeom>
                      <a:ln w="12700" cap="flat">
                        <a:noFill/>
                        <a:miter lim="400000"/>
                      </a:ln>
                      <a:effectLst/>
                    </p:spPr>
                  </p:pic>
                  <p:sp>
                    <p:nvSpPr>
                      <p:cNvPr id="2071" name="+"/>
                      <p:cNvSpPr txBox="1"/>
                      <p:nvPr/>
                    </p:nvSpPr>
                    <p:spPr>
                      <a:xfrm>
                        <a:off x="54187" y="0"/>
                        <a:ext cx="433503"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grpSp>
                <p:nvGrpSpPr>
                  <p:cNvPr id="2077" name="Group"/>
                  <p:cNvGrpSpPr/>
                  <p:nvPr/>
                </p:nvGrpSpPr>
                <p:grpSpPr>
                  <a:xfrm>
                    <a:off x="3381096" y="0"/>
                    <a:ext cx="379474" cy="608749"/>
                    <a:chOff x="0" y="0"/>
                    <a:chExt cx="379472" cy="608748"/>
                  </a:xfrm>
                </p:grpSpPr>
                <p:sp>
                  <p:nvSpPr>
                    <p:cNvPr id="2074" name="Rectangle"/>
                    <p:cNvSpPr/>
                    <p:nvPr/>
                  </p:nvSpPr>
                  <p:spPr>
                    <a:xfrm rot="17558613">
                      <a:off x="-117416" y="248921"/>
                      <a:ext cx="604966" cy="11647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075" name="Line"/>
                    <p:cNvSpPr/>
                    <p:nvPr/>
                  </p:nvSpPr>
                  <p:spPr>
                    <a:xfrm flipV="1">
                      <a:off x="-1"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076" name="Line"/>
                    <p:cNvSpPr/>
                    <p:nvPr/>
                  </p:nvSpPr>
                  <p:spPr>
                    <a:xfrm flipV="1">
                      <a:off x="134329"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sp>
              <p:nvSpPr>
                <p:cNvPr id="2079" name="Line"/>
                <p:cNvSpPr/>
                <p:nvPr/>
              </p:nvSpPr>
              <p:spPr>
                <a:xfrm flipH="1" flipV="1">
                  <a:off x="1723178" y="284056"/>
                  <a:ext cx="453239" cy="1"/>
                </a:xfrm>
                <a:prstGeom prst="line">
                  <a:avLst/>
                </a:prstGeom>
                <a:noFill/>
                <a:ln w="76200" cap="flat">
                  <a:solidFill>
                    <a:srgbClr val="FF2600"/>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nvGrpSpPr>
                <p:cNvPr id="2082" name="Group"/>
                <p:cNvGrpSpPr/>
                <p:nvPr/>
              </p:nvGrpSpPr>
              <p:grpSpPr>
                <a:xfrm flipH="1">
                  <a:off x="4485445" y="-1"/>
                  <a:ext cx="977197" cy="309779"/>
                  <a:chOff x="0" y="0"/>
                  <a:chExt cx="977195" cy="309777"/>
                </a:xfrm>
              </p:grpSpPr>
              <p:sp>
                <p:nvSpPr>
                  <p:cNvPr id="2080" name="Line"/>
                  <p:cNvSpPr/>
                  <p:nvPr/>
                </p:nvSpPr>
                <p:spPr>
                  <a:xfrm flipH="1" flipV="1">
                    <a:off x="63499" y="0"/>
                    <a:ext cx="913697" cy="1"/>
                  </a:xfrm>
                  <a:prstGeom prst="line">
                    <a:avLst/>
                  </a:prstGeom>
                  <a:noFill/>
                  <a:ln w="76200" cap="flat">
                    <a:solidFill>
                      <a:srgbClr val="852E36"/>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2081" name="Line"/>
                  <p:cNvSpPr/>
                  <p:nvPr/>
                </p:nvSpPr>
                <p:spPr>
                  <a:xfrm flipH="1" flipV="1">
                    <a:off x="-1" y="309777"/>
                    <a:ext cx="913697" cy="1"/>
                  </a:xfrm>
                  <a:prstGeom prst="line">
                    <a:avLst/>
                  </a:prstGeom>
                  <a:noFill/>
                  <a:ln w="76200" cap="flat">
                    <a:solidFill>
                      <a:srgbClr val="4270B0"/>
                    </a:solidFill>
                    <a:prstDash val="solid"/>
                    <a:miter lim="400000"/>
                    <a:tail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grpSp>
            <p:nvGrpSpPr>
              <p:cNvPr id="2087" name="Group"/>
              <p:cNvGrpSpPr/>
              <p:nvPr/>
            </p:nvGrpSpPr>
            <p:grpSpPr>
              <a:xfrm>
                <a:off x="1676660" y="1893461"/>
                <a:ext cx="3493498" cy="1586483"/>
                <a:chOff x="0" y="238203"/>
                <a:chExt cx="3493496" cy="1586482"/>
              </a:xfrm>
            </p:grpSpPr>
            <mc:AlternateContent xmlns:mc="http://schemas.openxmlformats.org/markup-compatibility/2006" xmlns:a14="http://schemas.microsoft.com/office/drawing/2010/main">
              <mc:Choice Requires="a14">
                <p:sp>
                  <p:nvSpPr>
                    <p:cNvPr id="2084" name="Equation"/>
                    <p:cNvSpPr txBox="1"/>
                    <p:nvPr/>
                  </p:nvSpPr>
                  <p:spPr>
                    <a:xfrm>
                      <a:off x="0" y="238203"/>
                      <a:ext cx="3035021" cy="559568"/>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000000"/>
                                    </a:solidFill>
                                    <a:latin typeface="Cambria Math" panose="02040503050406030204" pitchFamily="18" charset="0"/>
                                  </a:rPr>
                                </m:ctrlPr>
                              </m:sSubSup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𝑡𝑜𝑡</m:t>
                                </m:r>
                              </m:sub>
                              <m:sup>
                                <m:r>
                                  <a:rPr sz="4000" i="1">
                                    <a:solidFill>
                                      <a:srgbClr val="000000"/>
                                    </a:solidFill>
                                    <a:latin typeface="Cambria Math" panose="02040503050406030204" pitchFamily="18" charset="0"/>
                                  </a:rPr>
                                  <m:t>𝑂𝑃</m:t>
                                </m:r>
                              </m:sup>
                            </m:sSubSup>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𝑚</m:t>
                                </m:r>
                              </m:sub>
                            </m:sSub>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𝑎</m:t>
                                </m:r>
                              </m:sub>
                            </m:sSub>
                          </m:oMath>
                        </m:oMathPara>
                      </a14:m>
                      <a:endParaRPr sz="4000"/>
                    </a:p>
                  </p:txBody>
                </p:sp>
              </mc:Choice>
              <mc:Fallback xmlns="">
                <p:sp>
                  <p:nvSpPr>
                    <p:cNvPr id="2084" name="Equation"/>
                    <p:cNvSpPr txBox="1">
                      <a:spLocks noRot="1" noChangeAspect="1" noMove="1" noResize="1" noEditPoints="1" noAdjustHandles="1" noChangeArrowheads="1" noChangeShapeType="1" noTextEdit="1"/>
                    </p:cNvSpPr>
                    <p:nvPr/>
                  </p:nvSpPr>
                  <p:spPr>
                    <a:xfrm>
                      <a:off x="0" y="238203"/>
                      <a:ext cx="3035021" cy="559568"/>
                    </a:xfrm>
                    <a:prstGeom prst="rect">
                      <a:avLst/>
                    </a:prstGeom>
                    <a:blipFill>
                      <a:blip r:embed="rId7"/>
                      <a:stretch>
                        <a:fillRect l="-5833" r="-7083" b="-30435"/>
                      </a:stretch>
                    </a:blipFill>
                    <a:ln w="12700" cap="flat">
                      <a:noFill/>
                      <a:miter lim="400000"/>
                    </a:ln>
                    <a:effectLst/>
                  </p:spPr>
                  <p:txBody>
                    <a:bodyPr/>
                    <a:lstStyle/>
                    <a:p>
                      <a:r>
                        <a:rPr lang="en-CH">
                          <a:noFill/>
                        </a:rPr>
                        <a:t> </a:t>
                      </a:r>
                    </a:p>
                  </p:txBody>
                </p:sp>
              </mc:Fallback>
            </mc:AlternateContent>
            <p:sp>
              <p:nvSpPr>
                <p:cNvPr id="2085" name="+"/>
                <p:cNvSpPr/>
                <p:nvPr/>
              </p:nvSpPr>
              <p:spPr>
                <a:xfrm>
                  <a:off x="1988546" y="354582"/>
                  <a:ext cx="47208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000">
                      <a:solidFill>
                        <a:srgbClr val="4270B0"/>
                      </a:solidFill>
                    </a:defRPr>
                  </a:lvl1pPr>
                </a:lstStyle>
                <a:p>
                  <a:r>
                    <a:t>+</a:t>
                  </a:r>
                </a:p>
              </p:txBody>
            </p:sp>
            <p:sp>
              <p:nvSpPr>
                <p:cNvPr id="2086" name="-"/>
                <p:cNvSpPr/>
                <p:nvPr/>
              </p:nvSpPr>
              <p:spPr>
                <a:xfrm>
                  <a:off x="2223496" y="55468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b="0">
                      <a:solidFill>
                        <a:srgbClr val="852E36"/>
                      </a:solidFill>
                    </a:defRPr>
                  </a:lvl1pPr>
                </a:lstStyle>
                <a:p>
                  <a:r>
                    <a:t>-</a:t>
                  </a:r>
                </a:p>
              </p:txBody>
            </p:sp>
          </p:grpSp>
        </p:grpSp>
        <p:sp>
          <p:nvSpPr>
            <p:cNvPr id="2089" name="Both amplitude and sign information"/>
            <p:cNvSpPr txBox="1"/>
            <p:nvPr/>
          </p:nvSpPr>
          <p:spPr>
            <a:xfrm>
              <a:off x="0" y="8459330"/>
              <a:ext cx="6454140"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defRPr b="0">
                  <a:latin typeface="Rubik Medium"/>
                  <a:ea typeface="Rubik Medium"/>
                  <a:cs typeface="Rubik Medium"/>
                  <a:sym typeface="Rubik Light"/>
                </a:defRPr>
              </a:pPr>
              <a:r>
                <a:t>Both amplitude and </a:t>
              </a:r>
              <a:r>
                <a:rPr>
                  <a:solidFill>
                    <a:srgbClr val="852E35"/>
                  </a:solidFill>
                  <a:latin typeface="Rubik Medium"/>
                  <a:ea typeface="Rubik Medium"/>
                  <a:cs typeface="Rubik Medium"/>
                  <a:sym typeface="Rubik Medium"/>
                </a:rPr>
                <a:t>s</a:t>
              </a:r>
              <a:r>
                <a:rPr>
                  <a:solidFill>
                    <a:srgbClr val="4270B1"/>
                  </a:solidFill>
                  <a:latin typeface="Rubik Medium"/>
                  <a:ea typeface="Rubik Medium"/>
                  <a:cs typeface="Rubik Medium"/>
                  <a:sym typeface="Rubik Medium"/>
                </a:rPr>
                <a:t>i</a:t>
              </a:r>
              <a:r>
                <a:rPr>
                  <a:solidFill>
                    <a:srgbClr val="852E36"/>
                  </a:solidFill>
                  <a:latin typeface="Rubik Medium"/>
                  <a:ea typeface="Rubik Medium"/>
                  <a:cs typeface="Rubik Medium"/>
                  <a:sym typeface="Rubik Medium"/>
                </a:rPr>
                <a:t>g</a:t>
              </a:r>
              <a:r>
                <a:rPr>
                  <a:solidFill>
                    <a:srgbClr val="4270B1"/>
                  </a:solidFill>
                  <a:latin typeface="Rubik Medium"/>
                  <a:ea typeface="Rubik Medium"/>
                  <a:cs typeface="Rubik Medium"/>
                  <a:sym typeface="Rubik Medium"/>
                </a:rPr>
                <a:t>n</a:t>
              </a:r>
              <a:r>
                <a:t> information</a:t>
              </a:r>
            </a:p>
          </p:txBody>
        </p:sp>
        <p:sp>
          <p:nvSpPr>
            <p:cNvPr id="2090" name="Interferometric measurement"/>
            <p:cNvSpPr txBox="1"/>
            <p:nvPr/>
          </p:nvSpPr>
          <p:spPr>
            <a:xfrm>
              <a:off x="0" y="1662463"/>
              <a:ext cx="5182743"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b="0">
                  <a:latin typeface="Rubik Medium"/>
                  <a:ea typeface="Rubik Medium"/>
                  <a:cs typeface="Rubik Medium"/>
                  <a:sym typeface="Rubik Light"/>
                </a:defRPr>
              </a:lvl1pPr>
            </a:lstStyle>
            <a:p>
              <a:r>
                <a:t>Interferometric measurement</a:t>
              </a:r>
            </a:p>
          </p:txBody>
        </p:sp>
        <p:sp>
          <p:nvSpPr>
            <p:cNvPr id="2091" name="(Same Phase)"/>
            <p:cNvSpPr txBox="1"/>
            <p:nvPr/>
          </p:nvSpPr>
          <p:spPr>
            <a:xfrm>
              <a:off x="0" y="4116704"/>
              <a:ext cx="2470785"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b="0">
                  <a:latin typeface="Rubik Medium"/>
                  <a:ea typeface="Rubik Medium"/>
                  <a:cs typeface="Rubik Medium"/>
                  <a:sym typeface="Rubik Light"/>
                </a:defRPr>
              </a:lvl1pPr>
            </a:lstStyle>
            <a:p>
              <a:r>
                <a:t>(Same Phase)</a:t>
              </a:r>
            </a:p>
          </p:txBody>
        </p:sp>
        <p:sp>
          <p:nvSpPr>
            <p:cNvPr id="2092" name="(Opposite Phase)"/>
            <p:cNvSpPr txBox="1"/>
            <p:nvPr/>
          </p:nvSpPr>
          <p:spPr>
            <a:xfrm>
              <a:off x="0" y="7207132"/>
              <a:ext cx="3015615"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b="0">
                  <a:latin typeface="Rubik Medium"/>
                  <a:ea typeface="Rubik Medium"/>
                  <a:cs typeface="Rubik Medium"/>
                  <a:sym typeface="Rubik Light"/>
                </a:defRPr>
              </a:lvl1pPr>
            </a:lstStyle>
            <a:p>
              <a:r>
                <a:t>(Opposite Phase)</a:t>
              </a:r>
            </a:p>
          </p:txBody>
        </p:sp>
      </p:grpSp>
      <p:sp>
        <p:nvSpPr>
          <p:cNvPr id="2094" name="Najafian†, ZM†, Sinhal, Willitsch, arXiv:2004.05306 (2020).  (under referee evaluation Nat. Commun.)"/>
          <p:cNvSpPr txBox="1"/>
          <p:nvPr/>
        </p:nvSpPr>
        <p:spPr>
          <a:xfrm>
            <a:off x="1056032" y="12344399"/>
            <a:ext cx="892374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solidFill>
                  <a:srgbClr val="5E5E5E"/>
                </a:solidFill>
                <a:latin typeface="Rubik Light Bold"/>
                <a:ea typeface="Rubik Light Bold"/>
                <a:cs typeface="Rubik Light Bold"/>
                <a:sym typeface="Rubik Light Bold"/>
              </a:defRPr>
            </a:pPr>
            <a:r>
              <a:t>Najafian</a:t>
            </a:r>
            <a:r>
              <a:rPr baseline="31999"/>
              <a:t>†</a:t>
            </a:r>
            <a:r>
              <a:t>, </a:t>
            </a:r>
            <a:r>
              <a:rPr>
                <a:latin typeface="Rubik Medium"/>
                <a:ea typeface="Rubik Medium"/>
                <a:cs typeface="Rubik Medium"/>
                <a:sym typeface="Rubik Medium"/>
              </a:rPr>
              <a:t>ZM</a:t>
            </a:r>
            <a:r>
              <a:rPr baseline="31999"/>
              <a:t>†</a:t>
            </a:r>
            <a:r>
              <a:t>, Sinhal, Willitsch, arXiv:2004.05306 (2020). </a:t>
            </a:r>
            <a:br/>
            <a:r>
              <a:t>(under referee evaluation Nat. Commun.)</a:t>
            </a:r>
          </a:p>
        </p:txBody>
      </p:sp>
      <mc:AlternateContent xmlns:mc="http://schemas.openxmlformats.org/markup-compatibility/2006" xmlns:a14="http://schemas.microsoft.com/office/drawing/2010/main">
        <mc:Choice Requires="a14">
          <p:sp>
            <p:nvSpPr>
              <p:cNvPr id="2095" name="Equation"/>
              <p:cNvSpPr txBox="1"/>
              <p:nvPr/>
            </p:nvSpPr>
            <p:spPr>
              <a:xfrm>
                <a:off x="3546583" y="7763002"/>
                <a:ext cx="2179446" cy="559862"/>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852D35"/>
                              </a:solidFill>
                              <a:latin typeface="Cambria Math" panose="02040503050406030204" pitchFamily="18" charset="0"/>
                            </a:rPr>
                          </m:ctrlPr>
                        </m:sSubSupPr>
                        <m:e>
                          <m:r>
                            <a:rPr sz="4000" i="1">
                              <a:solidFill>
                                <a:srgbClr val="852D35"/>
                              </a:solidFill>
                              <a:latin typeface="Cambria Math" panose="02040503050406030204" pitchFamily="18" charset="0"/>
                            </a:rPr>
                            <m:t>𝐹</m:t>
                          </m:r>
                        </m:e>
                        <m:sub>
                          <m:r>
                            <a:rPr sz="4000" i="1">
                              <a:solidFill>
                                <a:srgbClr val="852D35"/>
                              </a:solidFill>
                              <a:latin typeface="Cambria Math" panose="02040503050406030204" pitchFamily="18" charset="0"/>
                            </a:rPr>
                            <m:t>𝑡𝑜𝑡</m:t>
                          </m:r>
                        </m:sub>
                        <m:sup>
                          <m:r>
                            <a:rPr sz="4000" i="1">
                              <a:solidFill>
                                <a:srgbClr val="852D35"/>
                              </a:solidFill>
                              <a:latin typeface="Cambria Math" panose="02040503050406030204" pitchFamily="18" charset="0"/>
                            </a:rPr>
                            <m:t>𝑂𝑃</m:t>
                          </m:r>
                        </m:sup>
                      </m:sSubSup>
                      <m:r>
                        <a:rPr sz="4000" i="1">
                          <a:solidFill>
                            <a:srgbClr val="852D35"/>
                          </a:solidFill>
                          <a:latin typeface="Cambria Math" panose="02040503050406030204" pitchFamily="18" charset="0"/>
                        </a:rPr>
                        <m:t>&lt;</m:t>
                      </m:r>
                      <m:sSubSup>
                        <m:sSubSupPr>
                          <m:ctrlPr>
                            <a:rPr sz="4000" i="1">
                              <a:solidFill>
                                <a:srgbClr val="852D35"/>
                              </a:solidFill>
                              <a:latin typeface="Cambria Math" panose="02040503050406030204" pitchFamily="18" charset="0"/>
                            </a:rPr>
                          </m:ctrlPr>
                        </m:sSubSupPr>
                        <m:e>
                          <m:r>
                            <a:rPr sz="4000" i="1">
                              <a:solidFill>
                                <a:srgbClr val="852D35"/>
                              </a:solidFill>
                              <a:latin typeface="Cambria Math" panose="02040503050406030204" pitchFamily="18" charset="0"/>
                            </a:rPr>
                            <m:t>𝐹</m:t>
                          </m:r>
                        </m:e>
                        <m:sub>
                          <m:r>
                            <a:rPr sz="4000" i="1">
                              <a:solidFill>
                                <a:srgbClr val="852D35"/>
                              </a:solidFill>
                              <a:latin typeface="Cambria Math" panose="02040503050406030204" pitchFamily="18" charset="0"/>
                            </a:rPr>
                            <m:t>𝑡𝑜𝑡</m:t>
                          </m:r>
                        </m:sub>
                        <m:sup>
                          <m:r>
                            <a:rPr sz="4000" i="1">
                              <a:solidFill>
                                <a:srgbClr val="852D35"/>
                              </a:solidFill>
                              <a:latin typeface="Cambria Math" panose="02040503050406030204" pitchFamily="18" charset="0"/>
                            </a:rPr>
                            <m:t>𝑆𝑃</m:t>
                          </m:r>
                        </m:sup>
                      </m:sSubSup>
                    </m:oMath>
                  </m:oMathPara>
                </a14:m>
                <a:endParaRPr sz="4000">
                  <a:solidFill>
                    <a:srgbClr val="852E36"/>
                  </a:solidFill>
                </a:endParaRPr>
              </a:p>
            </p:txBody>
          </p:sp>
        </mc:Choice>
        <mc:Fallback xmlns="">
          <p:sp>
            <p:nvSpPr>
              <p:cNvPr id="2095" name="Equation"/>
              <p:cNvSpPr txBox="1">
                <a:spLocks noRot="1" noChangeAspect="1" noMove="1" noResize="1" noEditPoints="1" noAdjustHandles="1" noChangeArrowheads="1" noChangeShapeType="1" noTextEdit="1"/>
              </p:cNvSpPr>
              <p:nvPr/>
            </p:nvSpPr>
            <p:spPr>
              <a:xfrm>
                <a:off x="3546583" y="7763002"/>
                <a:ext cx="2179446" cy="559862"/>
              </a:xfrm>
              <a:prstGeom prst="rect">
                <a:avLst/>
              </a:prstGeom>
              <a:blipFill>
                <a:blip r:embed="rId8"/>
                <a:stretch>
                  <a:fillRect l="-8140" r="-12209" b="-31111"/>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096" name="Equation"/>
              <p:cNvSpPr txBox="1"/>
              <p:nvPr/>
            </p:nvSpPr>
            <p:spPr>
              <a:xfrm>
                <a:off x="9304521" y="7763002"/>
                <a:ext cx="2179446" cy="559862"/>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426FB1"/>
                              </a:solidFill>
                              <a:latin typeface="Cambria Math" panose="02040503050406030204" pitchFamily="18" charset="0"/>
                            </a:rPr>
                          </m:ctrlPr>
                        </m:sSubSupPr>
                        <m:e>
                          <m:r>
                            <a:rPr sz="4000" i="1">
                              <a:solidFill>
                                <a:srgbClr val="426FB1"/>
                              </a:solidFill>
                              <a:latin typeface="Cambria Math" panose="02040503050406030204" pitchFamily="18" charset="0"/>
                            </a:rPr>
                            <m:t>𝐹</m:t>
                          </m:r>
                        </m:e>
                        <m:sub>
                          <m:r>
                            <a:rPr sz="4000" i="1">
                              <a:solidFill>
                                <a:srgbClr val="426FB1"/>
                              </a:solidFill>
                              <a:latin typeface="Cambria Math" panose="02040503050406030204" pitchFamily="18" charset="0"/>
                            </a:rPr>
                            <m:t>𝑡𝑜𝑡</m:t>
                          </m:r>
                        </m:sub>
                        <m:sup>
                          <m:r>
                            <a:rPr sz="4000" i="1">
                              <a:solidFill>
                                <a:srgbClr val="426FB1"/>
                              </a:solidFill>
                              <a:latin typeface="Cambria Math" panose="02040503050406030204" pitchFamily="18" charset="0"/>
                            </a:rPr>
                            <m:t>𝑂𝑃</m:t>
                          </m:r>
                        </m:sup>
                      </m:sSubSup>
                      <m:r>
                        <a:rPr sz="4000" i="1">
                          <a:solidFill>
                            <a:srgbClr val="426FB1"/>
                          </a:solidFill>
                          <a:latin typeface="Cambria Math" panose="02040503050406030204" pitchFamily="18" charset="0"/>
                        </a:rPr>
                        <m:t>&gt;</m:t>
                      </m:r>
                      <m:sSubSup>
                        <m:sSubSupPr>
                          <m:ctrlPr>
                            <a:rPr sz="4000" i="1">
                              <a:solidFill>
                                <a:srgbClr val="426FB1"/>
                              </a:solidFill>
                              <a:latin typeface="Cambria Math" panose="02040503050406030204" pitchFamily="18" charset="0"/>
                            </a:rPr>
                          </m:ctrlPr>
                        </m:sSubSupPr>
                        <m:e>
                          <m:r>
                            <a:rPr sz="4000" i="1">
                              <a:solidFill>
                                <a:srgbClr val="426FB1"/>
                              </a:solidFill>
                              <a:latin typeface="Cambria Math" panose="02040503050406030204" pitchFamily="18" charset="0"/>
                            </a:rPr>
                            <m:t>𝐹</m:t>
                          </m:r>
                        </m:e>
                        <m:sub>
                          <m:r>
                            <a:rPr sz="4000" i="1">
                              <a:solidFill>
                                <a:srgbClr val="426FB1"/>
                              </a:solidFill>
                              <a:latin typeface="Cambria Math" panose="02040503050406030204" pitchFamily="18" charset="0"/>
                            </a:rPr>
                            <m:t>𝑡𝑜𝑡</m:t>
                          </m:r>
                        </m:sub>
                        <m:sup>
                          <m:r>
                            <a:rPr sz="4000" i="1">
                              <a:solidFill>
                                <a:srgbClr val="426FB1"/>
                              </a:solidFill>
                              <a:latin typeface="Cambria Math" panose="02040503050406030204" pitchFamily="18" charset="0"/>
                            </a:rPr>
                            <m:t>𝑆𝑃</m:t>
                          </m:r>
                        </m:sup>
                      </m:sSubSup>
                    </m:oMath>
                  </m:oMathPara>
                </a14:m>
                <a:endParaRPr sz="4000">
                  <a:solidFill>
                    <a:srgbClr val="4270B1"/>
                  </a:solidFill>
                </a:endParaRPr>
              </a:p>
            </p:txBody>
          </p:sp>
        </mc:Choice>
        <mc:Fallback xmlns="">
          <p:sp>
            <p:nvSpPr>
              <p:cNvPr id="2096" name="Equation"/>
              <p:cNvSpPr txBox="1">
                <a:spLocks noRot="1" noChangeAspect="1" noMove="1" noResize="1" noEditPoints="1" noAdjustHandles="1" noChangeArrowheads="1" noChangeShapeType="1" noTextEdit="1"/>
              </p:cNvSpPr>
              <p:nvPr/>
            </p:nvSpPr>
            <p:spPr>
              <a:xfrm>
                <a:off x="9304521" y="7763002"/>
                <a:ext cx="2179446" cy="559862"/>
              </a:xfrm>
              <a:prstGeom prst="rect">
                <a:avLst/>
              </a:prstGeom>
              <a:blipFill>
                <a:blip r:embed="rId9"/>
                <a:stretch>
                  <a:fillRect l="-7514" r="-11561" b="-31111"/>
                </a:stretch>
              </a:blipFill>
              <a:ln w="12700">
                <a:miter lim="400000"/>
              </a:ln>
            </p:spPr>
            <p:txBody>
              <a:bodyPr/>
              <a:lstStyle/>
              <a:p>
                <a:r>
                  <a:rPr lang="en-CH">
                    <a:noFill/>
                  </a:rPr>
                  <a:t> </a:t>
                </a:r>
              </a:p>
            </p:txBody>
          </p:sp>
        </mc:Fallback>
      </mc:AlternateContent>
      <p:sp>
        <p:nvSpPr>
          <p:cNvPr id="2097" name="N’’=4, J’’=7/2"/>
          <p:cNvSpPr txBox="1"/>
          <p:nvPr/>
        </p:nvSpPr>
        <p:spPr>
          <a:xfrm>
            <a:off x="897080" y="9610856"/>
            <a:ext cx="2469262"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842E37"/>
                </a:solidFill>
                <a:latin typeface="Rubik Medium"/>
                <a:ea typeface="Rubik Medium"/>
                <a:cs typeface="Rubik Medium"/>
                <a:sym typeface="Rubik Medium"/>
              </a:defRPr>
            </a:lvl1pPr>
          </a:lstStyle>
          <a:p>
            <a:r>
              <a:t>N’’=4, J’’=7/2</a:t>
            </a:r>
          </a:p>
        </p:txBody>
      </p:sp>
      <p:sp>
        <p:nvSpPr>
          <p:cNvPr id="2098" name="N’’=6, J’’=11/2"/>
          <p:cNvSpPr txBox="1"/>
          <p:nvPr/>
        </p:nvSpPr>
        <p:spPr>
          <a:xfrm>
            <a:off x="6775585" y="9610856"/>
            <a:ext cx="2641855"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4270B0"/>
                </a:solidFill>
                <a:latin typeface="Rubik Medium"/>
                <a:ea typeface="Rubik Medium"/>
                <a:cs typeface="Rubik Medium"/>
                <a:sym typeface="Rubik Medium"/>
              </a:defRPr>
            </a:lvl1pPr>
          </a:lstStyle>
          <a:p>
            <a:r>
              <a:t>N’’=6, J’’=11/2</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23" name="Image" descr="Image"/>
          <p:cNvPicPr>
            <a:picLocks noChangeAspect="1"/>
          </p:cNvPicPr>
          <p:nvPr/>
        </p:nvPicPr>
        <p:blipFill>
          <a:blip r:embed="rId3"/>
          <a:stretch>
            <a:fillRect/>
          </a:stretch>
        </p:blipFill>
        <p:spPr>
          <a:xfrm>
            <a:off x="-876300" y="2755900"/>
            <a:ext cx="13258800" cy="5550196"/>
          </a:xfrm>
          <a:prstGeom prst="rect">
            <a:avLst/>
          </a:prstGeom>
          <a:ln w="12700">
            <a:miter lim="400000"/>
          </a:ln>
        </p:spPr>
      </p:pic>
      <p:sp>
        <p:nvSpPr>
          <p:cNvPr id="2124" name="Phase sensitive forces"/>
          <p:cNvSpPr txBox="1"/>
          <p:nvPr/>
        </p:nvSpPr>
        <p:spPr>
          <a:xfrm>
            <a:off x="13474700" y="889000"/>
            <a:ext cx="9920473" cy="1458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algn="l" defTabSz="821531">
              <a:spcBef>
                <a:spcPts val="8000"/>
              </a:spcBef>
              <a:defRPr sz="7000" b="0">
                <a:latin typeface="Rubik Medium"/>
                <a:ea typeface="Rubik Medium"/>
                <a:cs typeface="Rubik Medium"/>
                <a:sym typeface="Rubik Medium"/>
              </a:defRPr>
            </a:lvl1pPr>
          </a:lstStyle>
          <a:p>
            <a:r>
              <a:t>Phase sensitive forces</a:t>
            </a:r>
          </a:p>
        </p:txBody>
      </p:sp>
      <p:sp>
        <p:nvSpPr>
          <p:cNvPr id="2125" name="“Force” spectrum of rotationally excited states in N2+"/>
          <p:cNvSpPr txBox="1"/>
          <p:nvPr/>
        </p:nvSpPr>
        <p:spPr>
          <a:xfrm>
            <a:off x="684930" y="1865133"/>
            <a:ext cx="1045704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200" b="0">
                <a:latin typeface="Rubik Medium"/>
                <a:ea typeface="Rubik Medium"/>
                <a:cs typeface="Rubik Medium"/>
                <a:sym typeface="Rubik Medium"/>
              </a:defRPr>
            </a:pPr>
            <a:r>
              <a:t>“Force” spectrum of rotationally excited states in N</a:t>
            </a:r>
            <a:r>
              <a:rPr baseline="-5999"/>
              <a:t>2</a:t>
            </a:r>
            <a:r>
              <a:rPr baseline="31999"/>
              <a:t>+</a:t>
            </a:r>
          </a:p>
        </p:txBody>
      </p:sp>
      <p:sp>
        <p:nvSpPr>
          <p:cNvPr id="2126" name="Najafian†, ZM†, Sinhal, Willitsch, arXiv:2004.05306 (2020).  (under referee evaluation Nat. Commun.)"/>
          <p:cNvSpPr txBox="1"/>
          <p:nvPr/>
        </p:nvSpPr>
        <p:spPr>
          <a:xfrm>
            <a:off x="1056032" y="12344399"/>
            <a:ext cx="892374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solidFill>
                  <a:srgbClr val="5E5E5E"/>
                </a:solidFill>
                <a:latin typeface="Rubik Light Bold"/>
                <a:ea typeface="Rubik Light Bold"/>
                <a:cs typeface="Rubik Light Bold"/>
                <a:sym typeface="Rubik Light Bold"/>
              </a:defRPr>
            </a:pPr>
            <a:r>
              <a:t>Najafian</a:t>
            </a:r>
            <a:r>
              <a:rPr baseline="31999"/>
              <a:t>†</a:t>
            </a:r>
            <a:r>
              <a:t>, </a:t>
            </a:r>
            <a:r>
              <a:rPr>
                <a:latin typeface="Rubik Medium"/>
                <a:ea typeface="Rubik Medium"/>
                <a:cs typeface="Rubik Medium"/>
                <a:sym typeface="Rubik Medium"/>
              </a:rPr>
              <a:t>ZM</a:t>
            </a:r>
            <a:r>
              <a:rPr baseline="31999"/>
              <a:t>†</a:t>
            </a:r>
            <a:r>
              <a:t>, Sinhal, Willitsch, arXiv:2004.05306 (2020). </a:t>
            </a:r>
            <a:br/>
            <a:r>
              <a:t>(under referee evaluation Nat. Commun.)</a:t>
            </a:r>
          </a:p>
        </p:txBody>
      </p:sp>
      <p:grpSp>
        <p:nvGrpSpPr>
          <p:cNvPr id="2211" name="Group"/>
          <p:cNvGrpSpPr/>
          <p:nvPr/>
        </p:nvGrpSpPr>
        <p:grpSpPr>
          <a:xfrm>
            <a:off x="13673461" y="3113154"/>
            <a:ext cx="9711568" cy="8781455"/>
            <a:chOff x="0" y="236677"/>
            <a:chExt cx="9711566" cy="8781453"/>
          </a:xfrm>
        </p:grpSpPr>
        <p:grpSp>
          <p:nvGrpSpPr>
            <p:cNvPr id="2129" name="Group"/>
            <p:cNvGrpSpPr/>
            <p:nvPr/>
          </p:nvGrpSpPr>
          <p:grpSpPr>
            <a:xfrm>
              <a:off x="7981517" y="2304511"/>
              <a:ext cx="977196" cy="309779"/>
              <a:chOff x="0" y="0"/>
              <a:chExt cx="977195" cy="309777"/>
            </a:xfrm>
          </p:grpSpPr>
          <p:sp>
            <p:nvSpPr>
              <p:cNvPr id="2127" name="Line"/>
              <p:cNvSpPr/>
              <p:nvPr/>
            </p:nvSpPr>
            <p:spPr>
              <a:xfrm flipH="1" flipV="1">
                <a:off x="63499" y="0"/>
                <a:ext cx="913697" cy="1"/>
              </a:xfrm>
              <a:prstGeom prst="line">
                <a:avLst/>
              </a:prstGeom>
              <a:noFill/>
              <a:ln w="76200" cap="flat">
                <a:solidFill>
                  <a:srgbClr val="852E36"/>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2128" name="Line"/>
              <p:cNvSpPr/>
              <p:nvPr/>
            </p:nvSpPr>
            <p:spPr>
              <a:xfrm flipH="1" flipV="1">
                <a:off x="-1" y="309777"/>
                <a:ext cx="913697" cy="1"/>
              </a:xfrm>
              <a:prstGeom prst="line">
                <a:avLst/>
              </a:prstGeom>
              <a:noFill/>
              <a:ln w="76200" cap="flat">
                <a:solidFill>
                  <a:srgbClr val="4270B0"/>
                </a:solidFill>
                <a:prstDash val="solid"/>
                <a:miter lim="400000"/>
                <a:tail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nvGrpSpPr>
            <p:cNvPr id="2137" name="Group"/>
            <p:cNvGrpSpPr/>
            <p:nvPr/>
          </p:nvGrpSpPr>
          <p:grpSpPr>
            <a:xfrm>
              <a:off x="4745780" y="236677"/>
              <a:ext cx="4965787" cy="2531796"/>
              <a:chOff x="0" y="236677"/>
              <a:chExt cx="4965786" cy="2531794"/>
            </a:xfrm>
          </p:grpSpPr>
          <p:sp>
            <p:nvSpPr>
              <p:cNvPr id="2130" name="Line"/>
              <p:cNvSpPr/>
              <p:nvPr/>
            </p:nvSpPr>
            <p:spPr>
              <a:xfrm>
                <a:off x="0" y="888936"/>
                <a:ext cx="1270000" cy="1"/>
              </a:xfrm>
              <a:prstGeom prst="lin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31" name="Line"/>
              <p:cNvSpPr/>
              <p:nvPr/>
            </p:nvSpPr>
            <p:spPr>
              <a:xfrm>
                <a:off x="1651000" y="1498472"/>
                <a:ext cx="1270000" cy="1"/>
              </a:xfrm>
              <a:prstGeom prst="line">
                <a:avLst/>
              </a:prstGeom>
              <a:noFill/>
              <a:ln w="101600" cap="flat">
                <a:solidFill>
                  <a:srgbClr val="852E36"/>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32" name="Line"/>
              <p:cNvSpPr/>
              <p:nvPr/>
            </p:nvSpPr>
            <p:spPr>
              <a:xfrm>
                <a:off x="1651000" y="279399"/>
                <a:ext cx="1270000" cy="1"/>
              </a:xfrm>
              <a:prstGeom prst="line">
                <a:avLst/>
              </a:prstGeom>
              <a:noFill/>
              <a:ln w="101600" cap="flat">
                <a:solidFill>
                  <a:srgbClr val="4270B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33" name="Line"/>
              <p:cNvSpPr/>
              <p:nvPr/>
            </p:nvSpPr>
            <p:spPr>
              <a:xfrm flipV="1">
                <a:off x="1224649" y="236677"/>
                <a:ext cx="457710" cy="652260"/>
              </a:xfrm>
              <a:prstGeom prst="line">
                <a:avLst/>
              </a:prstGeom>
              <a:noFill/>
              <a:ln w="1016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34" name="Line"/>
              <p:cNvSpPr/>
              <p:nvPr/>
            </p:nvSpPr>
            <p:spPr>
              <a:xfrm>
                <a:off x="1224649" y="897077"/>
                <a:ext cx="457710" cy="652260"/>
              </a:xfrm>
              <a:prstGeom prst="line">
                <a:avLst/>
              </a:prstGeom>
              <a:noFill/>
              <a:ln w="1016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35" name="Red"/>
              <p:cNvSpPr/>
              <p:nvPr/>
            </p:nvSpPr>
            <p:spPr>
              <a:xfrm>
                <a:off x="3695786" y="14984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852E36"/>
                    </a:solidFill>
                    <a:latin typeface="Rubik Light Bold"/>
                    <a:ea typeface="Rubik Light Bold"/>
                    <a:cs typeface="Rubik Light Bold"/>
                    <a:sym typeface="Rubik Light Bold"/>
                  </a:defRPr>
                </a:lvl1pPr>
              </a:lstStyle>
              <a:p>
                <a:r>
                  <a:t>Red</a:t>
                </a:r>
              </a:p>
            </p:txBody>
          </p:sp>
          <p:sp>
            <p:nvSpPr>
              <p:cNvPr id="2136" name="Blue"/>
              <p:cNvSpPr/>
              <p:nvPr/>
            </p:nvSpPr>
            <p:spPr>
              <a:xfrm>
                <a:off x="3695786" y="2793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4270B1"/>
                    </a:solidFill>
                    <a:latin typeface="Rubik Light Bold"/>
                    <a:ea typeface="Rubik Light Bold"/>
                    <a:cs typeface="Rubik Light Bold"/>
                    <a:sym typeface="Rubik Light Bold"/>
                  </a:defRPr>
                </a:lvl1pPr>
              </a:lstStyle>
              <a:p>
                <a:r>
                  <a:t>Blue</a:t>
                </a:r>
              </a:p>
            </p:txBody>
          </p:sp>
        </p:grpSp>
        <p:grpSp>
          <p:nvGrpSpPr>
            <p:cNvPr id="2164" name="Group"/>
            <p:cNvGrpSpPr/>
            <p:nvPr/>
          </p:nvGrpSpPr>
          <p:grpSpPr>
            <a:xfrm>
              <a:off x="2830988" y="2574511"/>
              <a:ext cx="6206672" cy="1069004"/>
              <a:chOff x="0" y="0"/>
              <a:chExt cx="6206670" cy="1069002"/>
            </a:xfrm>
          </p:grpSpPr>
          <p:grpSp>
            <p:nvGrpSpPr>
              <p:cNvPr id="2159" name="Group"/>
              <p:cNvGrpSpPr/>
              <p:nvPr/>
            </p:nvGrpSpPr>
            <p:grpSpPr>
              <a:xfrm>
                <a:off x="-1" y="0"/>
                <a:ext cx="6206672" cy="1069003"/>
                <a:chOff x="0" y="0"/>
                <a:chExt cx="6206670" cy="1069002"/>
              </a:xfrm>
            </p:grpSpPr>
            <p:grpSp>
              <p:nvGrpSpPr>
                <p:cNvPr id="2150" name="Group"/>
                <p:cNvGrpSpPr/>
                <p:nvPr/>
              </p:nvGrpSpPr>
              <p:grpSpPr>
                <a:xfrm>
                  <a:off x="-1" y="228174"/>
                  <a:ext cx="6206672" cy="840829"/>
                  <a:chOff x="0" y="0"/>
                  <a:chExt cx="6206670" cy="840828"/>
                </a:xfrm>
              </p:grpSpPr>
              <p:grpSp>
                <p:nvGrpSpPr>
                  <p:cNvPr id="2144" name="Group"/>
                  <p:cNvGrpSpPr/>
                  <p:nvPr/>
                </p:nvGrpSpPr>
                <p:grpSpPr>
                  <a:xfrm>
                    <a:off x="2483336" y="0"/>
                    <a:ext cx="3723335" cy="840829"/>
                    <a:chOff x="0" y="394"/>
                    <a:chExt cx="3723334" cy="840827"/>
                  </a:xfrm>
                </p:grpSpPr>
                <p:sp>
                  <p:nvSpPr>
                    <p:cNvPr id="2212"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13"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214"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15"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216"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17"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nvGrpSpPr>
                  <p:cNvPr id="2149" name="Group"/>
                  <p:cNvGrpSpPr/>
                  <p:nvPr/>
                </p:nvGrpSpPr>
                <p:grpSpPr>
                  <a:xfrm>
                    <a:off x="0" y="0"/>
                    <a:ext cx="2483337" cy="840829"/>
                    <a:chOff x="0" y="0"/>
                    <a:chExt cx="2483336" cy="840828"/>
                  </a:xfrm>
                </p:grpSpPr>
                <p:sp>
                  <p:nvSpPr>
                    <p:cNvPr id="2218"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19"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220"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21"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grpSp>
              <p:nvGrpSpPr>
                <p:cNvPr id="2154" name="Group"/>
                <p:cNvGrpSpPr/>
                <p:nvPr/>
              </p:nvGrpSpPr>
              <p:grpSpPr>
                <a:xfrm>
                  <a:off x="1655369" y="294694"/>
                  <a:ext cx="433503" cy="643636"/>
                  <a:chOff x="0" y="0"/>
                  <a:chExt cx="433501" cy="643634"/>
                </a:xfrm>
              </p:grpSpPr>
              <p:sp>
                <p:nvSpPr>
                  <p:cNvPr id="2151" name="Rectangle"/>
                  <p:cNvSpPr/>
                  <p:nvPr/>
                </p:nvSpPr>
                <p:spPr>
                  <a:xfrm>
                    <a:off x="75239" y="196461"/>
                    <a:ext cx="28302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152" name="Image" descr="Image"/>
                  <p:cNvPicPr>
                    <a:picLocks noChangeAspect="1"/>
                  </p:cNvPicPr>
                  <p:nvPr/>
                </p:nvPicPr>
                <p:blipFill>
                  <a:blip r:embed="rId4">
                    <a:alphaModFix amt="70460"/>
                  </a:blip>
                  <a:stretch>
                    <a:fillRect/>
                  </a:stretch>
                </p:blipFill>
                <p:spPr>
                  <a:xfrm>
                    <a:off x="36124" y="180995"/>
                    <a:ext cx="361253" cy="361252"/>
                  </a:xfrm>
                  <a:prstGeom prst="rect">
                    <a:avLst/>
                  </a:prstGeom>
                  <a:ln w="12700" cap="flat">
                    <a:noFill/>
                    <a:miter lim="400000"/>
                  </a:ln>
                  <a:effectLst/>
                </p:spPr>
              </p:pic>
              <p:sp>
                <p:nvSpPr>
                  <p:cNvPr id="2153" name="+"/>
                  <p:cNvSpPr txBox="1"/>
                  <p:nvPr/>
                </p:nvSpPr>
                <p:spPr>
                  <a:xfrm>
                    <a:off x="0" y="0"/>
                    <a:ext cx="433502"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nvGrpSpPr>
                <p:cNvPr id="2158" name="Group"/>
                <p:cNvGrpSpPr/>
                <p:nvPr/>
              </p:nvGrpSpPr>
              <p:grpSpPr>
                <a:xfrm>
                  <a:off x="3356637" y="0"/>
                  <a:ext cx="379474" cy="608749"/>
                  <a:chOff x="0" y="0"/>
                  <a:chExt cx="379472" cy="608748"/>
                </a:xfrm>
              </p:grpSpPr>
              <p:sp>
                <p:nvSpPr>
                  <p:cNvPr id="2155" name="Rectangle"/>
                  <p:cNvSpPr/>
                  <p:nvPr/>
                </p:nvSpPr>
                <p:spPr>
                  <a:xfrm rot="17558613">
                    <a:off x="-117416" y="248921"/>
                    <a:ext cx="604966" cy="11647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156" name="Line"/>
                  <p:cNvSpPr/>
                  <p:nvPr/>
                </p:nvSpPr>
                <p:spPr>
                  <a:xfrm flipV="1">
                    <a:off x="-1"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157" name="Line"/>
                  <p:cNvSpPr/>
                  <p:nvPr/>
                </p:nvSpPr>
                <p:spPr>
                  <a:xfrm flipV="1">
                    <a:off x="134329"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grpSp>
            <p:nvGrpSpPr>
              <p:cNvPr id="2163" name="Group"/>
              <p:cNvGrpSpPr/>
              <p:nvPr/>
            </p:nvGrpSpPr>
            <p:grpSpPr>
              <a:xfrm>
                <a:off x="5325617" y="294240"/>
                <a:ext cx="541878" cy="643636"/>
                <a:chOff x="0" y="0"/>
                <a:chExt cx="541877" cy="643634"/>
              </a:xfrm>
            </p:grpSpPr>
            <p:sp>
              <p:nvSpPr>
                <p:cNvPr id="2160" name="Rectangle"/>
                <p:cNvSpPr/>
                <p:nvPr/>
              </p:nvSpPr>
              <p:spPr>
                <a:xfrm>
                  <a:off x="47606" y="121778"/>
                  <a:ext cx="446664" cy="45440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161" name="Image" descr="Image"/>
                <p:cNvPicPr>
                  <a:picLocks noChangeAspect="1"/>
                </p:cNvPicPr>
                <p:nvPr/>
              </p:nvPicPr>
              <p:blipFill>
                <a:blip r:embed="rId5">
                  <a:alphaModFix amt="69671"/>
                </a:blip>
                <a:srcRect/>
                <a:stretch>
                  <a:fillRect/>
                </a:stretch>
              </p:blipFill>
              <p:spPr>
                <a:xfrm>
                  <a:off x="0" y="111848"/>
                  <a:ext cx="541878" cy="474144"/>
                </a:xfrm>
                <a:prstGeom prst="rect">
                  <a:avLst/>
                </a:prstGeom>
                <a:ln w="12700" cap="flat">
                  <a:noFill/>
                  <a:miter lim="400000"/>
                </a:ln>
                <a:effectLst/>
              </p:spPr>
            </p:pic>
            <p:sp>
              <p:nvSpPr>
                <p:cNvPr id="2162" name="+"/>
                <p:cNvSpPr txBox="1"/>
                <p:nvPr/>
              </p:nvSpPr>
              <p:spPr>
                <a:xfrm>
                  <a:off x="54187" y="0"/>
                  <a:ext cx="433503"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sp>
          <p:nvSpPr>
            <p:cNvPr id="2165" name="Line"/>
            <p:cNvSpPr/>
            <p:nvPr/>
          </p:nvSpPr>
          <p:spPr>
            <a:xfrm flipH="1">
              <a:off x="4460459" y="2481775"/>
              <a:ext cx="453239" cy="1"/>
            </a:xfrm>
            <a:prstGeom prst="line">
              <a:avLst/>
            </a:prstGeom>
            <a:noFill/>
            <a:ln w="76200" cap="flat">
              <a:solidFill>
                <a:srgbClr val="FF2600"/>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nvGrpSpPr>
            <p:cNvPr id="2169" name="Group"/>
            <p:cNvGrpSpPr/>
            <p:nvPr/>
          </p:nvGrpSpPr>
          <p:grpSpPr>
            <a:xfrm>
              <a:off x="4456848" y="3870095"/>
              <a:ext cx="2954951" cy="1052018"/>
              <a:chOff x="0" y="0"/>
              <a:chExt cx="2954949" cy="1052017"/>
            </a:xfrm>
          </p:grpSpPr>
          <mc:AlternateContent xmlns:mc="http://schemas.openxmlformats.org/markup-compatibility/2006" xmlns:a14="http://schemas.microsoft.com/office/drawing/2010/main">
            <mc:Choice Requires="a14">
              <p:sp>
                <p:nvSpPr>
                  <p:cNvPr id="2166" name="Equation"/>
                  <p:cNvSpPr txBox="1"/>
                  <p:nvPr/>
                </p:nvSpPr>
                <p:spPr>
                  <a:xfrm>
                    <a:off x="0" y="238203"/>
                    <a:ext cx="2954950" cy="559862"/>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000000"/>
                                  </a:solidFill>
                                  <a:latin typeface="Cambria Math" panose="02040503050406030204" pitchFamily="18" charset="0"/>
                                </a:rPr>
                              </m:ctrlPr>
                            </m:sSubSup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𝑡𝑜𝑡</m:t>
                              </m:r>
                            </m:sub>
                            <m:sup>
                              <m:r>
                                <a:rPr sz="4000" i="1">
                                  <a:solidFill>
                                    <a:srgbClr val="000000"/>
                                  </a:solidFill>
                                  <a:latin typeface="Cambria Math" panose="02040503050406030204" pitchFamily="18" charset="0"/>
                                </a:rPr>
                                <m:t>𝑆𝑃</m:t>
                              </m:r>
                            </m:sup>
                          </m:sSubSup>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𝑚</m:t>
                              </m:r>
                            </m:sub>
                          </m:sSub>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𝑎</m:t>
                              </m:r>
                            </m:sub>
                          </m:sSub>
                        </m:oMath>
                      </m:oMathPara>
                    </a14:m>
                    <a:endParaRPr sz="4000"/>
                  </a:p>
                </p:txBody>
              </p:sp>
            </mc:Choice>
            <mc:Fallback xmlns="">
              <p:sp>
                <p:nvSpPr>
                  <p:cNvPr id="2166" name="Equation"/>
                  <p:cNvSpPr txBox="1">
                    <a:spLocks noRot="1" noChangeAspect="1" noMove="1" noResize="1" noEditPoints="1" noAdjustHandles="1" noChangeArrowheads="1" noChangeShapeType="1" noTextEdit="1"/>
                  </p:cNvSpPr>
                  <p:nvPr/>
                </p:nvSpPr>
                <p:spPr>
                  <a:xfrm>
                    <a:off x="0" y="238203"/>
                    <a:ext cx="2954950" cy="559862"/>
                  </a:xfrm>
                  <a:prstGeom prst="rect">
                    <a:avLst/>
                  </a:prstGeom>
                  <a:blipFill>
                    <a:blip r:embed="rId6"/>
                    <a:stretch>
                      <a:fillRect l="-5556" r="-8974" b="-33333"/>
                    </a:stretch>
                  </a:blipFill>
                  <a:ln w="12700" cap="flat">
                    <a:noFill/>
                    <a:miter lim="400000"/>
                  </a:ln>
                  <a:effectLst/>
                </p:spPr>
                <p:txBody>
                  <a:bodyPr/>
                  <a:lstStyle/>
                  <a:p>
                    <a:r>
                      <a:rPr lang="en-CH">
                        <a:noFill/>
                      </a:rPr>
                      <a:t> </a:t>
                    </a:r>
                  </a:p>
                </p:txBody>
              </p:sp>
            </mc:Fallback>
          </mc:AlternateContent>
          <p:sp>
            <p:nvSpPr>
              <p:cNvPr id="2167" name="+"/>
              <p:cNvSpPr txBox="1"/>
              <p:nvPr/>
            </p:nvSpPr>
            <p:spPr>
              <a:xfrm>
                <a:off x="1988546" y="-1"/>
                <a:ext cx="419101" cy="70916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solidFill>
                      <a:srgbClr val="852E36"/>
                    </a:solidFill>
                  </a:defRPr>
                </a:lvl1pPr>
              </a:lstStyle>
              <a:p>
                <a:r>
                  <a:t>+</a:t>
                </a:r>
              </a:p>
            </p:txBody>
          </p:sp>
          <p:sp>
            <p:nvSpPr>
              <p:cNvPr id="2168" name="-"/>
              <p:cNvSpPr txBox="1"/>
              <p:nvPr/>
            </p:nvSpPr>
            <p:spPr>
              <a:xfrm>
                <a:off x="1992737" y="57353"/>
                <a:ext cx="410719" cy="994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b="0">
                    <a:solidFill>
                      <a:srgbClr val="436FB0"/>
                    </a:solidFill>
                  </a:defRPr>
                </a:lvl1pPr>
              </a:lstStyle>
              <a:p>
                <a:r>
                  <a:t>-</a:t>
                </a:r>
              </a:p>
            </p:txBody>
          </p:sp>
        </p:grpSp>
        <p:grpSp>
          <p:nvGrpSpPr>
            <p:cNvPr id="2206" name="Group"/>
            <p:cNvGrpSpPr/>
            <p:nvPr/>
          </p:nvGrpSpPr>
          <p:grpSpPr>
            <a:xfrm>
              <a:off x="2830988" y="5336969"/>
              <a:ext cx="6206672" cy="3479944"/>
              <a:chOff x="0" y="0"/>
              <a:chExt cx="6206670" cy="3479943"/>
            </a:xfrm>
          </p:grpSpPr>
          <p:grpSp>
            <p:nvGrpSpPr>
              <p:cNvPr id="2201" name="Group"/>
              <p:cNvGrpSpPr/>
              <p:nvPr/>
            </p:nvGrpSpPr>
            <p:grpSpPr>
              <a:xfrm>
                <a:off x="-1" y="0"/>
                <a:ext cx="6206672" cy="1373975"/>
                <a:chOff x="0" y="0"/>
                <a:chExt cx="6206670" cy="1373974"/>
              </a:xfrm>
            </p:grpSpPr>
            <p:grpSp>
              <p:nvGrpSpPr>
                <p:cNvPr id="2196" name="Group"/>
                <p:cNvGrpSpPr/>
                <p:nvPr/>
              </p:nvGrpSpPr>
              <p:grpSpPr>
                <a:xfrm>
                  <a:off x="-1" y="348119"/>
                  <a:ext cx="6206672" cy="1025856"/>
                  <a:chOff x="0" y="0"/>
                  <a:chExt cx="6206670" cy="1025854"/>
                </a:xfrm>
              </p:grpSpPr>
              <p:grpSp>
                <p:nvGrpSpPr>
                  <p:cNvPr id="2191" name="Group"/>
                  <p:cNvGrpSpPr/>
                  <p:nvPr/>
                </p:nvGrpSpPr>
                <p:grpSpPr>
                  <a:xfrm>
                    <a:off x="-1" y="185026"/>
                    <a:ext cx="6206672" cy="840829"/>
                    <a:chOff x="0" y="0"/>
                    <a:chExt cx="6206670" cy="840828"/>
                  </a:xfrm>
                </p:grpSpPr>
                <p:grpSp>
                  <p:nvGrpSpPr>
                    <p:cNvPr id="2182" name="Group"/>
                    <p:cNvGrpSpPr/>
                    <p:nvPr/>
                  </p:nvGrpSpPr>
                  <p:grpSpPr>
                    <a:xfrm>
                      <a:off x="-1" y="0"/>
                      <a:ext cx="6206672" cy="840829"/>
                      <a:chOff x="0" y="0"/>
                      <a:chExt cx="6206670" cy="840828"/>
                    </a:xfrm>
                  </p:grpSpPr>
                  <p:grpSp>
                    <p:nvGrpSpPr>
                      <p:cNvPr id="2176" name="Group"/>
                      <p:cNvGrpSpPr/>
                      <p:nvPr/>
                    </p:nvGrpSpPr>
                    <p:grpSpPr>
                      <a:xfrm>
                        <a:off x="2483336" y="0"/>
                        <a:ext cx="3723335" cy="840829"/>
                        <a:chOff x="0" y="394"/>
                        <a:chExt cx="3723334" cy="840827"/>
                      </a:xfrm>
                    </p:grpSpPr>
                    <p:sp>
                      <p:nvSpPr>
                        <p:cNvPr id="2222" name="Connection Line"/>
                        <p:cNvSpPr/>
                        <p:nvPr/>
                      </p:nvSpPr>
                      <p:spPr>
                        <a:xfrm>
                          <a:off x="3099995"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23" name="Connection Line"/>
                        <p:cNvSpPr/>
                        <p:nvPr/>
                      </p:nvSpPr>
                      <p:spPr>
                        <a:xfrm>
                          <a:off x="2479996" y="407639"/>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224" name="Connection Line"/>
                        <p:cNvSpPr/>
                        <p:nvPr/>
                      </p:nvSpPr>
                      <p:spPr>
                        <a:xfrm>
                          <a:off x="1859997" y="394"/>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25" name="Connection Line"/>
                        <p:cNvSpPr/>
                        <p:nvPr/>
                      </p:nvSpPr>
                      <p:spPr>
                        <a:xfrm>
                          <a:off x="1239998"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226" name="Connection Line"/>
                        <p:cNvSpPr/>
                        <p:nvPr/>
                      </p:nvSpPr>
                      <p:spPr>
                        <a:xfrm>
                          <a:off x="619998" y="394"/>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27" name="Connection Line"/>
                        <p:cNvSpPr/>
                        <p:nvPr/>
                      </p:nvSpPr>
                      <p:spPr>
                        <a:xfrm>
                          <a:off x="0" y="407639"/>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nvGrpSpPr>
                      <p:cNvPr id="2181" name="Group"/>
                      <p:cNvGrpSpPr/>
                      <p:nvPr/>
                    </p:nvGrpSpPr>
                    <p:grpSpPr>
                      <a:xfrm>
                        <a:off x="0" y="0"/>
                        <a:ext cx="2483337" cy="840829"/>
                        <a:chOff x="0" y="0"/>
                        <a:chExt cx="2483336" cy="840828"/>
                      </a:xfrm>
                    </p:grpSpPr>
                    <p:sp>
                      <p:nvSpPr>
                        <p:cNvPr id="2228" name="Connection Line"/>
                        <p:cNvSpPr/>
                        <p:nvPr/>
                      </p:nvSpPr>
                      <p:spPr>
                        <a:xfrm>
                          <a:off x="1859996" y="-1"/>
                          <a:ext cx="623341" cy="433584"/>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29" name="Connection Line"/>
                        <p:cNvSpPr/>
                        <p:nvPr/>
                      </p:nvSpPr>
                      <p:spPr>
                        <a:xfrm>
                          <a:off x="1239998"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sp>
                      <p:nvSpPr>
                        <p:cNvPr id="2230" name="Connection Line"/>
                        <p:cNvSpPr/>
                        <p:nvPr/>
                      </p:nvSpPr>
                      <p:spPr>
                        <a:xfrm>
                          <a:off x="619999" y="0"/>
                          <a:ext cx="623340" cy="433583"/>
                        </a:xfrm>
                        <a:custGeom>
                          <a:avLst/>
                          <a:gdLst/>
                          <a:ahLst/>
                          <a:cxnLst>
                            <a:cxn ang="0">
                              <a:pos x="wd2" y="hd2"/>
                            </a:cxn>
                            <a:cxn ang="5400000">
                              <a:pos x="wd2" y="hd2"/>
                            </a:cxn>
                            <a:cxn ang="10800000">
                              <a:pos x="wd2" y="hd2"/>
                            </a:cxn>
                            <a:cxn ang="16200000">
                              <a:pos x="wd2" y="hd2"/>
                            </a:cxn>
                          </a:cxnLst>
                          <a:rect l="0" t="0" r="r" b="b"/>
                          <a:pathLst>
                            <a:path w="21600" h="16204" extrusionOk="0">
                              <a:moveTo>
                                <a:pt x="0" y="16204"/>
                              </a:moveTo>
                              <a:cubicBezTo>
                                <a:pt x="7128" y="-5075"/>
                                <a:pt x="14328" y="-5396"/>
                                <a:pt x="21600" y="15241"/>
                              </a:cubicBezTo>
                            </a:path>
                          </a:pathLst>
                        </a:custGeom>
                        <a:noFill/>
                        <a:ln w="25400" cap="flat">
                          <a:solidFill>
                            <a:srgbClr val="000000"/>
                          </a:solidFill>
                          <a:prstDash val="solid"/>
                          <a:miter lim="400000"/>
                        </a:ln>
                        <a:effectLst/>
                      </p:spPr>
                      <p:txBody>
                        <a:bodyPr/>
                        <a:lstStyle/>
                        <a:p>
                          <a:endParaRPr/>
                        </a:p>
                      </p:txBody>
                    </p:sp>
                    <p:sp>
                      <p:nvSpPr>
                        <p:cNvPr id="2231" name="Connection Line"/>
                        <p:cNvSpPr/>
                        <p:nvPr/>
                      </p:nvSpPr>
                      <p:spPr>
                        <a:xfrm>
                          <a:off x="0" y="407245"/>
                          <a:ext cx="623340" cy="433584"/>
                        </a:xfrm>
                        <a:custGeom>
                          <a:avLst/>
                          <a:gdLst/>
                          <a:ahLst/>
                          <a:cxnLst>
                            <a:cxn ang="0">
                              <a:pos x="wd2" y="hd2"/>
                            </a:cxn>
                            <a:cxn ang="5400000">
                              <a:pos x="wd2" y="hd2"/>
                            </a:cxn>
                            <a:cxn ang="10800000">
                              <a:pos x="wd2" y="hd2"/>
                            </a:cxn>
                            <a:cxn ang="16200000">
                              <a:pos x="wd2" y="hd2"/>
                            </a:cxn>
                          </a:cxnLst>
                          <a:rect l="0" t="0" r="r" b="b"/>
                          <a:pathLst>
                            <a:path w="21600" h="16204" extrusionOk="0">
                              <a:moveTo>
                                <a:pt x="0" y="0"/>
                              </a:moveTo>
                              <a:cubicBezTo>
                                <a:pt x="7128" y="21279"/>
                                <a:pt x="14328" y="21600"/>
                                <a:pt x="21600" y="963"/>
                              </a:cubicBezTo>
                            </a:path>
                          </a:pathLst>
                        </a:custGeom>
                        <a:noFill/>
                        <a:ln w="25400" cap="flat">
                          <a:solidFill>
                            <a:srgbClr val="000000"/>
                          </a:solidFill>
                          <a:prstDash val="solid"/>
                          <a:miter lim="400000"/>
                        </a:ln>
                        <a:effectLst/>
                      </p:spPr>
                      <p:txBody>
                        <a:bodyPr/>
                        <a:lstStyle/>
                        <a:p>
                          <a:endParaRPr/>
                        </a:p>
                      </p:txBody>
                    </p:sp>
                  </p:grpSp>
                </p:grpSp>
                <p:grpSp>
                  <p:nvGrpSpPr>
                    <p:cNvPr id="2186" name="Group"/>
                    <p:cNvGrpSpPr/>
                    <p:nvPr/>
                  </p:nvGrpSpPr>
                  <p:grpSpPr>
                    <a:xfrm>
                      <a:off x="1655369" y="66520"/>
                      <a:ext cx="433503" cy="643635"/>
                      <a:chOff x="0" y="0"/>
                      <a:chExt cx="433501" cy="643634"/>
                    </a:xfrm>
                  </p:grpSpPr>
                  <p:sp>
                    <p:nvSpPr>
                      <p:cNvPr id="2183" name="Rectangle"/>
                      <p:cNvSpPr/>
                      <p:nvPr/>
                    </p:nvSpPr>
                    <p:spPr>
                      <a:xfrm>
                        <a:off x="75239" y="196461"/>
                        <a:ext cx="28302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184" name="Image" descr="Image"/>
                      <p:cNvPicPr>
                        <a:picLocks noChangeAspect="1"/>
                      </p:cNvPicPr>
                      <p:nvPr/>
                    </p:nvPicPr>
                    <p:blipFill>
                      <a:blip r:embed="rId4">
                        <a:alphaModFix amt="70460"/>
                      </a:blip>
                      <a:stretch>
                        <a:fillRect/>
                      </a:stretch>
                    </p:blipFill>
                    <p:spPr>
                      <a:xfrm>
                        <a:off x="36124" y="180995"/>
                        <a:ext cx="361253" cy="361252"/>
                      </a:xfrm>
                      <a:prstGeom prst="rect">
                        <a:avLst/>
                      </a:prstGeom>
                      <a:ln w="12700" cap="flat">
                        <a:noFill/>
                        <a:miter lim="400000"/>
                      </a:ln>
                      <a:effectLst/>
                    </p:spPr>
                  </p:pic>
                  <p:sp>
                    <p:nvSpPr>
                      <p:cNvPr id="2185" name="+"/>
                      <p:cNvSpPr txBox="1"/>
                      <p:nvPr/>
                    </p:nvSpPr>
                    <p:spPr>
                      <a:xfrm>
                        <a:off x="0" y="0"/>
                        <a:ext cx="433502"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nvGrpSpPr>
                    <p:cNvPr id="2190" name="Group"/>
                    <p:cNvGrpSpPr/>
                    <p:nvPr/>
                  </p:nvGrpSpPr>
                  <p:grpSpPr>
                    <a:xfrm>
                      <a:off x="4683664" y="66520"/>
                      <a:ext cx="541878" cy="643635"/>
                      <a:chOff x="0" y="0"/>
                      <a:chExt cx="541877" cy="643634"/>
                    </a:xfrm>
                  </p:grpSpPr>
                  <p:sp>
                    <p:nvSpPr>
                      <p:cNvPr id="2187" name="Rectangle"/>
                      <p:cNvSpPr/>
                      <p:nvPr/>
                    </p:nvSpPr>
                    <p:spPr>
                      <a:xfrm>
                        <a:off x="47606" y="168817"/>
                        <a:ext cx="446664" cy="306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pic>
                    <p:nvPicPr>
                      <p:cNvPr id="2188" name="Image" descr="Image"/>
                      <p:cNvPicPr>
                        <a:picLocks noChangeAspect="1"/>
                      </p:cNvPicPr>
                      <p:nvPr/>
                    </p:nvPicPr>
                    <p:blipFill>
                      <a:blip r:embed="rId5">
                        <a:alphaModFix amt="69671"/>
                      </a:blip>
                      <a:srcRect/>
                      <a:stretch>
                        <a:fillRect/>
                      </a:stretch>
                    </p:blipFill>
                    <p:spPr>
                      <a:xfrm>
                        <a:off x="0" y="111849"/>
                        <a:ext cx="541878" cy="474143"/>
                      </a:xfrm>
                      <a:prstGeom prst="rect">
                        <a:avLst/>
                      </a:prstGeom>
                      <a:ln w="12700" cap="flat">
                        <a:noFill/>
                        <a:miter lim="400000"/>
                      </a:ln>
                      <a:effectLst/>
                    </p:spPr>
                  </p:pic>
                  <p:sp>
                    <p:nvSpPr>
                      <p:cNvPr id="2189" name="+"/>
                      <p:cNvSpPr txBox="1"/>
                      <p:nvPr/>
                    </p:nvSpPr>
                    <p:spPr>
                      <a:xfrm>
                        <a:off x="54187" y="0"/>
                        <a:ext cx="433503" cy="643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400"/>
                        </a:lvl1pPr>
                      </a:lstStyle>
                      <a:p>
                        <a:r>
                          <a:t>+</a:t>
                        </a:r>
                      </a:p>
                    </p:txBody>
                  </p:sp>
                </p:grpSp>
              </p:grpSp>
              <p:grpSp>
                <p:nvGrpSpPr>
                  <p:cNvPr id="2195" name="Group"/>
                  <p:cNvGrpSpPr/>
                  <p:nvPr/>
                </p:nvGrpSpPr>
                <p:grpSpPr>
                  <a:xfrm>
                    <a:off x="3381096" y="0"/>
                    <a:ext cx="379474" cy="608749"/>
                    <a:chOff x="0" y="0"/>
                    <a:chExt cx="379472" cy="608748"/>
                  </a:xfrm>
                </p:grpSpPr>
                <p:sp>
                  <p:nvSpPr>
                    <p:cNvPr id="2192" name="Rectangle"/>
                    <p:cNvSpPr/>
                    <p:nvPr/>
                  </p:nvSpPr>
                  <p:spPr>
                    <a:xfrm rot="17558613">
                      <a:off x="-117416" y="248921"/>
                      <a:ext cx="604966" cy="11647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193" name="Line"/>
                    <p:cNvSpPr/>
                    <p:nvPr/>
                  </p:nvSpPr>
                  <p:spPr>
                    <a:xfrm flipV="1">
                      <a:off x="-1"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194" name="Line"/>
                    <p:cNvSpPr/>
                    <p:nvPr/>
                  </p:nvSpPr>
                  <p:spPr>
                    <a:xfrm flipV="1">
                      <a:off x="134329" y="0"/>
                      <a:ext cx="245144" cy="6006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sp>
              <p:nvSpPr>
                <p:cNvPr id="2197" name="Line"/>
                <p:cNvSpPr/>
                <p:nvPr/>
              </p:nvSpPr>
              <p:spPr>
                <a:xfrm flipH="1" flipV="1">
                  <a:off x="1723178" y="284056"/>
                  <a:ext cx="453239" cy="1"/>
                </a:xfrm>
                <a:prstGeom prst="line">
                  <a:avLst/>
                </a:prstGeom>
                <a:noFill/>
                <a:ln w="76200" cap="flat">
                  <a:solidFill>
                    <a:srgbClr val="FF2600"/>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nvGrpSpPr>
                <p:cNvPr id="2200" name="Group"/>
                <p:cNvGrpSpPr/>
                <p:nvPr/>
              </p:nvGrpSpPr>
              <p:grpSpPr>
                <a:xfrm flipH="1">
                  <a:off x="4485445" y="-1"/>
                  <a:ext cx="977197" cy="309779"/>
                  <a:chOff x="0" y="0"/>
                  <a:chExt cx="977195" cy="309777"/>
                </a:xfrm>
              </p:grpSpPr>
              <p:sp>
                <p:nvSpPr>
                  <p:cNvPr id="2198" name="Line"/>
                  <p:cNvSpPr/>
                  <p:nvPr/>
                </p:nvSpPr>
                <p:spPr>
                  <a:xfrm flipH="1" flipV="1">
                    <a:off x="63499" y="0"/>
                    <a:ext cx="913697" cy="1"/>
                  </a:xfrm>
                  <a:prstGeom prst="line">
                    <a:avLst/>
                  </a:prstGeom>
                  <a:noFill/>
                  <a:ln w="76200" cap="flat">
                    <a:solidFill>
                      <a:srgbClr val="852E36"/>
                    </a:solidFill>
                    <a:prstDash val="solid"/>
                    <a:miter lim="400000"/>
                    <a:head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2199" name="Line"/>
                  <p:cNvSpPr/>
                  <p:nvPr/>
                </p:nvSpPr>
                <p:spPr>
                  <a:xfrm flipH="1" flipV="1">
                    <a:off x="-1" y="309777"/>
                    <a:ext cx="913697" cy="1"/>
                  </a:xfrm>
                  <a:prstGeom prst="line">
                    <a:avLst/>
                  </a:prstGeom>
                  <a:noFill/>
                  <a:ln w="76200" cap="flat">
                    <a:solidFill>
                      <a:srgbClr val="4270B0"/>
                    </a:solidFill>
                    <a:prstDash val="solid"/>
                    <a:miter lim="400000"/>
                    <a:tailEnd type="triangle" w="med" len="med"/>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grpSp>
            <p:nvGrpSpPr>
              <p:cNvPr id="2205" name="Group"/>
              <p:cNvGrpSpPr/>
              <p:nvPr/>
            </p:nvGrpSpPr>
            <p:grpSpPr>
              <a:xfrm>
                <a:off x="1676660" y="1893461"/>
                <a:ext cx="3493498" cy="1586483"/>
                <a:chOff x="0" y="238203"/>
                <a:chExt cx="3493496" cy="1586482"/>
              </a:xfrm>
            </p:grpSpPr>
            <mc:AlternateContent xmlns:mc="http://schemas.openxmlformats.org/markup-compatibility/2006" xmlns:a14="http://schemas.microsoft.com/office/drawing/2010/main">
              <mc:Choice Requires="a14">
                <p:sp>
                  <p:nvSpPr>
                    <p:cNvPr id="2202" name="Equation"/>
                    <p:cNvSpPr txBox="1"/>
                    <p:nvPr/>
                  </p:nvSpPr>
                  <p:spPr>
                    <a:xfrm>
                      <a:off x="0" y="238203"/>
                      <a:ext cx="3035021" cy="559568"/>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000000"/>
                                    </a:solidFill>
                                    <a:latin typeface="Cambria Math" panose="02040503050406030204" pitchFamily="18" charset="0"/>
                                  </a:rPr>
                                </m:ctrlPr>
                              </m:sSubSup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𝑡𝑜𝑡</m:t>
                                </m:r>
                              </m:sub>
                              <m:sup>
                                <m:r>
                                  <a:rPr sz="4000" i="1">
                                    <a:solidFill>
                                      <a:srgbClr val="000000"/>
                                    </a:solidFill>
                                    <a:latin typeface="Cambria Math" panose="02040503050406030204" pitchFamily="18" charset="0"/>
                                  </a:rPr>
                                  <m:t>𝑂𝑃</m:t>
                                </m:r>
                              </m:sup>
                            </m:sSubSup>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𝑚</m:t>
                                </m:r>
                              </m:sub>
                            </m:sSub>
                            <m:r>
                              <a:rPr sz="4000" i="1">
                                <a:solidFill>
                                  <a:srgbClr val="000000"/>
                                </a:solidFill>
                                <a:latin typeface="Cambria Math" panose="02040503050406030204" pitchFamily="18" charset="0"/>
                              </a:rPr>
                              <m:t>±</m:t>
                            </m:r>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𝐹</m:t>
                                </m:r>
                              </m:e>
                              <m:sub>
                                <m:r>
                                  <a:rPr sz="4000" i="1">
                                    <a:solidFill>
                                      <a:srgbClr val="000000"/>
                                    </a:solidFill>
                                    <a:latin typeface="Cambria Math" panose="02040503050406030204" pitchFamily="18" charset="0"/>
                                  </a:rPr>
                                  <m:t>𝑎</m:t>
                                </m:r>
                              </m:sub>
                            </m:sSub>
                          </m:oMath>
                        </m:oMathPara>
                      </a14:m>
                      <a:endParaRPr sz="4000"/>
                    </a:p>
                  </p:txBody>
                </p:sp>
              </mc:Choice>
              <mc:Fallback xmlns="">
                <p:sp>
                  <p:nvSpPr>
                    <p:cNvPr id="2202" name="Equation"/>
                    <p:cNvSpPr txBox="1">
                      <a:spLocks noRot="1" noChangeAspect="1" noMove="1" noResize="1" noEditPoints="1" noAdjustHandles="1" noChangeArrowheads="1" noChangeShapeType="1" noTextEdit="1"/>
                    </p:cNvSpPr>
                    <p:nvPr/>
                  </p:nvSpPr>
                  <p:spPr>
                    <a:xfrm>
                      <a:off x="0" y="238203"/>
                      <a:ext cx="3035021" cy="559568"/>
                    </a:xfrm>
                    <a:prstGeom prst="rect">
                      <a:avLst/>
                    </a:prstGeom>
                    <a:blipFill>
                      <a:blip r:embed="rId7"/>
                      <a:stretch>
                        <a:fillRect l="-5833" r="-7083" b="-30435"/>
                      </a:stretch>
                    </a:blipFill>
                    <a:ln w="12700" cap="flat">
                      <a:noFill/>
                      <a:miter lim="400000"/>
                    </a:ln>
                    <a:effectLst/>
                  </p:spPr>
                  <p:txBody>
                    <a:bodyPr/>
                    <a:lstStyle/>
                    <a:p>
                      <a:r>
                        <a:rPr lang="en-CH">
                          <a:noFill/>
                        </a:rPr>
                        <a:t> </a:t>
                      </a:r>
                    </a:p>
                  </p:txBody>
                </p:sp>
              </mc:Fallback>
            </mc:AlternateContent>
            <p:sp>
              <p:nvSpPr>
                <p:cNvPr id="2203" name="+"/>
                <p:cNvSpPr/>
                <p:nvPr/>
              </p:nvSpPr>
              <p:spPr>
                <a:xfrm>
                  <a:off x="1988546" y="354582"/>
                  <a:ext cx="47208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000">
                      <a:solidFill>
                        <a:srgbClr val="4270B0"/>
                      </a:solidFill>
                    </a:defRPr>
                  </a:lvl1pPr>
                </a:lstStyle>
                <a:p>
                  <a:r>
                    <a:t>+</a:t>
                  </a:r>
                </a:p>
              </p:txBody>
            </p:sp>
            <p:sp>
              <p:nvSpPr>
                <p:cNvPr id="2204" name="-"/>
                <p:cNvSpPr/>
                <p:nvPr/>
              </p:nvSpPr>
              <p:spPr>
                <a:xfrm>
                  <a:off x="2223496" y="55468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b="0">
                      <a:solidFill>
                        <a:srgbClr val="852E36"/>
                      </a:solidFill>
                    </a:defRPr>
                  </a:lvl1pPr>
                </a:lstStyle>
                <a:p>
                  <a:r>
                    <a:t>-</a:t>
                  </a:r>
                </a:p>
              </p:txBody>
            </p:sp>
          </p:grpSp>
        </p:grpSp>
        <p:sp>
          <p:nvSpPr>
            <p:cNvPr id="2207" name="Both amplitude and sign information"/>
            <p:cNvSpPr txBox="1"/>
            <p:nvPr/>
          </p:nvSpPr>
          <p:spPr>
            <a:xfrm>
              <a:off x="0" y="8459330"/>
              <a:ext cx="6454140"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defRPr b="0">
                  <a:latin typeface="Rubik Medium"/>
                  <a:ea typeface="Rubik Medium"/>
                  <a:cs typeface="Rubik Medium"/>
                  <a:sym typeface="Rubik Light"/>
                </a:defRPr>
              </a:pPr>
              <a:r>
                <a:t>Both amplitude and </a:t>
              </a:r>
              <a:r>
                <a:rPr>
                  <a:solidFill>
                    <a:srgbClr val="852E35"/>
                  </a:solidFill>
                  <a:latin typeface="Rubik Medium"/>
                  <a:ea typeface="Rubik Medium"/>
                  <a:cs typeface="Rubik Medium"/>
                  <a:sym typeface="Rubik Medium"/>
                </a:rPr>
                <a:t>s</a:t>
              </a:r>
              <a:r>
                <a:rPr>
                  <a:solidFill>
                    <a:srgbClr val="4270B1"/>
                  </a:solidFill>
                  <a:latin typeface="Rubik Medium"/>
                  <a:ea typeface="Rubik Medium"/>
                  <a:cs typeface="Rubik Medium"/>
                  <a:sym typeface="Rubik Medium"/>
                </a:rPr>
                <a:t>i</a:t>
              </a:r>
              <a:r>
                <a:rPr>
                  <a:solidFill>
                    <a:srgbClr val="852E36"/>
                  </a:solidFill>
                  <a:latin typeface="Rubik Medium"/>
                  <a:ea typeface="Rubik Medium"/>
                  <a:cs typeface="Rubik Medium"/>
                  <a:sym typeface="Rubik Medium"/>
                </a:rPr>
                <a:t>g</a:t>
              </a:r>
              <a:r>
                <a:rPr>
                  <a:solidFill>
                    <a:srgbClr val="4270B1"/>
                  </a:solidFill>
                  <a:latin typeface="Rubik Medium"/>
                  <a:ea typeface="Rubik Medium"/>
                  <a:cs typeface="Rubik Medium"/>
                  <a:sym typeface="Rubik Medium"/>
                </a:rPr>
                <a:t>n</a:t>
              </a:r>
              <a:r>
                <a:t> information</a:t>
              </a:r>
            </a:p>
          </p:txBody>
        </p:sp>
        <p:sp>
          <p:nvSpPr>
            <p:cNvPr id="2208" name="Interferometric measurement"/>
            <p:cNvSpPr txBox="1"/>
            <p:nvPr/>
          </p:nvSpPr>
          <p:spPr>
            <a:xfrm>
              <a:off x="0" y="1662463"/>
              <a:ext cx="5182743"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b="0">
                  <a:latin typeface="Rubik Medium"/>
                  <a:ea typeface="Rubik Medium"/>
                  <a:cs typeface="Rubik Medium"/>
                  <a:sym typeface="Rubik Light"/>
                </a:defRPr>
              </a:lvl1pPr>
            </a:lstStyle>
            <a:p>
              <a:r>
                <a:t>Interferometric measurement</a:t>
              </a:r>
            </a:p>
          </p:txBody>
        </p:sp>
        <p:sp>
          <p:nvSpPr>
            <p:cNvPr id="2209" name="(Same Phase)"/>
            <p:cNvSpPr txBox="1"/>
            <p:nvPr/>
          </p:nvSpPr>
          <p:spPr>
            <a:xfrm>
              <a:off x="0" y="4116704"/>
              <a:ext cx="2470785"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b="0">
                  <a:latin typeface="Rubik Medium"/>
                  <a:ea typeface="Rubik Medium"/>
                  <a:cs typeface="Rubik Medium"/>
                  <a:sym typeface="Rubik Light"/>
                </a:defRPr>
              </a:lvl1pPr>
            </a:lstStyle>
            <a:p>
              <a:r>
                <a:t>(Same Phase)</a:t>
              </a:r>
            </a:p>
          </p:txBody>
        </p:sp>
        <p:sp>
          <p:nvSpPr>
            <p:cNvPr id="2210" name="(Opposite Phase)"/>
            <p:cNvSpPr txBox="1"/>
            <p:nvPr/>
          </p:nvSpPr>
          <p:spPr>
            <a:xfrm>
              <a:off x="0" y="7207132"/>
              <a:ext cx="3015615" cy="558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b="0">
                  <a:latin typeface="Rubik Medium"/>
                  <a:ea typeface="Rubik Medium"/>
                  <a:cs typeface="Rubik Medium"/>
                  <a:sym typeface="Rubik Light"/>
                </a:defRPr>
              </a:lvl1pPr>
            </a:lstStyle>
            <a:p>
              <a:r>
                <a:t>(Opposite Phase)</a:t>
              </a: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6" name="Identified 6 (12) states out of 540 possible states - 99% (98%)."/>
          <p:cNvSpPr txBox="1"/>
          <p:nvPr/>
        </p:nvSpPr>
        <p:spPr>
          <a:xfrm>
            <a:off x="1000197" y="8657066"/>
            <a:ext cx="9652001" cy="1163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20000"/>
              </a:lnSpc>
              <a:defRPr sz="3200" b="0">
                <a:latin typeface="Rubik Medium"/>
                <a:ea typeface="Rubik Medium"/>
                <a:cs typeface="Rubik Medium"/>
                <a:sym typeface="Rubik Medium"/>
              </a:defRPr>
            </a:lvl1pPr>
          </a:lstStyle>
          <a:p>
            <a:r>
              <a:t>Identified 6 (12) states out of 540 possible states - 99% (98%). </a:t>
            </a:r>
          </a:p>
        </p:txBody>
      </p:sp>
      <p:pic>
        <p:nvPicPr>
          <p:cNvPr id="2237" name="Image" descr="Image"/>
          <p:cNvPicPr>
            <a:picLocks noChangeAspect="1"/>
          </p:cNvPicPr>
          <p:nvPr/>
        </p:nvPicPr>
        <p:blipFill>
          <a:blip r:embed="rId3"/>
          <a:stretch>
            <a:fillRect/>
          </a:stretch>
        </p:blipFill>
        <p:spPr>
          <a:xfrm>
            <a:off x="14286532" y="1012698"/>
            <a:ext cx="7965202" cy="12070606"/>
          </a:xfrm>
          <a:prstGeom prst="rect">
            <a:avLst/>
          </a:prstGeom>
          <a:ln w="12700">
            <a:miter lim="400000"/>
          </a:ln>
        </p:spPr>
      </p:pic>
      <p:sp>
        <p:nvSpPr>
          <p:cNvPr id="2238" name="Najafian†, ZM†, Sinhal, Willitsch, arXiv:2004.05306 (2020).  (under referee evaluation Nat. Commun.)"/>
          <p:cNvSpPr txBox="1"/>
          <p:nvPr/>
        </p:nvSpPr>
        <p:spPr>
          <a:xfrm>
            <a:off x="1056032" y="12344399"/>
            <a:ext cx="892374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000" b="0">
                <a:solidFill>
                  <a:srgbClr val="5E5E5E"/>
                </a:solidFill>
                <a:latin typeface="Rubik Light Bold"/>
                <a:ea typeface="Rubik Light Bold"/>
                <a:cs typeface="Rubik Light Bold"/>
                <a:sym typeface="Rubik Light Bold"/>
              </a:defRPr>
            </a:pPr>
            <a:r>
              <a:t>Najafian</a:t>
            </a:r>
            <a:r>
              <a:rPr baseline="31999"/>
              <a:t>†</a:t>
            </a:r>
            <a:r>
              <a:t>, </a:t>
            </a:r>
            <a:r>
              <a:rPr>
                <a:latin typeface="Rubik Medium"/>
                <a:ea typeface="Rubik Medium"/>
                <a:cs typeface="Rubik Medium"/>
                <a:sym typeface="Rubik Medium"/>
              </a:rPr>
              <a:t>ZM</a:t>
            </a:r>
            <a:r>
              <a:rPr baseline="31999"/>
              <a:t>†</a:t>
            </a:r>
            <a:r>
              <a:t>, Sinhal, Willitsch, arXiv:2004.05306 (2020). </a:t>
            </a:r>
            <a:br/>
            <a:r>
              <a:t>(under referee evaluation Nat. Commun.)</a:t>
            </a:r>
          </a:p>
        </p:txBody>
      </p:sp>
      <p:pic>
        <p:nvPicPr>
          <p:cNvPr id="2239" name="Image" descr="Image"/>
          <p:cNvPicPr>
            <a:picLocks noChangeAspect="1"/>
          </p:cNvPicPr>
          <p:nvPr/>
        </p:nvPicPr>
        <p:blipFill>
          <a:blip r:embed="rId4"/>
          <a:stretch>
            <a:fillRect/>
          </a:stretch>
        </p:blipFill>
        <p:spPr>
          <a:xfrm>
            <a:off x="-876300" y="2755900"/>
            <a:ext cx="13258800" cy="5550196"/>
          </a:xfrm>
          <a:prstGeom prst="rect">
            <a:avLst/>
          </a:prstGeom>
          <a:ln w="12700">
            <a:miter lim="400000"/>
          </a:ln>
        </p:spPr>
      </p:pic>
      <p:sp>
        <p:nvSpPr>
          <p:cNvPr id="2240" name="“Force” spectrum of rotationally excited states in N2+"/>
          <p:cNvSpPr txBox="1"/>
          <p:nvPr/>
        </p:nvSpPr>
        <p:spPr>
          <a:xfrm>
            <a:off x="684930" y="1865133"/>
            <a:ext cx="1045704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200" b="0">
                <a:latin typeface="Rubik Medium"/>
                <a:ea typeface="Rubik Medium"/>
                <a:cs typeface="Rubik Medium"/>
                <a:sym typeface="Rubik Medium"/>
              </a:defRPr>
            </a:pPr>
            <a:r>
              <a:t>“Force” spectrum of rotationally excited states in N</a:t>
            </a:r>
            <a:r>
              <a:rPr baseline="-5999"/>
              <a:t>2</a:t>
            </a:r>
            <a:r>
              <a:rPr baseline="31999"/>
              <a:t>+</a:t>
            </a:r>
          </a:p>
        </p:txBody>
      </p:sp>
      <p:sp>
        <p:nvSpPr>
          <p:cNvPr id="2241" name="Demonstration of hyperfine-Zeeman state detection and preparation in a “complex” molecule"/>
          <p:cNvSpPr txBox="1"/>
          <p:nvPr/>
        </p:nvSpPr>
        <p:spPr>
          <a:xfrm>
            <a:off x="1000197" y="10399958"/>
            <a:ext cx="10030373" cy="1163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20000"/>
              </a:lnSpc>
              <a:defRPr sz="3200" b="0">
                <a:latin typeface="Rubik Medium"/>
                <a:ea typeface="Rubik Medium"/>
                <a:cs typeface="Rubik Medium"/>
                <a:sym typeface="Rubik Medium"/>
              </a:defRPr>
            </a:lvl1pPr>
          </a:lstStyle>
          <a:p>
            <a:r>
              <a:rPr dirty="0"/>
              <a:t>Demonstration of hyperfine-Zeeman state detection and preparation in a “complex” molecule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7" grpId="1" animBg="1" advAuto="0"/>
      <p:bldP spid="2241"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ase study - N2+"/>
          <p:cNvSpPr txBox="1">
            <a:spLocks noGrp="1"/>
          </p:cNvSpPr>
          <p:nvPr>
            <p:ph type="body" idx="21"/>
          </p:nvPr>
        </p:nvSpPr>
        <p:spPr>
          <a:xfrm>
            <a:off x="495299" y="792000"/>
            <a:ext cx="11050938" cy="1646314"/>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rPr lang="en-GB" dirty="0"/>
              <a:t>N</a:t>
            </a:r>
            <a:r>
              <a:rPr lang="en-GB" baseline="-5999" dirty="0"/>
              <a:t>2</a:t>
            </a:r>
            <a:r>
              <a:rPr lang="en-GB" baseline="31999" dirty="0"/>
              <a:t>+  </a:t>
            </a:r>
            <a:r>
              <a:rPr lang="en-US" dirty="0"/>
              <a:t>for precision studies</a:t>
            </a:r>
            <a:endParaRPr baseline="31999" dirty="0"/>
          </a:p>
        </p:txBody>
      </p:sp>
      <p:sp>
        <p:nvSpPr>
          <p:cNvPr id="458" name="Rectangle"/>
          <p:cNvSpPr/>
          <p:nvPr/>
        </p:nvSpPr>
        <p:spPr>
          <a:xfrm>
            <a:off x="16414813" y="5963409"/>
            <a:ext cx="3873586" cy="657494"/>
          </a:xfrm>
          <a:prstGeom prst="rect">
            <a:avLst/>
          </a:prstGeom>
          <a:gradFill flip="none" rotWithShape="1">
            <a:gsLst>
              <a:gs pos="0">
                <a:srgbClr val="73FA79"/>
              </a:gs>
              <a:gs pos="100000">
                <a:srgbClr val="008F00"/>
              </a:gs>
            </a:gsLst>
            <a:path path="circle">
              <a:fillToRect l="22761" t="115254" r="77238" b="-15254"/>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59" name="Circle"/>
          <p:cNvSpPr/>
          <p:nvPr/>
        </p:nvSpPr>
        <p:spPr>
          <a:xfrm>
            <a:off x="14961280" y="5119951"/>
            <a:ext cx="2344409" cy="2344410"/>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60" name="Circle"/>
          <p:cNvSpPr/>
          <p:nvPr/>
        </p:nvSpPr>
        <p:spPr>
          <a:xfrm>
            <a:off x="19134326" y="5119951"/>
            <a:ext cx="2344409" cy="2344410"/>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62" name="14N"/>
          <p:cNvSpPr txBox="1"/>
          <p:nvPr/>
        </p:nvSpPr>
        <p:spPr>
          <a:xfrm>
            <a:off x="15366042" y="5774864"/>
            <a:ext cx="1253556" cy="1034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000" b="0">
                <a:latin typeface="Rubik Medium"/>
                <a:ea typeface="Rubik Medium"/>
                <a:cs typeface="Rubik Medium"/>
                <a:sym typeface="Rubik Medium"/>
              </a:defRPr>
            </a:pPr>
            <a:r>
              <a:rPr baseline="31999"/>
              <a:t>14</a:t>
            </a:r>
            <a:r>
              <a:t>N</a:t>
            </a:r>
          </a:p>
        </p:txBody>
      </p:sp>
      <p:sp>
        <p:nvSpPr>
          <p:cNvPr id="463" name="14N"/>
          <p:cNvSpPr txBox="1"/>
          <p:nvPr/>
        </p:nvSpPr>
        <p:spPr>
          <a:xfrm>
            <a:off x="19679752" y="5774864"/>
            <a:ext cx="1253556" cy="1034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000" b="0">
                <a:latin typeface="Rubik Medium"/>
                <a:ea typeface="Rubik Medium"/>
                <a:cs typeface="Rubik Medium"/>
                <a:sym typeface="Rubik Medium"/>
              </a:defRPr>
            </a:pPr>
            <a:r>
              <a:rPr baseline="31999"/>
              <a:t>14</a:t>
            </a:r>
            <a:r>
              <a:t>N</a:t>
            </a:r>
          </a:p>
        </p:txBody>
      </p:sp>
      <p:sp>
        <p:nvSpPr>
          <p:cNvPr id="466" name="K. Najafian, Z. Meir and S. Willitsch, Phys. Chem. Chem. Phys., 22, 23083-23098 (2020)…"/>
          <p:cNvSpPr txBox="1"/>
          <p:nvPr/>
        </p:nvSpPr>
        <p:spPr>
          <a:xfrm>
            <a:off x="12454523" y="11684000"/>
            <a:ext cx="10979218" cy="1793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defTabSz="584200">
              <a:lnSpc>
                <a:spcPct val="150000"/>
              </a:lnSpc>
              <a:defRPr sz="2000" b="0">
                <a:solidFill>
                  <a:srgbClr val="5E5E5E"/>
                </a:solidFill>
                <a:latin typeface="Rubik Regular"/>
                <a:ea typeface="Rubik Regular"/>
                <a:cs typeface="Rubik Regular"/>
                <a:sym typeface="Rubik Regular"/>
              </a:defRPr>
            </a:pPr>
            <a:r>
              <a:rPr sz="2600" dirty="0"/>
              <a:t>K. Najafian</a:t>
            </a:r>
            <a:r>
              <a:rPr lang="en-US" sz="2600" dirty="0"/>
              <a:t> et al.</a:t>
            </a:r>
            <a:r>
              <a:rPr sz="2600" dirty="0"/>
              <a:t>, Phys. Chem. Chem. Phys., 22, 23083-23098 (2020)</a:t>
            </a:r>
          </a:p>
          <a:p>
            <a:pPr algn="l" defTabSz="584200">
              <a:lnSpc>
                <a:spcPct val="150000"/>
              </a:lnSpc>
              <a:defRPr sz="2000" b="0">
                <a:solidFill>
                  <a:srgbClr val="5E5E5E"/>
                </a:solidFill>
                <a:latin typeface="Rubik Regular"/>
                <a:ea typeface="Rubik Regular"/>
                <a:cs typeface="Rubik Regular"/>
                <a:sym typeface="Rubik Regular"/>
              </a:defRPr>
            </a:pPr>
            <a:r>
              <a:rPr sz="2600" dirty="0"/>
              <a:t>M. </a:t>
            </a:r>
            <a:r>
              <a:rPr sz="2600" dirty="0" err="1"/>
              <a:t>Kajita</a:t>
            </a:r>
            <a:r>
              <a:rPr sz="2600" dirty="0"/>
              <a:t>, Phys. Rev. A, 92, 043423 (2015)</a:t>
            </a:r>
          </a:p>
          <a:p>
            <a:pPr algn="l" defTabSz="584200">
              <a:lnSpc>
                <a:spcPct val="150000"/>
              </a:lnSpc>
              <a:defRPr sz="2000" b="0">
                <a:solidFill>
                  <a:srgbClr val="5E5E5E"/>
                </a:solidFill>
                <a:latin typeface="Rubik Regular"/>
                <a:ea typeface="Rubik Regular"/>
                <a:cs typeface="Rubik Regular"/>
                <a:sym typeface="Rubik Regular"/>
              </a:defRPr>
            </a:pPr>
            <a:r>
              <a:rPr sz="2600" dirty="0"/>
              <a:t>M. </a:t>
            </a:r>
            <a:r>
              <a:rPr sz="2600" dirty="0" err="1"/>
              <a:t>Kajita</a:t>
            </a:r>
            <a:r>
              <a:rPr sz="2600" dirty="0"/>
              <a:t> et al., Phys. Rev. A, 89, 032509 (2014) </a:t>
            </a:r>
          </a:p>
        </p:txBody>
      </p:sp>
      <mc:AlternateContent xmlns:mc="http://schemas.openxmlformats.org/markup-compatibility/2006" xmlns:a14="http://schemas.microsoft.com/office/drawing/2010/main">
        <mc:Choice Requires="a14">
          <p:sp>
            <p:nvSpPr>
              <p:cNvPr id="14" name="Homonuclear, diatomic molecule…">
                <a:extLst>
                  <a:ext uri="{FF2B5EF4-FFF2-40B4-BE49-F238E27FC236}">
                    <a16:creationId xmlns="" xmlns:a16="http://schemas.microsoft.com/office/drawing/2014/main" id="{91943CD3-E401-A84A-A6A0-DD53241E6E13}"/>
                  </a:ext>
                </a:extLst>
              </p:cNvPr>
              <p:cNvSpPr txBox="1"/>
              <p:nvPr/>
            </p:nvSpPr>
            <p:spPr>
              <a:xfrm>
                <a:off x="1442406" y="4810684"/>
                <a:ext cx="10103831" cy="45122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71437" tIns="71437" rIns="71437" bIns="71437"/>
              <a:lstStyle/>
              <a:p>
                <a:pPr marL="457200" indent="-457200" algn="l">
                  <a:lnSpc>
                    <a:spcPct val="150000"/>
                  </a:lnSpc>
                  <a:spcBef>
                    <a:spcPts val="2000"/>
                  </a:spcBef>
                  <a:buSzPct val="100000"/>
                  <a:buFont typeface="Arial" panose="020B0604020202020204" pitchFamily="34" charset="0"/>
                  <a:buChar char="•"/>
                  <a:defRPr sz="3200"/>
                </a:pPr>
                <a:r>
                  <a:rPr lang="en-GB" sz="3200" b="0" dirty="0">
                    <a:latin typeface="Rubik Light" panose="02000604000000020004" pitchFamily="2" charset="-79"/>
                    <a:cs typeface="Rubik Light" panose="02000604000000020004" pitchFamily="2" charset="-79"/>
                  </a:rPr>
                  <a:t>Exploring new physics </a:t>
                </a:r>
                <a:r>
                  <a:rPr lang="en-GB" sz="3200" b="0" dirty="0">
                    <a:latin typeface="Rubik Light" panose="02000604000000020004" pitchFamily="2" charset="-79"/>
                    <a:cs typeface="Rubik Light" panose="02000604000000020004" pitchFamily="2" charset="-79"/>
                    <a:sym typeface="Wingdings" pitchFamily="2" charset="2"/>
                  </a:rPr>
                  <a:t></a:t>
                </a:r>
                <a:r>
                  <a:rPr lang="en-GB" sz="3200" b="0" dirty="0">
                    <a:latin typeface="Rubik Light" panose="02000604000000020004" pitchFamily="2" charset="-79"/>
                    <a:cs typeface="Rubik Light" panose="02000604000000020004" pitchFamily="2" charset="-79"/>
                  </a:rPr>
                  <a:t> </a:t>
                </a:r>
                <a:r>
                  <a:rPr lang="en-GB" sz="3200" b="0" dirty="0" err="1">
                    <a:latin typeface="Rubik Light" panose="02000604000000020004" pitchFamily="2" charset="-79"/>
                    <a:cs typeface="Rubik Light" panose="02000604000000020004" pitchFamily="2" charset="-79"/>
                  </a:rPr>
                  <a:t>ro</a:t>
                </a:r>
                <a:r>
                  <a:rPr lang="en-GB" sz="3200" b="0" dirty="0">
                    <a:latin typeface="Rubik Light" panose="02000604000000020004" pitchFamily="2" charset="-79"/>
                    <a:cs typeface="Rubik Light" panose="02000604000000020004" pitchFamily="2" charset="-79"/>
                  </a:rPr>
                  <a:t>-vibrational transitions </a:t>
                </a:r>
                <a:r>
                  <a:rPr lang="en-GB" sz="3200" b="0" dirty="0">
                    <a:solidFill>
                      <a:srgbClr val="ED7D31"/>
                    </a:solidFill>
                    <a:latin typeface="Rubik" panose="02000604000000020004" pitchFamily="2" charset="-79"/>
                    <a:cs typeface="Rubik" panose="02000604000000020004" pitchFamily="2" charset="-79"/>
                  </a:rPr>
                  <a:t>sensitive to </a:t>
                </a:r>
                <a14:m>
                  <m:oMath xmlns:m="http://schemas.openxmlformats.org/officeDocument/2006/math">
                    <m:sSub>
                      <m:sSubPr>
                        <m:ctrlPr>
                          <a:rPr lang="en-US" sz="3200" b="0" i="1" smtClean="0">
                            <a:solidFill>
                              <a:srgbClr val="ED7D31"/>
                            </a:solidFill>
                            <a:latin typeface="Cambria Math" panose="02040503050406030204" pitchFamily="18" charset="0"/>
                            <a:cs typeface="Rubik Light" panose="02000604000000020004" pitchFamily="2" charset="-79"/>
                          </a:rPr>
                        </m:ctrlPr>
                      </m:sSubPr>
                      <m:e>
                        <m:r>
                          <m:rPr>
                            <m:sty m:val="p"/>
                          </m:rPr>
                          <a:rPr lang="en-US" sz="3200" b="0" i="0" smtClean="0">
                            <a:solidFill>
                              <a:srgbClr val="ED7D31"/>
                            </a:solidFill>
                            <a:latin typeface="Cambria Math" panose="02040503050406030204" pitchFamily="18" charset="0"/>
                            <a:cs typeface="Rubik Light" panose="02000604000000020004" pitchFamily="2" charset="-79"/>
                          </a:rPr>
                          <m:t>m</m:t>
                        </m:r>
                      </m:e>
                      <m:sub>
                        <m:r>
                          <m:rPr>
                            <m:sty m:val="p"/>
                          </m:rPr>
                          <a:rPr lang="en-US" sz="3200" b="0" i="0" smtClean="0">
                            <a:solidFill>
                              <a:srgbClr val="ED7D31"/>
                            </a:solidFill>
                            <a:latin typeface="Cambria Math" panose="02040503050406030204" pitchFamily="18" charset="0"/>
                            <a:cs typeface="Rubik Light" panose="02000604000000020004" pitchFamily="2" charset="-79"/>
                          </a:rPr>
                          <m:t>p</m:t>
                        </m:r>
                      </m:sub>
                    </m:sSub>
                    <m:r>
                      <a:rPr lang="en-US" sz="3200" b="0" i="0" smtClean="0">
                        <a:solidFill>
                          <a:srgbClr val="ED7D31"/>
                        </a:solidFill>
                        <a:latin typeface="Cambria Math" panose="02040503050406030204" pitchFamily="18" charset="0"/>
                        <a:cs typeface="Rubik Light" panose="02000604000000020004" pitchFamily="2" charset="-79"/>
                      </a:rPr>
                      <m:t>/</m:t>
                    </m:r>
                    <m:sSub>
                      <m:sSubPr>
                        <m:ctrlPr>
                          <a:rPr lang="en-US" sz="3200" b="0" i="1" smtClean="0">
                            <a:solidFill>
                              <a:srgbClr val="ED7D31"/>
                            </a:solidFill>
                            <a:latin typeface="Cambria Math" panose="02040503050406030204" pitchFamily="18" charset="0"/>
                            <a:cs typeface="Rubik Light" panose="02000604000000020004" pitchFamily="2" charset="-79"/>
                          </a:rPr>
                        </m:ctrlPr>
                      </m:sSubPr>
                      <m:e>
                        <m:r>
                          <m:rPr>
                            <m:sty m:val="p"/>
                          </m:rPr>
                          <a:rPr lang="en-US" sz="3200" b="0" i="0" smtClean="0">
                            <a:solidFill>
                              <a:srgbClr val="ED7D31"/>
                            </a:solidFill>
                            <a:latin typeface="Cambria Math" panose="02040503050406030204" pitchFamily="18" charset="0"/>
                            <a:cs typeface="Rubik Light" panose="02000604000000020004" pitchFamily="2" charset="-79"/>
                          </a:rPr>
                          <m:t>m</m:t>
                        </m:r>
                      </m:e>
                      <m:sub>
                        <m:r>
                          <m:rPr>
                            <m:sty m:val="p"/>
                          </m:rPr>
                          <a:rPr lang="en-US" sz="3200" b="0" i="0" smtClean="0">
                            <a:solidFill>
                              <a:srgbClr val="ED7D31"/>
                            </a:solidFill>
                            <a:latin typeface="Cambria Math" panose="02040503050406030204" pitchFamily="18" charset="0"/>
                            <a:cs typeface="Rubik Light" panose="02000604000000020004" pitchFamily="2" charset="-79"/>
                          </a:rPr>
                          <m:t>e</m:t>
                        </m:r>
                      </m:sub>
                    </m:sSub>
                  </m:oMath>
                </a14:m>
                <a:endParaRPr lang="en-GB" sz="3200" b="0" dirty="0">
                  <a:latin typeface="Rubik" panose="02000604000000020004" pitchFamily="2" charset="-79"/>
                  <a:cs typeface="Rubik" panose="02000604000000020004" pitchFamily="2" charset="-79"/>
                </a:endParaRPr>
              </a:p>
              <a:p>
                <a:pPr marL="457200" indent="-457200" algn="l">
                  <a:lnSpc>
                    <a:spcPct val="150000"/>
                  </a:lnSpc>
                  <a:spcBef>
                    <a:spcPts val="2000"/>
                  </a:spcBef>
                  <a:buSzPct val="100000"/>
                  <a:buFont typeface="Arial" panose="020B0604020202020204" pitchFamily="34" charset="0"/>
                  <a:buChar char="•"/>
                  <a:defRPr sz="3200"/>
                </a:pPr>
                <a:r>
                  <a:rPr lang="en-GB" sz="3200" b="0" dirty="0">
                    <a:latin typeface="Rubik Light" panose="02000604000000020004" pitchFamily="2" charset="-79"/>
                    <a:cs typeface="Rubik Light" panose="02000604000000020004" pitchFamily="2" charset="-79"/>
                  </a:rPr>
                  <a:t>Development of </a:t>
                </a:r>
                <a:r>
                  <a:rPr lang="en-GB" sz="3200" b="0" dirty="0">
                    <a:solidFill>
                      <a:srgbClr val="ED7D31"/>
                    </a:solidFill>
                    <a:latin typeface="Rubik" panose="02000604000000020004" pitchFamily="2" charset="-79"/>
                    <a:cs typeface="Rubik" panose="02000604000000020004" pitchFamily="2" charset="-79"/>
                  </a:rPr>
                  <a:t>molecular clocks </a:t>
                </a:r>
                <a:r>
                  <a:rPr lang="en-GB" sz="3200" b="0" dirty="0">
                    <a:latin typeface="Rubik Light" panose="02000604000000020004" pitchFamily="2" charset="-79"/>
                    <a:cs typeface="Rubik Light" panose="02000604000000020004" pitchFamily="2" charset="-79"/>
                  </a:rPr>
                  <a:t>and </a:t>
                </a:r>
                <a:r>
                  <a:rPr lang="en-GB" sz="3200" b="0" dirty="0">
                    <a:solidFill>
                      <a:srgbClr val="ED7D31"/>
                    </a:solidFill>
                    <a:latin typeface="Rubik" panose="02000604000000020004" pitchFamily="2" charset="-79"/>
                    <a:cs typeface="Rubik" panose="02000604000000020004" pitchFamily="2" charset="-79"/>
                  </a:rPr>
                  <a:t>MIR frequency standards </a:t>
                </a:r>
              </a:p>
              <a:p>
                <a:pPr marL="457200" indent="-457200" algn="l">
                  <a:lnSpc>
                    <a:spcPct val="150000"/>
                  </a:lnSpc>
                  <a:spcBef>
                    <a:spcPts val="2000"/>
                  </a:spcBef>
                  <a:buSzPct val="100000"/>
                  <a:buFont typeface="Arial" panose="020B0604020202020204" pitchFamily="34" charset="0"/>
                  <a:buChar char="•"/>
                  <a:defRPr sz="3200"/>
                </a:pPr>
                <a:r>
                  <a:rPr lang="en-GB" sz="3200" b="0" dirty="0">
                    <a:latin typeface="Rubik Light" panose="02000604000000020004" pitchFamily="2" charset="-79"/>
                    <a:cs typeface="Rubik Light" panose="02000604000000020004" pitchFamily="2" charset="-79"/>
                  </a:rPr>
                  <a:t>Implementation of high-fidelity </a:t>
                </a:r>
                <a:r>
                  <a:rPr lang="en-GB" sz="3200" b="0" dirty="0">
                    <a:solidFill>
                      <a:srgbClr val="ED7D31"/>
                    </a:solidFill>
                    <a:latin typeface="Rubik" panose="02000604000000020004" pitchFamily="2" charset="-79"/>
                    <a:cs typeface="Rubik" panose="02000604000000020004" pitchFamily="2" charset="-79"/>
                  </a:rPr>
                  <a:t>molecular qubits</a:t>
                </a:r>
              </a:p>
            </p:txBody>
          </p:sp>
        </mc:Choice>
        <mc:Fallback xmlns="">
          <p:sp>
            <p:nvSpPr>
              <p:cNvPr id="14" name="Homonuclear, diatomic molecule…">
                <a:extLst>
                  <a:ext uri="{FF2B5EF4-FFF2-40B4-BE49-F238E27FC236}">
                    <a16:creationId xmlns:a16="http://schemas.microsoft.com/office/drawing/2014/main" id="{91943CD3-E401-A84A-A6A0-DD53241E6E13}"/>
                  </a:ext>
                </a:extLst>
              </p:cNvPr>
              <p:cNvSpPr txBox="1">
                <a:spLocks noRot="1" noChangeAspect="1" noMove="1" noResize="1" noEditPoints="1" noAdjustHandles="1" noChangeArrowheads="1" noChangeShapeType="1" noTextEdit="1"/>
              </p:cNvSpPr>
              <p:nvPr/>
            </p:nvSpPr>
            <p:spPr>
              <a:xfrm>
                <a:off x="1442406" y="4810684"/>
                <a:ext cx="10103831" cy="4512219"/>
              </a:xfrm>
              <a:prstGeom prst="rect">
                <a:avLst/>
              </a:prstGeom>
              <a:blipFill>
                <a:blip r:embed="rId3"/>
                <a:stretch>
                  <a:fillRect l="-1631" r="-125"/>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CH">
                    <a:noFill/>
                  </a:rPr>
                  <a:t> </a:t>
                </a:r>
              </a:p>
            </p:txBody>
          </p:sp>
        </mc:Fallback>
      </mc:AlternateContent>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7">
                                            <p:bg/>
                                          </p:spTgt>
                                        </p:tgtEl>
                                        <p:attrNameLst>
                                          <p:attrName>style.visibility</p:attrName>
                                        </p:attrNameLst>
                                      </p:cBhvr>
                                      <p:to>
                                        <p:strVal val="visible"/>
                                      </p:to>
                                    </p:set>
                                    <p:animEffect transition="in" filter="fade">
                                      <p:cBhvr>
                                        <p:cTn id="7" dur="500"/>
                                        <p:tgtEl>
                                          <p:spTgt spid="45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7">
                                            <p:txEl>
                                              <p:pRg st="0" end="0"/>
                                            </p:txEl>
                                          </p:spTgt>
                                        </p:tgtEl>
                                        <p:attrNameLst>
                                          <p:attrName>style.visibility</p:attrName>
                                        </p:attrNameLst>
                                      </p:cBhvr>
                                      <p:to>
                                        <p:strVal val="visible"/>
                                      </p:to>
                                    </p:set>
                                    <p:animEffect transition="in" filter="fade">
                                      <p:cBhvr>
                                        <p:cTn id="10" dur="500"/>
                                        <p:tgtEl>
                                          <p:spTgt spid="45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9"/>
                                        </p:tgtEl>
                                        <p:attrNameLst>
                                          <p:attrName>style.visibility</p:attrName>
                                        </p:attrNameLst>
                                      </p:cBhvr>
                                      <p:to>
                                        <p:strVal val="visible"/>
                                      </p:to>
                                    </p:set>
                                    <p:animEffect transition="in" filter="fade">
                                      <p:cBhvr>
                                        <p:cTn id="13" dur="500"/>
                                        <p:tgtEl>
                                          <p:spTgt spid="4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0"/>
                                        </p:tgtEl>
                                        <p:attrNameLst>
                                          <p:attrName>style.visibility</p:attrName>
                                        </p:attrNameLst>
                                      </p:cBhvr>
                                      <p:to>
                                        <p:strVal val="visible"/>
                                      </p:to>
                                    </p:set>
                                    <p:animEffect transition="in" filter="fade">
                                      <p:cBhvr>
                                        <p:cTn id="16" dur="500"/>
                                        <p:tgtEl>
                                          <p:spTgt spid="4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2"/>
                                        </p:tgtEl>
                                        <p:attrNameLst>
                                          <p:attrName>style.visibility</p:attrName>
                                        </p:attrNameLst>
                                      </p:cBhvr>
                                      <p:to>
                                        <p:strVal val="visible"/>
                                      </p:to>
                                    </p:set>
                                    <p:animEffect transition="in" filter="fade">
                                      <p:cBhvr>
                                        <p:cTn id="19" dur="500"/>
                                        <p:tgtEl>
                                          <p:spTgt spid="4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3"/>
                                        </p:tgtEl>
                                        <p:attrNameLst>
                                          <p:attrName>style.visibility</p:attrName>
                                        </p:attrNameLst>
                                      </p:cBhvr>
                                      <p:to>
                                        <p:strVal val="visible"/>
                                      </p:to>
                                    </p:set>
                                    <p:animEffect transition="in" filter="fade">
                                      <p:cBhvr>
                                        <p:cTn id="22" dur="500"/>
                                        <p:tgtEl>
                                          <p:spTgt spid="463"/>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458"/>
                                        </p:tgtEl>
                                        <p:attrNameLst>
                                          <p:attrName>style.visibility</p:attrName>
                                        </p:attrNameLst>
                                      </p:cBhvr>
                                      <p:to>
                                        <p:strVal val="visible"/>
                                      </p:to>
                                    </p:set>
                                    <p:animEffect transition="in" filter="fade">
                                      <p:cBhvr>
                                        <p:cTn id="25" dur="500"/>
                                        <p:tgtEl>
                                          <p:spTgt spid="4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6"/>
                                        </p:tgtEl>
                                        <p:attrNameLst>
                                          <p:attrName>style.visibility</p:attrName>
                                        </p:attrNameLst>
                                      </p:cBhvr>
                                      <p:to>
                                        <p:strVal val="visible"/>
                                      </p:to>
                                    </p:set>
                                    <p:animEffect transition="in" filter="fade">
                                      <p:cBhvr>
                                        <p:cTn id="28" dur="500"/>
                                        <p:tgtEl>
                                          <p:spTgt spid="46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bg/>
                                          </p:spTgt>
                                        </p:tgtEl>
                                        <p:attrNameLst>
                                          <p:attrName>style.visibility</p:attrName>
                                        </p:attrNameLst>
                                      </p:cBhvr>
                                      <p:to>
                                        <p:strVal val="visible"/>
                                      </p:to>
                                    </p:set>
                                    <p:animEffect transition="in" filter="fade">
                                      <p:cBhvr>
                                        <p:cTn id="31" dur="500"/>
                                        <p:tgtEl>
                                          <p:spTgt spid="14">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animEffect transition="in" filter="fade">
                                      <p:cBhvr>
                                        <p:cTn id="41" dur="500"/>
                                        <p:tgtEl>
                                          <p:spTgt spid="1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xEl>
                                              <p:pRg st="2" end="2"/>
                                            </p:txEl>
                                          </p:spTgt>
                                        </p:tgtEl>
                                        <p:attrNameLst>
                                          <p:attrName>style.visibility</p:attrName>
                                        </p:attrNameLst>
                                      </p:cBhvr>
                                      <p:to>
                                        <p:strVal val="visible"/>
                                      </p:to>
                                    </p:set>
                                    <p:animEffect transition="in" filter="fade">
                                      <p:cBhvr>
                                        <p:cTn id="46"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build="p" animBg="1"/>
      <p:bldP spid="458" grpId="0" animBg="1"/>
      <p:bldP spid="459" grpId="0" animBg="1"/>
      <p:bldP spid="460" grpId="0" animBg="1"/>
      <p:bldP spid="462" grpId="0"/>
      <p:bldP spid="463" grpId="0"/>
      <p:bldP spid="466" grpId="0" animBg="1"/>
      <p:bldP spid="1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46" name="State-to-state chemistry…"/>
          <p:cNvSpPr txBox="1">
            <a:spLocks noGrp="1"/>
          </p:cNvSpPr>
          <p:nvPr>
            <p:ph type="body" idx="21"/>
          </p:nvPr>
        </p:nvSpPr>
        <p:spPr>
          <a:xfrm>
            <a:off x="1257005" y="2032000"/>
            <a:ext cx="9652001" cy="9909251"/>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t>State-to-state chemistry</a:t>
            </a:r>
          </a:p>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t>Combination of quantum state detection and mass spectrometry to identify reactants and products in an ultracold and controlled chemical reaction</a:t>
            </a:r>
          </a:p>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t>Identify the product state</a:t>
            </a:r>
          </a:p>
          <a:p>
            <a:pPr marL="228600" indent="-228600" defTabSz="821531">
              <a:lnSpc>
                <a:spcPct val="120000"/>
              </a:lnSpc>
              <a:spcBef>
                <a:spcPts val="4000"/>
              </a:spcBef>
              <a:buClr>
                <a:srgbClr val="2C2C2C"/>
              </a:buClr>
              <a:buSzPct val="100000"/>
              <a:defRPr sz="3000">
                <a:solidFill>
                  <a:srgbClr val="2C2C2C"/>
                </a:solidFill>
                <a:latin typeface="Rubik Medium"/>
                <a:ea typeface="Rubik Medium"/>
                <a:cs typeface="Rubik Medium"/>
                <a:sym typeface="Rubik Light"/>
              </a:defRPr>
            </a:pPr>
            <a:r>
              <a:t>Control over the neutral reactant state</a:t>
            </a:r>
          </a:p>
        </p:txBody>
      </p:sp>
      <p:sp>
        <p:nvSpPr>
          <p:cNvPr id="2247" name="Najafian†, ZM†, Sinhal, Willitsch, arXiv:2004.05306 (2020).  (under referee evaluation Nat. Commun.)"/>
          <p:cNvSpPr txBox="1">
            <a:spLocks noGrp="1"/>
          </p:cNvSpPr>
          <p:nvPr>
            <p:ph type="body" idx="22"/>
          </p:nvPr>
        </p:nvSpPr>
        <p:spPr>
          <a:xfrm>
            <a:off x="13055600" y="12269267"/>
            <a:ext cx="9486900" cy="1029221"/>
          </a:xfrm>
          <a:prstGeom prst="rect">
            <a:avLst/>
          </a:prstGeom>
        </p:spPr>
        <p:txBody>
          <a:bodyPr/>
          <a:lstStyle/>
          <a:p>
            <a:pPr>
              <a:lnSpc>
                <a:spcPct val="150000"/>
              </a:lnSpc>
            </a:pPr>
            <a:r>
              <a:t>Najafian</a:t>
            </a:r>
            <a:r>
              <a:rPr baseline="31999"/>
              <a:t>†</a:t>
            </a:r>
            <a:r>
              <a:t>, </a:t>
            </a:r>
            <a:r>
              <a:rPr>
                <a:latin typeface="Rubik Medium"/>
                <a:ea typeface="Rubik Medium"/>
                <a:cs typeface="Rubik Medium"/>
                <a:sym typeface="Rubik Medium"/>
              </a:rPr>
              <a:t>ZM</a:t>
            </a:r>
            <a:r>
              <a:rPr baseline="31999"/>
              <a:t>†</a:t>
            </a:r>
            <a:r>
              <a:t>, Sinhal, Willitsch, arXiv:2004.05306 (2020). </a:t>
            </a:r>
            <a:br/>
            <a:r>
              <a:t>(under referee evaluation Nat. Commun.)</a:t>
            </a:r>
          </a:p>
        </p:txBody>
      </p:sp>
      <p:sp>
        <p:nvSpPr>
          <p:cNvPr id="2248" name="Sikorsky, ZM, et al., Nat. Commun. (2018)…"/>
          <p:cNvSpPr txBox="1"/>
          <p:nvPr/>
        </p:nvSpPr>
        <p:spPr>
          <a:xfrm>
            <a:off x="1369970" y="9025567"/>
            <a:ext cx="6983604"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50000"/>
              </a:lnSpc>
              <a:defRPr sz="2000" b="0">
                <a:latin typeface="Rubik Light Bold"/>
                <a:ea typeface="Rubik Light Bold"/>
                <a:cs typeface="Rubik Light Bold"/>
                <a:sym typeface="Rubik Light Bold"/>
              </a:defRPr>
            </a:pPr>
            <a:r>
              <a:t>Sikorsky, </a:t>
            </a:r>
            <a:r>
              <a:rPr>
                <a:latin typeface="Rubik Medium"/>
                <a:ea typeface="Rubik Medium"/>
                <a:cs typeface="Rubik Medium"/>
                <a:sym typeface="Rubik Medium"/>
              </a:rPr>
              <a:t>ZM</a:t>
            </a:r>
            <a:r>
              <a:t>, et al., Nat. Commun. (2018)</a:t>
            </a:r>
          </a:p>
          <a:p>
            <a:pPr algn="l">
              <a:lnSpc>
                <a:spcPct val="150000"/>
              </a:lnSpc>
              <a:defRPr sz="2000" b="0">
                <a:latin typeface="Rubik Light Bold"/>
                <a:ea typeface="Rubik Light Bold"/>
                <a:cs typeface="Rubik Light Bold"/>
                <a:sym typeface="Rubik Light Bold"/>
              </a:defRPr>
            </a:pPr>
            <a:r>
              <a:t>Sikorsky, Morita, </a:t>
            </a:r>
            <a:r>
              <a:rPr>
                <a:latin typeface="Rubik Medium"/>
                <a:ea typeface="Rubik Medium"/>
                <a:cs typeface="Rubik Medium"/>
                <a:sym typeface="Rubik Medium"/>
              </a:rPr>
              <a:t>ZM</a:t>
            </a:r>
            <a:r>
              <a:t>, et al., PRL 17, 173402 (2018)</a:t>
            </a:r>
          </a:p>
          <a:p>
            <a:pPr algn="l">
              <a:defRPr sz="2000" b="0">
                <a:latin typeface="Rubik Light Bold"/>
                <a:ea typeface="Rubik Light Bold"/>
                <a:cs typeface="Rubik Light Bold"/>
                <a:sym typeface="Rubik Light Bold"/>
              </a:defRPr>
            </a:pPr>
            <a:r>
              <a:t>Ben-Shlomi, Vexiau, </a:t>
            </a:r>
            <a:r>
              <a:rPr>
                <a:latin typeface="Rubik Medium"/>
                <a:ea typeface="Rubik Medium"/>
                <a:cs typeface="Rubik Medium"/>
                <a:sym typeface="Rubik Medium"/>
              </a:rPr>
              <a:t>ZM</a:t>
            </a:r>
            <a:r>
              <a:t>, et al., arXiv:1907.06736 (2019)</a:t>
            </a:r>
          </a:p>
        </p:txBody>
      </p:sp>
      <p:grpSp>
        <p:nvGrpSpPr>
          <p:cNvPr id="2254" name="Group"/>
          <p:cNvGrpSpPr/>
          <p:nvPr/>
        </p:nvGrpSpPr>
        <p:grpSpPr>
          <a:xfrm>
            <a:off x="14924706" y="303807"/>
            <a:ext cx="6062344" cy="4090961"/>
            <a:chOff x="0" y="0"/>
            <a:chExt cx="6062343" cy="4090959"/>
          </a:xfrm>
        </p:grpSpPr>
        <p:sp>
          <p:nvSpPr>
            <p:cNvPr id="2249" name="Rectangle"/>
            <p:cNvSpPr/>
            <p:nvPr/>
          </p:nvSpPr>
          <p:spPr>
            <a:xfrm>
              <a:off x="0" y="0"/>
              <a:ext cx="6062344" cy="4090960"/>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253" name="Group"/>
            <p:cNvGrpSpPr/>
            <p:nvPr/>
          </p:nvGrpSpPr>
          <p:grpSpPr>
            <a:xfrm>
              <a:off x="311896" y="108410"/>
              <a:ext cx="5438551" cy="3874140"/>
              <a:chOff x="0" y="0"/>
              <a:chExt cx="5438550" cy="3874139"/>
            </a:xfrm>
          </p:grpSpPr>
          <p:pic>
            <p:nvPicPr>
              <p:cNvPr id="2250" name="Image" descr="Image"/>
              <p:cNvPicPr>
                <a:picLocks noChangeAspect="1"/>
              </p:cNvPicPr>
              <p:nvPr/>
            </p:nvPicPr>
            <p:blipFill>
              <a:blip r:embed="rId3"/>
              <a:stretch>
                <a:fillRect/>
              </a:stretch>
            </p:blipFill>
            <p:spPr>
              <a:xfrm>
                <a:off x="212128" y="384199"/>
                <a:ext cx="5226423" cy="3111282"/>
              </a:xfrm>
              <a:prstGeom prst="rect">
                <a:avLst/>
              </a:prstGeom>
              <a:ln w="12700" cap="flat">
                <a:noFill/>
                <a:miter lim="400000"/>
              </a:ln>
              <a:effectLst/>
            </p:spPr>
          </p:pic>
          <p:sp>
            <p:nvSpPr>
              <p:cNvPr id="2251" name="Square"/>
              <p:cNvSpPr/>
              <p:nvPr/>
            </p:nvSpPr>
            <p:spPr>
              <a:xfrm>
                <a:off x="0" y="0"/>
                <a:ext cx="1200625" cy="120062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2252" name="Square"/>
              <p:cNvSpPr/>
              <p:nvPr/>
            </p:nvSpPr>
            <p:spPr>
              <a:xfrm>
                <a:off x="0" y="2673514"/>
                <a:ext cx="1200625" cy="120062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pic>
        <p:nvPicPr>
          <p:cNvPr id="2255" name="1505bothbeforeMar5.pdf" descr="1505bothbeforeMar5.pdf"/>
          <p:cNvPicPr>
            <a:picLocks noChangeAspect="1"/>
          </p:cNvPicPr>
          <p:nvPr/>
        </p:nvPicPr>
        <p:blipFill>
          <a:blip r:embed="rId4"/>
          <a:stretch>
            <a:fillRect/>
          </a:stretch>
        </p:blipFill>
        <p:spPr>
          <a:xfrm>
            <a:off x="11430923" y="4662111"/>
            <a:ext cx="6350001" cy="3262708"/>
          </a:xfrm>
          <a:prstGeom prst="rect">
            <a:avLst/>
          </a:prstGeom>
          <a:ln w="12700">
            <a:miter lim="400000"/>
          </a:ln>
        </p:spPr>
      </p:pic>
      <p:grpSp>
        <p:nvGrpSpPr>
          <p:cNvPr id="2259" name="Group"/>
          <p:cNvGrpSpPr/>
          <p:nvPr/>
        </p:nvGrpSpPr>
        <p:grpSpPr>
          <a:xfrm>
            <a:off x="11430923" y="8465689"/>
            <a:ext cx="12847875" cy="3262708"/>
            <a:chOff x="0" y="0"/>
            <a:chExt cx="12847873" cy="3262707"/>
          </a:xfrm>
        </p:grpSpPr>
        <p:pic>
          <p:nvPicPr>
            <p:cNvPr id="2256" name="12bothafterMar5.pdf" descr="12bothafterMar5.pdf"/>
            <p:cNvPicPr>
              <a:picLocks noChangeAspect="1"/>
            </p:cNvPicPr>
            <p:nvPr/>
          </p:nvPicPr>
          <p:blipFill>
            <a:blip r:embed="rId5"/>
            <a:stretch>
              <a:fillRect/>
            </a:stretch>
          </p:blipFill>
          <p:spPr>
            <a:xfrm>
              <a:off x="6497873" y="0"/>
              <a:ext cx="6350001" cy="3262708"/>
            </a:xfrm>
            <a:prstGeom prst="rect">
              <a:avLst/>
            </a:prstGeom>
            <a:ln w="12700" cap="flat">
              <a:noFill/>
              <a:miter lim="400000"/>
            </a:ln>
            <a:effectLst/>
          </p:spPr>
        </p:pic>
        <p:pic>
          <p:nvPicPr>
            <p:cNvPr id="2257" name="1243bothbeforeMar5.pdf" descr="1243bothbeforeMar5.pdf"/>
            <p:cNvPicPr>
              <a:picLocks noChangeAspect="1"/>
            </p:cNvPicPr>
            <p:nvPr/>
          </p:nvPicPr>
          <p:blipFill>
            <a:blip r:embed="rId6"/>
            <a:stretch>
              <a:fillRect/>
            </a:stretch>
          </p:blipFill>
          <p:spPr>
            <a:xfrm>
              <a:off x="0" y="0"/>
              <a:ext cx="6350000" cy="3262708"/>
            </a:xfrm>
            <a:prstGeom prst="rect">
              <a:avLst/>
            </a:prstGeom>
            <a:ln w="12700" cap="flat">
              <a:noFill/>
              <a:miter lim="400000"/>
            </a:ln>
            <a:effectLst/>
          </p:spPr>
        </p:pic>
        <p:sp>
          <p:nvSpPr>
            <p:cNvPr id="2258" name="Arrow"/>
            <p:cNvSpPr/>
            <p:nvPr/>
          </p:nvSpPr>
          <p:spPr>
            <a:xfrm>
              <a:off x="6049605" y="989730"/>
              <a:ext cx="1894562" cy="686244"/>
            </a:xfrm>
            <a:prstGeom prst="rightArrow">
              <a:avLst>
                <a:gd name="adj1" fmla="val 47858"/>
                <a:gd name="adj2" fmla="val 117630"/>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260" name="N’’=4, J’’=7/2"/>
          <p:cNvSpPr txBox="1"/>
          <p:nvPr/>
        </p:nvSpPr>
        <p:spPr>
          <a:xfrm>
            <a:off x="14884576" y="4253326"/>
            <a:ext cx="2469262"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842E37"/>
                </a:solidFill>
                <a:latin typeface="Rubik Medium"/>
                <a:ea typeface="Rubik Medium"/>
                <a:cs typeface="Rubik Medium"/>
                <a:sym typeface="Rubik Medium"/>
              </a:defRPr>
            </a:lvl1pPr>
          </a:lstStyle>
          <a:p>
            <a:r>
              <a:t>N’’=4, J’’=7/2</a:t>
            </a:r>
          </a:p>
        </p:txBody>
      </p:sp>
      <p:sp>
        <p:nvSpPr>
          <p:cNvPr id="2261" name="N’’=6, J’’=11/2"/>
          <p:cNvSpPr txBox="1"/>
          <p:nvPr/>
        </p:nvSpPr>
        <p:spPr>
          <a:xfrm>
            <a:off x="14798279" y="8052617"/>
            <a:ext cx="2641855"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solidFill>
                  <a:srgbClr val="4270B0"/>
                </a:solidFill>
                <a:latin typeface="Rubik Medium"/>
                <a:ea typeface="Rubik Medium"/>
                <a:cs typeface="Rubik Medium"/>
                <a:sym typeface="Rubik Medium"/>
              </a:defRPr>
            </a:lvl1pPr>
          </a:lstStyle>
          <a:p>
            <a:r>
              <a:t>N’’=6, J’’=11/2</a:t>
            </a:r>
          </a:p>
        </p:txBody>
      </p:sp>
      <p:grpSp>
        <p:nvGrpSpPr>
          <p:cNvPr id="2265" name="Group"/>
          <p:cNvGrpSpPr/>
          <p:nvPr/>
        </p:nvGrpSpPr>
        <p:grpSpPr>
          <a:xfrm>
            <a:off x="17480528" y="4662111"/>
            <a:ext cx="6798270" cy="3262708"/>
            <a:chOff x="0" y="0"/>
            <a:chExt cx="6798268" cy="3262707"/>
          </a:xfrm>
        </p:grpSpPr>
        <p:pic>
          <p:nvPicPr>
            <p:cNvPr id="2262" name="1505bothafterMar5.pdf" descr="1505bothafterMar5.pdf"/>
            <p:cNvPicPr>
              <a:picLocks noChangeAspect="1"/>
            </p:cNvPicPr>
            <p:nvPr/>
          </p:nvPicPr>
          <p:blipFill>
            <a:blip r:embed="rId7"/>
            <a:stretch>
              <a:fillRect/>
            </a:stretch>
          </p:blipFill>
          <p:spPr>
            <a:xfrm>
              <a:off x="448268" y="0"/>
              <a:ext cx="6350001" cy="3262708"/>
            </a:xfrm>
            <a:prstGeom prst="rect">
              <a:avLst/>
            </a:prstGeom>
            <a:ln w="12700" cap="flat">
              <a:noFill/>
              <a:miter lim="400000"/>
            </a:ln>
            <a:effectLst/>
          </p:spPr>
        </p:pic>
        <p:sp>
          <p:nvSpPr>
            <p:cNvPr id="2263" name="Arrow"/>
            <p:cNvSpPr/>
            <p:nvPr/>
          </p:nvSpPr>
          <p:spPr>
            <a:xfrm>
              <a:off x="0" y="1026550"/>
              <a:ext cx="1894562" cy="686244"/>
            </a:xfrm>
            <a:prstGeom prst="rightArrow">
              <a:avLst>
                <a:gd name="adj1" fmla="val 47858"/>
                <a:gd name="adj2" fmla="val 117630"/>
              </a:avLst>
            </a:pr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2264" name="Equation"/>
                <p:cNvSpPr txBox="1"/>
                <p:nvPr/>
              </p:nvSpPr>
              <p:spPr>
                <a:xfrm>
                  <a:off x="1926907" y="1134870"/>
                  <a:ext cx="1142180" cy="512614"/>
                </a:xfrm>
                <a:prstGeom prst="rect">
                  <a:avLst/>
                </a:prstGeom>
                <a:noFill/>
                <a:ln w="12700" cap="flat">
                  <a:noFill/>
                  <a:miter lim="400000"/>
                </a:ln>
                <a:effectLst/>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
                          <m:sSubPr>
                            <m:ctrlPr>
                              <a:rPr sz="4000" i="1">
                                <a:solidFill>
                                  <a:srgbClr val="000000"/>
                                </a:solidFill>
                                <a:latin typeface="Cambria Math" panose="02040503050406030204" pitchFamily="18" charset="0"/>
                              </a:rPr>
                            </m:ctrlPr>
                          </m:sSubPr>
                          <m:e>
                            <m:r>
                              <a:rPr sz="4000" i="1">
                                <a:solidFill>
                                  <a:srgbClr val="000000"/>
                                </a:solidFill>
                                <a:latin typeface="Cambria Math" panose="02040503050406030204" pitchFamily="18" charset="0"/>
                              </a:rPr>
                              <m:t>𝑁</m:t>
                            </m:r>
                          </m:e>
                          <m:sub>
                            <m:r>
                              <a:rPr sz="4000" i="1">
                                <a:solidFill>
                                  <a:srgbClr val="000000"/>
                                </a:solidFill>
                                <a:latin typeface="Cambria Math" panose="02040503050406030204" pitchFamily="18" charset="0"/>
                              </a:rPr>
                              <m:t>2</m:t>
                            </m:r>
                          </m:sub>
                        </m:sSub>
                        <m:sSup>
                          <m:sSupPr>
                            <m:ctrlPr>
                              <a:rPr sz="4000" i="1">
                                <a:solidFill>
                                  <a:srgbClr val="000000"/>
                                </a:solidFill>
                                <a:latin typeface="Cambria Math" panose="02040503050406030204" pitchFamily="18" charset="0"/>
                              </a:rPr>
                            </m:ctrlPr>
                          </m:sSupPr>
                          <m:e>
                            <m:r>
                              <a:rPr sz="4000" i="1">
                                <a:solidFill>
                                  <a:srgbClr val="000000"/>
                                </a:solidFill>
                                <a:latin typeface="Cambria Math" panose="02040503050406030204" pitchFamily="18" charset="0"/>
                              </a:rPr>
                              <m:t>𝐻</m:t>
                            </m:r>
                          </m:e>
                          <m:sup>
                            <m:r>
                              <a:rPr sz="4000" i="1">
                                <a:solidFill>
                                  <a:srgbClr val="000000"/>
                                </a:solidFill>
                                <a:latin typeface="Cambria Math" panose="02040503050406030204" pitchFamily="18" charset="0"/>
                              </a:rPr>
                              <m:t>+</m:t>
                            </m:r>
                          </m:sup>
                        </m:sSup>
                      </m:oMath>
                    </m:oMathPara>
                  </a14:m>
                  <a:endParaRPr sz="4000"/>
                </a:p>
              </p:txBody>
            </p:sp>
          </mc:Choice>
          <mc:Fallback xmlns="">
            <p:sp>
              <p:nvSpPr>
                <p:cNvPr id="2264" name="Equation"/>
                <p:cNvSpPr txBox="1">
                  <a:spLocks noRot="1" noChangeAspect="1" noMove="1" noResize="1" noEditPoints="1" noAdjustHandles="1" noChangeArrowheads="1" noChangeShapeType="1" noTextEdit="1"/>
                </p:cNvSpPr>
                <p:nvPr/>
              </p:nvSpPr>
              <p:spPr>
                <a:xfrm>
                  <a:off x="1926907" y="1134870"/>
                  <a:ext cx="1142180" cy="512614"/>
                </a:xfrm>
                <a:prstGeom prst="rect">
                  <a:avLst/>
                </a:prstGeom>
                <a:blipFill>
                  <a:blip r:embed="rId8"/>
                  <a:stretch>
                    <a:fillRect l="-15385" r="-15385" b="-41463"/>
                  </a:stretch>
                </a:blipFill>
                <a:ln w="12700" cap="flat">
                  <a:noFill/>
                  <a:miter lim="400000"/>
                </a:ln>
                <a:effectLst/>
              </p:spPr>
              <p:txBody>
                <a:bodyPr/>
                <a:lstStyle/>
                <a:p>
                  <a:r>
                    <a:rPr lang="en-CH">
                      <a:noFill/>
                    </a:rPr>
                    <a:t> </a:t>
                  </a:r>
                </a:p>
              </p:txBody>
            </p:sp>
          </mc:Fallback>
        </mc:AlternateContent>
      </p:grpSp>
      <mc:AlternateContent xmlns:mc="http://schemas.openxmlformats.org/markup-compatibility/2006" xmlns:a14="http://schemas.microsoft.com/office/drawing/2010/main">
        <mc:Choice Requires="a14">
          <p:sp>
            <p:nvSpPr>
              <p:cNvPr id="2266" name="Equation"/>
              <p:cNvSpPr txBox="1"/>
              <p:nvPr/>
            </p:nvSpPr>
            <p:spPr>
              <a:xfrm>
                <a:off x="19407435" y="9580012"/>
                <a:ext cx="605166" cy="558730"/>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sSubSup>
                        <m:sSubSupPr>
                          <m:ctrlPr>
                            <a:rPr sz="4000" i="1">
                              <a:solidFill>
                                <a:srgbClr val="000000"/>
                              </a:solidFill>
                              <a:latin typeface="Cambria Math" panose="02040503050406030204" pitchFamily="18" charset="0"/>
                            </a:rPr>
                          </m:ctrlPr>
                        </m:sSubSupPr>
                        <m:e>
                          <m:r>
                            <a:rPr sz="4000" i="1">
                              <a:solidFill>
                                <a:srgbClr val="000000"/>
                              </a:solidFill>
                              <a:latin typeface="Cambria Math" panose="02040503050406030204" pitchFamily="18" charset="0"/>
                            </a:rPr>
                            <m:t>𝑁</m:t>
                          </m:r>
                        </m:e>
                        <m:sub>
                          <m:r>
                            <a:rPr sz="4000" i="1">
                              <a:solidFill>
                                <a:srgbClr val="000000"/>
                              </a:solidFill>
                              <a:latin typeface="Cambria Math" panose="02040503050406030204" pitchFamily="18" charset="0"/>
                            </a:rPr>
                            <m:t>2</m:t>
                          </m:r>
                        </m:sub>
                        <m:sup>
                          <m:r>
                            <a:rPr sz="4000" i="1">
                              <a:solidFill>
                                <a:srgbClr val="000000"/>
                              </a:solidFill>
                              <a:latin typeface="Cambria Math" panose="02040503050406030204" pitchFamily="18" charset="0"/>
                            </a:rPr>
                            <m:t>+</m:t>
                          </m:r>
                        </m:sup>
                      </m:sSubSup>
                    </m:oMath>
                  </m:oMathPara>
                </a14:m>
                <a:endParaRPr sz="4000"/>
              </a:p>
            </p:txBody>
          </p:sp>
        </mc:Choice>
        <mc:Fallback xmlns="">
          <p:sp>
            <p:nvSpPr>
              <p:cNvPr id="2266" name="Equation"/>
              <p:cNvSpPr txBox="1">
                <a:spLocks noRot="1" noChangeAspect="1" noMove="1" noResize="1" noEditPoints="1" noAdjustHandles="1" noChangeArrowheads="1" noChangeShapeType="1" noTextEdit="1"/>
              </p:cNvSpPr>
              <p:nvPr/>
            </p:nvSpPr>
            <p:spPr>
              <a:xfrm>
                <a:off x="19407435" y="9580012"/>
                <a:ext cx="605166" cy="558730"/>
              </a:xfrm>
              <a:prstGeom prst="rect">
                <a:avLst/>
              </a:prstGeom>
              <a:blipFill>
                <a:blip r:embed="rId9"/>
                <a:stretch>
                  <a:fillRect l="-29167" r="-29167" b="-31111"/>
                </a:stretch>
              </a:blipFill>
              <a:ln w="12700">
                <a:miter lim="400000"/>
              </a:ln>
            </p:spPr>
            <p:txBody>
              <a:bodyPr/>
              <a:lstStyle/>
              <a:p>
                <a:r>
                  <a:rPr lang="en-CH">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24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4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24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2" nodeType="clickEffect">
                                  <p:stCondLst>
                                    <p:cond delay="0"/>
                                  </p:stCondLst>
                                  <p:iterate>
                                    <p:tmAbs val="0"/>
                                  </p:iterate>
                                  <p:childTnLst>
                                    <p:set>
                                      <p:cBhvr>
                                        <p:cTn id="15" fill="hold"/>
                                        <p:tgtEl>
                                          <p:spTgt spid="226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3" nodeType="clickEffect">
                                  <p:stCondLst>
                                    <p:cond delay="0"/>
                                  </p:stCondLst>
                                  <p:iterate>
                                    <p:tmAbs val="0"/>
                                  </p:iterate>
                                  <p:childTnLst>
                                    <p:set>
                                      <p:cBhvr>
                                        <p:cTn id="19" fill="hold"/>
                                        <p:tgtEl>
                                          <p:spTgt spid="226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4" nodeType="afterEffect">
                                  <p:stCondLst>
                                    <p:cond delay="0"/>
                                  </p:stCondLst>
                                  <p:iterate>
                                    <p:tmAbs val="0"/>
                                  </p:iterate>
                                  <p:childTnLst>
                                    <p:set>
                                      <p:cBhvr>
                                        <p:cTn id="22" fill="hold"/>
                                        <p:tgtEl>
                                          <p:spTgt spid="225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5" nodeType="afterEffect">
                                  <p:stCondLst>
                                    <p:cond delay="0"/>
                                  </p:stCondLst>
                                  <p:iterate>
                                    <p:tmAbs val="0"/>
                                  </p:iterate>
                                  <p:childTnLst>
                                    <p:set>
                                      <p:cBhvr>
                                        <p:cTn id="25" fill="hold"/>
                                        <p:tgtEl>
                                          <p:spTgt spid="226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2246">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2246">
                                            <p:txEl>
                                              <p:pRg st="3" end="3"/>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6" nodeType="afterEffect">
                                  <p:stCondLst>
                                    <p:cond delay="0"/>
                                  </p:stCondLst>
                                  <p:iterate>
                                    <p:tmAbs val="0"/>
                                  </p:iterate>
                                  <p:childTnLst>
                                    <p:set>
                                      <p:cBhvr>
                                        <p:cTn id="36" fill="hold"/>
                                        <p:tgtEl>
                                          <p:spTgt spid="2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6" grpId="1" build="p" bldLvl="5" animBg="1" advAuto="0"/>
      <p:bldP spid="2248" grpId="6" animBg="1" advAuto="0"/>
      <p:bldP spid="2259" grpId="4" animBg="1" advAuto="0"/>
      <p:bldP spid="2261" grpId="3" animBg="1" advAuto="0"/>
      <p:bldP spid="2265" grpId="2" animBg="1" advAuto="0"/>
      <p:bldP spid="2266" grpId="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8" name="Can we turn off hyperfine interactions?"/>
          <p:cNvSpPr txBox="1">
            <a:spLocks noGrp="1"/>
          </p:cNvSpPr>
          <p:nvPr>
            <p:ph type="body" idx="21"/>
          </p:nvPr>
        </p:nvSpPr>
        <p:spPr>
          <a:xfrm>
            <a:off x="1257005" y="889000"/>
            <a:ext cx="10490936" cy="2623063"/>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t>Can we turn off hyperfine interactions?</a:t>
            </a:r>
          </a:p>
        </p:txBody>
      </p:sp>
      <p:grpSp>
        <p:nvGrpSpPr>
          <p:cNvPr id="2314" name="Group"/>
          <p:cNvGrpSpPr/>
          <p:nvPr/>
        </p:nvGrpSpPr>
        <p:grpSpPr>
          <a:xfrm>
            <a:off x="13027913" y="913387"/>
            <a:ext cx="8146905" cy="6741616"/>
            <a:chOff x="0" y="0"/>
            <a:chExt cx="8146904" cy="6741614"/>
          </a:xfrm>
        </p:grpSpPr>
        <p:sp>
          <p:nvSpPr>
            <p:cNvPr id="2299" name="Typically, molecules have distinct isomeric nuclear spins…"/>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lnSpc>
                  <a:spcPct val="120000"/>
                </a:lnSpc>
                <a:defRPr b="0">
                  <a:latin typeface="Rubik Regular"/>
                  <a:ea typeface="Rubik Regular"/>
                  <a:cs typeface="Rubik Regular"/>
                  <a:sym typeface="Rubik Regular"/>
                </a:defRPr>
              </a:pPr>
              <a:r>
                <a:t>Typically, molecules have distinct isomeric nuclear spins</a:t>
              </a:r>
            </a:p>
            <a:p>
              <a:pPr algn="l">
                <a:lnSpc>
                  <a:spcPct val="120000"/>
                </a:lnSpc>
                <a:defRPr b="0">
                  <a:latin typeface="Rubik Regular"/>
                  <a:ea typeface="Rubik Regular"/>
                  <a:cs typeface="Rubik Regular"/>
                  <a:sym typeface="Rubik Regular"/>
                </a:defRPr>
              </a:pPr>
              <a:r>
                <a:t>For N</a:t>
              </a:r>
              <a:r>
                <a:rPr baseline="-5999"/>
                <a:t>2</a:t>
              </a:r>
              <a:r>
                <a:rPr baseline="31999"/>
                <a:t>+</a:t>
              </a:r>
              <a:r>
                <a:t>, para-N</a:t>
              </a:r>
              <a:r>
                <a:rPr baseline="-5999"/>
                <a:t>2</a:t>
              </a:r>
              <a:r>
                <a:t> -&gt; I=1, ortho-N</a:t>
              </a:r>
              <a:r>
                <a:rPr baseline="-5999"/>
                <a:t>2</a:t>
              </a:r>
              <a:r>
                <a:t> -&gt; I=0,2 </a:t>
              </a:r>
            </a:p>
          </p:txBody>
        </p:sp>
        <p:grpSp>
          <p:nvGrpSpPr>
            <p:cNvPr id="2313" name="Group"/>
            <p:cNvGrpSpPr/>
            <p:nvPr/>
          </p:nvGrpSpPr>
          <p:grpSpPr>
            <a:xfrm>
              <a:off x="2390410" y="2269602"/>
              <a:ext cx="5756495" cy="4472013"/>
              <a:chOff x="0" y="0"/>
              <a:chExt cx="5756493" cy="4472012"/>
            </a:xfrm>
          </p:grpSpPr>
          <p:grpSp>
            <p:nvGrpSpPr>
              <p:cNvPr id="2309" name="Group"/>
              <p:cNvGrpSpPr/>
              <p:nvPr/>
            </p:nvGrpSpPr>
            <p:grpSpPr>
              <a:xfrm>
                <a:off x="-1" y="0"/>
                <a:ext cx="5756495" cy="3140644"/>
                <a:chOff x="0" y="0"/>
                <a:chExt cx="5756493" cy="3140643"/>
              </a:xfrm>
            </p:grpSpPr>
            <p:sp>
              <p:nvSpPr>
                <p:cNvPr id="2300" name="Line"/>
                <p:cNvSpPr/>
                <p:nvPr/>
              </p:nvSpPr>
              <p:spPr>
                <a:xfrm flipV="1">
                  <a:off x="1114859" y="0"/>
                  <a:ext cx="1" cy="3140644"/>
                </a:xfrm>
                <a:prstGeom prst="line">
                  <a:avLst/>
                </a:prstGeom>
                <a:noFill/>
                <a:ln w="1397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301" name="Line"/>
                <p:cNvSpPr/>
                <p:nvPr/>
              </p:nvSpPr>
              <p:spPr>
                <a:xfrm flipV="1">
                  <a:off x="4685974" y="-1"/>
                  <a:ext cx="1" cy="3140644"/>
                </a:xfrm>
                <a:prstGeom prst="line">
                  <a:avLst/>
                </a:prstGeom>
                <a:noFill/>
                <a:ln w="139700" cap="flat">
                  <a:solidFill>
                    <a:srgbClr val="000000"/>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308" name="Group"/>
                <p:cNvGrpSpPr/>
                <p:nvPr/>
              </p:nvGrpSpPr>
              <p:grpSpPr>
                <a:xfrm>
                  <a:off x="-1" y="694593"/>
                  <a:ext cx="5756495" cy="2070682"/>
                  <a:chOff x="0" y="0"/>
                  <a:chExt cx="5756493" cy="2070680"/>
                </a:xfrm>
              </p:grpSpPr>
              <p:grpSp>
                <p:nvGrpSpPr>
                  <p:cNvPr id="2305" name="Group"/>
                  <p:cNvGrpSpPr/>
                  <p:nvPr/>
                </p:nvGrpSpPr>
                <p:grpSpPr>
                  <a:xfrm>
                    <a:off x="-1" y="0"/>
                    <a:ext cx="5756495" cy="2070681"/>
                    <a:chOff x="0" y="0"/>
                    <a:chExt cx="5756493" cy="2070680"/>
                  </a:xfrm>
                </p:grpSpPr>
                <p:sp>
                  <p:nvSpPr>
                    <p:cNvPr id="2302" name="Rectangle"/>
                    <p:cNvSpPr/>
                    <p:nvPr/>
                  </p:nvSpPr>
                  <p:spPr>
                    <a:xfrm>
                      <a:off x="1283822" y="744977"/>
                      <a:ext cx="3421316" cy="580727"/>
                    </a:xfrm>
                    <a:prstGeom prst="rect">
                      <a:avLst/>
                    </a:prstGeom>
                    <a:gradFill flip="none" rotWithShape="1">
                      <a:gsLst>
                        <a:gs pos="0">
                          <a:srgbClr val="73FA79"/>
                        </a:gs>
                        <a:gs pos="100000">
                          <a:srgbClr val="008F00"/>
                        </a:gs>
                      </a:gsLst>
                      <a:path path="circle">
                        <a:fillToRect l="22761" t="115254" r="77238" b="-15254"/>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303" name="Circle"/>
                    <p:cNvSpPr/>
                    <p:nvPr/>
                  </p:nvSpPr>
                  <p:spPr>
                    <a:xfrm>
                      <a:off x="0" y="0"/>
                      <a:ext cx="2070682" cy="2070681"/>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304" name="Circle"/>
                    <p:cNvSpPr/>
                    <p:nvPr/>
                  </p:nvSpPr>
                  <p:spPr>
                    <a:xfrm>
                      <a:off x="3685812" y="0"/>
                      <a:ext cx="2070682" cy="2070681"/>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306" name="14N"/>
                  <p:cNvSpPr txBox="1"/>
                  <p:nvPr/>
                </p:nvSpPr>
                <p:spPr>
                  <a:xfrm>
                    <a:off x="357503" y="578446"/>
                    <a:ext cx="1107194" cy="9137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000" b="0">
                        <a:latin typeface="Rubik Medium"/>
                        <a:ea typeface="Rubik Medium"/>
                        <a:cs typeface="Rubik Medium"/>
                        <a:sym typeface="Rubik Medium"/>
                      </a:defRPr>
                    </a:pPr>
                    <a:r>
                      <a:rPr baseline="31999"/>
                      <a:t>14</a:t>
                    </a:r>
                    <a:r>
                      <a:t>N</a:t>
                    </a:r>
                  </a:p>
                </p:txBody>
              </p:sp>
              <p:sp>
                <p:nvSpPr>
                  <p:cNvPr id="2307" name="14N"/>
                  <p:cNvSpPr txBox="1"/>
                  <p:nvPr/>
                </p:nvSpPr>
                <p:spPr>
                  <a:xfrm>
                    <a:off x="4167556" y="578446"/>
                    <a:ext cx="1107194" cy="9137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000" b="0">
                        <a:latin typeface="Rubik Medium"/>
                        <a:ea typeface="Rubik Medium"/>
                        <a:cs typeface="Rubik Medium"/>
                        <a:sym typeface="Rubik Medium"/>
                      </a:defRPr>
                    </a:pPr>
                    <a:r>
                      <a:rPr baseline="31999"/>
                      <a:t>14</a:t>
                    </a:r>
                    <a:r>
                      <a:t>N</a:t>
                    </a:r>
                  </a:p>
                </p:txBody>
              </p:sp>
            </p:grpSp>
          </p:grpSp>
          <p:sp>
            <p:nvSpPr>
              <p:cNvPr id="2310" name="I1=1"/>
              <p:cNvSpPr txBox="1"/>
              <p:nvPr/>
            </p:nvSpPr>
            <p:spPr>
              <a:xfrm>
                <a:off x="682346" y="3185317"/>
                <a:ext cx="962383" cy="783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b="0">
                    <a:latin typeface="Rubik Medium"/>
                    <a:ea typeface="Rubik Medium"/>
                    <a:cs typeface="Rubik Medium"/>
                    <a:sym typeface="Rubik Medium"/>
                  </a:defRPr>
                </a:pPr>
                <a:r>
                  <a:t>I</a:t>
                </a:r>
                <a:r>
                  <a:rPr baseline="-5999"/>
                  <a:t>1</a:t>
                </a:r>
                <a:r>
                  <a:t>=1</a:t>
                </a:r>
              </a:p>
            </p:txBody>
          </p:sp>
          <p:sp>
            <p:nvSpPr>
              <p:cNvPr id="2311" name="I2=1"/>
              <p:cNvSpPr txBox="1"/>
              <p:nvPr/>
            </p:nvSpPr>
            <p:spPr>
              <a:xfrm>
                <a:off x="4111763" y="3065030"/>
                <a:ext cx="1229201" cy="10239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b="0">
                    <a:latin typeface="Rubik Medium"/>
                    <a:ea typeface="Rubik Medium"/>
                    <a:cs typeface="Rubik Medium"/>
                    <a:sym typeface="Rubik Medium"/>
                  </a:defRPr>
                </a:pPr>
                <a:r>
                  <a:t>I</a:t>
                </a:r>
                <a:r>
                  <a:rPr baseline="-5999"/>
                  <a:t>2</a:t>
                </a:r>
                <a:r>
                  <a:t>=1</a:t>
                </a:r>
              </a:p>
            </p:txBody>
          </p:sp>
          <p:sp>
            <p:nvSpPr>
              <p:cNvPr id="2312" name="I=I1+I2=0,1,2"/>
              <p:cNvSpPr txBox="1"/>
              <p:nvPr/>
            </p:nvSpPr>
            <p:spPr>
              <a:xfrm>
                <a:off x="1703402" y="3899935"/>
                <a:ext cx="2349688" cy="5720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b="0">
                    <a:latin typeface="Rubik Medium"/>
                    <a:ea typeface="Rubik Medium"/>
                    <a:cs typeface="Rubik Medium"/>
                    <a:sym typeface="Rubik Medium"/>
                  </a:defRPr>
                </a:pPr>
                <a:r>
                  <a:t>I=I</a:t>
                </a:r>
                <a:r>
                  <a:rPr baseline="-5999"/>
                  <a:t>1</a:t>
                </a:r>
                <a:r>
                  <a:t>+I</a:t>
                </a:r>
                <a:r>
                  <a:rPr baseline="-5999"/>
                  <a:t>2</a:t>
                </a:r>
                <a:r>
                  <a:t>=0,1,2</a:t>
                </a:r>
              </a:p>
            </p:txBody>
          </p:sp>
        </p:grpSp>
      </p:grpSp>
      <p:grpSp>
        <p:nvGrpSpPr>
          <p:cNvPr id="2321" name="Group"/>
          <p:cNvGrpSpPr/>
          <p:nvPr/>
        </p:nvGrpSpPr>
        <p:grpSpPr>
          <a:xfrm>
            <a:off x="13608025" y="8291359"/>
            <a:ext cx="9541445" cy="4640224"/>
            <a:chOff x="0" y="0"/>
            <a:chExt cx="9541443" cy="4640222"/>
          </a:xfrm>
        </p:grpSpPr>
        <p:pic>
          <p:nvPicPr>
            <p:cNvPr id="2315" name="Image" descr="Image"/>
            <p:cNvPicPr>
              <a:picLocks noChangeAspect="1"/>
            </p:cNvPicPr>
            <p:nvPr/>
          </p:nvPicPr>
          <p:blipFill>
            <a:blip r:embed="rId3"/>
            <a:stretch>
              <a:fillRect/>
            </a:stretch>
          </p:blipFill>
          <p:spPr>
            <a:xfrm>
              <a:off x="4614400" y="944940"/>
              <a:ext cx="4927044" cy="3695283"/>
            </a:xfrm>
            <a:prstGeom prst="rect">
              <a:avLst/>
            </a:prstGeom>
            <a:ln w="12700" cap="flat">
              <a:noFill/>
              <a:miter lim="400000"/>
            </a:ln>
            <a:effectLst/>
          </p:spPr>
        </p:pic>
        <p:pic>
          <p:nvPicPr>
            <p:cNvPr id="2316" name="Image" descr="Image"/>
            <p:cNvPicPr>
              <a:picLocks noChangeAspect="1"/>
            </p:cNvPicPr>
            <p:nvPr/>
          </p:nvPicPr>
          <p:blipFill>
            <a:blip r:embed="rId4"/>
            <a:stretch>
              <a:fillRect/>
            </a:stretch>
          </p:blipFill>
          <p:spPr>
            <a:xfrm>
              <a:off x="0" y="949339"/>
              <a:ext cx="4927044" cy="3686485"/>
            </a:xfrm>
            <a:prstGeom prst="rect">
              <a:avLst/>
            </a:prstGeom>
            <a:ln w="12700" cap="flat">
              <a:noFill/>
              <a:miter lim="400000"/>
            </a:ln>
            <a:effectLst/>
          </p:spPr>
        </p:pic>
        <p:sp>
          <p:nvSpPr>
            <p:cNvPr id="2317" name="Q(0) spectrum of I=0"/>
            <p:cNvSpPr txBox="1"/>
            <p:nvPr/>
          </p:nvSpPr>
          <p:spPr>
            <a:xfrm>
              <a:off x="5167215" y="0"/>
              <a:ext cx="3821415" cy="12149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400" b="0">
                  <a:latin typeface="Rubik Medium"/>
                  <a:ea typeface="Rubik Medium"/>
                  <a:cs typeface="Rubik Medium"/>
                  <a:sym typeface="Rubik Medium"/>
                </a:defRPr>
              </a:lvl1pPr>
            </a:lstStyle>
            <a:p>
              <a:r>
                <a:t>Q(0) spectrum of I=0</a:t>
              </a:r>
            </a:p>
          </p:txBody>
        </p:sp>
        <p:sp>
          <p:nvSpPr>
            <p:cNvPr id="2318" name="Q(0) spectrum of I=2"/>
            <p:cNvSpPr txBox="1"/>
            <p:nvPr/>
          </p:nvSpPr>
          <p:spPr>
            <a:xfrm>
              <a:off x="488321" y="114184"/>
              <a:ext cx="3950401" cy="9866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400" b="0">
                  <a:latin typeface="Rubik Medium"/>
                  <a:ea typeface="Rubik Medium"/>
                  <a:cs typeface="Rubik Medium"/>
                  <a:sym typeface="Rubik Medium"/>
                </a:defRPr>
              </a:lvl1pPr>
            </a:lstStyle>
            <a:p>
              <a:r>
                <a:t>Q(0) spectrum of I=2</a:t>
              </a:r>
            </a:p>
          </p:txBody>
        </p:sp>
        <p:sp>
          <p:nvSpPr>
            <p:cNvPr id="2319" name="Hyperfine on"/>
            <p:cNvSpPr txBox="1"/>
            <p:nvPr/>
          </p:nvSpPr>
          <p:spPr>
            <a:xfrm>
              <a:off x="488321" y="2780110"/>
              <a:ext cx="3950401" cy="986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400" b="0">
                  <a:latin typeface="Rubik Medium"/>
                  <a:ea typeface="Rubik Medium"/>
                  <a:cs typeface="Rubik Medium"/>
                  <a:sym typeface="Rubik Medium"/>
                </a:defRPr>
              </a:lvl1pPr>
            </a:lstStyle>
            <a:p>
              <a:r>
                <a:t>Hyperfine on</a:t>
              </a:r>
            </a:p>
          </p:txBody>
        </p:sp>
        <p:sp>
          <p:nvSpPr>
            <p:cNvPr id="2320" name="Hyperfine off"/>
            <p:cNvSpPr txBox="1"/>
            <p:nvPr/>
          </p:nvSpPr>
          <p:spPr>
            <a:xfrm>
              <a:off x="5167215" y="2665926"/>
              <a:ext cx="3821415" cy="1214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400" b="0">
                  <a:latin typeface="Rubik Medium"/>
                  <a:ea typeface="Rubik Medium"/>
                  <a:cs typeface="Rubik Medium"/>
                  <a:sym typeface="Rubik Medium"/>
                </a:defRPr>
              </a:lvl1pPr>
            </a:lstStyle>
            <a:p>
              <a:r>
                <a:t>Hyperfine off</a:t>
              </a:r>
            </a:p>
          </p:txBody>
        </p:sp>
      </p:grpSp>
      <p:sp>
        <p:nvSpPr>
          <p:cNvPr id="2322" name="Double Arrow"/>
          <p:cNvSpPr/>
          <p:nvPr/>
        </p:nvSpPr>
        <p:spPr>
          <a:xfrm>
            <a:off x="16922263" y="10206564"/>
            <a:ext cx="2912969" cy="1270001"/>
          </a:xfrm>
          <a:prstGeom prst="leftRightArrow">
            <a:avLst>
              <a:gd name="adj1" fmla="val 32196"/>
              <a:gd name="adj2" fmla="val 44000"/>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23" name="Najafian, ZM, Willitsch, In Preparation (2020)."/>
          <p:cNvSpPr txBox="1"/>
          <p:nvPr/>
        </p:nvSpPr>
        <p:spPr>
          <a:xfrm>
            <a:off x="1035207" y="12700000"/>
            <a:ext cx="11661655" cy="600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defTabSz="584200">
              <a:defRPr sz="2000" b="0">
                <a:latin typeface="Rubik Regular"/>
                <a:ea typeface="Rubik Regular"/>
                <a:cs typeface="Rubik Regular"/>
                <a:sym typeface="Rubik Regular"/>
              </a:defRPr>
            </a:pPr>
            <a:r>
              <a:t>Najafian, </a:t>
            </a:r>
            <a:r>
              <a:rPr>
                <a:latin typeface="Rubik Medium"/>
                <a:ea typeface="Rubik Medium"/>
                <a:cs typeface="Rubik Medium"/>
                <a:sym typeface="Rubik Medium"/>
              </a:rPr>
              <a:t>ZM</a:t>
            </a:r>
            <a:r>
              <a:t>, Willitsch, In Preparation (2020). </a:t>
            </a:r>
          </a:p>
        </p:txBody>
      </p:sp>
      <p:grpSp>
        <p:nvGrpSpPr>
          <p:cNvPr id="2327" name="Group"/>
          <p:cNvGrpSpPr/>
          <p:nvPr/>
        </p:nvGrpSpPr>
        <p:grpSpPr>
          <a:xfrm>
            <a:off x="999139" y="3345287"/>
            <a:ext cx="11006668" cy="4403919"/>
            <a:chOff x="0" y="0"/>
            <a:chExt cx="11006666" cy="4403918"/>
          </a:xfrm>
        </p:grpSpPr>
        <p:pic>
          <p:nvPicPr>
            <p:cNvPr id="2324" name="Image" descr="Image"/>
            <p:cNvPicPr>
              <a:picLocks noChangeAspect="1"/>
            </p:cNvPicPr>
            <p:nvPr/>
          </p:nvPicPr>
          <p:blipFill>
            <a:blip r:embed="rId5"/>
            <a:srcRect b="49538"/>
            <a:stretch>
              <a:fillRect/>
            </a:stretch>
          </p:blipFill>
          <p:spPr>
            <a:xfrm>
              <a:off x="0" y="0"/>
              <a:ext cx="11006667" cy="4165583"/>
            </a:xfrm>
            <a:prstGeom prst="rect">
              <a:avLst/>
            </a:prstGeom>
            <a:ln w="12700" cap="flat">
              <a:noFill/>
              <a:miter lim="400000"/>
            </a:ln>
            <a:effectLst/>
          </p:spPr>
        </p:pic>
        <p:sp>
          <p:nvSpPr>
            <p:cNvPr id="2325" name="B [G]"/>
            <p:cNvSpPr txBox="1"/>
            <p:nvPr/>
          </p:nvSpPr>
          <p:spPr>
            <a:xfrm>
              <a:off x="5388852" y="3942552"/>
              <a:ext cx="797053"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400" b="0"/>
              </a:lvl1pPr>
            </a:lstStyle>
            <a:p>
              <a:r>
                <a:t>B [G]</a:t>
              </a:r>
            </a:p>
          </p:txBody>
        </p:sp>
        <p:sp>
          <p:nvSpPr>
            <p:cNvPr id="2326" name="Excited state (v=1, N=2)"/>
            <p:cNvSpPr txBox="1"/>
            <p:nvPr/>
          </p:nvSpPr>
          <p:spPr>
            <a:xfrm>
              <a:off x="1863643" y="197489"/>
              <a:ext cx="3511869" cy="4737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2500" b="0"/>
              </a:lvl1pPr>
            </a:lstStyle>
            <a:p>
              <a:r>
                <a:t>Excited state (v=1, N=2)</a:t>
              </a:r>
            </a:p>
          </p:txBody>
        </p:sp>
      </p:grpSp>
      <p:grpSp>
        <p:nvGrpSpPr>
          <p:cNvPr id="2330" name="Group"/>
          <p:cNvGrpSpPr/>
          <p:nvPr/>
        </p:nvGrpSpPr>
        <p:grpSpPr>
          <a:xfrm>
            <a:off x="999139" y="8103021"/>
            <a:ext cx="11006668" cy="4432012"/>
            <a:chOff x="0" y="0"/>
            <a:chExt cx="11006666" cy="4432010"/>
          </a:xfrm>
        </p:grpSpPr>
        <p:pic>
          <p:nvPicPr>
            <p:cNvPr id="2328" name="Image" descr="Image"/>
            <p:cNvPicPr>
              <a:picLocks noChangeAspect="1"/>
            </p:cNvPicPr>
            <p:nvPr/>
          </p:nvPicPr>
          <p:blipFill>
            <a:blip r:embed="rId5"/>
            <a:srcRect t="49292"/>
            <a:stretch>
              <a:fillRect/>
            </a:stretch>
          </p:blipFill>
          <p:spPr>
            <a:xfrm>
              <a:off x="0" y="246102"/>
              <a:ext cx="11006667" cy="4185909"/>
            </a:xfrm>
            <a:prstGeom prst="rect">
              <a:avLst/>
            </a:prstGeom>
            <a:ln w="12700" cap="flat">
              <a:noFill/>
              <a:miter lim="400000"/>
            </a:ln>
            <a:effectLst/>
          </p:spPr>
        </p:pic>
        <p:sp>
          <p:nvSpPr>
            <p:cNvPr id="2329" name="Ground state (v=0, N=0)"/>
            <p:cNvSpPr txBox="1"/>
            <p:nvPr/>
          </p:nvSpPr>
          <p:spPr>
            <a:xfrm>
              <a:off x="1865763" y="0"/>
              <a:ext cx="3518219" cy="4737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2500" b="0"/>
              </a:lvl1pPr>
            </a:lstStyle>
            <a:p>
              <a:r>
                <a:t>Ground state (v=0, N=0)</a:t>
              </a:r>
            </a:p>
          </p:txBody>
        </p:sp>
      </p:grpSp>
      <p:grpSp>
        <p:nvGrpSpPr>
          <p:cNvPr id="2333" name="Group"/>
          <p:cNvGrpSpPr/>
          <p:nvPr/>
        </p:nvGrpSpPr>
        <p:grpSpPr>
          <a:xfrm>
            <a:off x="6674262" y="5408173"/>
            <a:ext cx="110630" cy="4610234"/>
            <a:chOff x="0" y="0"/>
            <a:chExt cx="110628" cy="4610232"/>
          </a:xfrm>
        </p:grpSpPr>
        <p:sp>
          <p:nvSpPr>
            <p:cNvPr id="2331" name="Line"/>
            <p:cNvSpPr/>
            <p:nvPr/>
          </p:nvSpPr>
          <p:spPr>
            <a:xfrm flipV="1">
              <a:off x="0" y="0"/>
              <a:ext cx="17479" cy="4610233"/>
            </a:xfrm>
            <a:prstGeom prst="line">
              <a:avLst/>
            </a:prstGeom>
            <a:noFill/>
            <a:ln w="25400" cap="flat">
              <a:solidFill>
                <a:srgbClr val="C95B2E"/>
              </a:solidFill>
              <a:prstDash val="solid"/>
              <a:miter lim="400000"/>
              <a:head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332" name="Line"/>
            <p:cNvSpPr/>
            <p:nvPr/>
          </p:nvSpPr>
          <p:spPr>
            <a:xfrm flipH="1" flipV="1">
              <a:off x="110612" y="0"/>
              <a:ext cx="17" cy="3591737"/>
            </a:xfrm>
            <a:prstGeom prst="line">
              <a:avLst/>
            </a:prstGeom>
            <a:noFill/>
            <a:ln w="25400" cap="flat">
              <a:solidFill>
                <a:srgbClr val="3070B7"/>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334" name="?"/>
          <p:cNvSpPr txBox="1"/>
          <p:nvPr/>
        </p:nvSpPr>
        <p:spPr>
          <a:xfrm>
            <a:off x="18125740" y="10562164"/>
            <a:ext cx="341663"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atin typeface="Rubik Light Bold"/>
                <a:ea typeface="Rubik Light Bold"/>
                <a:cs typeface="Rubik Light Bold"/>
                <a:sym typeface="Rubik Light Bold"/>
              </a:defRPr>
            </a:lvl1pPr>
          </a:lstStyle>
          <a:p>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2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23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23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6" nodeType="clickEffect">
                                  <p:stCondLst>
                                    <p:cond delay="0"/>
                                  </p:stCondLst>
                                  <p:iterate>
                                    <p:tmAbs val="0"/>
                                  </p:iterate>
                                  <p:childTnLst>
                                    <p:set>
                                      <p:cBhvr>
                                        <p:cTn id="25" fill="hold"/>
                                        <p:tgtEl>
                                          <p:spTgt spid="23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7" nodeType="clickEffect">
                                  <p:stCondLst>
                                    <p:cond delay="0"/>
                                  </p:stCondLst>
                                  <p:iterate>
                                    <p:tmAbs val="0"/>
                                  </p:iterate>
                                  <p:childTnLst>
                                    <p:set>
                                      <p:cBhvr>
                                        <p:cTn id="29" fill="hold"/>
                                        <p:tgtEl>
                                          <p:spTgt spid="2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 grpId="1" animBg="1" advAuto="0"/>
      <p:bldP spid="2321" grpId="2" animBg="1" advAuto="0"/>
      <p:bldP spid="2322" grpId="3" animBg="1" advAuto="0"/>
      <p:bldP spid="2327" grpId="5" animBg="1" advAuto="0"/>
      <p:bldP spid="2330" grpId="6" animBg="1" advAuto="0"/>
      <p:bldP spid="2333" grpId="7" animBg="1" advAuto="0"/>
      <p:bldP spid="2334" grpId="4" animBg="1" advAuto="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9" name="Trap Design"/>
          <p:cNvSpPr txBox="1">
            <a:spLocks noGrp="1"/>
          </p:cNvSpPr>
          <p:nvPr>
            <p:ph type="body" idx="21"/>
          </p:nvPr>
        </p:nvSpPr>
        <p:spPr>
          <a:xfrm>
            <a:off x="1257005" y="2032000"/>
            <a:ext cx="9652001" cy="1643697"/>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t>Trap Design</a:t>
            </a:r>
          </a:p>
        </p:txBody>
      </p:sp>
      <p:pic>
        <p:nvPicPr>
          <p:cNvPr id="2340" name="Image" descr="Image"/>
          <p:cNvPicPr>
            <a:picLocks noChangeAspect="1"/>
          </p:cNvPicPr>
          <p:nvPr/>
        </p:nvPicPr>
        <p:blipFill>
          <a:blip r:embed="rId2"/>
          <a:srcRect b="24873"/>
          <a:stretch>
            <a:fillRect/>
          </a:stretch>
        </p:blipFill>
        <p:spPr>
          <a:xfrm>
            <a:off x="12652413" y="3207910"/>
            <a:ext cx="11288385" cy="6970954"/>
          </a:xfrm>
          <a:prstGeom prst="rect">
            <a:avLst/>
          </a:prstGeom>
          <a:ln w="12700">
            <a:solidFill>
              <a:srgbClr val="000000"/>
            </a:solidFill>
            <a:miter lim="400000"/>
          </a:ln>
        </p:spPr>
      </p:pic>
      <p:pic>
        <p:nvPicPr>
          <p:cNvPr id="2341" name="Image" descr="Image"/>
          <p:cNvPicPr>
            <a:picLocks noChangeAspect="1"/>
          </p:cNvPicPr>
          <p:nvPr/>
        </p:nvPicPr>
        <p:blipFill>
          <a:blip r:embed="rId3"/>
          <a:stretch>
            <a:fillRect/>
          </a:stretch>
        </p:blipFill>
        <p:spPr>
          <a:xfrm>
            <a:off x="526755" y="5614299"/>
            <a:ext cx="11112501" cy="3441701"/>
          </a:xfrm>
          <a:prstGeom prst="rect">
            <a:avLst/>
          </a:prstGeom>
          <a:ln w="12700">
            <a:solidFill>
              <a:srgbClr val="000000"/>
            </a:solidFill>
            <a:miter lim="400000"/>
          </a:ln>
        </p:spPr>
      </p:pic>
      <mc:AlternateContent xmlns:mc="http://schemas.openxmlformats.org/markup-compatibility/2006" xmlns:a14="http://schemas.microsoft.com/office/drawing/2010/main">
        <mc:Choice Requires="a14">
          <p:sp>
            <p:nvSpPr>
              <p:cNvPr id="2342" name="Electrode Radius ( ): 1.5 mm…"/>
              <p:cNvSpPr txBox="1"/>
              <p:nvPr/>
            </p:nvSpPr>
            <p:spPr>
              <a:xfrm>
                <a:off x="15289544" y="10621313"/>
                <a:ext cx="6014055" cy="277371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71437" tIns="71437" rIns="71437" bIns="71437"/>
              <a:lstStyle/>
              <a:p>
                <a:pPr marL="228600" indent="-228600" algn="l" defTabSz="821531">
                  <a:lnSpc>
                    <a:spcPct val="10000"/>
                  </a:lnSpc>
                  <a:spcBef>
                    <a:spcPts val="2500"/>
                  </a:spcBef>
                  <a:buClr>
                    <a:srgbClr val="2C2C2C"/>
                  </a:buClr>
                  <a:buSzPct val="100000"/>
                  <a:buChar char="•"/>
                  <a:defRPr sz="2000" b="0">
                    <a:solidFill>
                      <a:srgbClr val="2C2C2C"/>
                    </a:solidFill>
                    <a:latin typeface="Rubik Medium"/>
                    <a:ea typeface="Rubik Medium"/>
                    <a:cs typeface="Rubik Medium"/>
                    <a:sym typeface="Rubik Light"/>
                  </a:defRPr>
                </a:pPr>
                <a:r>
                  <a:t>Electrode Radius (</a:t>
                </a:r>
                <a14:m>
                  <m:oMath xmlns:m="http://schemas.openxmlformats.org/officeDocument/2006/math">
                    <m:sSub>
                      <m:sSubPr>
                        <m:ctrlPr>
                          <a:rPr sz="2700" i="1">
                            <a:solidFill>
                              <a:srgbClr val="2C2C2C"/>
                            </a:solidFill>
                            <a:latin typeface="Cambria Math" panose="02040503050406030204" pitchFamily="18" charset="0"/>
                          </a:rPr>
                        </m:ctrlPr>
                      </m:sSubPr>
                      <m:e>
                        <m:r>
                          <a:rPr sz="2700" i="1">
                            <a:solidFill>
                              <a:srgbClr val="2C2C2C"/>
                            </a:solidFill>
                            <a:latin typeface="Cambria Math" panose="02040503050406030204" pitchFamily="18" charset="0"/>
                          </a:rPr>
                          <m:t>𝑟</m:t>
                        </m:r>
                      </m:e>
                      <m:sub>
                        <m:r>
                          <a:rPr sz="2700" i="1">
                            <a:solidFill>
                              <a:srgbClr val="2C2C2C"/>
                            </a:solidFill>
                            <a:latin typeface="Cambria Math" panose="02040503050406030204" pitchFamily="18" charset="0"/>
                          </a:rPr>
                          <m:t>𝑒</m:t>
                        </m:r>
                      </m:sub>
                    </m:sSub>
                  </m:oMath>
                </a14:m>
                <a:r>
                  <a:t>): 1.5 mm</a:t>
                </a:r>
              </a:p>
              <a:p>
                <a:pPr marL="228600" indent="-228600" algn="l" defTabSz="821531">
                  <a:lnSpc>
                    <a:spcPct val="10000"/>
                  </a:lnSpc>
                  <a:spcBef>
                    <a:spcPts val="2500"/>
                  </a:spcBef>
                  <a:buClr>
                    <a:srgbClr val="2C2C2C"/>
                  </a:buClr>
                  <a:buSzPct val="100000"/>
                  <a:buChar char="•"/>
                  <a:defRPr sz="2000" b="0">
                    <a:solidFill>
                      <a:srgbClr val="2C2C2C"/>
                    </a:solidFill>
                    <a:latin typeface="Rubik Medium"/>
                    <a:ea typeface="Rubik Medium"/>
                    <a:cs typeface="Rubik Medium"/>
                    <a:sym typeface="Rubik Light"/>
                  </a:defRPr>
                </a:pPr>
                <a:r>
                  <a:t>Ion-electrode distance (</a:t>
                </a:r>
                <a14:m>
                  <m:oMath xmlns:m="http://schemas.openxmlformats.org/officeDocument/2006/math">
                    <m:sSub>
                      <m:sSubPr>
                        <m:ctrlPr>
                          <a:rPr sz="2650" i="1">
                            <a:solidFill>
                              <a:srgbClr val="2C2C2C"/>
                            </a:solidFill>
                            <a:latin typeface="Cambria Math" panose="02040503050406030204" pitchFamily="18" charset="0"/>
                          </a:rPr>
                        </m:ctrlPr>
                      </m:sSubPr>
                      <m:e>
                        <m:r>
                          <a:rPr sz="2650" i="1">
                            <a:solidFill>
                              <a:srgbClr val="2C2C2C"/>
                            </a:solidFill>
                            <a:latin typeface="Cambria Math" panose="02040503050406030204" pitchFamily="18" charset="0"/>
                          </a:rPr>
                          <m:t>𝑟</m:t>
                        </m:r>
                      </m:e>
                      <m:sub>
                        <m:r>
                          <a:rPr sz="2650" i="1">
                            <a:solidFill>
                              <a:srgbClr val="2C2C2C"/>
                            </a:solidFill>
                            <a:latin typeface="Cambria Math" panose="02040503050406030204" pitchFamily="18" charset="0"/>
                          </a:rPr>
                          <m:t>0</m:t>
                        </m:r>
                      </m:sub>
                    </m:sSub>
                  </m:oMath>
                </a14:m>
                <a:r>
                  <a:t>): 1.75 mm</a:t>
                </a:r>
              </a:p>
              <a:p>
                <a:pPr marL="228600" indent="-228600" algn="l" defTabSz="821531">
                  <a:lnSpc>
                    <a:spcPct val="10000"/>
                  </a:lnSpc>
                  <a:spcBef>
                    <a:spcPts val="2500"/>
                  </a:spcBef>
                  <a:buClr>
                    <a:srgbClr val="2C2C2C"/>
                  </a:buClr>
                  <a:buSzPct val="100000"/>
                  <a:buChar char="•"/>
                  <a:defRPr sz="2000" b="0">
                    <a:solidFill>
                      <a:srgbClr val="2C2C2C"/>
                    </a:solidFill>
                    <a:latin typeface="Rubik Medium"/>
                    <a:ea typeface="Rubik Medium"/>
                    <a:cs typeface="Rubik Medium"/>
                    <a:sym typeface="Rubik Light"/>
                  </a:defRPr>
                </a:pPr>
                <a:r>
                  <a:t>Extent of middle segment (2*</a:t>
                </a:r>
                <a14:m>
                  <m:oMath xmlns:m="http://schemas.openxmlformats.org/officeDocument/2006/math">
                    <m:sSub>
                      <m:sSubPr>
                        <m:ctrlPr>
                          <a:rPr sz="2400" i="1">
                            <a:solidFill>
                              <a:srgbClr val="2C2C2C"/>
                            </a:solidFill>
                            <a:latin typeface="Cambria Math" panose="02040503050406030204" pitchFamily="18" charset="0"/>
                          </a:rPr>
                        </m:ctrlPr>
                      </m:sSubPr>
                      <m:e>
                        <m:r>
                          <a:rPr sz="2400" i="1">
                            <a:solidFill>
                              <a:srgbClr val="2C2C2C"/>
                            </a:solidFill>
                            <a:latin typeface="Cambria Math" panose="02040503050406030204" pitchFamily="18" charset="0"/>
                          </a:rPr>
                          <m:t>𝑧</m:t>
                        </m:r>
                      </m:e>
                      <m:sub>
                        <m:r>
                          <a:rPr sz="2400" i="1">
                            <a:solidFill>
                              <a:srgbClr val="2C2C2C"/>
                            </a:solidFill>
                            <a:latin typeface="Cambria Math" panose="02040503050406030204" pitchFamily="18" charset="0"/>
                          </a:rPr>
                          <m:t>0</m:t>
                        </m:r>
                      </m:sub>
                    </m:sSub>
                  </m:oMath>
                </a14:m>
                <a:r>
                  <a:t>): 2*2.5 mm</a:t>
                </a:r>
              </a:p>
              <a:p>
                <a:pPr marL="228600" indent="-228600" algn="l" defTabSz="821531">
                  <a:lnSpc>
                    <a:spcPct val="10000"/>
                  </a:lnSpc>
                  <a:spcBef>
                    <a:spcPts val="2500"/>
                  </a:spcBef>
                  <a:buClr>
                    <a:srgbClr val="2C2C2C"/>
                  </a:buClr>
                  <a:buSzPct val="100000"/>
                  <a:buChar char="•"/>
                  <a:defRPr sz="2000" b="0">
                    <a:solidFill>
                      <a:srgbClr val="2C2C2C"/>
                    </a:solidFill>
                    <a:latin typeface="Rubik Medium"/>
                    <a:ea typeface="Rubik Medium"/>
                    <a:cs typeface="Rubik Medium"/>
                    <a:sym typeface="Rubik Light"/>
                  </a:defRPr>
                </a:pPr>
                <a:r>
                  <a:t>Total trap length: 78 mm</a:t>
                </a:r>
              </a:p>
            </p:txBody>
          </p:sp>
        </mc:Choice>
        <mc:Fallback xmlns="">
          <p:sp>
            <p:nvSpPr>
              <p:cNvPr id="2342" name="Electrode Radius ( ): 1.5 mm…"/>
              <p:cNvSpPr txBox="1">
                <a:spLocks noRot="1" noChangeAspect="1" noMove="1" noResize="1" noEditPoints="1" noAdjustHandles="1" noChangeArrowheads="1" noChangeShapeType="1" noTextEdit="1"/>
              </p:cNvSpPr>
              <p:nvPr/>
            </p:nvSpPr>
            <p:spPr>
              <a:xfrm>
                <a:off x="15289544" y="10621313"/>
                <a:ext cx="6014055" cy="2773714"/>
              </a:xfrm>
              <a:prstGeom prst="rect">
                <a:avLst/>
              </a:prstGeom>
              <a:blipFill>
                <a:blip r:embed="rId4"/>
                <a:stretch>
                  <a:fillRect l="-1263" t="-82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H">
                    <a:noFill/>
                  </a:rPr>
                  <a:t> </a:t>
                </a:r>
              </a:p>
            </p:txBody>
          </p:sp>
        </mc:Fallback>
      </mc:AlternateContent>
      <p:sp>
        <p:nvSpPr>
          <p:cNvPr id="2343" name="K. Najafian, PhD Thesis, University of Basel"/>
          <p:cNvSpPr txBox="1"/>
          <p:nvPr/>
        </p:nvSpPr>
        <p:spPr>
          <a:xfrm>
            <a:off x="546081" y="12822550"/>
            <a:ext cx="10756941" cy="73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l">
              <a:lnSpc>
                <a:spcPct val="150000"/>
              </a:lnSpc>
              <a:defRPr sz="2000" b="0">
                <a:solidFill>
                  <a:srgbClr val="5E5E5E"/>
                </a:solidFill>
                <a:latin typeface="Rubik Regular"/>
                <a:ea typeface="Rubik Regular"/>
                <a:cs typeface="Rubik Regular"/>
                <a:sym typeface="Rubik Regular"/>
              </a:defRPr>
            </a:lvl1pPr>
          </a:lstStyle>
          <a:p>
            <a:r>
              <a:t>K. Najafian, PhD Thesis, University of Basel</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ase study - N2+"/>
          <p:cNvSpPr txBox="1">
            <a:spLocks noGrp="1"/>
          </p:cNvSpPr>
          <p:nvPr>
            <p:ph type="body" idx="21"/>
          </p:nvPr>
        </p:nvSpPr>
        <p:spPr>
          <a:xfrm>
            <a:off x="495299" y="792000"/>
            <a:ext cx="11050938" cy="1646314"/>
          </a:xfrm>
          <a:prstGeom prst="rect">
            <a:avLst/>
          </a:prstGeom>
        </p:spPr>
        <p:txBody>
          <a:bodyPr/>
          <a:lstStyle/>
          <a:p>
            <a:pPr marL="0" indent="0" defTabSz="821531">
              <a:spcBef>
                <a:spcPts val="8000"/>
              </a:spcBef>
              <a:buSzTx/>
              <a:buNone/>
              <a:defRPr sz="7000">
                <a:latin typeface="Rubik Medium"/>
                <a:ea typeface="Rubik Medium"/>
                <a:cs typeface="Rubik Medium"/>
                <a:sym typeface="Rubik Medium"/>
              </a:defRPr>
            </a:pPr>
            <a:r>
              <a:rPr lang="en-GB" dirty="0"/>
              <a:t>N</a:t>
            </a:r>
            <a:r>
              <a:rPr lang="en-GB" baseline="-5999" dirty="0"/>
              <a:t>2</a:t>
            </a:r>
            <a:r>
              <a:rPr lang="en-GB" baseline="31999" dirty="0"/>
              <a:t>+  </a:t>
            </a:r>
            <a:r>
              <a:rPr lang="en-US" dirty="0"/>
              <a:t>for precision studies</a:t>
            </a:r>
            <a:endParaRPr baseline="31999" dirty="0"/>
          </a:p>
        </p:txBody>
      </p:sp>
      <p:sp>
        <p:nvSpPr>
          <p:cNvPr id="465" name="Homonuclear, diatomic molecule…"/>
          <p:cNvSpPr txBox="1"/>
          <p:nvPr/>
        </p:nvSpPr>
        <p:spPr>
          <a:xfrm>
            <a:off x="1568237" y="2345634"/>
            <a:ext cx="10242554" cy="10578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defTabSz="821531">
              <a:lnSpc>
                <a:spcPct val="150000"/>
              </a:lnSpc>
              <a:spcBef>
                <a:spcPts val="2000"/>
              </a:spcBef>
              <a:buClr>
                <a:srgbClr val="2C2C2C"/>
              </a:buClr>
              <a:buSzPct val="100000"/>
              <a:defRPr sz="3200" b="0">
                <a:solidFill>
                  <a:srgbClr val="2C2C2C"/>
                </a:solidFill>
                <a:latin typeface="Rubik Medium"/>
                <a:ea typeface="Rubik Medium"/>
                <a:cs typeface="Rubik Medium"/>
                <a:sym typeface="Rubik Medium"/>
              </a:defRPr>
            </a:pPr>
            <a:r>
              <a:rPr lang="en-GB" sz="3200" b="0" dirty="0">
                <a:solidFill>
                  <a:schemeClr val="tx1"/>
                </a:solidFill>
                <a:latin typeface="Rubik Light" panose="02000604000000020004" pitchFamily="2" charset="-79"/>
                <a:cs typeface="Rubik Light" panose="02000604000000020004" pitchFamily="2" charset="-79"/>
              </a:rPr>
              <a:t>Homonuclear, diatomic molecule</a:t>
            </a:r>
          </a:p>
          <a:p>
            <a:pPr marL="457200" indent="-228600" algn="l" defTabSz="821531">
              <a:lnSpc>
                <a:spcPct val="150000"/>
              </a:lnSpc>
              <a:spcBef>
                <a:spcPts val="1000"/>
              </a:spcBef>
              <a:buClr>
                <a:srgbClr val="2C2C2C"/>
              </a:buClr>
              <a:buSzPct val="100000"/>
              <a:buChar char="•"/>
              <a:defRPr sz="3200" b="0">
                <a:solidFill>
                  <a:srgbClr val="2C2C2C"/>
                </a:solidFill>
                <a:latin typeface="Rubik Medium"/>
                <a:ea typeface="Rubik Medium"/>
                <a:cs typeface="Rubik Medium"/>
                <a:sym typeface="Rubik Light"/>
              </a:defRPr>
            </a:pPr>
            <a:r>
              <a:rPr lang="en-GB" sz="3200" b="0" dirty="0">
                <a:latin typeface="Rubik Light" panose="02000604000000020004" pitchFamily="2" charset="-79"/>
                <a:cs typeface="Rubik Light" panose="02000604000000020004" pitchFamily="2" charset="-79"/>
              </a:rPr>
              <a:t> </a:t>
            </a:r>
            <a:r>
              <a:rPr lang="en-GB" sz="3200" b="0" dirty="0">
                <a:solidFill>
                  <a:srgbClr val="ED7D31"/>
                </a:solidFill>
                <a:latin typeface="Rubik" panose="02000604000000020004" pitchFamily="2" charset="-79"/>
                <a:cs typeface="Rubik" panose="02000604000000020004" pitchFamily="2" charset="-79"/>
              </a:rPr>
              <a:t>No permanent dipole moment </a:t>
            </a:r>
            <a:r>
              <a:rPr lang="en-GB" sz="3200" b="0" dirty="0">
                <a:solidFill>
                  <a:schemeClr val="tx1"/>
                </a:solidFill>
                <a:latin typeface="Rubik Light" panose="02000604000000020004" pitchFamily="2" charset="-79"/>
                <a:cs typeface="Rubik Light" panose="02000604000000020004" pitchFamily="2" charset="-79"/>
              </a:rPr>
              <a:t>in the ground state</a:t>
            </a:r>
          </a:p>
          <a:p>
            <a:pPr marL="457200" indent="-228600" algn="l" defTabSz="821531">
              <a:lnSpc>
                <a:spcPct val="150000"/>
              </a:lnSpc>
              <a:spcBef>
                <a:spcPts val="1000"/>
              </a:spcBef>
              <a:buClr>
                <a:srgbClr val="2C2C2C"/>
              </a:buClr>
              <a:buSzPct val="100000"/>
              <a:buChar char="•"/>
              <a:defRPr sz="3200" b="0">
                <a:solidFill>
                  <a:srgbClr val="2C2C2C"/>
                </a:solidFill>
                <a:latin typeface="Rubik Medium"/>
                <a:ea typeface="Rubik Medium"/>
                <a:cs typeface="Rubik Medium"/>
                <a:sym typeface="Rubik Light"/>
              </a:defRPr>
            </a:pPr>
            <a:r>
              <a:rPr lang="en-GB" sz="3200" b="0" dirty="0">
                <a:latin typeface="Rubik Light" panose="02000604000000020004" pitchFamily="2" charset="-79"/>
                <a:cs typeface="Rubik Light" panose="02000604000000020004" pitchFamily="2" charset="-79"/>
              </a:rPr>
              <a:t> </a:t>
            </a:r>
            <a:r>
              <a:rPr lang="en-GB" sz="3200" b="0" dirty="0">
                <a:solidFill>
                  <a:schemeClr val="tx1"/>
                </a:solidFill>
                <a:latin typeface="Rubik Light" panose="02000604000000020004" pitchFamily="2" charset="-79"/>
                <a:cs typeface="Rubik Light" panose="02000604000000020004" pitchFamily="2" charset="-79"/>
              </a:rPr>
              <a:t>Ro-vibrational transitions in ground state are electric-dipole (E1) forbidden </a:t>
            </a:r>
            <a:r>
              <a:rPr lang="en-GB" sz="3200" b="0" dirty="0">
                <a:solidFill>
                  <a:schemeClr val="tx1"/>
                </a:solidFill>
                <a:latin typeface="Rubik Light" panose="02000604000000020004" pitchFamily="2" charset="-79"/>
                <a:cs typeface="Rubik Light" panose="02000604000000020004" pitchFamily="2" charset="-79"/>
                <a:sym typeface="Wingdings" pitchFamily="2" charset="2"/>
              </a:rPr>
              <a:t> a</a:t>
            </a:r>
            <a:r>
              <a:rPr lang="en-GB" sz="3200" b="0" dirty="0">
                <a:solidFill>
                  <a:schemeClr val="tx1"/>
                </a:solidFill>
                <a:latin typeface="Rubik Light" panose="02000604000000020004" pitchFamily="2" charset="-79"/>
                <a:cs typeface="Rubik Light" panose="02000604000000020004" pitchFamily="2" charset="-79"/>
              </a:rPr>
              <a:t>llowed by </a:t>
            </a:r>
            <a:r>
              <a:rPr lang="en-GB" sz="3200" b="0" dirty="0">
                <a:solidFill>
                  <a:srgbClr val="ED7D31"/>
                </a:solidFill>
                <a:latin typeface="Rubik" panose="02000604000000020004" pitchFamily="2" charset="-79"/>
                <a:cs typeface="Rubik" panose="02000604000000020004" pitchFamily="2" charset="-79"/>
              </a:rPr>
              <a:t>electric quadrupole (E2)</a:t>
            </a:r>
            <a:r>
              <a:rPr lang="en-GB" sz="3200" b="0" dirty="0">
                <a:latin typeface="Rubik Light" panose="02000604000000020004" pitchFamily="2" charset="-79"/>
                <a:cs typeface="Rubik Light" panose="02000604000000020004" pitchFamily="2" charset="-79"/>
              </a:rPr>
              <a:t> </a:t>
            </a:r>
            <a:r>
              <a:rPr lang="en-GB" sz="3200" b="0" dirty="0">
                <a:solidFill>
                  <a:schemeClr val="tx1"/>
                </a:solidFill>
                <a:latin typeface="Rubik Light" panose="02000604000000020004" pitchFamily="2" charset="-79"/>
                <a:cs typeface="Rubik Light" panose="02000604000000020004" pitchFamily="2" charset="-79"/>
              </a:rPr>
              <a:t>and</a:t>
            </a:r>
            <a:r>
              <a:rPr lang="en-GB" sz="3200" b="0" dirty="0">
                <a:latin typeface="Rubik Light" panose="02000604000000020004" pitchFamily="2" charset="-79"/>
                <a:cs typeface="Rubik Light" panose="02000604000000020004" pitchFamily="2" charset="-79"/>
              </a:rPr>
              <a:t> </a:t>
            </a:r>
            <a:r>
              <a:rPr lang="en-GB" sz="3200" b="0" dirty="0">
                <a:solidFill>
                  <a:srgbClr val="ED7D31"/>
                </a:solidFill>
                <a:latin typeface="Rubik" panose="02000604000000020004" pitchFamily="2" charset="-79"/>
                <a:cs typeface="Rubik" panose="02000604000000020004" pitchFamily="2" charset="-79"/>
              </a:rPr>
              <a:t>magnetic dipole (M1) interactions</a:t>
            </a:r>
          </a:p>
          <a:p>
            <a:pPr marL="457200" indent="-228600" algn="l" defTabSz="821531">
              <a:lnSpc>
                <a:spcPct val="150000"/>
              </a:lnSpc>
              <a:spcBef>
                <a:spcPts val="1000"/>
              </a:spcBef>
              <a:buClr>
                <a:srgbClr val="2C2C2C"/>
              </a:buClr>
              <a:buSzPct val="100000"/>
              <a:buChar char="•"/>
              <a:defRPr sz="3200" b="0">
                <a:solidFill>
                  <a:srgbClr val="2C2C2C"/>
                </a:solidFill>
                <a:latin typeface="Rubik Medium"/>
                <a:ea typeface="Rubik Medium"/>
                <a:cs typeface="Rubik Medium"/>
                <a:sym typeface="Rubik Light"/>
              </a:defRPr>
            </a:pPr>
            <a:r>
              <a:rPr lang="en-GB" sz="3200" b="0" dirty="0">
                <a:solidFill>
                  <a:schemeClr val="tx1"/>
                </a:solidFill>
                <a:latin typeface="Rubik Light" panose="02000604000000020004" pitchFamily="2" charset="-79"/>
                <a:cs typeface="Rubik Light" panose="02000604000000020004" pitchFamily="2" charset="-79"/>
              </a:rPr>
              <a:t>Long-lived </a:t>
            </a:r>
            <a:r>
              <a:rPr lang="en-GB" sz="3200" b="0" dirty="0" err="1">
                <a:solidFill>
                  <a:schemeClr val="tx1"/>
                </a:solidFill>
                <a:latin typeface="Rubik Light" panose="02000604000000020004" pitchFamily="2" charset="-79"/>
                <a:cs typeface="Rubik Light" panose="02000604000000020004" pitchFamily="2" charset="-79"/>
              </a:rPr>
              <a:t>ro</a:t>
            </a:r>
            <a:r>
              <a:rPr lang="en-GB" sz="3200" b="0" dirty="0">
                <a:solidFill>
                  <a:schemeClr val="tx1"/>
                </a:solidFill>
                <a:latin typeface="Rubik Light" panose="02000604000000020004" pitchFamily="2" charset="-79"/>
                <a:cs typeface="Rubik Light" panose="02000604000000020004" pitchFamily="2" charset="-79"/>
              </a:rPr>
              <a:t>-vibrational states (~year) with </a:t>
            </a:r>
            <a:r>
              <a:rPr lang="en-GB" sz="3200" b="0" dirty="0">
                <a:solidFill>
                  <a:srgbClr val="ED7D31"/>
                </a:solidFill>
                <a:latin typeface="Rubik" panose="02000604000000020004" pitchFamily="2" charset="-79"/>
                <a:cs typeface="Rubik" panose="02000604000000020004" pitchFamily="2" charset="-79"/>
              </a:rPr>
              <a:t>narrow transition linewidths (</a:t>
            </a:r>
            <a:r>
              <a:rPr lang="en-GB" sz="3200" b="0" dirty="0" err="1">
                <a:solidFill>
                  <a:srgbClr val="ED7D31"/>
                </a:solidFill>
                <a:latin typeface="Rubik" panose="02000604000000020004" pitchFamily="2" charset="-79"/>
                <a:cs typeface="Rubik" panose="02000604000000020004" pitchFamily="2" charset="-79"/>
              </a:rPr>
              <a:t>nHz</a:t>
            </a:r>
            <a:r>
              <a:rPr lang="en-GB" sz="3200" b="0" dirty="0">
                <a:solidFill>
                  <a:srgbClr val="ED7D31"/>
                </a:solidFill>
                <a:latin typeface="Rubik" panose="02000604000000020004" pitchFamily="2" charset="-79"/>
                <a:cs typeface="Rubik" panose="02000604000000020004" pitchFamily="2" charset="-79"/>
              </a:rPr>
              <a:t>)</a:t>
            </a:r>
          </a:p>
          <a:p>
            <a:pPr marL="457200" indent="-228600" algn="l" defTabSz="821531">
              <a:lnSpc>
                <a:spcPct val="150000"/>
              </a:lnSpc>
              <a:spcBef>
                <a:spcPts val="1000"/>
              </a:spcBef>
              <a:buClr>
                <a:srgbClr val="2C2C2C"/>
              </a:buClr>
              <a:buSzPct val="100000"/>
              <a:buChar char="•"/>
              <a:defRPr b="0">
                <a:solidFill>
                  <a:srgbClr val="2C2C2C"/>
                </a:solidFill>
                <a:latin typeface="Rubik Medium"/>
                <a:ea typeface="Rubik Medium"/>
                <a:cs typeface="Rubik Medium"/>
                <a:sym typeface="Rubik Light"/>
              </a:defRPr>
            </a:pPr>
            <a:r>
              <a:rPr lang="en-GB" sz="3200" b="0" dirty="0">
                <a:solidFill>
                  <a:schemeClr val="tx1"/>
                </a:solidFill>
                <a:latin typeface="Rubik Light" panose="02000604000000020004" pitchFamily="2" charset="-79"/>
                <a:cs typeface="Rubik Light" panose="02000604000000020004" pitchFamily="2" charset="-79"/>
              </a:rPr>
              <a:t>Small coupling of </a:t>
            </a:r>
            <a:r>
              <a:rPr lang="en-GB" sz="3200" b="0" dirty="0" err="1">
                <a:solidFill>
                  <a:schemeClr val="tx1"/>
                </a:solidFill>
                <a:latin typeface="Rubik Light" panose="02000604000000020004" pitchFamily="2" charset="-79"/>
                <a:cs typeface="Rubik Light" panose="02000604000000020004" pitchFamily="2" charset="-79"/>
              </a:rPr>
              <a:t>ro</a:t>
            </a:r>
            <a:r>
              <a:rPr lang="en-GB" sz="3200" b="0" dirty="0">
                <a:solidFill>
                  <a:schemeClr val="tx1"/>
                </a:solidFill>
                <a:latin typeface="Rubik Light" panose="02000604000000020004" pitchFamily="2" charset="-79"/>
                <a:cs typeface="Rubik Light" panose="02000604000000020004" pitchFamily="2" charset="-79"/>
              </a:rPr>
              <a:t>-vibrational states to </a:t>
            </a:r>
            <a:r>
              <a:rPr lang="en-GB" sz="3200" b="0" dirty="0">
                <a:solidFill>
                  <a:schemeClr val="tx1"/>
                </a:solidFill>
                <a:latin typeface="Rubik Light" panose="02000604000000020004" pitchFamily="2" charset="-79"/>
                <a:ea typeface="Rubik Regular"/>
                <a:cs typeface="Rubik Light" panose="02000604000000020004" pitchFamily="2" charset="-79"/>
                <a:sym typeface="Rubik Regular"/>
              </a:rPr>
              <a:t>electric fields</a:t>
            </a:r>
            <a:r>
              <a:rPr lang="en-GB" sz="3200" b="0" dirty="0">
                <a:solidFill>
                  <a:schemeClr val="tx1"/>
                </a:solidFill>
                <a:latin typeface="Rubik Light" panose="02000604000000020004" pitchFamily="2" charset="-79"/>
                <a:cs typeface="Rubik Light" panose="02000604000000020004" pitchFamily="2" charset="-79"/>
              </a:rPr>
              <a:t> (</a:t>
            </a:r>
            <a:r>
              <a:rPr lang="en-GB" sz="3200" b="0" dirty="0">
                <a:solidFill>
                  <a:srgbClr val="ED7D31"/>
                </a:solidFill>
                <a:latin typeface="Rubik" panose="02000604000000020004" pitchFamily="2" charset="-79"/>
                <a:cs typeface="Rubik" panose="02000604000000020004" pitchFamily="2" charset="-79"/>
              </a:rPr>
              <a:t>small blackbody radiation, quadrupole, and Stark shifts</a:t>
            </a:r>
            <a:r>
              <a:rPr lang="en-GB" sz="3200" b="0" dirty="0">
                <a:solidFill>
                  <a:schemeClr val="tx1"/>
                </a:solidFill>
                <a:latin typeface="Rubik Light" panose="02000604000000020004" pitchFamily="2" charset="-79"/>
                <a:cs typeface="Rubik Light" panose="02000604000000020004" pitchFamily="2" charset="-79"/>
              </a:rPr>
              <a:t>)</a:t>
            </a:r>
          </a:p>
          <a:p>
            <a:pPr marL="457200" indent="-228600" algn="l" defTabSz="821531">
              <a:lnSpc>
                <a:spcPct val="150000"/>
              </a:lnSpc>
              <a:spcBef>
                <a:spcPts val="1000"/>
              </a:spcBef>
              <a:buClr>
                <a:srgbClr val="2C2C2C"/>
              </a:buClr>
              <a:buSzPct val="100000"/>
              <a:buChar char="•"/>
              <a:defRPr b="0">
                <a:solidFill>
                  <a:srgbClr val="2C2C2C"/>
                </a:solidFill>
                <a:latin typeface="Rubik Medium"/>
                <a:ea typeface="Rubik Medium"/>
                <a:cs typeface="Rubik Medium"/>
                <a:sym typeface="Rubik Light"/>
              </a:defRPr>
            </a:pPr>
            <a:r>
              <a:rPr lang="en-US" sz="3200" b="0" dirty="0">
                <a:solidFill>
                  <a:schemeClr val="tx1"/>
                </a:solidFill>
                <a:latin typeface="Rubik Light" panose="02000604000000020004" pitchFamily="2" charset="-79"/>
                <a:cs typeface="Rubik Light" panose="02000604000000020004" pitchFamily="2" charset="-79"/>
              </a:rPr>
              <a:t>Existence of </a:t>
            </a:r>
            <a:r>
              <a:rPr lang="en-US" sz="3200" b="0" dirty="0">
                <a:solidFill>
                  <a:srgbClr val="ED7D31"/>
                </a:solidFill>
                <a:latin typeface="Rubik" panose="02000604000000020004" pitchFamily="2" charset="-79"/>
                <a:cs typeface="Rubik" panose="02000604000000020004" pitchFamily="2" charset="-79"/>
              </a:rPr>
              <a:t>many “magic” Zeeman transitions</a:t>
            </a:r>
            <a:endParaRPr lang="en-GB" sz="3200" b="0" dirty="0">
              <a:solidFill>
                <a:srgbClr val="ED7D31"/>
              </a:solidFill>
              <a:latin typeface="Rubik" panose="02000604000000020004" pitchFamily="2" charset="-79"/>
              <a:cs typeface="Rubik" panose="02000604000000020004" pitchFamily="2" charset="-79"/>
            </a:endParaRPr>
          </a:p>
          <a:p>
            <a:pPr marL="457200" indent="-228600" algn="l" defTabSz="821531">
              <a:lnSpc>
                <a:spcPct val="150000"/>
              </a:lnSpc>
              <a:spcBef>
                <a:spcPts val="1000"/>
              </a:spcBef>
              <a:buClr>
                <a:srgbClr val="2C2C2C"/>
              </a:buClr>
              <a:buSzPct val="100000"/>
              <a:buChar char="•"/>
              <a:defRPr sz="3200" b="0">
                <a:solidFill>
                  <a:srgbClr val="2C2C2C"/>
                </a:solidFill>
                <a:latin typeface="Rubik Medium"/>
                <a:ea typeface="Rubik Medium"/>
                <a:cs typeface="Rubik Medium"/>
                <a:sym typeface="Rubik Light"/>
              </a:defRPr>
            </a:pPr>
            <a:endParaRPr lang="en-GB" sz="3200" b="0" dirty="0">
              <a:solidFill>
                <a:srgbClr val="ED7D31"/>
              </a:solidFill>
              <a:latin typeface="Rubik" panose="02000604000000020004" pitchFamily="2" charset="-79"/>
              <a:cs typeface="Rubik" panose="02000604000000020004" pitchFamily="2" charset="-79"/>
            </a:endParaRPr>
          </a:p>
        </p:txBody>
      </p:sp>
      <p:grpSp>
        <p:nvGrpSpPr>
          <p:cNvPr id="2" name="Group 1">
            <a:extLst>
              <a:ext uri="{FF2B5EF4-FFF2-40B4-BE49-F238E27FC236}">
                <a16:creationId xmlns="" xmlns:a16="http://schemas.microsoft.com/office/drawing/2014/main" id="{07BA4090-1605-F545-B38E-ADC0CF11CEFE}"/>
              </a:ext>
            </a:extLst>
          </p:cNvPr>
          <p:cNvGrpSpPr/>
          <p:nvPr/>
        </p:nvGrpSpPr>
        <p:grpSpPr>
          <a:xfrm>
            <a:off x="14961280" y="5119951"/>
            <a:ext cx="6517455" cy="2344410"/>
            <a:chOff x="14961280" y="5119951"/>
            <a:chExt cx="6517455" cy="2344410"/>
          </a:xfrm>
        </p:grpSpPr>
        <p:sp>
          <p:nvSpPr>
            <p:cNvPr id="15" name="Rectangle">
              <a:extLst>
                <a:ext uri="{FF2B5EF4-FFF2-40B4-BE49-F238E27FC236}">
                  <a16:creationId xmlns="" xmlns:a16="http://schemas.microsoft.com/office/drawing/2014/main" id="{D4BAD2D3-3927-B940-810E-035F7B9FAE77}"/>
                </a:ext>
              </a:extLst>
            </p:cNvPr>
            <p:cNvSpPr/>
            <p:nvPr/>
          </p:nvSpPr>
          <p:spPr>
            <a:xfrm>
              <a:off x="16414813" y="5963409"/>
              <a:ext cx="3873586" cy="657494"/>
            </a:xfrm>
            <a:prstGeom prst="rect">
              <a:avLst/>
            </a:prstGeom>
            <a:gradFill flip="none" rotWithShape="1">
              <a:gsLst>
                <a:gs pos="0">
                  <a:srgbClr val="73FA79"/>
                </a:gs>
                <a:gs pos="100000">
                  <a:srgbClr val="008F00"/>
                </a:gs>
              </a:gsLst>
              <a:path path="circle">
                <a:fillToRect l="22761" t="115254" r="77238" b="-15254"/>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6" name="Circle">
              <a:extLst>
                <a:ext uri="{FF2B5EF4-FFF2-40B4-BE49-F238E27FC236}">
                  <a16:creationId xmlns="" xmlns:a16="http://schemas.microsoft.com/office/drawing/2014/main" id="{DCB7D06F-127C-034F-AA95-B93C50652674}"/>
                </a:ext>
              </a:extLst>
            </p:cNvPr>
            <p:cNvSpPr/>
            <p:nvPr/>
          </p:nvSpPr>
          <p:spPr>
            <a:xfrm>
              <a:off x="14961280" y="5119951"/>
              <a:ext cx="2344409" cy="2344410"/>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 name="Circle">
              <a:extLst>
                <a:ext uri="{FF2B5EF4-FFF2-40B4-BE49-F238E27FC236}">
                  <a16:creationId xmlns="" xmlns:a16="http://schemas.microsoft.com/office/drawing/2014/main" id="{4BCAFF2D-7DBD-3240-8526-6A1BFF9529E3}"/>
                </a:ext>
              </a:extLst>
            </p:cNvPr>
            <p:cNvSpPr/>
            <p:nvPr/>
          </p:nvSpPr>
          <p:spPr>
            <a:xfrm>
              <a:off x="19134326" y="5119951"/>
              <a:ext cx="2344409" cy="2344410"/>
            </a:xfrm>
            <a:prstGeom prst="ellipse">
              <a:avLst/>
            </a:prstGeom>
            <a:gradFill flip="none" rotWithShape="1">
              <a:gsLst>
                <a:gs pos="0">
                  <a:srgbClr val="73FA79"/>
                </a:gs>
                <a:gs pos="100000">
                  <a:srgbClr val="008F00"/>
                </a:gs>
              </a:gsLst>
              <a:path path="shape">
                <a:fillToRect l="42516" t="60927" r="57483" b="39072"/>
              </a:path>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 name="14N">
              <a:extLst>
                <a:ext uri="{FF2B5EF4-FFF2-40B4-BE49-F238E27FC236}">
                  <a16:creationId xmlns="" xmlns:a16="http://schemas.microsoft.com/office/drawing/2014/main" id="{9CAF7C9A-B955-7243-9624-9F817CF4C684}"/>
                </a:ext>
              </a:extLst>
            </p:cNvPr>
            <p:cNvSpPr txBox="1"/>
            <p:nvPr/>
          </p:nvSpPr>
          <p:spPr>
            <a:xfrm>
              <a:off x="15366042" y="5774864"/>
              <a:ext cx="1253556" cy="1034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000" b="0">
                  <a:latin typeface="Rubik Medium"/>
                  <a:ea typeface="Rubik Medium"/>
                  <a:cs typeface="Rubik Medium"/>
                  <a:sym typeface="Rubik Medium"/>
                </a:defRPr>
              </a:pPr>
              <a:r>
                <a:rPr baseline="31999"/>
                <a:t>14</a:t>
              </a:r>
              <a:r>
                <a:t>N</a:t>
              </a:r>
            </a:p>
          </p:txBody>
        </p:sp>
        <p:sp>
          <p:nvSpPr>
            <p:cNvPr id="19" name="14N">
              <a:extLst>
                <a:ext uri="{FF2B5EF4-FFF2-40B4-BE49-F238E27FC236}">
                  <a16:creationId xmlns="" xmlns:a16="http://schemas.microsoft.com/office/drawing/2014/main" id="{87187ADD-BC8B-5347-98B1-5A4142C75C52}"/>
                </a:ext>
              </a:extLst>
            </p:cNvPr>
            <p:cNvSpPr txBox="1"/>
            <p:nvPr/>
          </p:nvSpPr>
          <p:spPr>
            <a:xfrm>
              <a:off x="19679752" y="5774864"/>
              <a:ext cx="1253556" cy="1034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5000" b="0">
                  <a:latin typeface="Rubik Medium"/>
                  <a:ea typeface="Rubik Medium"/>
                  <a:cs typeface="Rubik Medium"/>
                  <a:sym typeface="Rubik Medium"/>
                </a:defRPr>
              </a:pPr>
              <a:r>
                <a:rPr baseline="31999"/>
                <a:t>14</a:t>
              </a:r>
              <a:r>
                <a:t>N</a:t>
              </a:r>
            </a:p>
          </p:txBody>
        </p:sp>
      </p:grpSp>
      <p:sp>
        <p:nvSpPr>
          <p:cNvPr id="11" name="K. Najafian, Z. Meir and S. Willitsch, Phys. Chem. Chem. Phys., 22, 23083-23098 (2020)…">
            <a:extLst>
              <a:ext uri="{FF2B5EF4-FFF2-40B4-BE49-F238E27FC236}">
                <a16:creationId xmlns="" xmlns:a16="http://schemas.microsoft.com/office/drawing/2014/main" id="{13877522-2E0B-5B42-8531-F998EAF362AC}"/>
              </a:ext>
            </a:extLst>
          </p:cNvPr>
          <p:cNvSpPr txBox="1"/>
          <p:nvPr/>
        </p:nvSpPr>
        <p:spPr>
          <a:xfrm>
            <a:off x="12454523" y="11684000"/>
            <a:ext cx="10979218" cy="1793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defTabSz="584200">
              <a:lnSpc>
                <a:spcPct val="150000"/>
              </a:lnSpc>
              <a:defRPr sz="2000" b="0">
                <a:solidFill>
                  <a:srgbClr val="5E5E5E"/>
                </a:solidFill>
                <a:latin typeface="Rubik Regular"/>
                <a:ea typeface="Rubik Regular"/>
                <a:cs typeface="Rubik Regular"/>
                <a:sym typeface="Rubik Regular"/>
              </a:defRPr>
            </a:pPr>
            <a:r>
              <a:rPr sz="2600" dirty="0"/>
              <a:t>K. Najafian</a:t>
            </a:r>
            <a:r>
              <a:rPr lang="en-US" sz="2600" dirty="0"/>
              <a:t> et al.</a:t>
            </a:r>
            <a:r>
              <a:rPr sz="2600" dirty="0"/>
              <a:t>, Phys. Chem. Chem. Phys., 22, 23083-23098 (2020)</a:t>
            </a:r>
          </a:p>
          <a:p>
            <a:pPr algn="l" defTabSz="584200">
              <a:lnSpc>
                <a:spcPct val="150000"/>
              </a:lnSpc>
              <a:defRPr sz="2000" b="0">
                <a:solidFill>
                  <a:srgbClr val="5E5E5E"/>
                </a:solidFill>
                <a:latin typeface="Rubik Regular"/>
                <a:ea typeface="Rubik Regular"/>
                <a:cs typeface="Rubik Regular"/>
                <a:sym typeface="Rubik Regular"/>
              </a:defRPr>
            </a:pPr>
            <a:r>
              <a:rPr sz="2600" dirty="0"/>
              <a:t>M. </a:t>
            </a:r>
            <a:r>
              <a:rPr sz="2600" dirty="0" err="1"/>
              <a:t>Kajita</a:t>
            </a:r>
            <a:r>
              <a:rPr sz="2600" dirty="0"/>
              <a:t>, Phys. Rev. A, 92, 043423 (2015)</a:t>
            </a:r>
          </a:p>
          <a:p>
            <a:pPr algn="l" defTabSz="584200">
              <a:lnSpc>
                <a:spcPct val="150000"/>
              </a:lnSpc>
              <a:defRPr sz="2000" b="0">
                <a:solidFill>
                  <a:srgbClr val="5E5E5E"/>
                </a:solidFill>
                <a:latin typeface="Rubik Regular"/>
                <a:ea typeface="Rubik Regular"/>
                <a:cs typeface="Rubik Regular"/>
                <a:sym typeface="Rubik Regular"/>
              </a:defRPr>
            </a:pPr>
            <a:r>
              <a:rPr sz="2600" dirty="0"/>
              <a:t>M. </a:t>
            </a:r>
            <a:r>
              <a:rPr sz="2600" dirty="0" err="1"/>
              <a:t>Kajita</a:t>
            </a:r>
            <a:r>
              <a:rPr sz="2600" dirty="0"/>
              <a:t> et al., Phys. Rev. A, 89, 032509 (2014) </a:t>
            </a:r>
          </a:p>
        </p:txBody>
      </p:sp>
    </p:spTree>
    <p:extLst>
      <p:ext uri="{BB962C8B-B14F-4D97-AF65-F5344CB8AC3E}">
        <p14:creationId xmlns:p14="http://schemas.microsoft.com/office/powerpoint/2010/main" val="3340478759"/>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5">
                                            <p:bg/>
                                          </p:spTgt>
                                        </p:tgtEl>
                                        <p:attrNameLst>
                                          <p:attrName>style.visibility</p:attrName>
                                        </p:attrNameLst>
                                      </p:cBhvr>
                                      <p:to>
                                        <p:strVal val="visible"/>
                                      </p:to>
                                    </p:set>
                                    <p:animEffect transition="in" filter="fade">
                                      <p:cBhvr>
                                        <p:cTn id="7" dur="500"/>
                                        <p:tgtEl>
                                          <p:spTgt spid="46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5">
                                            <p:txEl>
                                              <p:pRg st="0" end="0"/>
                                            </p:txEl>
                                          </p:spTgt>
                                        </p:tgtEl>
                                        <p:attrNameLst>
                                          <p:attrName>style.visibility</p:attrName>
                                        </p:attrNameLst>
                                      </p:cBhvr>
                                      <p:to>
                                        <p:strVal val="visible"/>
                                      </p:to>
                                    </p:set>
                                    <p:animEffect transition="in" filter="fade">
                                      <p:cBhvr>
                                        <p:cTn id="10" dur="500"/>
                                        <p:tgtEl>
                                          <p:spTgt spid="4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5">
                                            <p:txEl>
                                              <p:pRg st="1" end="1"/>
                                            </p:txEl>
                                          </p:spTgt>
                                        </p:tgtEl>
                                        <p:attrNameLst>
                                          <p:attrName>style.visibility</p:attrName>
                                        </p:attrNameLst>
                                      </p:cBhvr>
                                      <p:to>
                                        <p:strVal val="visible"/>
                                      </p:to>
                                    </p:set>
                                    <p:animEffect transition="in" filter="fade">
                                      <p:cBhvr>
                                        <p:cTn id="15" dur="500"/>
                                        <p:tgtEl>
                                          <p:spTgt spid="46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5">
                                            <p:txEl>
                                              <p:pRg st="2" end="2"/>
                                            </p:txEl>
                                          </p:spTgt>
                                        </p:tgtEl>
                                        <p:attrNameLst>
                                          <p:attrName>style.visibility</p:attrName>
                                        </p:attrNameLst>
                                      </p:cBhvr>
                                      <p:to>
                                        <p:strVal val="visible"/>
                                      </p:to>
                                    </p:set>
                                    <p:animEffect transition="in" filter="fade">
                                      <p:cBhvr>
                                        <p:cTn id="20" dur="500"/>
                                        <p:tgtEl>
                                          <p:spTgt spid="46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5">
                                            <p:txEl>
                                              <p:pRg st="3" end="3"/>
                                            </p:txEl>
                                          </p:spTgt>
                                        </p:tgtEl>
                                        <p:attrNameLst>
                                          <p:attrName>style.visibility</p:attrName>
                                        </p:attrNameLst>
                                      </p:cBhvr>
                                      <p:to>
                                        <p:strVal val="visible"/>
                                      </p:to>
                                    </p:set>
                                    <p:animEffect transition="in" filter="fade">
                                      <p:cBhvr>
                                        <p:cTn id="25" dur="500"/>
                                        <p:tgtEl>
                                          <p:spTgt spid="46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5">
                                            <p:txEl>
                                              <p:pRg st="4" end="4"/>
                                            </p:txEl>
                                          </p:spTgt>
                                        </p:tgtEl>
                                        <p:attrNameLst>
                                          <p:attrName>style.visibility</p:attrName>
                                        </p:attrNameLst>
                                      </p:cBhvr>
                                      <p:to>
                                        <p:strVal val="visible"/>
                                      </p:to>
                                    </p:set>
                                    <p:animEffect transition="in" filter="fade">
                                      <p:cBhvr>
                                        <p:cTn id="30" dur="500"/>
                                        <p:tgtEl>
                                          <p:spTgt spid="46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5">
                                            <p:txEl>
                                              <p:pRg st="5" end="5"/>
                                            </p:txEl>
                                          </p:spTgt>
                                        </p:tgtEl>
                                        <p:attrNameLst>
                                          <p:attrName>style.visibility</p:attrName>
                                        </p:attrNameLst>
                                      </p:cBhvr>
                                      <p:to>
                                        <p:strVal val="visible"/>
                                      </p:to>
                                    </p:set>
                                    <p:animEffect transition="in" filter="fade">
                                      <p:cBhvr>
                                        <p:cTn id="35" dur="500"/>
                                        <p:tgtEl>
                                          <p:spTgt spid="4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Frequency Metrology"/>
          <p:cNvSpPr txBox="1">
            <a:spLocks noGrp="1"/>
          </p:cNvSpPr>
          <p:nvPr>
            <p:ph type="body" idx="21"/>
          </p:nvPr>
        </p:nvSpPr>
        <p:spPr>
          <a:xfrm>
            <a:off x="490537" y="2031999"/>
            <a:ext cx="11700177" cy="1461094"/>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rPr dirty="0"/>
              <a:t>Frequency </a:t>
            </a:r>
            <a:r>
              <a:rPr lang="en-US" dirty="0"/>
              <a:t>m</a:t>
            </a:r>
            <a:r>
              <a:rPr dirty="0"/>
              <a:t>e</a:t>
            </a:r>
            <a:r>
              <a:rPr lang="en-US" dirty="0"/>
              <a:t>asurements</a:t>
            </a:r>
            <a:endParaRPr dirty="0"/>
          </a:p>
        </p:txBody>
      </p:sp>
      <p:sp>
        <p:nvSpPr>
          <p:cNvPr id="366" name="Oscillator or Laser"/>
          <p:cNvSpPr/>
          <p:nvPr/>
        </p:nvSpPr>
        <p:spPr>
          <a:xfrm>
            <a:off x="14446992" y="533324"/>
            <a:ext cx="4066905" cy="1682857"/>
          </a:xfrm>
          <a:prstGeom prst="roundRect">
            <a:avLst>
              <a:gd name="adj" fmla="val 11320"/>
            </a:avLst>
          </a:prstGeom>
          <a:solidFill>
            <a:srgbClr val="3D3D3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Oscillator or Laser</a:t>
            </a:r>
          </a:p>
        </p:txBody>
      </p:sp>
      <p:pic>
        <p:nvPicPr>
          <p:cNvPr id="367" name="kisspng-atomsymbol-vector-graphics-illustration-cbrne-patriot-network-global-5bee713698b854.4686137615423532066256.jpg" descr="kisspng-atomsymbol-vector-graphics-illustration-cbrne-patriot-network-global-5bee713698b854.4686137615423532066256.jpg"/>
          <p:cNvPicPr>
            <a:picLocks noChangeAspect="1"/>
          </p:cNvPicPr>
          <p:nvPr/>
        </p:nvPicPr>
        <p:blipFill>
          <a:blip r:embed="rId3"/>
          <a:srcRect l="14662" t="8625" r="17284" b="14342"/>
          <a:stretch>
            <a:fillRect/>
          </a:stretch>
        </p:blipFill>
        <p:spPr>
          <a:xfrm>
            <a:off x="15131800" y="3956749"/>
            <a:ext cx="2697289" cy="3053216"/>
          </a:xfrm>
          <a:custGeom>
            <a:avLst/>
            <a:gdLst/>
            <a:ahLst/>
            <a:cxnLst>
              <a:cxn ang="0">
                <a:pos x="wd2" y="hd2"/>
              </a:cxn>
              <a:cxn ang="5400000">
                <a:pos x="wd2" y="hd2"/>
              </a:cxn>
              <a:cxn ang="10800000">
                <a:pos x="wd2" y="hd2"/>
              </a:cxn>
              <a:cxn ang="16200000">
                <a:pos x="wd2" y="hd2"/>
              </a:cxn>
            </a:cxnLst>
            <a:rect l="0" t="0" r="r" b="b"/>
            <a:pathLst>
              <a:path w="21053" h="21597" extrusionOk="0">
                <a:moveTo>
                  <a:pt x="10542" y="0"/>
                </a:moveTo>
                <a:cubicBezTo>
                  <a:pt x="10479" y="1"/>
                  <a:pt x="10415" y="7"/>
                  <a:pt x="10353" y="17"/>
                </a:cubicBezTo>
                <a:cubicBezTo>
                  <a:pt x="10043" y="76"/>
                  <a:pt x="9687" y="280"/>
                  <a:pt x="9377" y="570"/>
                </a:cubicBezTo>
                <a:cubicBezTo>
                  <a:pt x="9049" y="901"/>
                  <a:pt x="8742" y="1371"/>
                  <a:pt x="8463" y="1971"/>
                </a:cubicBezTo>
                <a:cubicBezTo>
                  <a:pt x="8453" y="1995"/>
                  <a:pt x="8440" y="2016"/>
                  <a:pt x="8429" y="2041"/>
                </a:cubicBezTo>
                <a:cubicBezTo>
                  <a:pt x="8413" y="2077"/>
                  <a:pt x="8399" y="2119"/>
                  <a:pt x="8383" y="2156"/>
                </a:cubicBezTo>
                <a:cubicBezTo>
                  <a:pt x="8056" y="2925"/>
                  <a:pt x="7761" y="3892"/>
                  <a:pt x="7525" y="4997"/>
                </a:cubicBezTo>
                <a:cubicBezTo>
                  <a:pt x="7474" y="5234"/>
                  <a:pt x="7426" y="5432"/>
                  <a:pt x="7385" y="5581"/>
                </a:cubicBezTo>
                <a:cubicBezTo>
                  <a:pt x="7373" y="5628"/>
                  <a:pt x="7340" y="5776"/>
                  <a:pt x="7336" y="5783"/>
                </a:cubicBezTo>
                <a:cubicBezTo>
                  <a:pt x="7335" y="5784"/>
                  <a:pt x="7323" y="5783"/>
                  <a:pt x="7320" y="5783"/>
                </a:cubicBezTo>
                <a:cubicBezTo>
                  <a:pt x="7320" y="5784"/>
                  <a:pt x="7315" y="5797"/>
                  <a:pt x="7314" y="5797"/>
                </a:cubicBezTo>
                <a:cubicBezTo>
                  <a:pt x="7289" y="5820"/>
                  <a:pt x="7058" y="5767"/>
                  <a:pt x="6800" y="5676"/>
                </a:cubicBezTo>
                <a:cubicBezTo>
                  <a:pt x="6600" y="5607"/>
                  <a:pt x="6386" y="5542"/>
                  <a:pt x="6174" y="5477"/>
                </a:cubicBezTo>
                <a:cubicBezTo>
                  <a:pt x="6031" y="5433"/>
                  <a:pt x="5888" y="5388"/>
                  <a:pt x="5747" y="5348"/>
                </a:cubicBezTo>
                <a:cubicBezTo>
                  <a:pt x="5513" y="5282"/>
                  <a:pt x="5280" y="5221"/>
                  <a:pt x="5044" y="5163"/>
                </a:cubicBezTo>
                <a:cubicBezTo>
                  <a:pt x="5026" y="5158"/>
                  <a:pt x="5008" y="5150"/>
                  <a:pt x="4991" y="5146"/>
                </a:cubicBezTo>
                <a:cubicBezTo>
                  <a:pt x="4989" y="5145"/>
                  <a:pt x="4987" y="5146"/>
                  <a:pt x="4985" y="5146"/>
                </a:cubicBezTo>
                <a:cubicBezTo>
                  <a:pt x="4377" y="4999"/>
                  <a:pt x="3773" y="4882"/>
                  <a:pt x="3231" y="4809"/>
                </a:cubicBezTo>
                <a:cubicBezTo>
                  <a:pt x="3209" y="4806"/>
                  <a:pt x="3186" y="4803"/>
                  <a:pt x="3163" y="4801"/>
                </a:cubicBezTo>
                <a:cubicBezTo>
                  <a:pt x="2990" y="4778"/>
                  <a:pt x="2824" y="4762"/>
                  <a:pt x="2665" y="4750"/>
                </a:cubicBezTo>
                <a:cubicBezTo>
                  <a:pt x="2626" y="4747"/>
                  <a:pt x="2590" y="4744"/>
                  <a:pt x="2553" y="4742"/>
                </a:cubicBezTo>
                <a:cubicBezTo>
                  <a:pt x="2393" y="4732"/>
                  <a:pt x="2237" y="4727"/>
                  <a:pt x="2091" y="4728"/>
                </a:cubicBezTo>
                <a:cubicBezTo>
                  <a:pt x="2080" y="4728"/>
                  <a:pt x="2069" y="4728"/>
                  <a:pt x="2057" y="4728"/>
                </a:cubicBezTo>
                <a:cubicBezTo>
                  <a:pt x="1394" y="4733"/>
                  <a:pt x="885" y="4844"/>
                  <a:pt x="540" y="5050"/>
                </a:cubicBezTo>
                <a:cubicBezTo>
                  <a:pt x="494" y="5078"/>
                  <a:pt x="449" y="5107"/>
                  <a:pt x="409" y="5137"/>
                </a:cubicBezTo>
                <a:cubicBezTo>
                  <a:pt x="409" y="5138"/>
                  <a:pt x="407" y="5140"/>
                  <a:pt x="406" y="5140"/>
                </a:cubicBezTo>
                <a:cubicBezTo>
                  <a:pt x="389" y="5154"/>
                  <a:pt x="373" y="5168"/>
                  <a:pt x="357" y="5182"/>
                </a:cubicBezTo>
                <a:cubicBezTo>
                  <a:pt x="327" y="5208"/>
                  <a:pt x="299" y="5236"/>
                  <a:pt x="273" y="5264"/>
                </a:cubicBezTo>
                <a:cubicBezTo>
                  <a:pt x="256" y="5282"/>
                  <a:pt x="239" y="5300"/>
                  <a:pt x="224" y="5320"/>
                </a:cubicBezTo>
                <a:cubicBezTo>
                  <a:pt x="190" y="5361"/>
                  <a:pt x="157" y="5404"/>
                  <a:pt x="131" y="5449"/>
                </a:cubicBezTo>
                <a:cubicBezTo>
                  <a:pt x="125" y="5458"/>
                  <a:pt x="123" y="5468"/>
                  <a:pt x="118" y="5477"/>
                </a:cubicBezTo>
                <a:cubicBezTo>
                  <a:pt x="95" y="5521"/>
                  <a:pt x="76" y="5565"/>
                  <a:pt x="59" y="5612"/>
                </a:cubicBezTo>
                <a:cubicBezTo>
                  <a:pt x="55" y="5625"/>
                  <a:pt x="48" y="5638"/>
                  <a:pt x="44" y="5651"/>
                </a:cubicBezTo>
                <a:cubicBezTo>
                  <a:pt x="26" y="5709"/>
                  <a:pt x="14" y="5768"/>
                  <a:pt x="7" y="5831"/>
                </a:cubicBezTo>
                <a:cubicBezTo>
                  <a:pt x="7" y="5832"/>
                  <a:pt x="7" y="5835"/>
                  <a:pt x="7" y="5836"/>
                </a:cubicBezTo>
                <a:cubicBezTo>
                  <a:pt x="0" y="5892"/>
                  <a:pt x="-1" y="5951"/>
                  <a:pt x="1" y="6011"/>
                </a:cubicBezTo>
                <a:cubicBezTo>
                  <a:pt x="2" y="6072"/>
                  <a:pt x="9" y="6134"/>
                  <a:pt x="19" y="6199"/>
                </a:cubicBezTo>
                <a:cubicBezTo>
                  <a:pt x="26" y="6244"/>
                  <a:pt x="33" y="6292"/>
                  <a:pt x="44" y="6339"/>
                </a:cubicBezTo>
                <a:cubicBezTo>
                  <a:pt x="60" y="6409"/>
                  <a:pt x="81" y="6479"/>
                  <a:pt x="106" y="6552"/>
                </a:cubicBezTo>
                <a:cubicBezTo>
                  <a:pt x="123" y="6603"/>
                  <a:pt x="146" y="6657"/>
                  <a:pt x="168" y="6710"/>
                </a:cubicBezTo>
                <a:cubicBezTo>
                  <a:pt x="190" y="6763"/>
                  <a:pt x="213" y="6817"/>
                  <a:pt x="239" y="6872"/>
                </a:cubicBezTo>
                <a:cubicBezTo>
                  <a:pt x="263" y="6923"/>
                  <a:pt x="288" y="6974"/>
                  <a:pt x="316" y="7027"/>
                </a:cubicBezTo>
                <a:cubicBezTo>
                  <a:pt x="367" y="7120"/>
                  <a:pt x="424" y="7218"/>
                  <a:pt x="487" y="7316"/>
                </a:cubicBezTo>
                <a:cubicBezTo>
                  <a:pt x="495" y="7329"/>
                  <a:pt x="500" y="7339"/>
                  <a:pt x="509" y="7352"/>
                </a:cubicBezTo>
                <a:cubicBezTo>
                  <a:pt x="527" y="7382"/>
                  <a:pt x="551" y="7413"/>
                  <a:pt x="570" y="7442"/>
                </a:cubicBezTo>
                <a:cubicBezTo>
                  <a:pt x="638" y="7542"/>
                  <a:pt x="710" y="7644"/>
                  <a:pt x="790" y="7748"/>
                </a:cubicBezTo>
                <a:cubicBezTo>
                  <a:pt x="808" y="7772"/>
                  <a:pt x="828" y="7797"/>
                  <a:pt x="846" y="7821"/>
                </a:cubicBezTo>
                <a:cubicBezTo>
                  <a:pt x="916" y="7910"/>
                  <a:pt x="994" y="8000"/>
                  <a:pt x="1072" y="8091"/>
                </a:cubicBezTo>
                <a:cubicBezTo>
                  <a:pt x="1160" y="8192"/>
                  <a:pt x="1257" y="8300"/>
                  <a:pt x="1376" y="8422"/>
                </a:cubicBezTo>
                <a:cubicBezTo>
                  <a:pt x="1410" y="8458"/>
                  <a:pt x="1443" y="8493"/>
                  <a:pt x="1481" y="8532"/>
                </a:cubicBezTo>
                <a:cubicBezTo>
                  <a:pt x="1611" y="8662"/>
                  <a:pt x="1759" y="8801"/>
                  <a:pt x="1909" y="8941"/>
                </a:cubicBezTo>
                <a:cubicBezTo>
                  <a:pt x="2004" y="9030"/>
                  <a:pt x="2098" y="9116"/>
                  <a:pt x="2200" y="9208"/>
                </a:cubicBezTo>
                <a:cubicBezTo>
                  <a:pt x="2286" y="9286"/>
                  <a:pt x="2372" y="9364"/>
                  <a:pt x="2460" y="9441"/>
                </a:cubicBezTo>
                <a:cubicBezTo>
                  <a:pt x="2596" y="9560"/>
                  <a:pt x="2730" y="9678"/>
                  <a:pt x="2866" y="9792"/>
                </a:cubicBezTo>
                <a:cubicBezTo>
                  <a:pt x="3051" y="9947"/>
                  <a:pt x="3233" y="10095"/>
                  <a:pt x="3405" y="10227"/>
                </a:cubicBezTo>
                <a:cubicBezTo>
                  <a:pt x="3419" y="10238"/>
                  <a:pt x="3437" y="10253"/>
                  <a:pt x="3451" y="10264"/>
                </a:cubicBezTo>
                <a:cubicBezTo>
                  <a:pt x="3465" y="10274"/>
                  <a:pt x="3470" y="10279"/>
                  <a:pt x="3482" y="10289"/>
                </a:cubicBezTo>
                <a:cubicBezTo>
                  <a:pt x="3606" y="10383"/>
                  <a:pt x="3714" y="10467"/>
                  <a:pt x="3795" y="10533"/>
                </a:cubicBezTo>
                <a:cubicBezTo>
                  <a:pt x="3798" y="10536"/>
                  <a:pt x="3801" y="10539"/>
                  <a:pt x="3805" y="10542"/>
                </a:cubicBezTo>
                <a:cubicBezTo>
                  <a:pt x="4064" y="10746"/>
                  <a:pt x="4125" y="10822"/>
                  <a:pt x="4071" y="10867"/>
                </a:cubicBezTo>
                <a:cubicBezTo>
                  <a:pt x="4025" y="10905"/>
                  <a:pt x="3695" y="11162"/>
                  <a:pt x="3337" y="11437"/>
                </a:cubicBezTo>
                <a:cubicBezTo>
                  <a:pt x="2950" y="11735"/>
                  <a:pt x="2594" y="12028"/>
                  <a:pt x="2271" y="12316"/>
                </a:cubicBezTo>
                <a:cubicBezTo>
                  <a:pt x="2121" y="12450"/>
                  <a:pt x="1980" y="12583"/>
                  <a:pt x="1844" y="12715"/>
                </a:cubicBezTo>
                <a:cubicBezTo>
                  <a:pt x="1812" y="12746"/>
                  <a:pt x="1782" y="12776"/>
                  <a:pt x="1751" y="12807"/>
                </a:cubicBezTo>
                <a:cubicBezTo>
                  <a:pt x="1638" y="12918"/>
                  <a:pt x="1528" y="13030"/>
                  <a:pt x="1425" y="13138"/>
                </a:cubicBezTo>
                <a:cubicBezTo>
                  <a:pt x="1402" y="13164"/>
                  <a:pt x="1377" y="13186"/>
                  <a:pt x="1354" y="13211"/>
                </a:cubicBezTo>
                <a:cubicBezTo>
                  <a:pt x="1248" y="13326"/>
                  <a:pt x="1148" y="13440"/>
                  <a:pt x="1054" y="13551"/>
                </a:cubicBezTo>
                <a:cubicBezTo>
                  <a:pt x="1042" y="13565"/>
                  <a:pt x="1031" y="13580"/>
                  <a:pt x="1020" y="13593"/>
                </a:cubicBezTo>
                <a:cubicBezTo>
                  <a:pt x="-182" y="15035"/>
                  <a:pt x="-358" y="16186"/>
                  <a:pt x="694" y="16653"/>
                </a:cubicBezTo>
                <a:cubicBezTo>
                  <a:pt x="695" y="16653"/>
                  <a:pt x="694" y="16656"/>
                  <a:pt x="694" y="16656"/>
                </a:cubicBezTo>
                <a:cubicBezTo>
                  <a:pt x="700" y="16659"/>
                  <a:pt x="707" y="16659"/>
                  <a:pt x="713" y="16662"/>
                </a:cubicBezTo>
                <a:cubicBezTo>
                  <a:pt x="773" y="16688"/>
                  <a:pt x="838" y="16713"/>
                  <a:pt x="905" y="16735"/>
                </a:cubicBezTo>
                <a:cubicBezTo>
                  <a:pt x="917" y="16738"/>
                  <a:pt x="927" y="16739"/>
                  <a:pt x="939" y="16743"/>
                </a:cubicBezTo>
                <a:cubicBezTo>
                  <a:pt x="1002" y="16762"/>
                  <a:pt x="1068" y="16781"/>
                  <a:pt x="1137" y="16796"/>
                </a:cubicBezTo>
                <a:cubicBezTo>
                  <a:pt x="1152" y="16800"/>
                  <a:pt x="1166" y="16805"/>
                  <a:pt x="1181" y="16808"/>
                </a:cubicBezTo>
                <a:cubicBezTo>
                  <a:pt x="1251" y="16822"/>
                  <a:pt x="1322" y="16833"/>
                  <a:pt x="1398" y="16844"/>
                </a:cubicBezTo>
                <a:cubicBezTo>
                  <a:pt x="1411" y="16846"/>
                  <a:pt x="1427" y="16848"/>
                  <a:pt x="1441" y="16850"/>
                </a:cubicBezTo>
                <a:cubicBezTo>
                  <a:pt x="1508" y="16859"/>
                  <a:pt x="1575" y="16869"/>
                  <a:pt x="1645" y="16875"/>
                </a:cubicBezTo>
                <a:cubicBezTo>
                  <a:pt x="1799" y="16888"/>
                  <a:pt x="1963" y="16893"/>
                  <a:pt x="2135" y="16892"/>
                </a:cubicBezTo>
                <a:cubicBezTo>
                  <a:pt x="2163" y="16892"/>
                  <a:pt x="2193" y="16892"/>
                  <a:pt x="2222" y="16892"/>
                </a:cubicBezTo>
                <a:cubicBezTo>
                  <a:pt x="2403" y="16889"/>
                  <a:pt x="2594" y="16876"/>
                  <a:pt x="2795" y="16858"/>
                </a:cubicBezTo>
                <a:cubicBezTo>
                  <a:pt x="2827" y="16855"/>
                  <a:pt x="2858" y="16853"/>
                  <a:pt x="2891" y="16850"/>
                </a:cubicBezTo>
                <a:cubicBezTo>
                  <a:pt x="2992" y="16840"/>
                  <a:pt x="3104" y="16822"/>
                  <a:pt x="3210" y="16808"/>
                </a:cubicBezTo>
                <a:cubicBezTo>
                  <a:pt x="3394" y="16783"/>
                  <a:pt x="3578" y="16756"/>
                  <a:pt x="3777" y="16721"/>
                </a:cubicBezTo>
                <a:cubicBezTo>
                  <a:pt x="3799" y="16717"/>
                  <a:pt x="3823" y="16713"/>
                  <a:pt x="3845" y="16709"/>
                </a:cubicBezTo>
                <a:cubicBezTo>
                  <a:pt x="4070" y="16668"/>
                  <a:pt x="4304" y="16619"/>
                  <a:pt x="4542" y="16566"/>
                </a:cubicBezTo>
                <a:cubicBezTo>
                  <a:pt x="4697" y="16531"/>
                  <a:pt x="4856" y="16492"/>
                  <a:pt x="5019" y="16451"/>
                </a:cubicBezTo>
                <a:cubicBezTo>
                  <a:pt x="5109" y="16429"/>
                  <a:pt x="5197" y="16408"/>
                  <a:pt x="5288" y="16384"/>
                </a:cubicBezTo>
                <a:cubicBezTo>
                  <a:pt x="5576" y="16307"/>
                  <a:pt x="5875" y="16225"/>
                  <a:pt x="6184" y="16131"/>
                </a:cubicBezTo>
                <a:cubicBezTo>
                  <a:pt x="6198" y="16127"/>
                  <a:pt x="6206" y="16124"/>
                  <a:pt x="6221" y="16120"/>
                </a:cubicBezTo>
                <a:cubicBezTo>
                  <a:pt x="6273" y="16104"/>
                  <a:pt x="6324" y="16088"/>
                  <a:pt x="6376" y="16072"/>
                </a:cubicBezTo>
                <a:cubicBezTo>
                  <a:pt x="7000" y="15875"/>
                  <a:pt x="7199" y="15820"/>
                  <a:pt x="7289" y="15842"/>
                </a:cubicBezTo>
                <a:cubicBezTo>
                  <a:pt x="7297" y="15842"/>
                  <a:pt x="7318" y="15837"/>
                  <a:pt x="7320" y="15839"/>
                </a:cubicBezTo>
                <a:cubicBezTo>
                  <a:pt x="7322" y="15841"/>
                  <a:pt x="7330" y="15860"/>
                  <a:pt x="7333" y="15864"/>
                </a:cubicBezTo>
                <a:cubicBezTo>
                  <a:pt x="7340" y="15870"/>
                  <a:pt x="7345" y="15876"/>
                  <a:pt x="7351" y="15884"/>
                </a:cubicBezTo>
                <a:cubicBezTo>
                  <a:pt x="7394" y="15935"/>
                  <a:pt x="7429" y="16038"/>
                  <a:pt x="7429" y="16111"/>
                </a:cubicBezTo>
                <a:cubicBezTo>
                  <a:pt x="7429" y="16185"/>
                  <a:pt x="7528" y="16666"/>
                  <a:pt x="7649" y="17181"/>
                </a:cubicBezTo>
                <a:cubicBezTo>
                  <a:pt x="7794" y="17799"/>
                  <a:pt x="7963" y="18365"/>
                  <a:pt x="8151" y="18871"/>
                </a:cubicBezTo>
                <a:cubicBezTo>
                  <a:pt x="8176" y="18939"/>
                  <a:pt x="8205" y="18999"/>
                  <a:pt x="8231" y="19065"/>
                </a:cubicBezTo>
                <a:cubicBezTo>
                  <a:pt x="8301" y="19242"/>
                  <a:pt x="8371" y="19420"/>
                  <a:pt x="8445" y="19581"/>
                </a:cubicBezTo>
                <a:cubicBezTo>
                  <a:pt x="8514" y="19733"/>
                  <a:pt x="8583" y="19872"/>
                  <a:pt x="8656" y="20008"/>
                </a:cubicBezTo>
                <a:cubicBezTo>
                  <a:pt x="8695" y="20082"/>
                  <a:pt x="8739" y="20155"/>
                  <a:pt x="8779" y="20224"/>
                </a:cubicBezTo>
                <a:cubicBezTo>
                  <a:pt x="8838" y="20323"/>
                  <a:pt x="8896" y="20419"/>
                  <a:pt x="8956" y="20508"/>
                </a:cubicBezTo>
                <a:cubicBezTo>
                  <a:pt x="9225" y="20908"/>
                  <a:pt x="9509" y="21203"/>
                  <a:pt x="9802" y="21386"/>
                </a:cubicBezTo>
                <a:cubicBezTo>
                  <a:pt x="9837" y="21407"/>
                  <a:pt x="9866" y="21429"/>
                  <a:pt x="9904" y="21448"/>
                </a:cubicBezTo>
                <a:cubicBezTo>
                  <a:pt x="9912" y="21452"/>
                  <a:pt x="9921" y="21456"/>
                  <a:pt x="9929" y="21459"/>
                </a:cubicBezTo>
                <a:cubicBezTo>
                  <a:pt x="9989" y="21489"/>
                  <a:pt x="10044" y="21513"/>
                  <a:pt x="10096" y="21532"/>
                </a:cubicBezTo>
                <a:cubicBezTo>
                  <a:pt x="10132" y="21545"/>
                  <a:pt x="10171" y="21557"/>
                  <a:pt x="10207" y="21566"/>
                </a:cubicBezTo>
                <a:cubicBezTo>
                  <a:pt x="10227" y="21571"/>
                  <a:pt x="10246" y="21574"/>
                  <a:pt x="10266" y="21577"/>
                </a:cubicBezTo>
                <a:cubicBezTo>
                  <a:pt x="10313" y="21586"/>
                  <a:pt x="10362" y="21595"/>
                  <a:pt x="10415" y="21597"/>
                </a:cubicBezTo>
                <a:lnTo>
                  <a:pt x="10431" y="21597"/>
                </a:lnTo>
                <a:cubicBezTo>
                  <a:pt x="10545" y="21600"/>
                  <a:pt x="10671" y="21585"/>
                  <a:pt x="10796" y="21561"/>
                </a:cubicBezTo>
                <a:cubicBezTo>
                  <a:pt x="11103" y="21489"/>
                  <a:pt x="11411" y="21324"/>
                  <a:pt x="11651" y="21078"/>
                </a:cubicBezTo>
                <a:cubicBezTo>
                  <a:pt x="11847" y="20876"/>
                  <a:pt x="12034" y="20626"/>
                  <a:pt x="12212" y="20337"/>
                </a:cubicBezTo>
                <a:cubicBezTo>
                  <a:pt x="12225" y="20314"/>
                  <a:pt x="12239" y="20292"/>
                  <a:pt x="12252" y="20269"/>
                </a:cubicBezTo>
                <a:cubicBezTo>
                  <a:pt x="12316" y="20162"/>
                  <a:pt x="12377" y="20047"/>
                  <a:pt x="12438" y="19929"/>
                </a:cubicBezTo>
                <a:cubicBezTo>
                  <a:pt x="12445" y="19915"/>
                  <a:pt x="12452" y="19902"/>
                  <a:pt x="12460" y="19887"/>
                </a:cubicBezTo>
                <a:cubicBezTo>
                  <a:pt x="12780" y="19251"/>
                  <a:pt x="13070" y="18458"/>
                  <a:pt x="13308" y="17552"/>
                </a:cubicBezTo>
                <a:cubicBezTo>
                  <a:pt x="13310" y="17546"/>
                  <a:pt x="13313" y="17538"/>
                  <a:pt x="13314" y="17532"/>
                </a:cubicBezTo>
                <a:cubicBezTo>
                  <a:pt x="13316" y="17527"/>
                  <a:pt x="13316" y="17523"/>
                  <a:pt x="13318" y="17518"/>
                </a:cubicBezTo>
                <a:cubicBezTo>
                  <a:pt x="13396" y="17217"/>
                  <a:pt x="13468" y="16904"/>
                  <a:pt x="13534" y="16580"/>
                </a:cubicBezTo>
                <a:cubicBezTo>
                  <a:pt x="13535" y="16577"/>
                  <a:pt x="13537" y="16575"/>
                  <a:pt x="13538" y="16572"/>
                </a:cubicBezTo>
                <a:cubicBezTo>
                  <a:pt x="13545" y="16537"/>
                  <a:pt x="13552" y="16506"/>
                  <a:pt x="13559" y="16471"/>
                </a:cubicBezTo>
                <a:cubicBezTo>
                  <a:pt x="13587" y="16331"/>
                  <a:pt x="13621" y="16205"/>
                  <a:pt x="13649" y="16097"/>
                </a:cubicBezTo>
                <a:cubicBezTo>
                  <a:pt x="13651" y="16091"/>
                  <a:pt x="13651" y="16081"/>
                  <a:pt x="13652" y="16075"/>
                </a:cubicBezTo>
                <a:cubicBezTo>
                  <a:pt x="13675" y="15988"/>
                  <a:pt x="13691" y="15950"/>
                  <a:pt x="13708" y="15909"/>
                </a:cubicBezTo>
                <a:cubicBezTo>
                  <a:pt x="13715" y="15892"/>
                  <a:pt x="13728" y="15840"/>
                  <a:pt x="13733" y="15836"/>
                </a:cubicBezTo>
                <a:cubicBezTo>
                  <a:pt x="13733" y="15836"/>
                  <a:pt x="13735" y="15837"/>
                  <a:pt x="13736" y="15836"/>
                </a:cubicBezTo>
                <a:cubicBezTo>
                  <a:pt x="13767" y="15808"/>
                  <a:pt x="13956" y="15851"/>
                  <a:pt x="14219" y="15935"/>
                </a:cubicBezTo>
                <a:cubicBezTo>
                  <a:pt x="14255" y="15946"/>
                  <a:pt x="14277" y="15950"/>
                  <a:pt x="14315" y="15963"/>
                </a:cubicBezTo>
                <a:cubicBezTo>
                  <a:pt x="14326" y="15966"/>
                  <a:pt x="14335" y="15967"/>
                  <a:pt x="14346" y="15971"/>
                </a:cubicBezTo>
                <a:cubicBezTo>
                  <a:pt x="16795" y="16788"/>
                  <a:pt x="18951" y="17087"/>
                  <a:pt x="20058" y="16763"/>
                </a:cubicBezTo>
                <a:cubicBezTo>
                  <a:pt x="20512" y="16630"/>
                  <a:pt x="20848" y="16353"/>
                  <a:pt x="20991" y="16010"/>
                </a:cubicBezTo>
                <a:cubicBezTo>
                  <a:pt x="21093" y="15725"/>
                  <a:pt x="21070" y="15375"/>
                  <a:pt x="20916" y="14974"/>
                </a:cubicBezTo>
                <a:cubicBezTo>
                  <a:pt x="20891" y="14913"/>
                  <a:pt x="20867" y="14850"/>
                  <a:pt x="20836" y="14786"/>
                </a:cubicBezTo>
                <a:cubicBezTo>
                  <a:pt x="20835" y="14786"/>
                  <a:pt x="20833" y="14787"/>
                  <a:pt x="20833" y="14786"/>
                </a:cubicBezTo>
                <a:cubicBezTo>
                  <a:pt x="20833" y="14786"/>
                  <a:pt x="20833" y="14784"/>
                  <a:pt x="20833" y="14784"/>
                </a:cubicBezTo>
                <a:cubicBezTo>
                  <a:pt x="20602" y="14307"/>
                  <a:pt x="20210" y="13767"/>
                  <a:pt x="19686" y="13200"/>
                </a:cubicBezTo>
                <a:cubicBezTo>
                  <a:pt x="19163" y="12633"/>
                  <a:pt x="18509" y="12041"/>
                  <a:pt x="17760" y="11468"/>
                </a:cubicBezTo>
                <a:cubicBezTo>
                  <a:pt x="17491" y="11262"/>
                  <a:pt x="17186" y="11030"/>
                  <a:pt x="17084" y="10952"/>
                </a:cubicBezTo>
                <a:lnTo>
                  <a:pt x="16899" y="10808"/>
                </a:lnTo>
                <a:lnTo>
                  <a:pt x="17512" y="10334"/>
                </a:lnTo>
                <a:cubicBezTo>
                  <a:pt x="18158" y="9834"/>
                  <a:pt x="18719" y="9358"/>
                  <a:pt x="19194" y="8905"/>
                </a:cubicBezTo>
                <a:cubicBezTo>
                  <a:pt x="19200" y="8899"/>
                  <a:pt x="19207" y="8894"/>
                  <a:pt x="19213" y="8888"/>
                </a:cubicBezTo>
                <a:cubicBezTo>
                  <a:pt x="19223" y="8879"/>
                  <a:pt x="19230" y="8870"/>
                  <a:pt x="19240" y="8860"/>
                </a:cubicBezTo>
                <a:cubicBezTo>
                  <a:pt x="19372" y="8733"/>
                  <a:pt x="19495" y="8609"/>
                  <a:pt x="19612" y="8487"/>
                </a:cubicBezTo>
                <a:cubicBezTo>
                  <a:pt x="19727" y="8366"/>
                  <a:pt x="19836" y="8247"/>
                  <a:pt x="19937" y="8130"/>
                </a:cubicBezTo>
                <a:cubicBezTo>
                  <a:pt x="19968" y="8096"/>
                  <a:pt x="20001" y="8060"/>
                  <a:pt x="20030" y="8026"/>
                </a:cubicBezTo>
                <a:cubicBezTo>
                  <a:pt x="20177" y="7852"/>
                  <a:pt x="20311" y="7683"/>
                  <a:pt x="20427" y="7518"/>
                </a:cubicBezTo>
                <a:cubicBezTo>
                  <a:pt x="20543" y="7354"/>
                  <a:pt x="20643" y="7195"/>
                  <a:pt x="20727" y="7041"/>
                </a:cubicBezTo>
                <a:cubicBezTo>
                  <a:pt x="20733" y="7030"/>
                  <a:pt x="20740" y="7021"/>
                  <a:pt x="20746" y="7010"/>
                </a:cubicBezTo>
                <a:cubicBezTo>
                  <a:pt x="20867" y="6784"/>
                  <a:pt x="20953" y="6569"/>
                  <a:pt x="21003" y="6370"/>
                </a:cubicBezTo>
                <a:cubicBezTo>
                  <a:pt x="21023" y="6264"/>
                  <a:pt x="21033" y="6153"/>
                  <a:pt x="21034" y="6005"/>
                </a:cubicBezTo>
                <a:cubicBezTo>
                  <a:pt x="21035" y="5845"/>
                  <a:pt x="21028" y="5742"/>
                  <a:pt x="21012" y="5657"/>
                </a:cubicBezTo>
                <a:cubicBezTo>
                  <a:pt x="20986" y="5563"/>
                  <a:pt x="20950" y="5476"/>
                  <a:pt x="20898" y="5396"/>
                </a:cubicBezTo>
                <a:cubicBezTo>
                  <a:pt x="20892" y="5387"/>
                  <a:pt x="20889" y="5377"/>
                  <a:pt x="20882" y="5368"/>
                </a:cubicBezTo>
                <a:cubicBezTo>
                  <a:pt x="20848" y="5319"/>
                  <a:pt x="20809" y="5274"/>
                  <a:pt x="20764" y="5230"/>
                </a:cubicBezTo>
                <a:cubicBezTo>
                  <a:pt x="20650" y="5118"/>
                  <a:pt x="20497" y="5024"/>
                  <a:pt x="20315" y="4944"/>
                </a:cubicBezTo>
                <a:cubicBezTo>
                  <a:pt x="20100" y="4860"/>
                  <a:pt x="19855" y="4800"/>
                  <a:pt x="19581" y="4764"/>
                </a:cubicBezTo>
                <a:cubicBezTo>
                  <a:pt x="19414" y="4754"/>
                  <a:pt x="19208" y="4752"/>
                  <a:pt x="18869" y="4753"/>
                </a:cubicBezTo>
                <a:cubicBezTo>
                  <a:pt x="18541" y="4754"/>
                  <a:pt x="18301" y="4759"/>
                  <a:pt x="18076" y="4775"/>
                </a:cubicBezTo>
                <a:cubicBezTo>
                  <a:pt x="17193" y="4869"/>
                  <a:pt x="16145" y="5096"/>
                  <a:pt x="14913" y="5469"/>
                </a:cubicBezTo>
                <a:cubicBezTo>
                  <a:pt x="14662" y="5545"/>
                  <a:pt x="14463" y="5606"/>
                  <a:pt x="14306" y="5651"/>
                </a:cubicBezTo>
                <a:cubicBezTo>
                  <a:pt x="14304" y="5652"/>
                  <a:pt x="14301" y="5651"/>
                  <a:pt x="14300" y="5651"/>
                </a:cubicBezTo>
                <a:cubicBezTo>
                  <a:pt x="14259" y="5665"/>
                  <a:pt x="14211" y="5680"/>
                  <a:pt x="14173" y="5693"/>
                </a:cubicBezTo>
                <a:cubicBezTo>
                  <a:pt x="13920" y="5780"/>
                  <a:pt x="13795" y="5822"/>
                  <a:pt x="13720" y="5758"/>
                </a:cubicBezTo>
                <a:cubicBezTo>
                  <a:pt x="13708" y="5752"/>
                  <a:pt x="13699" y="5743"/>
                  <a:pt x="13692" y="5733"/>
                </a:cubicBezTo>
                <a:cubicBezTo>
                  <a:pt x="13691" y="5729"/>
                  <a:pt x="13688" y="5712"/>
                  <a:pt x="13686" y="5707"/>
                </a:cubicBezTo>
                <a:cubicBezTo>
                  <a:pt x="13642" y="5627"/>
                  <a:pt x="13615" y="5472"/>
                  <a:pt x="13575" y="5227"/>
                </a:cubicBezTo>
                <a:cubicBezTo>
                  <a:pt x="13573" y="5216"/>
                  <a:pt x="13570" y="5208"/>
                  <a:pt x="13568" y="5196"/>
                </a:cubicBezTo>
                <a:cubicBezTo>
                  <a:pt x="13568" y="5196"/>
                  <a:pt x="13569" y="5194"/>
                  <a:pt x="13568" y="5194"/>
                </a:cubicBezTo>
                <a:cubicBezTo>
                  <a:pt x="13357" y="3926"/>
                  <a:pt x="12714" y="2085"/>
                  <a:pt x="12184" y="1221"/>
                </a:cubicBezTo>
                <a:cubicBezTo>
                  <a:pt x="12182" y="1218"/>
                  <a:pt x="12179" y="1216"/>
                  <a:pt x="12178" y="1213"/>
                </a:cubicBezTo>
                <a:cubicBezTo>
                  <a:pt x="12124" y="1126"/>
                  <a:pt x="12066" y="1043"/>
                  <a:pt x="12007" y="963"/>
                </a:cubicBezTo>
                <a:cubicBezTo>
                  <a:pt x="12006" y="961"/>
                  <a:pt x="12005" y="959"/>
                  <a:pt x="12004" y="957"/>
                </a:cubicBezTo>
                <a:cubicBezTo>
                  <a:pt x="11831" y="727"/>
                  <a:pt x="11636" y="530"/>
                  <a:pt x="11437" y="373"/>
                </a:cubicBezTo>
                <a:cubicBezTo>
                  <a:pt x="11424" y="363"/>
                  <a:pt x="11413" y="352"/>
                  <a:pt x="11400" y="342"/>
                </a:cubicBezTo>
                <a:cubicBezTo>
                  <a:pt x="11398" y="341"/>
                  <a:pt x="11396" y="338"/>
                  <a:pt x="11394" y="337"/>
                </a:cubicBezTo>
                <a:cubicBezTo>
                  <a:pt x="11378" y="325"/>
                  <a:pt x="11361" y="318"/>
                  <a:pt x="11344" y="306"/>
                </a:cubicBezTo>
                <a:cubicBezTo>
                  <a:pt x="11073" y="115"/>
                  <a:pt x="10797" y="3"/>
                  <a:pt x="10542" y="0"/>
                </a:cubicBezTo>
                <a:close/>
                <a:moveTo>
                  <a:pt x="10530" y="334"/>
                </a:moveTo>
                <a:cubicBezTo>
                  <a:pt x="10874" y="334"/>
                  <a:pt x="11081" y="442"/>
                  <a:pt x="11447" y="814"/>
                </a:cubicBezTo>
                <a:cubicBezTo>
                  <a:pt x="12162" y="1541"/>
                  <a:pt x="12827" y="3199"/>
                  <a:pt x="13225" y="5239"/>
                </a:cubicBezTo>
                <a:cubicBezTo>
                  <a:pt x="13383" y="6052"/>
                  <a:pt x="13418" y="5966"/>
                  <a:pt x="12847" y="6171"/>
                </a:cubicBezTo>
                <a:cubicBezTo>
                  <a:pt x="12680" y="6230"/>
                  <a:pt x="12093" y="6472"/>
                  <a:pt x="11543" y="6707"/>
                </a:cubicBezTo>
                <a:cubicBezTo>
                  <a:pt x="10992" y="6942"/>
                  <a:pt x="10518" y="7132"/>
                  <a:pt x="10489" y="7131"/>
                </a:cubicBezTo>
                <a:cubicBezTo>
                  <a:pt x="10460" y="7129"/>
                  <a:pt x="10158" y="6999"/>
                  <a:pt x="9817" y="6842"/>
                </a:cubicBezTo>
                <a:cubicBezTo>
                  <a:pt x="9476" y="6684"/>
                  <a:pt x="8874" y="6430"/>
                  <a:pt x="8482" y="6277"/>
                </a:cubicBezTo>
                <a:cubicBezTo>
                  <a:pt x="8090" y="6125"/>
                  <a:pt x="7751" y="5984"/>
                  <a:pt x="7729" y="5963"/>
                </a:cubicBezTo>
                <a:cubicBezTo>
                  <a:pt x="7707" y="5942"/>
                  <a:pt x="7727" y="5724"/>
                  <a:pt x="7773" y="5477"/>
                </a:cubicBezTo>
                <a:cubicBezTo>
                  <a:pt x="8167" y="3333"/>
                  <a:pt x="8856" y="1585"/>
                  <a:pt x="9603" y="825"/>
                </a:cubicBezTo>
                <a:cubicBezTo>
                  <a:pt x="9980" y="443"/>
                  <a:pt x="10184" y="334"/>
                  <a:pt x="10530" y="334"/>
                </a:cubicBezTo>
                <a:close/>
                <a:moveTo>
                  <a:pt x="1912" y="5020"/>
                </a:moveTo>
                <a:cubicBezTo>
                  <a:pt x="2663" y="4996"/>
                  <a:pt x="3666" y="5135"/>
                  <a:pt x="4858" y="5429"/>
                </a:cubicBezTo>
                <a:cubicBezTo>
                  <a:pt x="5639" y="5623"/>
                  <a:pt x="7169" y="6093"/>
                  <a:pt x="7255" y="6168"/>
                </a:cubicBezTo>
                <a:cubicBezTo>
                  <a:pt x="7279" y="6188"/>
                  <a:pt x="7258" y="6510"/>
                  <a:pt x="7209" y="6881"/>
                </a:cubicBezTo>
                <a:cubicBezTo>
                  <a:pt x="7160" y="7252"/>
                  <a:pt x="7098" y="7870"/>
                  <a:pt x="7073" y="8256"/>
                </a:cubicBezTo>
                <a:lnTo>
                  <a:pt x="7026" y="8958"/>
                </a:lnTo>
                <a:lnTo>
                  <a:pt x="6246" y="9438"/>
                </a:lnTo>
                <a:cubicBezTo>
                  <a:pt x="5816" y="9701"/>
                  <a:pt x="5254" y="10061"/>
                  <a:pt x="4994" y="10238"/>
                </a:cubicBezTo>
                <a:cubicBezTo>
                  <a:pt x="4734" y="10416"/>
                  <a:pt x="4495" y="10561"/>
                  <a:pt x="4467" y="10561"/>
                </a:cubicBezTo>
                <a:cubicBezTo>
                  <a:pt x="4393" y="10561"/>
                  <a:pt x="3576" y="9949"/>
                  <a:pt x="2909" y="9393"/>
                </a:cubicBezTo>
                <a:cubicBezTo>
                  <a:pt x="1378" y="8118"/>
                  <a:pt x="307" y="6720"/>
                  <a:pt x="301" y="5988"/>
                </a:cubicBezTo>
                <a:cubicBezTo>
                  <a:pt x="299" y="5746"/>
                  <a:pt x="562" y="5382"/>
                  <a:pt x="843" y="5239"/>
                </a:cubicBezTo>
                <a:cubicBezTo>
                  <a:pt x="1099" y="5108"/>
                  <a:pt x="1461" y="5034"/>
                  <a:pt x="1912" y="5020"/>
                </a:cubicBezTo>
                <a:close/>
                <a:moveTo>
                  <a:pt x="18872" y="5020"/>
                </a:moveTo>
                <a:cubicBezTo>
                  <a:pt x="19048" y="5013"/>
                  <a:pt x="19197" y="5016"/>
                  <a:pt x="19302" y="5028"/>
                </a:cubicBezTo>
                <a:cubicBezTo>
                  <a:pt x="19928" y="5099"/>
                  <a:pt x="20236" y="5210"/>
                  <a:pt x="20479" y="5455"/>
                </a:cubicBezTo>
                <a:cubicBezTo>
                  <a:pt x="20705" y="5681"/>
                  <a:pt x="20710" y="5695"/>
                  <a:pt x="20687" y="6058"/>
                </a:cubicBezTo>
                <a:cubicBezTo>
                  <a:pt x="20629" y="6992"/>
                  <a:pt x="19455" y="8381"/>
                  <a:pt x="17351" y="10008"/>
                </a:cubicBezTo>
                <a:cubicBezTo>
                  <a:pt x="16959" y="10311"/>
                  <a:pt x="16608" y="10559"/>
                  <a:pt x="16573" y="10558"/>
                </a:cubicBezTo>
                <a:cubicBezTo>
                  <a:pt x="16539" y="10558"/>
                  <a:pt x="16319" y="10425"/>
                  <a:pt x="16084" y="10264"/>
                </a:cubicBezTo>
                <a:cubicBezTo>
                  <a:pt x="15849" y="10102"/>
                  <a:pt x="15291" y="9742"/>
                  <a:pt x="14845" y="9464"/>
                </a:cubicBezTo>
                <a:lnTo>
                  <a:pt x="14033" y="8958"/>
                </a:lnTo>
                <a:lnTo>
                  <a:pt x="13956" y="8035"/>
                </a:lnTo>
                <a:cubicBezTo>
                  <a:pt x="13915" y="7527"/>
                  <a:pt x="13855" y="6941"/>
                  <a:pt x="13819" y="6732"/>
                </a:cubicBezTo>
                <a:cubicBezTo>
                  <a:pt x="13727" y="6195"/>
                  <a:pt x="13726" y="6190"/>
                  <a:pt x="13984" y="6089"/>
                </a:cubicBezTo>
                <a:cubicBezTo>
                  <a:pt x="14476" y="5897"/>
                  <a:pt x="16246" y="5398"/>
                  <a:pt x="16920" y="5261"/>
                </a:cubicBezTo>
                <a:cubicBezTo>
                  <a:pt x="17560" y="5131"/>
                  <a:pt x="18343" y="5038"/>
                  <a:pt x="18872" y="5020"/>
                </a:cubicBezTo>
                <a:close/>
                <a:moveTo>
                  <a:pt x="13373" y="6336"/>
                </a:moveTo>
                <a:cubicBezTo>
                  <a:pt x="13393" y="6333"/>
                  <a:pt x="13404" y="6334"/>
                  <a:pt x="13407" y="6339"/>
                </a:cubicBezTo>
                <a:cubicBezTo>
                  <a:pt x="13440" y="6387"/>
                  <a:pt x="13615" y="7939"/>
                  <a:pt x="13637" y="8366"/>
                </a:cubicBezTo>
                <a:cubicBezTo>
                  <a:pt x="13645" y="8534"/>
                  <a:pt x="13629" y="8678"/>
                  <a:pt x="13596" y="8686"/>
                </a:cubicBezTo>
                <a:cubicBezTo>
                  <a:pt x="13564" y="8694"/>
                  <a:pt x="13123" y="8480"/>
                  <a:pt x="12621" y="8212"/>
                </a:cubicBezTo>
                <a:cubicBezTo>
                  <a:pt x="12118" y="7943"/>
                  <a:pt x="11561" y="7647"/>
                  <a:pt x="11382" y="7555"/>
                </a:cubicBezTo>
                <a:cubicBezTo>
                  <a:pt x="11202" y="7462"/>
                  <a:pt x="11059" y="7361"/>
                  <a:pt x="11062" y="7330"/>
                </a:cubicBezTo>
                <a:cubicBezTo>
                  <a:pt x="11073" y="7230"/>
                  <a:pt x="13078" y="6377"/>
                  <a:pt x="13373" y="6336"/>
                </a:cubicBezTo>
                <a:close/>
                <a:moveTo>
                  <a:pt x="7788" y="6387"/>
                </a:moveTo>
                <a:cubicBezTo>
                  <a:pt x="7937" y="6401"/>
                  <a:pt x="9893" y="7208"/>
                  <a:pt x="9988" y="7294"/>
                </a:cubicBezTo>
                <a:cubicBezTo>
                  <a:pt x="10023" y="7325"/>
                  <a:pt x="9883" y="7428"/>
                  <a:pt x="9622" y="7557"/>
                </a:cubicBezTo>
                <a:cubicBezTo>
                  <a:pt x="8981" y="7876"/>
                  <a:pt x="8052" y="8371"/>
                  <a:pt x="7760" y="8548"/>
                </a:cubicBezTo>
                <a:cubicBezTo>
                  <a:pt x="7481" y="8718"/>
                  <a:pt x="7450" y="8728"/>
                  <a:pt x="7413" y="8664"/>
                </a:cubicBezTo>
                <a:cubicBezTo>
                  <a:pt x="7382" y="8609"/>
                  <a:pt x="7482" y="7529"/>
                  <a:pt x="7578" y="6881"/>
                </a:cubicBezTo>
                <a:cubicBezTo>
                  <a:pt x="7647" y="6410"/>
                  <a:pt x="7660" y="6374"/>
                  <a:pt x="7788" y="6387"/>
                </a:cubicBezTo>
                <a:close/>
                <a:moveTo>
                  <a:pt x="10527" y="7518"/>
                </a:moveTo>
                <a:lnTo>
                  <a:pt x="11227" y="7858"/>
                </a:lnTo>
                <a:cubicBezTo>
                  <a:pt x="11611" y="8044"/>
                  <a:pt x="12314" y="8409"/>
                  <a:pt x="12791" y="8669"/>
                </a:cubicBezTo>
                <a:lnTo>
                  <a:pt x="13658" y="9141"/>
                </a:lnTo>
                <a:lnTo>
                  <a:pt x="13705" y="9725"/>
                </a:lnTo>
                <a:cubicBezTo>
                  <a:pt x="13729" y="10045"/>
                  <a:pt x="13735" y="10776"/>
                  <a:pt x="13717" y="11347"/>
                </a:cubicBezTo>
                <a:cubicBezTo>
                  <a:pt x="13690" y="12230"/>
                  <a:pt x="13671" y="12402"/>
                  <a:pt x="13581" y="12479"/>
                </a:cubicBezTo>
                <a:cubicBezTo>
                  <a:pt x="13436" y="12603"/>
                  <a:pt x="12065" y="13342"/>
                  <a:pt x="11267" y="13728"/>
                </a:cubicBezTo>
                <a:cubicBezTo>
                  <a:pt x="10906" y="13902"/>
                  <a:pt x="10572" y="14043"/>
                  <a:pt x="10523" y="14042"/>
                </a:cubicBezTo>
                <a:cubicBezTo>
                  <a:pt x="10382" y="14041"/>
                  <a:pt x="9352" y="13529"/>
                  <a:pt x="7627" y="12599"/>
                </a:cubicBezTo>
                <a:cubicBezTo>
                  <a:pt x="7425" y="12491"/>
                  <a:pt x="7395" y="12443"/>
                  <a:pt x="7364" y="12206"/>
                </a:cubicBezTo>
                <a:cubicBezTo>
                  <a:pt x="7311" y="11806"/>
                  <a:pt x="7304" y="9672"/>
                  <a:pt x="7354" y="9382"/>
                </a:cubicBezTo>
                <a:lnTo>
                  <a:pt x="7398" y="9132"/>
                </a:lnTo>
                <a:lnTo>
                  <a:pt x="8265" y="8658"/>
                </a:lnTo>
                <a:cubicBezTo>
                  <a:pt x="8743" y="8398"/>
                  <a:pt x="9447" y="8036"/>
                  <a:pt x="9830" y="7852"/>
                </a:cubicBezTo>
                <a:lnTo>
                  <a:pt x="10527" y="7518"/>
                </a:lnTo>
                <a:close/>
                <a:moveTo>
                  <a:pt x="14117" y="9469"/>
                </a:moveTo>
                <a:cubicBezTo>
                  <a:pt x="14189" y="9429"/>
                  <a:pt x="16233" y="10730"/>
                  <a:pt x="16233" y="10817"/>
                </a:cubicBezTo>
                <a:cubicBezTo>
                  <a:pt x="16233" y="10830"/>
                  <a:pt x="16031" y="10975"/>
                  <a:pt x="15783" y="11140"/>
                </a:cubicBezTo>
                <a:cubicBezTo>
                  <a:pt x="14911" y="11720"/>
                  <a:pt x="14139" y="12184"/>
                  <a:pt x="14101" y="12150"/>
                </a:cubicBezTo>
                <a:cubicBezTo>
                  <a:pt x="14041" y="12096"/>
                  <a:pt x="14056" y="9503"/>
                  <a:pt x="14117" y="9469"/>
                </a:cubicBezTo>
                <a:close/>
                <a:moveTo>
                  <a:pt x="6952" y="9480"/>
                </a:moveTo>
                <a:cubicBezTo>
                  <a:pt x="6965" y="9503"/>
                  <a:pt x="6974" y="10100"/>
                  <a:pt x="6970" y="10808"/>
                </a:cubicBezTo>
                <a:cubicBezTo>
                  <a:pt x="6967" y="11613"/>
                  <a:pt x="6941" y="12103"/>
                  <a:pt x="6902" y="12114"/>
                </a:cubicBezTo>
                <a:cubicBezTo>
                  <a:pt x="6868" y="12123"/>
                  <a:pt x="6729" y="12059"/>
                  <a:pt x="6592" y="11973"/>
                </a:cubicBezTo>
                <a:cubicBezTo>
                  <a:pt x="6456" y="11888"/>
                  <a:pt x="6205" y="11732"/>
                  <a:pt x="6035" y="11625"/>
                </a:cubicBezTo>
                <a:cubicBezTo>
                  <a:pt x="5864" y="11519"/>
                  <a:pt x="5621" y="11362"/>
                  <a:pt x="5493" y="11277"/>
                </a:cubicBezTo>
                <a:cubicBezTo>
                  <a:pt x="5365" y="11192"/>
                  <a:pt x="5159" y="11057"/>
                  <a:pt x="5037" y="10977"/>
                </a:cubicBezTo>
                <a:cubicBezTo>
                  <a:pt x="4824" y="10836"/>
                  <a:pt x="4820" y="10827"/>
                  <a:pt x="4926" y="10721"/>
                </a:cubicBezTo>
                <a:cubicBezTo>
                  <a:pt x="5170" y="10476"/>
                  <a:pt x="6910" y="9411"/>
                  <a:pt x="6952" y="9480"/>
                </a:cubicBezTo>
                <a:close/>
                <a:moveTo>
                  <a:pt x="10483" y="9781"/>
                </a:moveTo>
                <a:cubicBezTo>
                  <a:pt x="10310" y="9792"/>
                  <a:pt x="10127" y="9838"/>
                  <a:pt x="9941" y="9918"/>
                </a:cubicBezTo>
                <a:cubicBezTo>
                  <a:pt x="9703" y="10021"/>
                  <a:pt x="9453" y="10349"/>
                  <a:pt x="9383" y="10654"/>
                </a:cubicBezTo>
                <a:cubicBezTo>
                  <a:pt x="9286" y="11077"/>
                  <a:pt x="9645" y="11614"/>
                  <a:pt x="10127" y="11768"/>
                </a:cubicBezTo>
                <a:cubicBezTo>
                  <a:pt x="10443" y="11870"/>
                  <a:pt x="10508" y="11869"/>
                  <a:pt x="10867" y="11771"/>
                </a:cubicBezTo>
                <a:cubicBezTo>
                  <a:pt x="11386" y="11630"/>
                  <a:pt x="11645" y="11298"/>
                  <a:pt x="11645" y="10775"/>
                </a:cubicBezTo>
                <a:cubicBezTo>
                  <a:pt x="11645" y="10444"/>
                  <a:pt x="11542" y="10245"/>
                  <a:pt x="11248" y="10011"/>
                </a:cubicBezTo>
                <a:cubicBezTo>
                  <a:pt x="11034" y="9841"/>
                  <a:pt x="10771" y="9762"/>
                  <a:pt x="10483" y="9781"/>
                </a:cubicBezTo>
                <a:close/>
                <a:moveTo>
                  <a:pt x="16589" y="11016"/>
                </a:moveTo>
                <a:lnTo>
                  <a:pt x="17233" y="11505"/>
                </a:lnTo>
                <a:cubicBezTo>
                  <a:pt x="17587" y="11772"/>
                  <a:pt x="18225" y="12308"/>
                  <a:pt x="18652" y="12695"/>
                </a:cubicBezTo>
                <a:cubicBezTo>
                  <a:pt x="20732" y="14581"/>
                  <a:pt x="21242" y="15872"/>
                  <a:pt x="20114" y="16398"/>
                </a:cubicBezTo>
                <a:cubicBezTo>
                  <a:pt x="19841" y="16525"/>
                  <a:pt x="19730" y="16543"/>
                  <a:pt x="19030" y="16552"/>
                </a:cubicBezTo>
                <a:cubicBezTo>
                  <a:pt x="18198" y="16563"/>
                  <a:pt x="18144" y="16559"/>
                  <a:pt x="17379" y="16426"/>
                </a:cubicBezTo>
                <a:cubicBezTo>
                  <a:pt x="16337" y="16245"/>
                  <a:pt x="14026" y="15593"/>
                  <a:pt x="13826" y="15424"/>
                </a:cubicBezTo>
                <a:cubicBezTo>
                  <a:pt x="13764" y="15371"/>
                  <a:pt x="13762" y="15278"/>
                  <a:pt x="13807" y="15022"/>
                </a:cubicBezTo>
                <a:cubicBezTo>
                  <a:pt x="13840" y="14839"/>
                  <a:pt x="13900" y="14246"/>
                  <a:pt x="13943" y="13706"/>
                </a:cubicBezTo>
                <a:cubicBezTo>
                  <a:pt x="13986" y="13165"/>
                  <a:pt x="14048" y="12691"/>
                  <a:pt x="14083" y="12650"/>
                </a:cubicBezTo>
                <a:cubicBezTo>
                  <a:pt x="14117" y="12609"/>
                  <a:pt x="14552" y="12324"/>
                  <a:pt x="15049" y="12015"/>
                </a:cubicBezTo>
                <a:cubicBezTo>
                  <a:pt x="15546" y="11707"/>
                  <a:pt x="16098" y="11356"/>
                  <a:pt x="16273" y="11235"/>
                </a:cubicBezTo>
                <a:lnTo>
                  <a:pt x="16589" y="11016"/>
                </a:lnTo>
                <a:close/>
                <a:moveTo>
                  <a:pt x="4471" y="11022"/>
                </a:moveTo>
                <a:lnTo>
                  <a:pt x="5037" y="11398"/>
                </a:lnTo>
                <a:cubicBezTo>
                  <a:pt x="5348" y="11605"/>
                  <a:pt x="5866" y="11936"/>
                  <a:pt x="6190" y="12133"/>
                </a:cubicBezTo>
                <a:cubicBezTo>
                  <a:pt x="7087" y="12680"/>
                  <a:pt x="7057" y="12646"/>
                  <a:pt x="7057" y="13130"/>
                </a:cubicBezTo>
                <a:cubicBezTo>
                  <a:pt x="7057" y="13523"/>
                  <a:pt x="7208" y="14994"/>
                  <a:pt x="7277" y="15269"/>
                </a:cubicBezTo>
                <a:cubicBezTo>
                  <a:pt x="7305" y="15381"/>
                  <a:pt x="7265" y="15415"/>
                  <a:pt x="6977" y="15530"/>
                </a:cubicBezTo>
                <a:cubicBezTo>
                  <a:pt x="6439" y="15746"/>
                  <a:pt x="4717" y="16224"/>
                  <a:pt x="3919" y="16381"/>
                </a:cubicBezTo>
                <a:cubicBezTo>
                  <a:pt x="2902" y="16581"/>
                  <a:pt x="1591" y="16624"/>
                  <a:pt x="1119" y="16471"/>
                </a:cubicBezTo>
                <a:cubicBezTo>
                  <a:pt x="570" y="16293"/>
                  <a:pt x="343" y="16039"/>
                  <a:pt x="354" y="15620"/>
                </a:cubicBezTo>
                <a:cubicBezTo>
                  <a:pt x="368" y="15056"/>
                  <a:pt x="779" y="14343"/>
                  <a:pt x="1602" y="13458"/>
                </a:cubicBezTo>
                <a:cubicBezTo>
                  <a:pt x="2232" y="12781"/>
                  <a:pt x="3473" y="11711"/>
                  <a:pt x="4260" y="11168"/>
                </a:cubicBezTo>
                <a:lnTo>
                  <a:pt x="4471" y="11022"/>
                </a:lnTo>
                <a:close/>
                <a:moveTo>
                  <a:pt x="7512" y="12973"/>
                </a:moveTo>
                <a:cubicBezTo>
                  <a:pt x="7572" y="12968"/>
                  <a:pt x="7667" y="13017"/>
                  <a:pt x="7816" y="13102"/>
                </a:cubicBezTo>
                <a:cubicBezTo>
                  <a:pt x="8123" y="13278"/>
                  <a:pt x="9039" y="13751"/>
                  <a:pt x="9656" y="14051"/>
                </a:cubicBezTo>
                <a:cubicBezTo>
                  <a:pt x="9807" y="14124"/>
                  <a:pt x="9943" y="14216"/>
                  <a:pt x="9957" y="14253"/>
                </a:cubicBezTo>
                <a:cubicBezTo>
                  <a:pt x="9982" y="14324"/>
                  <a:pt x="9418" y="14598"/>
                  <a:pt x="8575" y="14927"/>
                </a:cubicBezTo>
                <a:cubicBezTo>
                  <a:pt x="8302" y="15033"/>
                  <a:pt x="7990" y="15156"/>
                  <a:pt x="7881" y="15199"/>
                </a:cubicBezTo>
                <a:cubicBezTo>
                  <a:pt x="7772" y="15243"/>
                  <a:pt x="7670" y="15259"/>
                  <a:pt x="7652" y="15233"/>
                </a:cubicBezTo>
                <a:cubicBezTo>
                  <a:pt x="7619" y="15184"/>
                  <a:pt x="7511" y="14293"/>
                  <a:pt x="7447" y="13529"/>
                </a:cubicBezTo>
                <a:cubicBezTo>
                  <a:pt x="7415" y="13138"/>
                  <a:pt x="7413" y="12980"/>
                  <a:pt x="7512" y="12973"/>
                </a:cubicBezTo>
                <a:close/>
                <a:moveTo>
                  <a:pt x="13587" y="12973"/>
                </a:moveTo>
                <a:cubicBezTo>
                  <a:pt x="13632" y="13013"/>
                  <a:pt x="13604" y="13452"/>
                  <a:pt x="13460" y="14901"/>
                </a:cubicBezTo>
                <a:cubicBezTo>
                  <a:pt x="13442" y="15080"/>
                  <a:pt x="13410" y="15236"/>
                  <a:pt x="13389" y="15247"/>
                </a:cubicBezTo>
                <a:cubicBezTo>
                  <a:pt x="13344" y="15270"/>
                  <a:pt x="13302" y="15253"/>
                  <a:pt x="12063" y="14741"/>
                </a:cubicBezTo>
                <a:cubicBezTo>
                  <a:pt x="11560" y="14534"/>
                  <a:pt x="11120" y="14332"/>
                  <a:pt x="11081" y="14289"/>
                </a:cubicBezTo>
                <a:cubicBezTo>
                  <a:pt x="11025" y="14229"/>
                  <a:pt x="11055" y="14195"/>
                  <a:pt x="11220" y="14132"/>
                </a:cubicBezTo>
                <a:cubicBezTo>
                  <a:pt x="11459" y="14041"/>
                  <a:pt x="12382" y="13569"/>
                  <a:pt x="13070" y="13186"/>
                </a:cubicBezTo>
                <a:cubicBezTo>
                  <a:pt x="13325" y="13044"/>
                  <a:pt x="13558" y="12947"/>
                  <a:pt x="13587" y="12973"/>
                </a:cubicBezTo>
                <a:close/>
                <a:moveTo>
                  <a:pt x="10539" y="14494"/>
                </a:moveTo>
                <a:cubicBezTo>
                  <a:pt x="10569" y="14494"/>
                  <a:pt x="10864" y="14617"/>
                  <a:pt x="11196" y="14767"/>
                </a:cubicBezTo>
                <a:cubicBezTo>
                  <a:pt x="11527" y="14916"/>
                  <a:pt x="12106" y="15160"/>
                  <a:pt x="12481" y="15309"/>
                </a:cubicBezTo>
                <a:cubicBezTo>
                  <a:pt x="12856" y="15457"/>
                  <a:pt x="13204" y="15610"/>
                  <a:pt x="13253" y="15651"/>
                </a:cubicBezTo>
                <a:cubicBezTo>
                  <a:pt x="13329" y="15715"/>
                  <a:pt x="13323" y="15820"/>
                  <a:pt x="13203" y="16417"/>
                </a:cubicBezTo>
                <a:cubicBezTo>
                  <a:pt x="12689" y="18980"/>
                  <a:pt x="11797" y="20807"/>
                  <a:pt x="10873" y="21187"/>
                </a:cubicBezTo>
                <a:cubicBezTo>
                  <a:pt x="10418" y="21375"/>
                  <a:pt x="10167" y="21296"/>
                  <a:pt x="9653" y="20805"/>
                </a:cubicBezTo>
                <a:cubicBezTo>
                  <a:pt x="8887" y="20073"/>
                  <a:pt x="8286" y="18589"/>
                  <a:pt x="7804" y="16224"/>
                </a:cubicBezTo>
                <a:cubicBezTo>
                  <a:pt x="7722" y="15824"/>
                  <a:pt x="7713" y="15662"/>
                  <a:pt x="7763" y="15626"/>
                </a:cubicBezTo>
                <a:cubicBezTo>
                  <a:pt x="7802" y="15599"/>
                  <a:pt x="8027" y="15506"/>
                  <a:pt x="8265" y="15421"/>
                </a:cubicBezTo>
                <a:cubicBezTo>
                  <a:pt x="8504" y="15336"/>
                  <a:pt x="9104" y="15095"/>
                  <a:pt x="9594" y="14882"/>
                </a:cubicBezTo>
                <a:cubicBezTo>
                  <a:pt x="10085" y="14669"/>
                  <a:pt x="10509" y="14494"/>
                  <a:pt x="10539" y="14494"/>
                </a:cubicBezTo>
                <a:close/>
              </a:path>
            </a:pathLst>
          </a:custGeom>
          <a:ln w="12700">
            <a:miter lim="400000"/>
          </a:ln>
        </p:spPr>
      </p:pic>
      <p:sp>
        <p:nvSpPr>
          <p:cNvPr id="368" name="Line"/>
          <p:cNvSpPr/>
          <p:nvPr/>
        </p:nvSpPr>
        <p:spPr>
          <a:xfrm flipH="1" flipV="1">
            <a:off x="16480445" y="1781983"/>
            <a:ext cx="6273" cy="1999962"/>
          </a:xfrm>
          <a:prstGeom prst="line">
            <a:avLst/>
          </a:prstGeom>
          <a:ln w="76200">
            <a:solidFill>
              <a:srgbClr val="3D3D3D"/>
            </a:solidFill>
            <a:miter lim="400000"/>
            <a:head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73" name="Group"/>
          <p:cNvGrpSpPr/>
          <p:nvPr/>
        </p:nvGrpSpPr>
        <p:grpSpPr>
          <a:xfrm>
            <a:off x="12955582" y="8056474"/>
            <a:ext cx="7949957" cy="5598879"/>
            <a:chOff x="0" y="0"/>
            <a:chExt cx="7949956" cy="5598877"/>
          </a:xfrm>
        </p:grpSpPr>
        <p:sp>
          <p:nvSpPr>
            <p:cNvPr id="369" name="Rectangle"/>
            <p:cNvSpPr/>
            <p:nvPr/>
          </p:nvSpPr>
          <p:spPr>
            <a:xfrm>
              <a:off x="0" y="0"/>
              <a:ext cx="7775803" cy="5598877"/>
            </a:xfrm>
            <a:prstGeom prst="rect">
              <a:avLst/>
            </a:prstGeom>
            <a:solidFill>
              <a:srgbClr val="FFFFFF"/>
            </a:solidFill>
            <a:ln w="63500" cap="flat">
              <a:solidFill>
                <a:schemeClr val="accent5">
                  <a:lumOff val="-29866"/>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grpSp>
          <p:nvGrpSpPr>
            <p:cNvPr id="372" name="Group"/>
            <p:cNvGrpSpPr/>
            <p:nvPr/>
          </p:nvGrpSpPr>
          <p:grpSpPr>
            <a:xfrm>
              <a:off x="0" y="243410"/>
              <a:ext cx="7949956" cy="5345779"/>
              <a:chOff x="-107157" y="0"/>
              <a:chExt cx="7949955" cy="5345778"/>
            </a:xfrm>
          </p:grpSpPr>
          <p:pic>
            <p:nvPicPr>
              <p:cNvPr id="370" name="Image" descr="Image"/>
              <p:cNvPicPr>
                <a:picLocks noChangeAspect="1"/>
              </p:cNvPicPr>
              <p:nvPr/>
            </p:nvPicPr>
            <p:blipFill>
              <a:blip r:embed="rId4"/>
              <a:stretch>
                <a:fillRect/>
              </a:stretch>
            </p:blipFill>
            <p:spPr>
              <a:xfrm>
                <a:off x="848348" y="0"/>
                <a:ext cx="5799696" cy="4882792"/>
              </a:xfrm>
              <a:prstGeom prst="rect">
                <a:avLst/>
              </a:prstGeom>
              <a:ln w="12700" cap="flat">
                <a:noFill/>
                <a:miter lim="400000"/>
              </a:ln>
              <a:effectLst/>
            </p:spPr>
          </p:pic>
          <p:sp>
            <p:nvSpPr>
              <p:cNvPr id="371" name="M. Germann, X. Tong and S. Willitsch, Nat. Phys., 10:820, 2014"/>
              <p:cNvSpPr txBox="1"/>
              <p:nvPr/>
            </p:nvSpPr>
            <p:spPr>
              <a:xfrm>
                <a:off x="-107157" y="4873003"/>
                <a:ext cx="7949955" cy="472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a:lnSpc>
                    <a:spcPct val="10000"/>
                  </a:lnSpc>
                  <a:spcBef>
                    <a:spcPts val="4000"/>
                  </a:spcBef>
                  <a:defRPr sz="2100" b="0">
                    <a:solidFill>
                      <a:srgbClr val="5E5E5E"/>
                    </a:solidFill>
                    <a:latin typeface="Rubik Regular"/>
                    <a:ea typeface="Rubik Regular"/>
                    <a:cs typeface="Rubik Regular"/>
                    <a:sym typeface="Rubik Regular"/>
                  </a:defRPr>
                </a:lvl1pPr>
              </a:lstStyle>
              <a:p>
                <a:pPr algn="ctr">
                  <a:lnSpc>
                    <a:spcPct val="100000"/>
                  </a:lnSpc>
                  <a:spcBef>
                    <a:spcPts val="0"/>
                  </a:spcBef>
                </a:pPr>
                <a:r>
                  <a:rPr lang="en-GB" sz="2600" dirty="0"/>
                  <a:t>M. </a:t>
                </a:r>
                <a:r>
                  <a:rPr lang="en-GB" sz="2600" dirty="0" err="1"/>
                  <a:t>Germann</a:t>
                </a:r>
                <a:r>
                  <a:rPr lang="en-GB" sz="2600" dirty="0"/>
                  <a:t> et al., Nat. Phys., 10:820, 2014</a:t>
                </a:r>
                <a:endParaRPr sz="2600" dirty="0"/>
              </a:p>
            </p:txBody>
          </p:sp>
        </p:grpSp>
      </p:grpSp>
      <p:grpSp>
        <p:nvGrpSpPr>
          <p:cNvPr id="377" name="Group"/>
          <p:cNvGrpSpPr/>
          <p:nvPr/>
        </p:nvGrpSpPr>
        <p:grpSpPr>
          <a:xfrm>
            <a:off x="12573148" y="1300929"/>
            <a:ext cx="2674126" cy="8623951"/>
            <a:chOff x="-84598" y="-61993"/>
            <a:chExt cx="2674124" cy="8623950"/>
          </a:xfrm>
        </p:grpSpPr>
        <p:sp>
          <p:nvSpPr>
            <p:cNvPr id="374" name="Line"/>
            <p:cNvSpPr/>
            <p:nvPr/>
          </p:nvSpPr>
          <p:spPr>
            <a:xfrm flipV="1">
              <a:off x="-84598" y="-61993"/>
              <a:ext cx="1" cy="8572577"/>
            </a:xfrm>
            <a:prstGeom prst="line">
              <a:avLst/>
            </a:prstGeom>
            <a:noFill/>
            <a:ln w="76200" cap="rnd">
              <a:solidFill>
                <a:srgbClr val="3D3D3D"/>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375" name="Line"/>
            <p:cNvSpPr/>
            <p:nvPr/>
          </p:nvSpPr>
          <p:spPr>
            <a:xfrm>
              <a:off x="0" y="8561956"/>
              <a:ext cx="2589526" cy="1"/>
            </a:xfrm>
            <a:prstGeom prst="line">
              <a:avLst/>
            </a:prstGeom>
            <a:noFill/>
            <a:ln w="76200" cap="rnd">
              <a:solidFill>
                <a:srgbClr val="3D3D3D"/>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76" name="Line"/>
            <p:cNvSpPr/>
            <p:nvPr/>
          </p:nvSpPr>
          <p:spPr>
            <a:xfrm>
              <a:off x="54384" y="11829"/>
              <a:ext cx="1346907" cy="1"/>
            </a:xfrm>
            <a:prstGeom prst="line">
              <a:avLst/>
            </a:prstGeom>
            <a:noFill/>
            <a:ln w="76200" cap="rnd">
              <a:solidFill>
                <a:srgbClr val="3D3D3D"/>
              </a:solidFill>
              <a:custDash>
                <a:ds d="100000" sp="200000"/>
              </a:custDash>
              <a:roun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378" name="Counter"/>
          <p:cNvSpPr/>
          <p:nvPr/>
        </p:nvSpPr>
        <p:spPr>
          <a:xfrm>
            <a:off x="19711758" y="1921118"/>
            <a:ext cx="4066904" cy="1682857"/>
          </a:xfrm>
          <a:prstGeom prst="roundRect">
            <a:avLst>
              <a:gd name="adj" fmla="val 11320"/>
            </a:avLst>
          </a:prstGeom>
          <a:solidFill>
            <a:srgbClr val="3D3D3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Counter</a:t>
            </a:r>
          </a:p>
        </p:txBody>
      </p:sp>
      <p:sp>
        <p:nvSpPr>
          <p:cNvPr id="379" name="Line"/>
          <p:cNvSpPr/>
          <p:nvPr/>
        </p:nvSpPr>
        <p:spPr>
          <a:xfrm flipH="1" flipV="1">
            <a:off x="16496247" y="2781904"/>
            <a:ext cx="3130910" cy="1"/>
          </a:xfrm>
          <a:prstGeom prst="line">
            <a:avLst/>
          </a:prstGeom>
          <a:ln w="76200">
            <a:solidFill>
              <a:srgbClr val="3D3D3D"/>
            </a:solidFill>
            <a:miter lim="400000"/>
            <a:head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0" name="Preparation of internal quantum state of the ion"/>
          <p:cNvSpPr/>
          <p:nvPr/>
        </p:nvSpPr>
        <p:spPr>
          <a:xfrm>
            <a:off x="1200108" y="4251641"/>
            <a:ext cx="9765795" cy="1447801"/>
          </a:xfrm>
          <a:prstGeom prst="rect">
            <a:avLst/>
          </a:prstGeom>
          <a:blipFill>
            <a:blip r:embed="rId5"/>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rPr dirty="0"/>
              <a:t>Preparation of </a:t>
            </a:r>
            <a:r>
              <a:rPr dirty="0">
                <a:latin typeface="Rubik Medium"/>
                <a:ea typeface="Rubik Medium"/>
                <a:cs typeface="Rubik Medium"/>
                <a:sym typeface="Rubik Medium"/>
              </a:rPr>
              <a:t>internal</a:t>
            </a:r>
            <a:r>
              <a:rPr dirty="0"/>
              <a:t> quantum state of the ion</a:t>
            </a:r>
          </a:p>
        </p:txBody>
      </p:sp>
      <p:sp>
        <p:nvSpPr>
          <p:cNvPr id="381" name="Cooling of the external motion of the ion to the ground state"/>
          <p:cNvSpPr/>
          <p:nvPr/>
        </p:nvSpPr>
        <p:spPr>
          <a:xfrm>
            <a:off x="1200108" y="6262263"/>
            <a:ext cx="9765795" cy="1447801"/>
          </a:xfrm>
          <a:prstGeom prst="rect">
            <a:avLst/>
          </a:prstGeom>
          <a:blipFill>
            <a:blip r:embed="rId6"/>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rPr dirty="0"/>
              <a:t>Cooling of the </a:t>
            </a:r>
            <a:r>
              <a:rPr dirty="0">
                <a:latin typeface="Rubik Medium"/>
                <a:ea typeface="Rubik Medium"/>
                <a:cs typeface="Rubik Medium"/>
                <a:sym typeface="Rubik Medium"/>
              </a:rPr>
              <a:t>external</a:t>
            </a:r>
            <a:r>
              <a:rPr dirty="0"/>
              <a:t> motion of the ion to the ground state</a:t>
            </a:r>
          </a:p>
        </p:txBody>
      </p:sp>
      <p:sp>
        <p:nvSpPr>
          <p:cNvPr id="382" name="Coherent manipulation of the ion"/>
          <p:cNvSpPr/>
          <p:nvPr/>
        </p:nvSpPr>
        <p:spPr>
          <a:xfrm>
            <a:off x="1200108" y="8272884"/>
            <a:ext cx="9765795" cy="774701"/>
          </a:xfrm>
          <a:prstGeom prst="rect">
            <a:avLst/>
          </a:prstGeom>
          <a:blipFill>
            <a:blip r:embed="rId7"/>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rPr dirty="0">
                <a:latin typeface="Rubik Medium"/>
                <a:ea typeface="Rubik Medium"/>
                <a:cs typeface="Rubik Medium"/>
                <a:sym typeface="Rubik Medium"/>
              </a:rPr>
              <a:t>Coherent</a:t>
            </a:r>
            <a:r>
              <a:rPr dirty="0"/>
              <a:t> manipulation of the ion</a:t>
            </a:r>
          </a:p>
        </p:txBody>
      </p:sp>
      <p:sp>
        <p:nvSpPr>
          <p:cNvPr id="383" name="Detection of internal quantum state of the ion"/>
          <p:cNvSpPr/>
          <p:nvPr/>
        </p:nvSpPr>
        <p:spPr>
          <a:xfrm>
            <a:off x="1200108" y="9610407"/>
            <a:ext cx="9765795" cy="1447801"/>
          </a:xfrm>
          <a:prstGeom prst="rect">
            <a:avLst/>
          </a:prstGeom>
          <a:blipFill>
            <a:blip r:embed="rId8"/>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t>Detection of </a:t>
            </a:r>
            <a:r>
              <a:rPr>
                <a:latin typeface="Rubik Medium"/>
                <a:ea typeface="Rubik Medium"/>
                <a:cs typeface="Rubik Medium"/>
                <a:sym typeface="Rubik Medium"/>
              </a:rPr>
              <a:t>internal</a:t>
            </a:r>
            <a:r>
              <a:t> quantum state of the ion</a:t>
            </a:r>
          </a:p>
        </p:txBody>
      </p:sp>
      <p:sp>
        <p:nvSpPr>
          <p:cNvPr id="384" name="Line"/>
          <p:cNvSpPr/>
          <p:nvPr/>
        </p:nvSpPr>
        <p:spPr>
          <a:xfrm flipV="1">
            <a:off x="16475129" y="7184888"/>
            <a:ext cx="1" cy="940072"/>
          </a:xfrm>
          <a:prstGeom prst="line">
            <a:avLst/>
          </a:prstGeom>
          <a:ln w="76200">
            <a:solidFill>
              <a:srgbClr val="3D3D3D"/>
            </a:solidFill>
            <a:miter lim="400000"/>
            <a:head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5">
                                            <p:bg/>
                                          </p:spTgt>
                                        </p:tgtEl>
                                        <p:attrNameLst>
                                          <p:attrName>style.visibility</p:attrName>
                                        </p:attrNameLst>
                                      </p:cBhvr>
                                      <p:to>
                                        <p:strVal val="visible"/>
                                      </p:to>
                                    </p:set>
                                    <p:animEffect transition="in" filter="fade">
                                      <p:cBhvr>
                                        <p:cTn id="7" dur="500"/>
                                        <p:tgtEl>
                                          <p:spTgt spid="36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5">
                                            <p:txEl>
                                              <p:pRg st="0" end="0"/>
                                            </p:txEl>
                                          </p:spTgt>
                                        </p:tgtEl>
                                        <p:attrNameLst>
                                          <p:attrName>style.visibility</p:attrName>
                                        </p:attrNameLst>
                                      </p:cBhvr>
                                      <p:to>
                                        <p:strVal val="visible"/>
                                      </p:to>
                                    </p:set>
                                    <p:animEffect transition="in" filter="fade">
                                      <p:cBhvr>
                                        <p:cTn id="10" dur="500"/>
                                        <p:tgtEl>
                                          <p:spTgt spid="3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7"/>
                                        </p:tgtEl>
                                        <p:attrNameLst>
                                          <p:attrName>style.visibility</p:attrName>
                                        </p:attrNameLst>
                                      </p:cBhvr>
                                      <p:to>
                                        <p:strVal val="visible"/>
                                      </p:to>
                                    </p:set>
                                    <p:animEffect transition="in" filter="fade">
                                      <p:cBhvr>
                                        <p:cTn id="15" dur="500"/>
                                        <p:tgtEl>
                                          <p:spTgt spid="3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0"/>
                                        </p:tgtEl>
                                        <p:attrNameLst>
                                          <p:attrName>style.visibility</p:attrName>
                                        </p:attrNameLst>
                                      </p:cBhvr>
                                      <p:to>
                                        <p:strVal val="visible"/>
                                      </p:to>
                                    </p:set>
                                    <p:animEffect transition="in" filter="fade">
                                      <p:cBhvr>
                                        <p:cTn id="20" dur="500"/>
                                        <p:tgtEl>
                                          <p:spTgt spid="38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1"/>
                                        </p:tgtEl>
                                        <p:attrNameLst>
                                          <p:attrName>style.visibility</p:attrName>
                                        </p:attrNameLst>
                                      </p:cBhvr>
                                      <p:to>
                                        <p:strVal val="visible"/>
                                      </p:to>
                                    </p:set>
                                    <p:animEffect transition="in" filter="fade">
                                      <p:cBhvr>
                                        <p:cTn id="25" dur="500"/>
                                        <p:tgtEl>
                                          <p:spTgt spid="3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2"/>
                                        </p:tgtEl>
                                        <p:attrNameLst>
                                          <p:attrName>style.visibility</p:attrName>
                                        </p:attrNameLst>
                                      </p:cBhvr>
                                      <p:to>
                                        <p:strVal val="visible"/>
                                      </p:to>
                                    </p:set>
                                    <p:animEffect transition="in" filter="fade">
                                      <p:cBhvr>
                                        <p:cTn id="30" dur="500"/>
                                        <p:tgtEl>
                                          <p:spTgt spid="38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6"/>
                                        </p:tgtEl>
                                        <p:attrNameLst>
                                          <p:attrName>style.visibility</p:attrName>
                                        </p:attrNameLst>
                                      </p:cBhvr>
                                      <p:to>
                                        <p:strVal val="visible"/>
                                      </p:to>
                                    </p:set>
                                    <p:animEffect transition="in" filter="fade">
                                      <p:cBhvr>
                                        <p:cTn id="35" dur="500"/>
                                        <p:tgtEl>
                                          <p:spTgt spid="36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8"/>
                                        </p:tgtEl>
                                        <p:attrNameLst>
                                          <p:attrName>style.visibility</p:attrName>
                                        </p:attrNameLst>
                                      </p:cBhvr>
                                      <p:to>
                                        <p:strVal val="visible"/>
                                      </p:to>
                                    </p:set>
                                    <p:animEffect transition="in" filter="fade">
                                      <p:cBhvr>
                                        <p:cTn id="38" dur="500"/>
                                        <p:tgtEl>
                                          <p:spTgt spid="36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3"/>
                                        </p:tgtEl>
                                        <p:attrNameLst>
                                          <p:attrName>style.visibility</p:attrName>
                                        </p:attrNameLst>
                                      </p:cBhvr>
                                      <p:to>
                                        <p:strVal val="visible"/>
                                      </p:to>
                                    </p:set>
                                    <p:animEffect transition="in" filter="fade">
                                      <p:cBhvr>
                                        <p:cTn id="43" dur="500"/>
                                        <p:tgtEl>
                                          <p:spTgt spid="38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4"/>
                                        </p:tgtEl>
                                        <p:attrNameLst>
                                          <p:attrName>style.visibility</p:attrName>
                                        </p:attrNameLst>
                                      </p:cBhvr>
                                      <p:to>
                                        <p:strVal val="visible"/>
                                      </p:to>
                                    </p:set>
                                    <p:animEffect transition="in" filter="fade">
                                      <p:cBhvr>
                                        <p:cTn id="48" dur="500"/>
                                        <p:tgtEl>
                                          <p:spTgt spid="384"/>
                                        </p:tgtEl>
                                      </p:cBhvr>
                                    </p:animEffect>
                                  </p:childTnLst>
                                </p:cTn>
                              </p:par>
                              <p:par>
                                <p:cTn id="49" presetID="10" presetClass="entr" presetSubtype="0" fill="hold" nodeType="withEffect">
                                  <p:stCondLst>
                                    <p:cond delay="0"/>
                                  </p:stCondLst>
                                  <p:childTnLst>
                                    <p:set>
                                      <p:cBhvr>
                                        <p:cTn id="50" dur="1" fill="hold">
                                          <p:stCondLst>
                                            <p:cond delay="0"/>
                                          </p:stCondLst>
                                        </p:cTn>
                                        <p:tgtEl>
                                          <p:spTgt spid="373"/>
                                        </p:tgtEl>
                                        <p:attrNameLst>
                                          <p:attrName>style.visibility</p:attrName>
                                        </p:attrNameLst>
                                      </p:cBhvr>
                                      <p:to>
                                        <p:strVal val="visible"/>
                                      </p:to>
                                    </p:set>
                                    <p:animEffect transition="in" filter="fade">
                                      <p:cBhvr>
                                        <p:cTn id="51" dur="500"/>
                                        <p:tgtEl>
                                          <p:spTgt spid="37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77"/>
                                        </p:tgtEl>
                                        <p:attrNameLst>
                                          <p:attrName>style.visibility</p:attrName>
                                        </p:attrNameLst>
                                      </p:cBhvr>
                                      <p:to>
                                        <p:strVal val="visible"/>
                                      </p:to>
                                    </p:set>
                                    <p:animEffect transition="in" filter="fade">
                                      <p:cBhvr>
                                        <p:cTn id="56" dur="500"/>
                                        <p:tgtEl>
                                          <p:spTgt spid="37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9"/>
                                        </p:tgtEl>
                                        <p:attrNameLst>
                                          <p:attrName>style.visibility</p:attrName>
                                        </p:attrNameLst>
                                      </p:cBhvr>
                                      <p:to>
                                        <p:strVal val="visible"/>
                                      </p:to>
                                    </p:set>
                                    <p:animEffect transition="in" filter="fade">
                                      <p:cBhvr>
                                        <p:cTn id="61" dur="500"/>
                                        <p:tgtEl>
                                          <p:spTgt spid="3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8"/>
                                        </p:tgtEl>
                                        <p:attrNameLst>
                                          <p:attrName>style.visibility</p:attrName>
                                        </p:attrNameLst>
                                      </p:cBhvr>
                                      <p:to>
                                        <p:strVal val="visible"/>
                                      </p:to>
                                    </p:set>
                                    <p:animEffect transition="in" filter="fade">
                                      <p:cBhvr>
                                        <p:cTn id="64"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build="p" animBg="1"/>
      <p:bldP spid="366" grpId="0" animBg="1"/>
      <p:bldP spid="368" grpId="0" animBg="1"/>
      <p:bldP spid="378" grpId="0" animBg="1"/>
      <p:bldP spid="379" grpId="0" animBg="1"/>
      <p:bldP spid="380" grpId="0" animBg="1"/>
      <p:bldP spid="381" grpId="0" animBg="1"/>
      <p:bldP spid="382" grpId="0" animBg="1"/>
      <p:bldP spid="383" grpId="0" animBg="1"/>
      <p:bldP spid="3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 name="Group"/>
          <p:cNvGrpSpPr/>
          <p:nvPr/>
        </p:nvGrpSpPr>
        <p:grpSpPr>
          <a:xfrm>
            <a:off x="12955582" y="8056474"/>
            <a:ext cx="7775804" cy="5598879"/>
            <a:chOff x="0" y="0"/>
            <a:chExt cx="7775803" cy="5598877"/>
          </a:xfrm>
        </p:grpSpPr>
        <p:sp>
          <p:nvSpPr>
            <p:cNvPr id="386" name="Rectangle"/>
            <p:cNvSpPr/>
            <p:nvPr/>
          </p:nvSpPr>
          <p:spPr>
            <a:xfrm>
              <a:off x="0" y="0"/>
              <a:ext cx="7775803" cy="5598877"/>
            </a:xfrm>
            <a:prstGeom prst="rect">
              <a:avLst/>
            </a:prstGeom>
            <a:solidFill>
              <a:srgbClr val="FFFFFF"/>
            </a:solidFill>
            <a:ln w="63500" cap="flat">
              <a:solidFill>
                <a:schemeClr val="accent5">
                  <a:lumOff val="-29866"/>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387" name="Image" descr="Image"/>
            <p:cNvPicPr>
              <a:picLocks noChangeAspect="1"/>
            </p:cNvPicPr>
            <p:nvPr/>
          </p:nvPicPr>
          <p:blipFill>
            <a:blip r:embed="rId3"/>
            <a:stretch>
              <a:fillRect/>
            </a:stretch>
          </p:blipFill>
          <p:spPr>
            <a:xfrm>
              <a:off x="955505" y="243410"/>
              <a:ext cx="5799696" cy="4882793"/>
            </a:xfrm>
            <a:prstGeom prst="rect">
              <a:avLst/>
            </a:prstGeom>
            <a:ln w="12700" cap="flat">
              <a:noFill/>
              <a:miter lim="400000"/>
            </a:ln>
            <a:effectLst/>
          </p:spPr>
        </p:pic>
      </p:grpSp>
      <p:sp>
        <p:nvSpPr>
          <p:cNvPr id="392" name="Challenges with molecules"/>
          <p:cNvSpPr txBox="1">
            <a:spLocks noGrp="1"/>
          </p:cNvSpPr>
          <p:nvPr>
            <p:ph type="body" idx="21"/>
          </p:nvPr>
        </p:nvSpPr>
        <p:spPr>
          <a:xfrm>
            <a:off x="495005" y="2032000"/>
            <a:ext cx="11675784" cy="1461094"/>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rPr dirty="0"/>
              <a:t>Challenges with molecules</a:t>
            </a:r>
          </a:p>
        </p:txBody>
      </p:sp>
      <p:sp>
        <p:nvSpPr>
          <p:cNvPr id="393" name="Oscillator or Laser"/>
          <p:cNvSpPr/>
          <p:nvPr/>
        </p:nvSpPr>
        <p:spPr>
          <a:xfrm>
            <a:off x="14446992" y="533324"/>
            <a:ext cx="4066905" cy="1682857"/>
          </a:xfrm>
          <a:prstGeom prst="roundRect">
            <a:avLst>
              <a:gd name="adj" fmla="val 11320"/>
            </a:avLst>
          </a:prstGeom>
          <a:solidFill>
            <a:srgbClr val="3D3D3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Oscillator or Laser</a:t>
            </a:r>
          </a:p>
        </p:txBody>
      </p:sp>
      <p:sp>
        <p:nvSpPr>
          <p:cNvPr id="394" name="Line"/>
          <p:cNvSpPr/>
          <p:nvPr/>
        </p:nvSpPr>
        <p:spPr>
          <a:xfrm flipH="1" flipV="1">
            <a:off x="16480445" y="1781983"/>
            <a:ext cx="6273" cy="1999962"/>
          </a:xfrm>
          <a:prstGeom prst="line">
            <a:avLst/>
          </a:prstGeom>
          <a:ln w="76200">
            <a:solidFill>
              <a:srgbClr val="3D3D3D"/>
            </a:solidFill>
            <a:miter lim="400000"/>
            <a:head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95" name="Line"/>
          <p:cNvSpPr/>
          <p:nvPr/>
        </p:nvSpPr>
        <p:spPr>
          <a:xfrm flipV="1">
            <a:off x="16475129" y="7184888"/>
            <a:ext cx="1" cy="940072"/>
          </a:xfrm>
          <a:prstGeom prst="line">
            <a:avLst/>
          </a:prstGeom>
          <a:ln w="76200">
            <a:solidFill>
              <a:srgbClr val="3D3D3D"/>
            </a:solidFill>
            <a:miter lim="400000"/>
            <a:head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99" name="Group"/>
          <p:cNvGrpSpPr/>
          <p:nvPr/>
        </p:nvGrpSpPr>
        <p:grpSpPr>
          <a:xfrm>
            <a:off x="12573148" y="1300929"/>
            <a:ext cx="2674126" cy="8623951"/>
            <a:chOff x="-84598" y="-61993"/>
            <a:chExt cx="2674124" cy="8623950"/>
          </a:xfrm>
        </p:grpSpPr>
        <p:sp>
          <p:nvSpPr>
            <p:cNvPr id="396" name="Line"/>
            <p:cNvSpPr/>
            <p:nvPr/>
          </p:nvSpPr>
          <p:spPr>
            <a:xfrm flipV="1">
              <a:off x="-84598" y="-61993"/>
              <a:ext cx="1" cy="8572577"/>
            </a:xfrm>
            <a:prstGeom prst="line">
              <a:avLst/>
            </a:prstGeom>
            <a:noFill/>
            <a:ln w="76200" cap="rnd">
              <a:solidFill>
                <a:srgbClr val="3D3D3D"/>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97" name="Line"/>
            <p:cNvSpPr/>
            <p:nvPr/>
          </p:nvSpPr>
          <p:spPr>
            <a:xfrm>
              <a:off x="0" y="8561956"/>
              <a:ext cx="2589526" cy="1"/>
            </a:xfrm>
            <a:prstGeom prst="line">
              <a:avLst/>
            </a:prstGeom>
            <a:noFill/>
            <a:ln w="76200" cap="rnd">
              <a:solidFill>
                <a:srgbClr val="3D3D3D"/>
              </a:solidFill>
              <a:custDash>
                <a:ds d="100000" sp="200000"/>
              </a:custDash>
              <a:roun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98" name="Line"/>
            <p:cNvSpPr/>
            <p:nvPr/>
          </p:nvSpPr>
          <p:spPr>
            <a:xfrm>
              <a:off x="54384" y="11829"/>
              <a:ext cx="1346907" cy="1"/>
            </a:xfrm>
            <a:prstGeom prst="line">
              <a:avLst/>
            </a:prstGeom>
            <a:noFill/>
            <a:ln w="76200" cap="rnd">
              <a:solidFill>
                <a:srgbClr val="3D3D3D"/>
              </a:solidFill>
              <a:custDash>
                <a:ds d="100000" sp="200000"/>
              </a:custDash>
              <a:round/>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400" name="Counter"/>
          <p:cNvSpPr/>
          <p:nvPr/>
        </p:nvSpPr>
        <p:spPr>
          <a:xfrm>
            <a:off x="19711758" y="1921118"/>
            <a:ext cx="4066904" cy="1682857"/>
          </a:xfrm>
          <a:prstGeom prst="roundRect">
            <a:avLst>
              <a:gd name="adj" fmla="val 11320"/>
            </a:avLst>
          </a:prstGeom>
          <a:solidFill>
            <a:srgbClr val="3D3D3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Counter</a:t>
            </a:r>
          </a:p>
        </p:txBody>
      </p:sp>
      <p:sp>
        <p:nvSpPr>
          <p:cNvPr id="401" name="Line"/>
          <p:cNvSpPr/>
          <p:nvPr/>
        </p:nvSpPr>
        <p:spPr>
          <a:xfrm flipH="1" flipV="1">
            <a:off x="16496247" y="2781904"/>
            <a:ext cx="3130910" cy="1"/>
          </a:xfrm>
          <a:prstGeom prst="line">
            <a:avLst/>
          </a:prstGeom>
          <a:ln w="76200">
            <a:solidFill>
              <a:srgbClr val="3D3D3D"/>
            </a:solidFill>
            <a:miter lim="400000"/>
            <a:head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2" name="Preparation of internal quantum state of the ion"/>
          <p:cNvSpPr/>
          <p:nvPr/>
        </p:nvSpPr>
        <p:spPr>
          <a:xfrm>
            <a:off x="1200108" y="4251641"/>
            <a:ext cx="9765795" cy="1447801"/>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t>Preparation of </a:t>
            </a:r>
            <a:r>
              <a:rPr>
                <a:latin typeface="Rubik Medium"/>
                <a:ea typeface="Rubik Medium"/>
                <a:cs typeface="Rubik Medium"/>
                <a:sym typeface="Rubik Medium"/>
              </a:rPr>
              <a:t>internal</a:t>
            </a:r>
            <a:r>
              <a:t> quantum state of the ion</a:t>
            </a:r>
          </a:p>
        </p:txBody>
      </p:sp>
      <p:sp>
        <p:nvSpPr>
          <p:cNvPr id="403" name="Cooling of the external motion of the ion to the ground state"/>
          <p:cNvSpPr/>
          <p:nvPr/>
        </p:nvSpPr>
        <p:spPr>
          <a:xfrm>
            <a:off x="1200108" y="6262263"/>
            <a:ext cx="9765795" cy="1447801"/>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t>Cooling of the </a:t>
            </a:r>
            <a:r>
              <a:rPr>
                <a:latin typeface="Rubik Medium"/>
                <a:ea typeface="Rubik Medium"/>
                <a:cs typeface="Rubik Medium"/>
                <a:sym typeface="Rubik Medium"/>
              </a:rPr>
              <a:t>external</a:t>
            </a:r>
            <a:r>
              <a:t> motion of the ion to the ground state</a:t>
            </a:r>
          </a:p>
        </p:txBody>
      </p:sp>
      <p:sp>
        <p:nvSpPr>
          <p:cNvPr id="404" name="Coherent manipulation of the ion"/>
          <p:cNvSpPr/>
          <p:nvPr/>
        </p:nvSpPr>
        <p:spPr>
          <a:xfrm>
            <a:off x="1200108" y="8272884"/>
            <a:ext cx="9765795" cy="774701"/>
          </a:xfrm>
          <a:prstGeom prst="rect">
            <a:avLst/>
          </a:prstGeom>
          <a:blipFill>
            <a:blip r:embed="rId6"/>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rPr>
                <a:latin typeface="Rubik Medium"/>
                <a:ea typeface="Rubik Medium"/>
                <a:cs typeface="Rubik Medium"/>
                <a:sym typeface="Rubik Medium"/>
              </a:rPr>
              <a:t>Coherent</a:t>
            </a:r>
            <a:r>
              <a:t> manipulation of the ion</a:t>
            </a:r>
          </a:p>
        </p:txBody>
      </p:sp>
      <p:sp>
        <p:nvSpPr>
          <p:cNvPr id="405" name="Detection of internal quantum state of the ion"/>
          <p:cNvSpPr/>
          <p:nvPr/>
        </p:nvSpPr>
        <p:spPr>
          <a:xfrm>
            <a:off x="1200108" y="9610407"/>
            <a:ext cx="9765795" cy="1447801"/>
          </a:xfrm>
          <a:prstGeom prst="rect">
            <a:avLst/>
          </a:prstGeom>
          <a:blipFill>
            <a:blip r:embed="rId7"/>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t>Detection of </a:t>
            </a:r>
            <a:r>
              <a:rPr>
                <a:latin typeface="Rubik Medium"/>
                <a:ea typeface="Rubik Medium"/>
                <a:cs typeface="Rubik Medium"/>
                <a:sym typeface="Rubik Medium"/>
              </a:rPr>
              <a:t>internal</a:t>
            </a:r>
            <a:r>
              <a:t> quantum state of the ion</a:t>
            </a:r>
          </a:p>
        </p:txBody>
      </p:sp>
      <p:grpSp>
        <p:nvGrpSpPr>
          <p:cNvPr id="415" name="Group"/>
          <p:cNvGrpSpPr/>
          <p:nvPr/>
        </p:nvGrpSpPr>
        <p:grpSpPr>
          <a:xfrm>
            <a:off x="1164955" y="4275983"/>
            <a:ext cx="9800948" cy="6815734"/>
            <a:chOff x="0" y="1686939"/>
            <a:chExt cx="9800946" cy="6815733"/>
          </a:xfrm>
        </p:grpSpPr>
        <p:grpSp>
          <p:nvGrpSpPr>
            <p:cNvPr id="408" name="Group"/>
            <p:cNvGrpSpPr/>
            <p:nvPr/>
          </p:nvGrpSpPr>
          <p:grpSpPr>
            <a:xfrm>
              <a:off x="29384" y="7064681"/>
              <a:ext cx="9771563" cy="1437992"/>
              <a:chOff x="0" y="1629087"/>
              <a:chExt cx="9771561" cy="1437990"/>
            </a:xfrm>
          </p:grpSpPr>
          <p:sp>
            <p:nvSpPr>
              <p:cNvPr id="406" name="Line"/>
              <p:cNvSpPr/>
              <p:nvPr/>
            </p:nvSpPr>
            <p:spPr>
              <a:xfrm flipV="1">
                <a:off x="27463" y="1658383"/>
                <a:ext cx="9726953" cy="1407777"/>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407" name="Line"/>
              <p:cNvSpPr/>
              <p:nvPr/>
            </p:nvSpPr>
            <p:spPr>
              <a:xfrm>
                <a:off x="0" y="1629087"/>
                <a:ext cx="9771562" cy="1437992"/>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nvGrpSpPr>
            <p:cNvPr id="411" name="Group"/>
            <p:cNvGrpSpPr/>
            <p:nvPr/>
          </p:nvGrpSpPr>
          <p:grpSpPr>
            <a:xfrm>
              <a:off x="-1" y="1686939"/>
              <a:ext cx="9781184" cy="1387201"/>
              <a:chOff x="0" y="1686939"/>
              <a:chExt cx="9781182" cy="1387200"/>
            </a:xfrm>
          </p:grpSpPr>
          <p:sp>
            <p:nvSpPr>
              <p:cNvPr id="409" name="Line"/>
              <p:cNvSpPr/>
              <p:nvPr/>
            </p:nvSpPr>
            <p:spPr>
              <a:xfrm flipV="1">
                <a:off x="-1" y="1686939"/>
                <a:ext cx="9781184" cy="1366832"/>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410" name="Line"/>
              <p:cNvSpPr/>
              <p:nvPr/>
            </p:nvSpPr>
            <p:spPr>
              <a:xfrm>
                <a:off x="43286" y="1689457"/>
                <a:ext cx="9718285" cy="1384683"/>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nvGrpSpPr>
            <p:cNvPr id="414" name="Group"/>
            <p:cNvGrpSpPr/>
            <p:nvPr/>
          </p:nvGrpSpPr>
          <p:grpSpPr>
            <a:xfrm>
              <a:off x="14620" y="3615738"/>
              <a:ext cx="9759243" cy="1480928"/>
              <a:chOff x="0" y="1684470"/>
              <a:chExt cx="9759242" cy="1480926"/>
            </a:xfrm>
          </p:grpSpPr>
          <p:sp>
            <p:nvSpPr>
              <p:cNvPr id="412" name="Line"/>
              <p:cNvSpPr/>
              <p:nvPr/>
            </p:nvSpPr>
            <p:spPr>
              <a:xfrm flipV="1">
                <a:off x="16182" y="1684470"/>
                <a:ext cx="9737671" cy="1444488"/>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sp>
            <p:nvSpPr>
              <p:cNvPr id="413" name="Line"/>
              <p:cNvSpPr/>
              <p:nvPr/>
            </p:nvSpPr>
            <p:spPr>
              <a:xfrm>
                <a:off x="0" y="1691488"/>
                <a:ext cx="9759243" cy="1473910"/>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defTabSz="584200">
                  <a:defRPr sz="2400" b="0">
                    <a:latin typeface="Helvetica Light"/>
                    <a:ea typeface="Helvetica Light"/>
                    <a:cs typeface="Helvetica Light"/>
                    <a:sym typeface="Helvetica Light"/>
                  </a:defRPr>
                </a:pPr>
                <a:endParaRPr/>
              </a:p>
            </p:txBody>
          </p:sp>
        </p:grpSp>
      </p:grpSp>
      <p:grpSp>
        <p:nvGrpSpPr>
          <p:cNvPr id="418" name="Group"/>
          <p:cNvGrpSpPr/>
          <p:nvPr/>
        </p:nvGrpSpPr>
        <p:grpSpPr>
          <a:xfrm>
            <a:off x="15125629" y="3956862"/>
            <a:ext cx="2697303" cy="3052991"/>
            <a:chOff x="-70" y="-72"/>
            <a:chExt cx="2697302" cy="3052989"/>
          </a:xfrm>
        </p:grpSpPr>
        <p:pic>
          <p:nvPicPr>
            <p:cNvPr id="416" name="Image" descr="Image"/>
            <p:cNvPicPr>
              <a:picLocks noChangeAspect="1"/>
            </p:cNvPicPr>
            <p:nvPr/>
          </p:nvPicPr>
          <p:blipFill>
            <a:blip r:embed="rId8"/>
            <a:srcRect l="14567" t="8583" r="17209" b="14197"/>
            <a:stretch>
              <a:fillRect/>
            </a:stretch>
          </p:blipFill>
          <p:spPr>
            <a:xfrm>
              <a:off x="-71" y="-73"/>
              <a:ext cx="2697303" cy="3052991"/>
            </a:xfrm>
            <a:custGeom>
              <a:avLst/>
              <a:gdLst/>
              <a:ahLst/>
              <a:cxnLst>
                <a:cxn ang="0">
                  <a:pos x="wd2" y="hd2"/>
                </a:cxn>
                <a:cxn ang="5400000">
                  <a:pos x="wd2" y="hd2"/>
                </a:cxn>
                <a:cxn ang="10800000">
                  <a:pos x="wd2" y="hd2"/>
                </a:cxn>
                <a:cxn ang="16200000">
                  <a:pos x="wd2" y="hd2"/>
                </a:cxn>
              </a:cxnLst>
              <a:rect l="0" t="0" r="r" b="b"/>
              <a:pathLst>
                <a:path w="21248" h="21441" extrusionOk="0">
                  <a:moveTo>
                    <a:pt x="10615" y="1"/>
                  </a:moveTo>
                  <a:cubicBezTo>
                    <a:pt x="10374" y="4"/>
                    <a:pt x="10272" y="27"/>
                    <a:pt x="10064" y="121"/>
                  </a:cubicBezTo>
                  <a:cubicBezTo>
                    <a:pt x="9610" y="325"/>
                    <a:pt x="9023" y="968"/>
                    <a:pt x="8692" y="1626"/>
                  </a:cubicBezTo>
                  <a:cubicBezTo>
                    <a:pt x="8515" y="1978"/>
                    <a:pt x="8315" y="2441"/>
                    <a:pt x="8217" y="2721"/>
                  </a:cubicBezTo>
                  <a:cubicBezTo>
                    <a:pt x="8157" y="2892"/>
                    <a:pt x="8073" y="3123"/>
                    <a:pt x="8032" y="3237"/>
                  </a:cubicBezTo>
                  <a:cubicBezTo>
                    <a:pt x="7891" y="3628"/>
                    <a:pt x="7569" y="4913"/>
                    <a:pt x="7479" y="5450"/>
                  </a:cubicBezTo>
                  <a:cubicBezTo>
                    <a:pt x="7453" y="5604"/>
                    <a:pt x="7426" y="5742"/>
                    <a:pt x="7416" y="5756"/>
                  </a:cubicBezTo>
                  <a:cubicBezTo>
                    <a:pt x="7407" y="5771"/>
                    <a:pt x="7317" y="5755"/>
                    <a:pt x="7219" y="5723"/>
                  </a:cubicBezTo>
                  <a:cubicBezTo>
                    <a:pt x="6448" y="5469"/>
                    <a:pt x="6175" y="5387"/>
                    <a:pt x="5697" y="5255"/>
                  </a:cubicBezTo>
                  <a:cubicBezTo>
                    <a:pt x="4173" y="4835"/>
                    <a:pt x="2852" y="4636"/>
                    <a:pt x="1895" y="4683"/>
                  </a:cubicBezTo>
                  <a:cubicBezTo>
                    <a:pt x="1324" y="4711"/>
                    <a:pt x="1101" y="4756"/>
                    <a:pt x="726" y="4917"/>
                  </a:cubicBezTo>
                  <a:cubicBezTo>
                    <a:pt x="104" y="5185"/>
                    <a:pt x="-115" y="5664"/>
                    <a:pt x="66" y="6361"/>
                  </a:cubicBezTo>
                  <a:cubicBezTo>
                    <a:pt x="136" y="6629"/>
                    <a:pt x="310" y="7001"/>
                    <a:pt x="482" y="7245"/>
                  </a:cubicBezTo>
                  <a:cubicBezTo>
                    <a:pt x="544" y="7332"/>
                    <a:pt x="634" y="7464"/>
                    <a:pt x="682" y="7540"/>
                  </a:cubicBezTo>
                  <a:cubicBezTo>
                    <a:pt x="1017" y="8072"/>
                    <a:pt x="2383" y="9365"/>
                    <a:pt x="3449" y="10157"/>
                  </a:cubicBezTo>
                  <a:cubicBezTo>
                    <a:pt x="3785" y="10407"/>
                    <a:pt x="4084" y="10635"/>
                    <a:pt x="4112" y="10665"/>
                  </a:cubicBezTo>
                  <a:cubicBezTo>
                    <a:pt x="4172" y="10730"/>
                    <a:pt x="4125" y="10771"/>
                    <a:pt x="3386" y="11317"/>
                  </a:cubicBezTo>
                  <a:cubicBezTo>
                    <a:pt x="2731" y="11801"/>
                    <a:pt x="1662" y="12750"/>
                    <a:pt x="1238" y="13223"/>
                  </a:cubicBezTo>
                  <a:cubicBezTo>
                    <a:pt x="-3" y="14612"/>
                    <a:pt x="-321" y="15678"/>
                    <a:pt x="329" y="16270"/>
                  </a:cubicBezTo>
                  <a:cubicBezTo>
                    <a:pt x="679" y="16589"/>
                    <a:pt x="1114" y="16717"/>
                    <a:pt x="1958" y="16752"/>
                  </a:cubicBezTo>
                  <a:cubicBezTo>
                    <a:pt x="2741" y="16784"/>
                    <a:pt x="3304" y="16717"/>
                    <a:pt x="4624" y="16440"/>
                  </a:cubicBezTo>
                  <a:cubicBezTo>
                    <a:pt x="5272" y="16304"/>
                    <a:pt x="6637" y="15918"/>
                    <a:pt x="7113" y="15737"/>
                  </a:cubicBezTo>
                  <a:cubicBezTo>
                    <a:pt x="7406" y="15626"/>
                    <a:pt x="7456" y="15667"/>
                    <a:pt x="7504" y="16074"/>
                  </a:cubicBezTo>
                  <a:cubicBezTo>
                    <a:pt x="7528" y="16277"/>
                    <a:pt x="7636" y="16758"/>
                    <a:pt x="7804" y="17410"/>
                  </a:cubicBezTo>
                  <a:cubicBezTo>
                    <a:pt x="7840" y="17549"/>
                    <a:pt x="7875" y="17704"/>
                    <a:pt x="7885" y="17752"/>
                  </a:cubicBezTo>
                  <a:cubicBezTo>
                    <a:pt x="7942" y="18033"/>
                    <a:pt x="8321" y="19022"/>
                    <a:pt x="8567" y="19536"/>
                  </a:cubicBezTo>
                  <a:cubicBezTo>
                    <a:pt x="9055" y="20557"/>
                    <a:pt x="9627" y="21186"/>
                    <a:pt x="10258" y="21390"/>
                  </a:cubicBezTo>
                  <a:cubicBezTo>
                    <a:pt x="10900" y="21597"/>
                    <a:pt x="11698" y="21163"/>
                    <a:pt x="12256" y="20305"/>
                  </a:cubicBezTo>
                  <a:cubicBezTo>
                    <a:pt x="12507" y="19919"/>
                    <a:pt x="12952" y="19024"/>
                    <a:pt x="13009" y="18789"/>
                  </a:cubicBezTo>
                  <a:cubicBezTo>
                    <a:pt x="13017" y="18758"/>
                    <a:pt x="13048" y="18681"/>
                    <a:pt x="13075" y="18619"/>
                  </a:cubicBezTo>
                  <a:cubicBezTo>
                    <a:pt x="13122" y="18513"/>
                    <a:pt x="13198" y="18280"/>
                    <a:pt x="13338" y="17814"/>
                  </a:cubicBezTo>
                  <a:cubicBezTo>
                    <a:pt x="13509" y="17244"/>
                    <a:pt x="13788" y="16009"/>
                    <a:pt x="13788" y="15824"/>
                  </a:cubicBezTo>
                  <a:cubicBezTo>
                    <a:pt x="13788" y="15760"/>
                    <a:pt x="13815" y="15705"/>
                    <a:pt x="13850" y="15693"/>
                  </a:cubicBezTo>
                  <a:cubicBezTo>
                    <a:pt x="13885" y="15681"/>
                    <a:pt x="14107" y="15734"/>
                    <a:pt x="14344" y="15810"/>
                  </a:cubicBezTo>
                  <a:cubicBezTo>
                    <a:pt x="15678" y="16237"/>
                    <a:pt x="16701" y="16492"/>
                    <a:pt x="17718" y="16654"/>
                  </a:cubicBezTo>
                  <a:cubicBezTo>
                    <a:pt x="18382" y="16760"/>
                    <a:pt x="19621" y="16781"/>
                    <a:pt x="20010" y="16693"/>
                  </a:cubicBezTo>
                  <a:cubicBezTo>
                    <a:pt x="20515" y="16579"/>
                    <a:pt x="20904" y="16358"/>
                    <a:pt x="21101" y="16074"/>
                  </a:cubicBezTo>
                  <a:cubicBezTo>
                    <a:pt x="21220" y="15902"/>
                    <a:pt x="21279" y="15512"/>
                    <a:pt x="21232" y="15216"/>
                  </a:cubicBezTo>
                  <a:cubicBezTo>
                    <a:pt x="21181" y="14896"/>
                    <a:pt x="20904" y="14336"/>
                    <a:pt x="20582" y="13903"/>
                  </a:cubicBezTo>
                  <a:cubicBezTo>
                    <a:pt x="19895" y="12983"/>
                    <a:pt x="19006" y="12163"/>
                    <a:pt x="17411" y="10977"/>
                  </a:cubicBezTo>
                  <a:lnTo>
                    <a:pt x="17061" y="10715"/>
                  </a:lnTo>
                  <a:lnTo>
                    <a:pt x="17180" y="10626"/>
                  </a:lnTo>
                  <a:cubicBezTo>
                    <a:pt x="19354" y="9004"/>
                    <a:pt x="20493" y="7873"/>
                    <a:pt x="21023" y="6810"/>
                  </a:cubicBezTo>
                  <a:cubicBezTo>
                    <a:pt x="21200" y="6453"/>
                    <a:pt x="21205" y="6429"/>
                    <a:pt x="21219" y="5993"/>
                  </a:cubicBezTo>
                  <a:lnTo>
                    <a:pt x="21235" y="5542"/>
                  </a:lnTo>
                  <a:lnTo>
                    <a:pt x="21082" y="5333"/>
                  </a:lnTo>
                  <a:cubicBezTo>
                    <a:pt x="20707" y="4827"/>
                    <a:pt x="19981" y="4627"/>
                    <a:pt x="18728" y="4680"/>
                  </a:cubicBezTo>
                  <a:cubicBezTo>
                    <a:pt x="18123" y="4706"/>
                    <a:pt x="17124" y="4858"/>
                    <a:pt x="16311" y="5048"/>
                  </a:cubicBezTo>
                  <a:cubicBezTo>
                    <a:pt x="15869" y="5152"/>
                    <a:pt x="14638" y="5510"/>
                    <a:pt x="14201" y="5662"/>
                  </a:cubicBezTo>
                  <a:cubicBezTo>
                    <a:pt x="13886" y="5771"/>
                    <a:pt x="13788" y="5759"/>
                    <a:pt x="13788" y="5614"/>
                  </a:cubicBezTo>
                  <a:cubicBezTo>
                    <a:pt x="13788" y="5429"/>
                    <a:pt x="13507" y="4198"/>
                    <a:pt x="13303" y="3499"/>
                  </a:cubicBezTo>
                  <a:cubicBezTo>
                    <a:pt x="12916" y="2168"/>
                    <a:pt x="12265" y="947"/>
                    <a:pt x="11678" y="441"/>
                  </a:cubicBezTo>
                  <a:cubicBezTo>
                    <a:pt x="11555" y="336"/>
                    <a:pt x="11333" y="193"/>
                    <a:pt x="11184" y="123"/>
                  </a:cubicBezTo>
                  <a:cubicBezTo>
                    <a:pt x="10945" y="12"/>
                    <a:pt x="10874" y="-3"/>
                    <a:pt x="10615" y="1"/>
                  </a:cubicBezTo>
                  <a:close/>
                  <a:moveTo>
                    <a:pt x="10646" y="352"/>
                  </a:moveTo>
                  <a:cubicBezTo>
                    <a:pt x="10969" y="352"/>
                    <a:pt x="11175" y="453"/>
                    <a:pt x="11503" y="773"/>
                  </a:cubicBezTo>
                  <a:cubicBezTo>
                    <a:pt x="11715" y="981"/>
                    <a:pt x="12084" y="1495"/>
                    <a:pt x="12215" y="1765"/>
                  </a:cubicBezTo>
                  <a:cubicBezTo>
                    <a:pt x="12530" y="2412"/>
                    <a:pt x="12908" y="3384"/>
                    <a:pt x="12972" y="3711"/>
                  </a:cubicBezTo>
                  <a:cubicBezTo>
                    <a:pt x="12984" y="3770"/>
                    <a:pt x="13021" y="3903"/>
                    <a:pt x="13053" y="4006"/>
                  </a:cubicBezTo>
                  <a:cubicBezTo>
                    <a:pt x="13141" y="4289"/>
                    <a:pt x="13323" y="5068"/>
                    <a:pt x="13350" y="5280"/>
                  </a:cubicBezTo>
                  <a:cubicBezTo>
                    <a:pt x="13364" y="5383"/>
                    <a:pt x="13393" y="5555"/>
                    <a:pt x="13419" y="5664"/>
                  </a:cubicBezTo>
                  <a:cubicBezTo>
                    <a:pt x="13478" y="5915"/>
                    <a:pt x="13472" y="5923"/>
                    <a:pt x="12928" y="6116"/>
                  </a:cubicBezTo>
                  <a:cubicBezTo>
                    <a:pt x="12697" y="6198"/>
                    <a:pt x="12390" y="6317"/>
                    <a:pt x="12247" y="6381"/>
                  </a:cubicBezTo>
                  <a:cubicBezTo>
                    <a:pt x="12103" y="6444"/>
                    <a:pt x="11974" y="6498"/>
                    <a:pt x="11962" y="6498"/>
                  </a:cubicBezTo>
                  <a:cubicBezTo>
                    <a:pt x="11950" y="6498"/>
                    <a:pt x="11642" y="6628"/>
                    <a:pt x="11277" y="6788"/>
                  </a:cubicBezTo>
                  <a:lnTo>
                    <a:pt x="10615" y="7077"/>
                  </a:lnTo>
                  <a:lnTo>
                    <a:pt x="9921" y="6771"/>
                  </a:lnTo>
                  <a:cubicBezTo>
                    <a:pt x="9539" y="6601"/>
                    <a:pt x="8911" y="6342"/>
                    <a:pt x="8523" y="6194"/>
                  </a:cubicBezTo>
                  <a:cubicBezTo>
                    <a:pt x="8135" y="6046"/>
                    <a:pt x="7810" y="5914"/>
                    <a:pt x="7801" y="5901"/>
                  </a:cubicBezTo>
                  <a:cubicBezTo>
                    <a:pt x="7758" y="5840"/>
                    <a:pt x="8093" y="4302"/>
                    <a:pt x="8282" y="3688"/>
                  </a:cubicBezTo>
                  <a:cubicBezTo>
                    <a:pt x="8680" y="2398"/>
                    <a:pt x="8976" y="1752"/>
                    <a:pt x="9458" y="1110"/>
                  </a:cubicBezTo>
                  <a:cubicBezTo>
                    <a:pt x="9878" y="550"/>
                    <a:pt x="10187" y="352"/>
                    <a:pt x="10646" y="352"/>
                  </a:cubicBezTo>
                  <a:close/>
                  <a:moveTo>
                    <a:pt x="2170" y="4998"/>
                  </a:moveTo>
                  <a:cubicBezTo>
                    <a:pt x="3308" y="4997"/>
                    <a:pt x="5225" y="5393"/>
                    <a:pt x="6897" y="5974"/>
                  </a:cubicBezTo>
                  <a:cubicBezTo>
                    <a:pt x="7338" y="6127"/>
                    <a:pt x="7370" y="6148"/>
                    <a:pt x="7338" y="6261"/>
                  </a:cubicBezTo>
                  <a:cubicBezTo>
                    <a:pt x="7324" y="6310"/>
                    <a:pt x="7297" y="6506"/>
                    <a:pt x="7276" y="6696"/>
                  </a:cubicBezTo>
                  <a:cubicBezTo>
                    <a:pt x="7161" y="7726"/>
                    <a:pt x="7102" y="8310"/>
                    <a:pt x="7091" y="8577"/>
                  </a:cubicBezTo>
                  <a:lnTo>
                    <a:pt x="7082" y="8875"/>
                  </a:lnTo>
                  <a:lnTo>
                    <a:pt x="6410" y="9277"/>
                  </a:lnTo>
                  <a:cubicBezTo>
                    <a:pt x="5716" y="9693"/>
                    <a:pt x="5336" y="9934"/>
                    <a:pt x="4834" y="10272"/>
                  </a:cubicBezTo>
                  <a:cubicBezTo>
                    <a:pt x="4673" y="10380"/>
                    <a:pt x="4534" y="10469"/>
                    <a:pt x="4524" y="10469"/>
                  </a:cubicBezTo>
                  <a:cubicBezTo>
                    <a:pt x="4488" y="10469"/>
                    <a:pt x="3874" y="10020"/>
                    <a:pt x="3364" y="9619"/>
                  </a:cubicBezTo>
                  <a:cubicBezTo>
                    <a:pt x="2014" y="8557"/>
                    <a:pt x="960" y="7442"/>
                    <a:pt x="598" y="6698"/>
                  </a:cubicBezTo>
                  <a:cubicBezTo>
                    <a:pt x="262" y="6010"/>
                    <a:pt x="276" y="5697"/>
                    <a:pt x="660" y="5366"/>
                  </a:cubicBezTo>
                  <a:cubicBezTo>
                    <a:pt x="964" y="5105"/>
                    <a:pt x="1397" y="4999"/>
                    <a:pt x="2170" y="4998"/>
                  </a:cubicBezTo>
                  <a:close/>
                  <a:moveTo>
                    <a:pt x="18912" y="5009"/>
                  </a:moveTo>
                  <a:cubicBezTo>
                    <a:pt x="20400" y="4970"/>
                    <a:pt x="21057" y="5391"/>
                    <a:pt x="20826" y="6247"/>
                  </a:cubicBezTo>
                  <a:cubicBezTo>
                    <a:pt x="20617" y="7018"/>
                    <a:pt x="19835" y="7965"/>
                    <a:pt x="18390" y="9190"/>
                  </a:cubicBezTo>
                  <a:cubicBezTo>
                    <a:pt x="18067" y="9465"/>
                    <a:pt x="17563" y="9864"/>
                    <a:pt x="17271" y="10079"/>
                  </a:cubicBezTo>
                  <a:cubicBezTo>
                    <a:pt x="16978" y="10294"/>
                    <a:pt x="16730" y="10469"/>
                    <a:pt x="16721" y="10469"/>
                  </a:cubicBezTo>
                  <a:cubicBezTo>
                    <a:pt x="16711" y="10469"/>
                    <a:pt x="16571" y="10380"/>
                    <a:pt x="16411" y="10272"/>
                  </a:cubicBezTo>
                  <a:cubicBezTo>
                    <a:pt x="15980" y="9979"/>
                    <a:pt x="15175" y="9474"/>
                    <a:pt x="14645" y="9162"/>
                  </a:cubicBezTo>
                  <a:lnTo>
                    <a:pt x="14179" y="8886"/>
                  </a:lnTo>
                  <a:lnTo>
                    <a:pt x="14151" y="8507"/>
                  </a:lnTo>
                  <a:cubicBezTo>
                    <a:pt x="14097" y="7765"/>
                    <a:pt x="14035" y="7146"/>
                    <a:pt x="13969" y="6696"/>
                  </a:cubicBezTo>
                  <a:cubicBezTo>
                    <a:pt x="13932" y="6445"/>
                    <a:pt x="13915" y="6216"/>
                    <a:pt x="13929" y="6186"/>
                  </a:cubicBezTo>
                  <a:cubicBezTo>
                    <a:pt x="13963" y="6106"/>
                    <a:pt x="14240" y="6004"/>
                    <a:pt x="15157" y="5731"/>
                  </a:cubicBezTo>
                  <a:cubicBezTo>
                    <a:pt x="15955" y="5494"/>
                    <a:pt x="16694" y="5308"/>
                    <a:pt x="17171" y="5224"/>
                  </a:cubicBezTo>
                  <a:cubicBezTo>
                    <a:pt x="17309" y="5199"/>
                    <a:pt x="17480" y="5162"/>
                    <a:pt x="17549" y="5143"/>
                  </a:cubicBezTo>
                  <a:cubicBezTo>
                    <a:pt x="17618" y="5124"/>
                    <a:pt x="17921" y="5084"/>
                    <a:pt x="18221" y="5054"/>
                  </a:cubicBezTo>
                  <a:cubicBezTo>
                    <a:pt x="18467" y="5029"/>
                    <a:pt x="18700" y="5015"/>
                    <a:pt x="18912" y="5009"/>
                  </a:cubicBezTo>
                  <a:close/>
                  <a:moveTo>
                    <a:pt x="13497" y="6294"/>
                  </a:moveTo>
                  <a:cubicBezTo>
                    <a:pt x="13513" y="6303"/>
                    <a:pt x="13549" y="6481"/>
                    <a:pt x="13575" y="6693"/>
                  </a:cubicBezTo>
                  <a:cubicBezTo>
                    <a:pt x="13602" y="6904"/>
                    <a:pt x="13643" y="7204"/>
                    <a:pt x="13666" y="7359"/>
                  </a:cubicBezTo>
                  <a:cubicBezTo>
                    <a:pt x="13689" y="7514"/>
                    <a:pt x="13718" y="7854"/>
                    <a:pt x="13732" y="8114"/>
                  </a:cubicBezTo>
                  <a:cubicBezTo>
                    <a:pt x="13745" y="8375"/>
                    <a:pt x="13739" y="8594"/>
                    <a:pt x="13719" y="8605"/>
                  </a:cubicBezTo>
                  <a:cubicBezTo>
                    <a:pt x="13700" y="8615"/>
                    <a:pt x="13636" y="8596"/>
                    <a:pt x="13578" y="8560"/>
                  </a:cubicBezTo>
                  <a:cubicBezTo>
                    <a:pt x="13374" y="8434"/>
                    <a:pt x="12455" y="7956"/>
                    <a:pt x="11531" y="7496"/>
                  </a:cubicBezTo>
                  <a:cubicBezTo>
                    <a:pt x="11294" y="7378"/>
                    <a:pt x="11099" y="7273"/>
                    <a:pt x="11099" y="7264"/>
                  </a:cubicBezTo>
                  <a:cubicBezTo>
                    <a:pt x="11099" y="7244"/>
                    <a:pt x="12481" y="6648"/>
                    <a:pt x="12528" y="6648"/>
                  </a:cubicBezTo>
                  <a:cubicBezTo>
                    <a:pt x="12548" y="6648"/>
                    <a:pt x="12616" y="6623"/>
                    <a:pt x="12681" y="6592"/>
                  </a:cubicBezTo>
                  <a:cubicBezTo>
                    <a:pt x="12939" y="6473"/>
                    <a:pt x="13470" y="6279"/>
                    <a:pt x="13497" y="6294"/>
                  </a:cubicBezTo>
                  <a:close/>
                  <a:moveTo>
                    <a:pt x="7832" y="6314"/>
                  </a:moveTo>
                  <a:cubicBezTo>
                    <a:pt x="7865" y="6316"/>
                    <a:pt x="7916" y="6336"/>
                    <a:pt x="8007" y="6375"/>
                  </a:cubicBezTo>
                  <a:cubicBezTo>
                    <a:pt x="8114" y="6421"/>
                    <a:pt x="8218" y="6459"/>
                    <a:pt x="8239" y="6459"/>
                  </a:cubicBezTo>
                  <a:cubicBezTo>
                    <a:pt x="8278" y="6459"/>
                    <a:pt x="8847" y="6697"/>
                    <a:pt x="9658" y="7050"/>
                  </a:cubicBezTo>
                  <a:cubicBezTo>
                    <a:pt x="9918" y="7163"/>
                    <a:pt x="10123" y="7269"/>
                    <a:pt x="10111" y="7287"/>
                  </a:cubicBezTo>
                  <a:cubicBezTo>
                    <a:pt x="10099" y="7304"/>
                    <a:pt x="9868" y="7424"/>
                    <a:pt x="9599" y="7554"/>
                  </a:cubicBezTo>
                  <a:cubicBezTo>
                    <a:pt x="8819" y="7929"/>
                    <a:pt x="8731" y="7973"/>
                    <a:pt x="8598" y="8056"/>
                  </a:cubicBezTo>
                  <a:cubicBezTo>
                    <a:pt x="8529" y="8099"/>
                    <a:pt x="8439" y="8144"/>
                    <a:pt x="8401" y="8156"/>
                  </a:cubicBezTo>
                  <a:cubicBezTo>
                    <a:pt x="8363" y="8168"/>
                    <a:pt x="8175" y="8268"/>
                    <a:pt x="7982" y="8379"/>
                  </a:cubicBezTo>
                  <a:cubicBezTo>
                    <a:pt x="7789" y="8490"/>
                    <a:pt x="7609" y="8593"/>
                    <a:pt x="7582" y="8608"/>
                  </a:cubicBezTo>
                  <a:cubicBezTo>
                    <a:pt x="7555" y="8622"/>
                    <a:pt x="7519" y="8618"/>
                    <a:pt x="7504" y="8596"/>
                  </a:cubicBezTo>
                  <a:cubicBezTo>
                    <a:pt x="7444" y="8510"/>
                    <a:pt x="7679" y="6454"/>
                    <a:pt x="7760" y="6356"/>
                  </a:cubicBezTo>
                  <a:cubicBezTo>
                    <a:pt x="7785" y="6325"/>
                    <a:pt x="7799" y="6311"/>
                    <a:pt x="7832" y="6314"/>
                  </a:cubicBezTo>
                  <a:close/>
                  <a:moveTo>
                    <a:pt x="10633" y="7465"/>
                  </a:moveTo>
                  <a:lnTo>
                    <a:pt x="11065" y="7674"/>
                  </a:lnTo>
                  <a:cubicBezTo>
                    <a:pt x="11886" y="8071"/>
                    <a:pt x="12619" y="8448"/>
                    <a:pt x="13313" y="8828"/>
                  </a:cubicBezTo>
                  <a:lnTo>
                    <a:pt x="13782" y="9084"/>
                  </a:lnTo>
                  <a:lnTo>
                    <a:pt x="13810" y="9558"/>
                  </a:lnTo>
                  <a:cubicBezTo>
                    <a:pt x="13858" y="10309"/>
                    <a:pt x="13818" y="12251"/>
                    <a:pt x="13750" y="12323"/>
                  </a:cubicBezTo>
                  <a:cubicBezTo>
                    <a:pt x="13657" y="12423"/>
                    <a:pt x="12286" y="13160"/>
                    <a:pt x="11603" y="13480"/>
                  </a:cubicBezTo>
                  <a:cubicBezTo>
                    <a:pt x="11406" y="13571"/>
                    <a:pt x="11127" y="13709"/>
                    <a:pt x="10980" y="13783"/>
                  </a:cubicBezTo>
                  <a:cubicBezTo>
                    <a:pt x="10834" y="13858"/>
                    <a:pt x="10671" y="13917"/>
                    <a:pt x="10621" y="13917"/>
                  </a:cubicBezTo>
                  <a:cubicBezTo>
                    <a:pt x="10485" y="13916"/>
                    <a:pt x="8403" y="12879"/>
                    <a:pt x="7673" y="12448"/>
                  </a:cubicBezTo>
                  <a:lnTo>
                    <a:pt x="7463" y="12323"/>
                  </a:lnTo>
                  <a:lnTo>
                    <a:pt x="7435" y="11949"/>
                  </a:lnTo>
                  <a:cubicBezTo>
                    <a:pt x="7399" y="11436"/>
                    <a:pt x="7396" y="9894"/>
                    <a:pt x="7429" y="9449"/>
                  </a:cubicBezTo>
                  <a:lnTo>
                    <a:pt x="7454" y="9084"/>
                  </a:lnTo>
                  <a:lnTo>
                    <a:pt x="7754" y="8920"/>
                  </a:lnTo>
                  <a:cubicBezTo>
                    <a:pt x="8624" y="8441"/>
                    <a:pt x="9766" y="7862"/>
                    <a:pt x="10477" y="7537"/>
                  </a:cubicBezTo>
                  <a:lnTo>
                    <a:pt x="10633" y="7465"/>
                  </a:lnTo>
                  <a:close/>
                  <a:moveTo>
                    <a:pt x="7000" y="9388"/>
                  </a:moveTo>
                  <a:cubicBezTo>
                    <a:pt x="7011" y="9397"/>
                    <a:pt x="7024" y="9992"/>
                    <a:pt x="7029" y="10706"/>
                  </a:cubicBezTo>
                  <a:cubicBezTo>
                    <a:pt x="7033" y="11421"/>
                    <a:pt x="7026" y="12016"/>
                    <a:pt x="7013" y="12027"/>
                  </a:cubicBezTo>
                  <a:cubicBezTo>
                    <a:pt x="6966" y="12069"/>
                    <a:pt x="4912" y="10791"/>
                    <a:pt x="4903" y="10715"/>
                  </a:cubicBezTo>
                  <a:cubicBezTo>
                    <a:pt x="4894" y="10643"/>
                    <a:pt x="6950" y="9343"/>
                    <a:pt x="7000" y="9388"/>
                  </a:cubicBezTo>
                  <a:close/>
                  <a:moveTo>
                    <a:pt x="14257" y="9402"/>
                  </a:moveTo>
                  <a:cubicBezTo>
                    <a:pt x="14272" y="9389"/>
                    <a:pt x="14425" y="9464"/>
                    <a:pt x="14595" y="9569"/>
                  </a:cubicBezTo>
                  <a:cubicBezTo>
                    <a:pt x="14765" y="9674"/>
                    <a:pt x="15015" y="9830"/>
                    <a:pt x="15154" y="9915"/>
                  </a:cubicBezTo>
                  <a:cubicBezTo>
                    <a:pt x="15507" y="10130"/>
                    <a:pt x="16082" y="10507"/>
                    <a:pt x="16236" y="10623"/>
                  </a:cubicBezTo>
                  <a:lnTo>
                    <a:pt x="16367" y="10720"/>
                  </a:lnTo>
                  <a:lnTo>
                    <a:pt x="15948" y="10999"/>
                  </a:lnTo>
                  <a:cubicBezTo>
                    <a:pt x="15719" y="11153"/>
                    <a:pt x="15254" y="11452"/>
                    <a:pt x="14913" y="11662"/>
                  </a:cubicBezTo>
                  <a:cubicBezTo>
                    <a:pt x="14573" y="11873"/>
                    <a:pt x="14286" y="12044"/>
                    <a:pt x="14276" y="12044"/>
                  </a:cubicBezTo>
                  <a:cubicBezTo>
                    <a:pt x="14265" y="12044"/>
                    <a:pt x="14248" y="12029"/>
                    <a:pt x="14238" y="12014"/>
                  </a:cubicBezTo>
                  <a:cubicBezTo>
                    <a:pt x="14210" y="11967"/>
                    <a:pt x="14228" y="9428"/>
                    <a:pt x="14257" y="9402"/>
                  </a:cubicBezTo>
                  <a:close/>
                  <a:moveTo>
                    <a:pt x="10662" y="9689"/>
                  </a:moveTo>
                  <a:cubicBezTo>
                    <a:pt x="10557" y="9687"/>
                    <a:pt x="10449" y="9696"/>
                    <a:pt x="10339" y="9717"/>
                  </a:cubicBezTo>
                  <a:cubicBezTo>
                    <a:pt x="9832" y="9812"/>
                    <a:pt x="9461" y="10235"/>
                    <a:pt x="9461" y="10715"/>
                  </a:cubicBezTo>
                  <a:cubicBezTo>
                    <a:pt x="9461" y="11169"/>
                    <a:pt x="9793" y="11579"/>
                    <a:pt x="10255" y="11696"/>
                  </a:cubicBezTo>
                  <a:cubicBezTo>
                    <a:pt x="10508" y="11760"/>
                    <a:pt x="10936" y="11731"/>
                    <a:pt x="11159" y="11635"/>
                  </a:cubicBezTo>
                  <a:cubicBezTo>
                    <a:pt x="11835" y="11343"/>
                    <a:pt x="11995" y="10480"/>
                    <a:pt x="11465" y="9987"/>
                  </a:cubicBezTo>
                  <a:cubicBezTo>
                    <a:pt x="11260" y="9797"/>
                    <a:pt x="10975" y="9694"/>
                    <a:pt x="10662" y="9689"/>
                  </a:cubicBezTo>
                  <a:close/>
                  <a:moveTo>
                    <a:pt x="16736" y="10952"/>
                  </a:moveTo>
                  <a:lnTo>
                    <a:pt x="16933" y="11094"/>
                  </a:lnTo>
                  <a:cubicBezTo>
                    <a:pt x="18685" y="12356"/>
                    <a:pt x="20070" y="13690"/>
                    <a:pt x="20597" y="14628"/>
                  </a:cubicBezTo>
                  <a:cubicBezTo>
                    <a:pt x="21106" y="15533"/>
                    <a:pt x="20880" y="16135"/>
                    <a:pt x="19960" y="16334"/>
                  </a:cubicBezTo>
                  <a:cubicBezTo>
                    <a:pt x="19290" y="16478"/>
                    <a:pt x="18270" y="16426"/>
                    <a:pt x="17127" y="16186"/>
                  </a:cubicBezTo>
                  <a:cubicBezTo>
                    <a:pt x="16233" y="15998"/>
                    <a:pt x="16212" y="15994"/>
                    <a:pt x="15254" y="15712"/>
                  </a:cubicBezTo>
                  <a:cubicBezTo>
                    <a:pt x="14202" y="15403"/>
                    <a:pt x="13913" y="15293"/>
                    <a:pt x="13913" y="15205"/>
                  </a:cubicBezTo>
                  <a:cubicBezTo>
                    <a:pt x="13913" y="15169"/>
                    <a:pt x="13942" y="14954"/>
                    <a:pt x="13976" y="14725"/>
                  </a:cubicBezTo>
                  <a:cubicBezTo>
                    <a:pt x="14043" y="14258"/>
                    <a:pt x="14110" y="13579"/>
                    <a:pt x="14151" y="12956"/>
                  </a:cubicBezTo>
                  <a:lnTo>
                    <a:pt x="14179" y="12535"/>
                  </a:lnTo>
                  <a:lnTo>
                    <a:pt x="14751" y="12198"/>
                  </a:lnTo>
                  <a:cubicBezTo>
                    <a:pt x="15291" y="11878"/>
                    <a:pt x="15828" y="11543"/>
                    <a:pt x="16458" y="11133"/>
                  </a:cubicBezTo>
                  <a:lnTo>
                    <a:pt x="16736" y="10952"/>
                  </a:lnTo>
                  <a:close/>
                  <a:moveTo>
                    <a:pt x="4524" y="10957"/>
                  </a:moveTo>
                  <a:cubicBezTo>
                    <a:pt x="4538" y="10957"/>
                    <a:pt x="4656" y="11030"/>
                    <a:pt x="4787" y="11119"/>
                  </a:cubicBezTo>
                  <a:cubicBezTo>
                    <a:pt x="5126" y="11349"/>
                    <a:pt x="5442" y="11554"/>
                    <a:pt x="5781" y="11763"/>
                  </a:cubicBezTo>
                  <a:cubicBezTo>
                    <a:pt x="5943" y="11862"/>
                    <a:pt x="6216" y="12029"/>
                    <a:pt x="6385" y="12133"/>
                  </a:cubicBezTo>
                  <a:cubicBezTo>
                    <a:pt x="6553" y="12238"/>
                    <a:pt x="6769" y="12368"/>
                    <a:pt x="6866" y="12420"/>
                  </a:cubicBezTo>
                  <a:cubicBezTo>
                    <a:pt x="7025" y="12507"/>
                    <a:pt x="7044" y="12535"/>
                    <a:pt x="7069" y="12702"/>
                  </a:cubicBezTo>
                  <a:cubicBezTo>
                    <a:pt x="7085" y="12804"/>
                    <a:pt x="7102" y="13011"/>
                    <a:pt x="7104" y="13162"/>
                  </a:cubicBezTo>
                  <a:cubicBezTo>
                    <a:pt x="7106" y="13313"/>
                    <a:pt x="7134" y="13643"/>
                    <a:pt x="7169" y="13895"/>
                  </a:cubicBezTo>
                  <a:cubicBezTo>
                    <a:pt x="7204" y="14147"/>
                    <a:pt x="7228" y="14393"/>
                    <a:pt x="7226" y="14444"/>
                  </a:cubicBezTo>
                  <a:cubicBezTo>
                    <a:pt x="7223" y="14494"/>
                    <a:pt x="7242" y="14663"/>
                    <a:pt x="7266" y="14817"/>
                  </a:cubicBezTo>
                  <a:cubicBezTo>
                    <a:pt x="7336" y="15259"/>
                    <a:pt x="7335" y="15267"/>
                    <a:pt x="7044" y="15372"/>
                  </a:cubicBezTo>
                  <a:cubicBezTo>
                    <a:pt x="6906" y="15422"/>
                    <a:pt x="6731" y="15487"/>
                    <a:pt x="6660" y="15514"/>
                  </a:cubicBezTo>
                  <a:cubicBezTo>
                    <a:pt x="6588" y="15542"/>
                    <a:pt x="6352" y="15615"/>
                    <a:pt x="6134" y="15676"/>
                  </a:cubicBezTo>
                  <a:cubicBezTo>
                    <a:pt x="5917" y="15737"/>
                    <a:pt x="5500" y="15853"/>
                    <a:pt x="5206" y="15935"/>
                  </a:cubicBezTo>
                  <a:cubicBezTo>
                    <a:pt x="4912" y="16018"/>
                    <a:pt x="4599" y="16098"/>
                    <a:pt x="4512" y="16111"/>
                  </a:cubicBezTo>
                  <a:cubicBezTo>
                    <a:pt x="4424" y="16124"/>
                    <a:pt x="4297" y="16148"/>
                    <a:pt x="4227" y="16166"/>
                  </a:cubicBezTo>
                  <a:cubicBezTo>
                    <a:pt x="4158" y="16185"/>
                    <a:pt x="3817" y="16243"/>
                    <a:pt x="3471" y="16297"/>
                  </a:cubicBezTo>
                  <a:cubicBezTo>
                    <a:pt x="2339" y="16475"/>
                    <a:pt x="1429" y="16448"/>
                    <a:pt x="920" y="16219"/>
                  </a:cubicBezTo>
                  <a:cubicBezTo>
                    <a:pt x="688" y="16115"/>
                    <a:pt x="443" y="15870"/>
                    <a:pt x="407" y="15709"/>
                  </a:cubicBezTo>
                  <a:cubicBezTo>
                    <a:pt x="288" y="15178"/>
                    <a:pt x="672" y="14405"/>
                    <a:pt x="1507" y="13494"/>
                  </a:cubicBezTo>
                  <a:cubicBezTo>
                    <a:pt x="1879" y="13089"/>
                    <a:pt x="2915" y="12142"/>
                    <a:pt x="3358" y="11805"/>
                  </a:cubicBezTo>
                  <a:cubicBezTo>
                    <a:pt x="3933" y="11367"/>
                    <a:pt x="4498" y="10957"/>
                    <a:pt x="4524" y="10957"/>
                  </a:cubicBezTo>
                  <a:close/>
                  <a:moveTo>
                    <a:pt x="7507" y="12827"/>
                  </a:moveTo>
                  <a:cubicBezTo>
                    <a:pt x="7519" y="12810"/>
                    <a:pt x="7709" y="12899"/>
                    <a:pt x="7932" y="13023"/>
                  </a:cubicBezTo>
                  <a:cubicBezTo>
                    <a:pt x="8155" y="13146"/>
                    <a:pt x="8482" y="13317"/>
                    <a:pt x="8657" y="13402"/>
                  </a:cubicBezTo>
                  <a:cubicBezTo>
                    <a:pt x="8833" y="13486"/>
                    <a:pt x="9004" y="13572"/>
                    <a:pt x="9036" y="13594"/>
                  </a:cubicBezTo>
                  <a:cubicBezTo>
                    <a:pt x="9068" y="13616"/>
                    <a:pt x="9310" y="13738"/>
                    <a:pt x="9577" y="13861"/>
                  </a:cubicBezTo>
                  <a:cubicBezTo>
                    <a:pt x="9843" y="13985"/>
                    <a:pt x="10071" y="14107"/>
                    <a:pt x="10080" y="14132"/>
                  </a:cubicBezTo>
                  <a:cubicBezTo>
                    <a:pt x="10097" y="14178"/>
                    <a:pt x="9259" y="14567"/>
                    <a:pt x="8808" y="14723"/>
                  </a:cubicBezTo>
                  <a:cubicBezTo>
                    <a:pt x="8669" y="14771"/>
                    <a:pt x="8424" y="14863"/>
                    <a:pt x="8264" y="14929"/>
                  </a:cubicBezTo>
                  <a:cubicBezTo>
                    <a:pt x="7779" y="15127"/>
                    <a:pt x="7781" y="15125"/>
                    <a:pt x="7738" y="15027"/>
                  </a:cubicBezTo>
                  <a:cubicBezTo>
                    <a:pt x="7699" y="14935"/>
                    <a:pt x="7627" y="14425"/>
                    <a:pt x="7588" y="13953"/>
                  </a:cubicBezTo>
                  <a:cubicBezTo>
                    <a:pt x="7575" y="13799"/>
                    <a:pt x="7556" y="13588"/>
                    <a:pt x="7544" y="13485"/>
                  </a:cubicBezTo>
                  <a:cubicBezTo>
                    <a:pt x="7497" y="13052"/>
                    <a:pt x="7486" y="12857"/>
                    <a:pt x="7507" y="12827"/>
                  </a:cubicBezTo>
                  <a:close/>
                  <a:moveTo>
                    <a:pt x="10608" y="14344"/>
                  </a:moveTo>
                  <a:lnTo>
                    <a:pt x="11324" y="14659"/>
                  </a:lnTo>
                  <a:cubicBezTo>
                    <a:pt x="11979" y="14945"/>
                    <a:pt x="13044" y="15369"/>
                    <a:pt x="13269" y="15431"/>
                  </a:cubicBezTo>
                  <a:cubicBezTo>
                    <a:pt x="13444" y="15479"/>
                    <a:pt x="13460" y="15532"/>
                    <a:pt x="13391" y="15907"/>
                  </a:cubicBezTo>
                  <a:cubicBezTo>
                    <a:pt x="13067" y="17677"/>
                    <a:pt x="12531" y="19205"/>
                    <a:pt x="11906" y="20138"/>
                  </a:cubicBezTo>
                  <a:cubicBezTo>
                    <a:pt x="11653" y="20515"/>
                    <a:pt x="11297" y="20870"/>
                    <a:pt x="11059" y="20980"/>
                  </a:cubicBezTo>
                  <a:cubicBezTo>
                    <a:pt x="10862" y="21071"/>
                    <a:pt x="10442" y="21091"/>
                    <a:pt x="10264" y="21019"/>
                  </a:cubicBezTo>
                  <a:cubicBezTo>
                    <a:pt x="10050" y="20932"/>
                    <a:pt x="9599" y="20525"/>
                    <a:pt x="9395" y="20233"/>
                  </a:cubicBezTo>
                  <a:cubicBezTo>
                    <a:pt x="8968" y="19620"/>
                    <a:pt x="8468" y="18465"/>
                    <a:pt x="8226" y="17532"/>
                  </a:cubicBezTo>
                  <a:cubicBezTo>
                    <a:pt x="8189" y="17388"/>
                    <a:pt x="8121" y="17120"/>
                    <a:pt x="8073" y="16936"/>
                  </a:cubicBezTo>
                  <a:cubicBezTo>
                    <a:pt x="8025" y="16752"/>
                    <a:pt x="7973" y="16532"/>
                    <a:pt x="7960" y="16448"/>
                  </a:cubicBezTo>
                  <a:cubicBezTo>
                    <a:pt x="7948" y="16364"/>
                    <a:pt x="7904" y="16131"/>
                    <a:pt x="7860" y="15927"/>
                  </a:cubicBezTo>
                  <a:cubicBezTo>
                    <a:pt x="7817" y="15723"/>
                    <a:pt x="7788" y="15545"/>
                    <a:pt x="7798" y="15531"/>
                  </a:cubicBezTo>
                  <a:cubicBezTo>
                    <a:pt x="7807" y="15517"/>
                    <a:pt x="7982" y="15440"/>
                    <a:pt x="8185" y="15361"/>
                  </a:cubicBezTo>
                  <a:cubicBezTo>
                    <a:pt x="9029" y="15035"/>
                    <a:pt x="9962" y="14651"/>
                    <a:pt x="10274" y="14503"/>
                  </a:cubicBezTo>
                  <a:lnTo>
                    <a:pt x="10608" y="14344"/>
                  </a:lnTo>
                  <a:close/>
                </a:path>
              </a:pathLst>
            </a:custGeom>
            <a:ln w="12700" cap="flat">
              <a:noFill/>
              <a:miter lim="400000"/>
            </a:ln>
            <a:effectLst/>
          </p:spPr>
        </p:pic>
        <p:sp>
          <p:nvSpPr>
            <p:cNvPr id="417" name="Circle"/>
            <p:cNvSpPr/>
            <p:nvPr/>
          </p:nvSpPr>
          <p:spPr>
            <a:xfrm>
              <a:off x="1080800" y="1449045"/>
              <a:ext cx="279401" cy="279401"/>
            </a:xfrm>
            <a:prstGeom prst="ellipse">
              <a:avLst/>
            </a:prstGeom>
            <a:solidFill>
              <a:srgbClr val="ED7D3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419" name="Image" descr="Image"/>
          <p:cNvPicPr>
            <a:picLocks noChangeAspect="1"/>
          </p:cNvPicPr>
          <p:nvPr/>
        </p:nvPicPr>
        <p:blipFill>
          <a:blip r:embed="rId9"/>
          <a:srcRect l="14657" t="8671" r="17294" b="14363"/>
          <a:stretch>
            <a:fillRect/>
          </a:stretch>
        </p:blipFill>
        <p:spPr>
          <a:xfrm>
            <a:off x="12305642" y="3960589"/>
            <a:ext cx="2692662" cy="3045499"/>
          </a:xfrm>
          <a:custGeom>
            <a:avLst/>
            <a:gdLst/>
            <a:ahLst/>
            <a:cxnLst>
              <a:cxn ang="0">
                <a:pos x="wd2" y="hd2"/>
              </a:cxn>
              <a:cxn ang="5400000">
                <a:pos x="wd2" y="hd2"/>
              </a:cxn>
              <a:cxn ang="10800000">
                <a:pos x="wd2" y="hd2"/>
              </a:cxn>
              <a:cxn ang="16200000">
                <a:pos x="wd2" y="hd2"/>
              </a:cxn>
            </a:cxnLst>
            <a:rect l="0" t="0" r="r" b="b"/>
            <a:pathLst>
              <a:path w="21114" h="21563" extrusionOk="0">
                <a:moveTo>
                  <a:pt x="10573" y="2"/>
                </a:moveTo>
                <a:cubicBezTo>
                  <a:pt x="10375" y="12"/>
                  <a:pt x="10121" y="65"/>
                  <a:pt x="9954" y="143"/>
                </a:cubicBezTo>
                <a:cubicBezTo>
                  <a:pt x="9219" y="483"/>
                  <a:pt x="8478" y="1701"/>
                  <a:pt x="7953" y="3428"/>
                </a:cubicBezTo>
                <a:cubicBezTo>
                  <a:pt x="7768" y="4037"/>
                  <a:pt x="7503" y="5136"/>
                  <a:pt x="7452" y="5518"/>
                </a:cubicBezTo>
                <a:cubicBezTo>
                  <a:pt x="7435" y="5641"/>
                  <a:pt x="7396" y="5759"/>
                  <a:pt x="7365" y="5782"/>
                </a:cubicBezTo>
                <a:cubicBezTo>
                  <a:pt x="7322" y="5814"/>
                  <a:pt x="7191" y="5788"/>
                  <a:pt x="6842" y="5673"/>
                </a:cubicBezTo>
                <a:cubicBezTo>
                  <a:pt x="4882" y="5028"/>
                  <a:pt x="3393" y="4731"/>
                  <a:pt x="2115" y="4731"/>
                </a:cubicBezTo>
                <a:cubicBezTo>
                  <a:pt x="991" y="4731"/>
                  <a:pt x="350" y="4969"/>
                  <a:pt x="104" y="5479"/>
                </a:cubicBezTo>
                <a:cubicBezTo>
                  <a:pt x="-388" y="6501"/>
                  <a:pt x="928" y="8326"/>
                  <a:pt x="3618" y="10349"/>
                </a:cubicBezTo>
                <a:cubicBezTo>
                  <a:pt x="3902" y="10563"/>
                  <a:pt x="4134" y="10757"/>
                  <a:pt x="4134" y="10781"/>
                </a:cubicBezTo>
                <a:cubicBezTo>
                  <a:pt x="4134" y="10806"/>
                  <a:pt x="3894" y="11007"/>
                  <a:pt x="3599" y="11228"/>
                </a:cubicBezTo>
                <a:cubicBezTo>
                  <a:pt x="2966" y="11704"/>
                  <a:pt x="1870" y="12662"/>
                  <a:pt x="1430" y="13125"/>
                </a:cubicBezTo>
                <a:cubicBezTo>
                  <a:pt x="467" y="14137"/>
                  <a:pt x="-29" y="15048"/>
                  <a:pt x="2" y="15702"/>
                </a:cubicBezTo>
                <a:cubicBezTo>
                  <a:pt x="12" y="15920"/>
                  <a:pt x="83" y="16109"/>
                  <a:pt x="213" y="16264"/>
                </a:cubicBezTo>
                <a:cubicBezTo>
                  <a:pt x="491" y="16595"/>
                  <a:pt x="889" y="16759"/>
                  <a:pt x="1614" y="16837"/>
                </a:cubicBezTo>
                <a:cubicBezTo>
                  <a:pt x="2792" y="16964"/>
                  <a:pt x="4826" y="16592"/>
                  <a:pt x="6973" y="15856"/>
                </a:cubicBezTo>
                <a:cubicBezTo>
                  <a:pt x="7375" y="15718"/>
                  <a:pt x="7410" y="15730"/>
                  <a:pt x="7452" y="16045"/>
                </a:cubicBezTo>
                <a:cubicBezTo>
                  <a:pt x="7468" y="16167"/>
                  <a:pt x="7551" y="16566"/>
                  <a:pt x="7632" y="16930"/>
                </a:cubicBezTo>
                <a:cubicBezTo>
                  <a:pt x="8216" y="19526"/>
                  <a:pt x="9158" y="21224"/>
                  <a:pt x="10184" y="21521"/>
                </a:cubicBezTo>
                <a:cubicBezTo>
                  <a:pt x="10453" y="21599"/>
                  <a:pt x="10842" y="21568"/>
                  <a:pt x="11118" y="21445"/>
                </a:cubicBezTo>
                <a:cubicBezTo>
                  <a:pt x="11397" y="21322"/>
                  <a:pt x="11767" y="20992"/>
                  <a:pt x="12027" y="20636"/>
                </a:cubicBezTo>
                <a:cubicBezTo>
                  <a:pt x="12695" y="19720"/>
                  <a:pt x="13327" y="17966"/>
                  <a:pt x="13642" y="16151"/>
                </a:cubicBezTo>
                <a:cubicBezTo>
                  <a:pt x="13672" y="15980"/>
                  <a:pt x="13718" y="15819"/>
                  <a:pt x="13745" y="15792"/>
                </a:cubicBezTo>
                <a:cubicBezTo>
                  <a:pt x="13783" y="15753"/>
                  <a:pt x="13941" y="15790"/>
                  <a:pt x="14507" y="15974"/>
                </a:cubicBezTo>
                <a:cubicBezTo>
                  <a:pt x="15706" y="16364"/>
                  <a:pt x="16841" y="16637"/>
                  <a:pt x="17846" y="16781"/>
                </a:cubicBezTo>
                <a:cubicBezTo>
                  <a:pt x="18482" y="16871"/>
                  <a:pt x="19542" y="16872"/>
                  <a:pt x="19947" y="16781"/>
                </a:cubicBezTo>
                <a:cubicBezTo>
                  <a:pt x="20744" y="16602"/>
                  <a:pt x="21133" y="16176"/>
                  <a:pt x="21114" y="15570"/>
                </a:cubicBezTo>
                <a:cubicBezTo>
                  <a:pt x="21095" y="14963"/>
                  <a:pt x="20669" y="14174"/>
                  <a:pt x="19838" y="13271"/>
                </a:cubicBezTo>
                <a:cubicBezTo>
                  <a:pt x="19234" y="12615"/>
                  <a:pt x="18104" y="11641"/>
                  <a:pt x="17224" y="11017"/>
                </a:cubicBezTo>
                <a:cubicBezTo>
                  <a:pt x="17075" y="10912"/>
                  <a:pt x="16959" y="10806"/>
                  <a:pt x="16966" y="10781"/>
                </a:cubicBezTo>
                <a:cubicBezTo>
                  <a:pt x="16972" y="10757"/>
                  <a:pt x="17277" y="10510"/>
                  <a:pt x="17644" y="10233"/>
                </a:cubicBezTo>
                <a:cubicBezTo>
                  <a:pt x="19069" y="9159"/>
                  <a:pt x="20286" y="7926"/>
                  <a:pt x="20775" y="7058"/>
                </a:cubicBezTo>
                <a:cubicBezTo>
                  <a:pt x="21203" y="6297"/>
                  <a:pt x="21212" y="5577"/>
                  <a:pt x="20800" y="5184"/>
                </a:cubicBezTo>
                <a:cubicBezTo>
                  <a:pt x="20657" y="5048"/>
                  <a:pt x="20285" y="4877"/>
                  <a:pt x="19997" y="4813"/>
                </a:cubicBezTo>
                <a:cubicBezTo>
                  <a:pt x="18779" y="4543"/>
                  <a:pt x="16795" y="4843"/>
                  <a:pt x="14227" y="5684"/>
                </a:cubicBezTo>
                <a:cubicBezTo>
                  <a:pt x="13924" y="5783"/>
                  <a:pt x="13786" y="5811"/>
                  <a:pt x="13748" y="5782"/>
                </a:cubicBezTo>
                <a:cubicBezTo>
                  <a:pt x="13718" y="5760"/>
                  <a:pt x="13670" y="5608"/>
                  <a:pt x="13642" y="5442"/>
                </a:cubicBezTo>
                <a:cubicBezTo>
                  <a:pt x="13551" y="4906"/>
                  <a:pt x="13419" y="4336"/>
                  <a:pt x="13240" y="3700"/>
                </a:cubicBezTo>
                <a:cubicBezTo>
                  <a:pt x="12634" y="1535"/>
                  <a:pt x="11707" y="161"/>
                  <a:pt x="10748" y="8"/>
                </a:cubicBezTo>
                <a:cubicBezTo>
                  <a:pt x="10699" y="0"/>
                  <a:pt x="10640" y="-1"/>
                  <a:pt x="10573" y="2"/>
                </a:cubicBezTo>
                <a:close/>
                <a:moveTo>
                  <a:pt x="10530" y="294"/>
                </a:moveTo>
                <a:cubicBezTo>
                  <a:pt x="11441" y="296"/>
                  <a:pt x="12367" y="1703"/>
                  <a:pt x="12988" y="4032"/>
                </a:cubicBezTo>
                <a:cubicBezTo>
                  <a:pt x="13146" y="4624"/>
                  <a:pt x="13336" y="5544"/>
                  <a:pt x="13349" y="5777"/>
                </a:cubicBezTo>
                <a:lnTo>
                  <a:pt x="13359" y="5948"/>
                </a:lnTo>
                <a:lnTo>
                  <a:pt x="13013" y="6083"/>
                </a:lnTo>
                <a:cubicBezTo>
                  <a:pt x="12162" y="6421"/>
                  <a:pt x="11852" y="6551"/>
                  <a:pt x="11236" y="6819"/>
                </a:cubicBezTo>
                <a:cubicBezTo>
                  <a:pt x="10875" y="6977"/>
                  <a:pt x="10563" y="7104"/>
                  <a:pt x="10545" y="7103"/>
                </a:cubicBezTo>
                <a:cubicBezTo>
                  <a:pt x="10528" y="7103"/>
                  <a:pt x="10369" y="7037"/>
                  <a:pt x="10191" y="6957"/>
                </a:cubicBezTo>
                <a:cubicBezTo>
                  <a:pt x="9248" y="6536"/>
                  <a:pt x="7963" y="6016"/>
                  <a:pt x="7872" y="6016"/>
                </a:cubicBezTo>
                <a:cubicBezTo>
                  <a:pt x="7849" y="6016"/>
                  <a:pt x="7806" y="5990"/>
                  <a:pt x="7776" y="5957"/>
                </a:cubicBezTo>
                <a:cubicBezTo>
                  <a:pt x="7731" y="5909"/>
                  <a:pt x="7730" y="5839"/>
                  <a:pt x="7772" y="5614"/>
                </a:cubicBezTo>
                <a:cubicBezTo>
                  <a:pt x="8225" y="3189"/>
                  <a:pt x="8863" y="1585"/>
                  <a:pt x="9714" y="716"/>
                </a:cubicBezTo>
                <a:cubicBezTo>
                  <a:pt x="9906" y="520"/>
                  <a:pt x="10341" y="294"/>
                  <a:pt x="10530" y="294"/>
                </a:cubicBezTo>
                <a:close/>
                <a:moveTo>
                  <a:pt x="1944" y="5010"/>
                </a:moveTo>
                <a:cubicBezTo>
                  <a:pt x="2616" y="4993"/>
                  <a:pt x="3479" y="5092"/>
                  <a:pt x="4396" y="5299"/>
                </a:cubicBezTo>
                <a:cubicBezTo>
                  <a:pt x="5385" y="5522"/>
                  <a:pt x="7117" y="6041"/>
                  <a:pt x="7253" y="6153"/>
                </a:cubicBezTo>
                <a:cubicBezTo>
                  <a:pt x="7301" y="6193"/>
                  <a:pt x="7299" y="6290"/>
                  <a:pt x="7237" y="6741"/>
                </a:cubicBezTo>
                <a:cubicBezTo>
                  <a:pt x="7196" y="7038"/>
                  <a:pt x="7132" y="7654"/>
                  <a:pt x="7094" y="8112"/>
                </a:cubicBezTo>
                <a:lnTo>
                  <a:pt x="7022" y="8946"/>
                </a:lnTo>
                <a:lnTo>
                  <a:pt x="6223" y="9435"/>
                </a:lnTo>
                <a:cubicBezTo>
                  <a:pt x="5783" y="9705"/>
                  <a:pt x="5241" y="10047"/>
                  <a:pt x="5018" y="10197"/>
                </a:cubicBezTo>
                <a:cubicBezTo>
                  <a:pt x="4795" y="10347"/>
                  <a:pt x="4580" y="10493"/>
                  <a:pt x="4539" y="10520"/>
                </a:cubicBezTo>
                <a:cubicBezTo>
                  <a:pt x="4474" y="10564"/>
                  <a:pt x="4410" y="10529"/>
                  <a:pt x="4041" y="10250"/>
                </a:cubicBezTo>
                <a:cubicBezTo>
                  <a:pt x="1955" y="8672"/>
                  <a:pt x="797" y="7451"/>
                  <a:pt x="409" y="6412"/>
                </a:cubicBezTo>
                <a:cubicBezTo>
                  <a:pt x="199" y="5849"/>
                  <a:pt x="409" y="5385"/>
                  <a:pt x="969" y="5164"/>
                </a:cubicBezTo>
                <a:cubicBezTo>
                  <a:pt x="1206" y="5071"/>
                  <a:pt x="1540" y="5019"/>
                  <a:pt x="1944" y="5010"/>
                </a:cubicBezTo>
                <a:close/>
                <a:moveTo>
                  <a:pt x="19038" y="5012"/>
                </a:moveTo>
                <a:cubicBezTo>
                  <a:pt x="20245" y="5020"/>
                  <a:pt x="20869" y="5402"/>
                  <a:pt x="20775" y="6125"/>
                </a:cubicBezTo>
                <a:cubicBezTo>
                  <a:pt x="20655" y="7044"/>
                  <a:pt x="19219" y="8650"/>
                  <a:pt x="17149" y="10183"/>
                </a:cubicBezTo>
                <a:cubicBezTo>
                  <a:pt x="16936" y="10341"/>
                  <a:pt x="16733" y="10490"/>
                  <a:pt x="16698" y="10514"/>
                </a:cubicBezTo>
                <a:cubicBezTo>
                  <a:pt x="16646" y="10551"/>
                  <a:pt x="16530" y="10492"/>
                  <a:pt x="16088" y="10197"/>
                </a:cubicBezTo>
                <a:cubicBezTo>
                  <a:pt x="15789" y="9997"/>
                  <a:pt x="15218" y="9633"/>
                  <a:pt x="14818" y="9388"/>
                </a:cubicBezTo>
                <a:lnTo>
                  <a:pt x="14090" y="8941"/>
                </a:lnTo>
                <a:lnTo>
                  <a:pt x="14018" y="8092"/>
                </a:lnTo>
                <a:cubicBezTo>
                  <a:pt x="13979" y="7624"/>
                  <a:pt x="13913" y="7008"/>
                  <a:pt x="13872" y="6724"/>
                </a:cubicBezTo>
                <a:cubicBezTo>
                  <a:pt x="13828" y="6419"/>
                  <a:pt x="13815" y="6193"/>
                  <a:pt x="13838" y="6173"/>
                </a:cubicBezTo>
                <a:cubicBezTo>
                  <a:pt x="14003" y="6028"/>
                  <a:pt x="15995" y="5445"/>
                  <a:pt x="17043" y="5237"/>
                </a:cubicBezTo>
                <a:cubicBezTo>
                  <a:pt x="17821" y="5083"/>
                  <a:pt x="18490" y="5009"/>
                  <a:pt x="19038" y="5012"/>
                </a:cubicBezTo>
                <a:close/>
                <a:moveTo>
                  <a:pt x="13427" y="6353"/>
                </a:moveTo>
                <a:cubicBezTo>
                  <a:pt x="13474" y="6395"/>
                  <a:pt x="13629" y="7742"/>
                  <a:pt x="13648" y="8269"/>
                </a:cubicBezTo>
                <a:cubicBezTo>
                  <a:pt x="13656" y="8489"/>
                  <a:pt x="13643" y="8638"/>
                  <a:pt x="13617" y="8646"/>
                </a:cubicBezTo>
                <a:cubicBezTo>
                  <a:pt x="13593" y="8653"/>
                  <a:pt x="13437" y="8580"/>
                  <a:pt x="13272" y="8486"/>
                </a:cubicBezTo>
                <a:cubicBezTo>
                  <a:pt x="13106" y="8391"/>
                  <a:pt x="12923" y="8290"/>
                  <a:pt x="12864" y="8261"/>
                </a:cubicBezTo>
                <a:cubicBezTo>
                  <a:pt x="12805" y="8231"/>
                  <a:pt x="12503" y="8078"/>
                  <a:pt x="12195" y="7918"/>
                </a:cubicBezTo>
                <a:cubicBezTo>
                  <a:pt x="11887" y="7758"/>
                  <a:pt x="11528" y="7576"/>
                  <a:pt x="11398" y="7516"/>
                </a:cubicBezTo>
                <a:cubicBezTo>
                  <a:pt x="11104" y="7381"/>
                  <a:pt x="11046" y="7341"/>
                  <a:pt x="11081" y="7291"/>
                </a:cubicBezTo>
                <a:cubicBezTo>
                  <a:pt x="11152" y="7187"/>
                  <a:pt x="13369" y="6300"/>
                  <a:pt x="13427" y="6353"/>
                </a:cubicBezTo>
                <a:close/>
                <a:moveTo>
                  <a:pt x="10558" y="7494"/>
                </a:moveTo>
                <a:cubicBezTo>
                  <a:pt x="10705" y="7494"/>
                  <a:pt x="13659" y="9052"/>
                  <a:pt x="13726" y="9166"/>
                </a:cubicBezTo>
                <a:cubicBezTo>
                  <a:pt x="13773" y="9245"/>
                  <a:pt x="13787" y="12195"/>
                  <a:pt x="13741" y="12349"/>
                </a:cubicBezTo>
                <a:cubicBezTo>
                  <a:pt x="13705" y="12471"/>
                  <a:pt x="12425" y="13180"/>
                  <a:pt x="10962" y="13889"/>
                </a:cubicBezTo>
                <a:cubicBezTo>
                  <a:pt x="10758" y="13989"/>
                  <a:pt x="10572" y="14069"/>
                  <a:pt x="10552" y="14069"/>
                </a:cubicBezTo>
                <a:cubicBezTo>
                  <a:pt x="10531" y="14069"/>
                  <a:pt x="10418" y="14019"/>
                  <a:pt x="10299" y="13960"/>
                </a:cubicBezTo>
                <a:cubicBezTo>
                  <a:pt x="10181" y="13900"/>
                  <a:pt x="9840" y="13733"/>
                  <a:pt x="9543" y="13586"/>
                </a:cubicBezTo>
                <a:cubicBezTo>
                  <a:pt x="8593" y="13114"/>
                  <a:pt x="7436" y="12475"/>
                  <a:pt x="7390" y="12397"/>
                </a:cubicBezTo>
                <a:cubicBezTo>
                  <a:pt x="7332" y="12301"/>
                  <a:pt x="7330" y="9332"/>
                  <a:pt x="7387" y="9197"/>
                </a:cubicBezTo>
                <a:cubicBezTo>
                  <a:pt x="7429" y="9096"/>
                  <a:pt x="7581" y="9004"/>
                  <a:pt x="8681" y="8418"/>
                </a:cubicBezTo>
                <a:cubicBezTo>
                  <a:pt x="9380" y="8046"/>
                  <a:pt x="10502" y="7494"/>
                  <a:pt x="10558" y="7494"/>
                </a:cubicBezTo>
                <a:close/>
                <a:moveTo>
                  <a:pt x="14152" y="9419"/>
                </a:moveTo>
                <a:cubicBezTo>
                  <a:pt x="14183" y="9391"/>
                  <a:pt x="16113" y="10622"/>
                  <a:pt x="16219" y="10736"/>
                </a:cubicBezTo>
                <a:cubicBezTo>
                  <a:pt x="16278" y="10801"/>
                  <a:pt x="16182" y="10884"/>
                  <a:pt x="15643" y="11237"/>
                </a:cubicBezTo>
                <a:cubicBezTo>
                  <a:pt x="15170" y="11545"/>
                  <a:pt x="14158" y="12170"/>
                  <a:pt x="14152" y="12155"/>
                </a:cubicBezTo>
                <a:cubicBezTo>
                  <a:pt x="14138" y="12121"/>
                  <a:pt x="14138" y="9431"/>
                  <a:pt x="14152" y="9419"/>
                </a:cubicBezTo>
                <a:close/>
                <a:moveTo>
                  <a:pt x="6963" y="9421"/>
                </a:moveTo>
                <a:cubicBezTo>
                  <a:pt x="6984" y="9433"/>
                  <a:pt x="7001" y="10046"/>
                  <a:pt x="7001" y="10781"/>
                </a:cubicBezTo>
                <a:cubicBezTo>
                  <a:pt x="7001" y="11517"/>
                  <a:pt x="6984" y="12130"/>
                  <a:pt x="6963" y="12141"/>
                </a:cubicBezTo>
                <a:cubicBezTo>
                  <a:pt x="6924" y="12163"/>
                  <a:pt x="5997" y="11598"/>
                  <a:pt x="5242" y="11093"/>
                </a:cubicBezTo>
                <a:cubicBezTo>
                  <a:pt x="4882" y="10852"/>
                  <a:pt x="4807" y="10786"/>
                  <a:pt x="4847" y="10742"/>
                </a:cubicBezTo>
                <a:cubicBezTo>
                  <a:pt x="4984" y="10593"/>
                  <a:pt x="6909" y="9391"/>
                  <a:pt x="6963" y="9421"/>
                </a:cubicBezTo>
                <a:close/>
                <a:moveTo>
                  <a:pt x="10530" y="9767"/>
                </a:moveTo>
                <a:cubicBezTo>
                  <a:pt x="10466" y="9770"/>
                  <a:pt x="10403" y="9777"/>
                  <a:pt x="10337" y="9789"/>
                </a:cubicBezTo>
                <a:cubicBezTo>
                  <a:pt x="9899" y="9871"/>
                  <a:pt x="9622" y="10089"/>
                  <a:pt x="9484" y="10461"/>
                </a:cubicBezTo>
                <a:cubicBezTo>
                  <a:pt x="9397" y="10695"/>
                  <a:pt x="9398" y="10849"/>
                  <a:pt x="9484" y="11110"/>
                </a:cubicBezTo>
                <a:cubicBezTo>
                  <a:pt x="9573" y="11382"/>
                  <a:pt x="9879" y="11666"/>
                  <a:pt x="10175" y="11751"/>
                </a:cubicBezTo>
                <a:cubicBezTo>
                  <a:pt x="10611" y="11877"/>
                  <a:pt x="11135" y="11753"/>
                  <a:pt x="11417" y="11456"/>
                </a:cubicBezTo>
                <a:cubicBezTo>
                  <a:pt x="12079" y="10758"/>
                  <a:pt x="11481" y="9729"/>
                  <a:pt x="10530" y="9767"/>
                </a:cubicBezTo>
                <a:close/>
                <a:moveTo>
                  <a:pt x="4474" y="10998"/>
                </a:moveTo>
                <a:lnTo>
                  <a:pt x="4673" y="11133"/>
                </a:lnTo>
                <a:cubicBezTo>
                  <a:pt x="5017" y="11369"/>
                  <a:pt x="6101" y="12065"/>
                  <a:pt x="6581" y="12355"/>
                </a:cubicBezTo>
                <a:lnTo>
                  <a:pt x="7044" y="12633"/>
                </a:lnTo>
                <a:lnTo>
                  <a:pt x="7047" y="12855"/>
                </a:lnTo>
                <a:cubicBezTo>
                  <a:pt x="7048" y="13117"/>
                  <a:pt x="7157" y="14322"/>
                  <a:pt x="7215" y="14713"/>
                </a:cubicBezTo>
                <a:cubicBezTo>
                  <a:pt x="7238" y="14862"/>
                  <a:pt x="7267" y="15076"/>
                  <a:pt x="7281" y="15187"/>
                </a:cubicBezTo>
                <a:lnTo>
                  <a:pt x="7306" y="15390"/>
                </a:lnTo>
                <a:lnTo>
                  <a:pt x="7150" y="15449"/>
                </a:lnTo>
                <a:cubicBezTo>
                  <a:pt x="6080" y="15853"/>
                  <a:pt x="4540" y="16263"/>
                  <a:pt x="3419" y="16444"/>
                </a:cubicBezTo>
                <a:cubicBezTo>
                  <a:pt x="2852" y="16535"/>
                  <a:pt x="1844" y="16572"/>
                  <a:pt x="1446" y="16517"/>
                </a:cubicBezTo>
                <a:cubicBezTo>
                  <a:pt x="1094" y="16468"/>
                  <a:pt x="773" y="16333"/>
                  <a:pt x="568" y="16143"/>
                </a:cubicBezTo>
                <a:cubicBezTo>
                  <a:pt x="57" y="15670"/>
                  <a:pt x="382" y="14779"/>
                  <a:pt x="1523" y="13524"/>
                </a:cubicBezTo>
                <a:cubicBezTo>
                  <a:pt x="2133" y="12853"/>
                  <a:pt x="3237" y="11895"/>
                  <a:pt x="4197" y="11200"/>
                </a:cubicBezTo>
                <a:lnTo>
                  <a:pt x="4474" y="10998"/>
                </a:lnTo>
                <a:close/>
                <a:moveTo>
                  <a:pt x="16670" y="11048"/>
                </a:moveTo>
                <a:cubicBezTo>
                  <a:pt x="16783" y="11091"/>
                  <a:pt x="17751" y="11852"/>
                  <a:pt x="18369" y="12383"/>
                </a:cubicBezTo>
                <a:cubicBezTo>
                  <a:pt x="19075" y="12990"/>
                  <a:pt x="19695" y="13615"/>
                  <a:pt x="20053" y="14083"/>
                </a:cubicBezTo>
                <a:cubicBezTo>
                  <a:pt x="21045" y="15379"/>
                  <a:pt x="20992" y="16169"/>
                  <a:pt x="19897" y="16449"/>
                </a:cubicBezTo>
                <a:cubicBezTo>
                  <a:pt x="19401" y="16576"/>
                  <a:pt x="18369" y="16565"/>
                  <a:pt x="17597" y="16424"/>
                </a:cubicBezTo>
                <a:cubicBezTo>
                  <a:pt x="16631" y="16247"/>
                  <a:pt x="15843" y="16052"/>
                  <a:pt x="14887" y="15744"/>
                </a:cubicBezTo>
                <a:cubicBezTo>
                  <a:pt x="14543" y="15633"/>
                  <a:pt x="14175" y="15516"/>
                  <a:pt x="14068" y="15483"/>
                </a:cubicBezTo>
                <a:cubicBezTo>
                  <a:pt x="13962" y="15449"/>
                  <a:pt x="13862" y="15410"/>
                  <a:pt x="13844" y="15395"/>
                </a:cubicBezTo>
                <a:cubicBezTo>
                  <a:pt x="13826" y="15381"/>
                  <a:pt x="13840" y="15186"/>
                  <a:pt x="13875" y="14963"/>
                </a:cubicBezTo>
                <a:cubicBezTo>
                  <a:pt x="13910" y="14739"/>
                  <a:pt x="13970" y="14154"/>
                  <a:pt x="14009" y="13662"/>
                </a:cubicBezTo>
                <a:cubicBezTo>
                  <a:pt x="14048" y="13169"/>
                  <a:pt x="14096" y="12729"/>
                  <a:pt x="14115" y="12684"/>
                </a:cubicBezTo>
                <a:cubicBezTo>
                  <a:pt x="14134" y="12639"/>
                  <a:pt x="14445" y="12423"/>
                  <a:pt x="14809" y="12203"/>
                </a:cubicBezTo>
                <a:cubicBezTo>
                  <a:pt x="15172" y="11983"/>
                  <a:pt x="15729" y="11627"/>
                  <a:pt x="16044" y="11414"/>
                </a:cubicBezTo>
                <a:cubicBezTo>
                  <a:pt x="16360" y="11201"/>
                  <a:pt x="16642" y="11038"/>
                  <a:pt x="16670" y="11048"/>
                </a:cubicBezTo>
                <a:close/>
                <a:moveTo>
                  <a:pt x="7486" y="12869"/>
                </a:moveTo>
                <a:cubicBezTo>
                  <a:pt x="7521" y="12877"/>
                  <a:pt x="7571" y="12910"/>
                  <a:pt x="7639" y="12951"/>
                </a:cubicBezTo>
                <a:cubicBezTo>
                  <a:pt x="7954" y="13141"/>
                  <a:pt x="8878" y="13630"/>
                  <a:pt x="9416" y="13889"/>
                </a:cubicBezTo>
                <a:cubicBezTo>
                  <a:pt x="9901" y="14124"/>
                  <a:pt x="10067" y="14226"/>
                  <a:pt x="10038" y="14269"/>
                </a:cubicBezTo>
                <a:cubicBezTo>
                  <a:pt x="10000" y="14324"/>
                  <a:pt x="9110" y="14719"/>
                  <a:pt x="8395" y="14999"/>
                </a:cubicBezTo>
                <a:cubicBezTo>
                  <a:pt x="8060" y="15131"/>
                  <a:pt x="7765" y="15238"/>
                  <a:pt x="7738" y="15238"/>
                </a:cubicBezTo>
                <a:cubicBezTo>
                  <a:pt x="7651" y="15238"/>
                  <a:pt x="7618" y="15074"/>
                  <a:pt x="7527" y="14187"/>
                </a:cubicBezTo>
                <a:cubicBezTo>
                  <a:pt x="7413" y="13079"/>
                  <a:pt x="7380" y="12847"/>
                  <a:pt x="7486" y="12869"/>
                </a:cubicBezTo>
                <a:close/>
                <a:moveTo>
                  <a:pt x="10552" y="14434"/>
                </a:moveTo>
                <a:lnTo>
                  <a:pt x="11180" y="14713"/>
                </a:lnTo>
                <a:cubicBezTo>
                  <a:pt x="11525" y="14867"/>
                  <a:pt x="12127" y="15119"/>
                  <a:pt x="12518" y="15272"/>
                </a:cubicBezTo>
                <a:cubicBezTo>
                  <a:pt x="13393" y="15614"/>
                  <a:pt x="13356" y="15594"/>
                  <a:pt x="13371" y="15707"/>
                </a:cubicBezTo>
                <a:cubicBezTo>
                  <a:pt x="13389" y="15842"/>
                  <a:pt x="13101" y="17188"/>
                  <a:pt x="12923" y="17804"/>
                </a:cubicBezTo>
                <a:cubicBezTo>
                  <a:pt x="12384" y="19666"/>
                  <a:pt x="11662" y="20885"/>
                  <a:pt x="10913" y="21192"/>
                </a:cubicBezTo>
                <a:cubicBezTo>
                  <a:pt x="10644" y="21302"/>
                  <a:pt x="10384" y="21290"/>
                  <a:pt x="10125" y="21156"/>
                </a:cubicBezTo>
                <a:cubicBezTo>
                  <a:pt x="9243" y="20698"/>
                  <a:pt x="8471" y="19167"/>
                  <a:pt x="7953" y="16851"/>
                </a:cubicBezTo>
                <a:cubicBezTo>
                  <a:pt x="7734" y="15873"/>
                  <a:pt x="7707" y="15656"/>
                  <a:pt x="7785" y="15601"/>
                </a:cubicBezTo>
                <a:cubicBezTo>
                  <a:pt x="7817" y="15578"/>
                  <a:pt x="8153" y="15440"/>
                  <a:pt x="8532" y="15294"/>
                </a:cubicBezTo>
                <a:cubicBezTo>
                  <a:pt x="8911" y="15148"/>
                  <a:pt x="9520" y="14896"/>
                  <a:pt x="9886" y="14732"/>
                </a:cubicBezTo>
                <a:lnTo>
                  <a:pt x="10552" y="14434"/>
                </a:lnTo>
                <a:close/>
              </a:path>
            </a:pathLst>
          </a:custGeom>
          <a:ln w="12700">
            <a:miter lim="400000"/>
          </a:ln>
        </p:spPr>
      </p:pic>
      <p:pic>
        <p:nvPicPr>
          <p:cNvPr id="420" name="kisspng-atomsymbol-vector-graphics-illustration-cbrne-patriot-network-global-5bee713698b854.4686137615423532066256.jpg" descr="kisspng-atomsymbol-vector-graphics-illustration-cbrne-patriot-network-global-5bee713698b854.4686137615423532066256.jpg"/>
          <p:cNvPicPr>
            <a:picLocks noChangeAspect="1"/>
          </p:cNvPicPr>
          <p:nvPr/>
        </p:nvPicPr>
        <p:blipFill>
          <a:blip r:embed="rId10"/>
          <a:srcRect l="14662" t="8625" r="17284" b="14342"/>
          <a:stretch>
            <a:fillRect/>
          </a:stretch>
        </p:blipFill>
        <p:spPr>
          <a:xfrm>
            <a:off x="15131800" y="3956749"/>
            <a:ext cx="2697289" cy="3053216"/>
          </a:xfrm>
          <a:custGeom>
            <a:avLst/>
            <a:gdLst/>
            <a:ahLst/>
            <a:cxnLst>
              <a:cxn ang="0">
                <a:pos x="wd2" y="hd2"/>
              </a:cxn>
              <a:cxn ang="5400000">
                <a:pos x="wd2" y="hd2"/>
              </a:cxn>
              <a:cxn ang="10800000">
                <a:pos x="wd2" y="hd2"/>
              </a:cxn>
              <a:cxn ang="16200000">
                <a:pos x="wd2" y="hd2"/>
              </a:cxn>
            </a:cxnLst>
            <a:rect l="0" t="0" r="r" b="b"/>
            <a:pathLst>
              <a:path w="21053" h="21597" extrusionOk="0">
                <a:moveTo>
                  <a:pt x="10542" y="0"/>
                </a:moveTo>
                <a:cubicBezTo>
                  <a:pt x="10479" y="1"/>
                  <a:pt x="10415" y="7"/>
                  <a:pt x="10353" y="17"/>
                </a:cubicBezTo>
                <a:cubicBezTo>
                  <a:pt x="10043" y="76"/>
                  <a:pt x="9687" y="280"/>
                  <a:pt x="9377" y="570"/>
                </a:cubicBezTo>
                <a:cubicBezTo>
                  <a:pt x="9049" y="901"/>
                  <a:pt x="8742" y="1371"/>
                  <a:pt x="8463" y="1971"/>
                </a:cubicBezTo>
                <a:cubicBezTo>
                  <a:pt x="8453" y="1995"/>
                  <a:pt x="8440" y="2016"/>
                  <a:pt x="8429" y="2041"/>
                </a:cubicBezTo>
                <a:cubicBezTo>
                  <a:pt x="8413" y="2077"/>
                  <a:pt x="8399" y="2119"/>
                  <a:pt x="8383" y="2156"/>
                </a:cubicBezTo>
                <a:cubicBezTo>
                  <a:pt x="8056" y="2925"/>
                  <a:pt x="7761" y="3892"/>
                  <a:pt x="7525" y="4997"/>
                </a:cubicBezTo>
                <a:cubicBezTo>
                  <a:pt x="7474" y="5234"/>
                  <a:pt x="7426" y="5432"/>
                  <a:pt x="7385" y="5581"/>
                </a:cubicBezTo>
                <a:cubicBezTo>
                  <a:pt x="7373" y="5628"/>
                  <a:pt x="7340" y="5776"/>
                  <a:pt x="7336" y="5783"/>
                </a:cubicBezTo>
                <a:cubicBezTo>
                  <a:pt x="7335" y="5784"/>
                  <a:pt x="7323" y="5783"/>
                  <a:pt x="7320" y="5783"/>
                </a:cubicBezTo>
                <a:cubicBezTo>
                  <a:pt x="7320" y="5784"/>
                  <a:pt x="7315" y="5797"/>
                  <a:pt x="7314" y="5797"/>
                </a:cubicBezTo>
                <a:cubicBezTo>
                  <a:pt x="7289" y="5820"/>
                  <a:pt x="7058" y="5767"/>
                  <a:pt x="6800" y="5676"/>
                </a:cubicBezTo>
                <a:cubicBezTo>
                  <a:pt x="6600" y="5607"/>
                  <a:pt x="6386" y="5542"/>
                  <a:pt x="6174" y="5477"/>
                </a:cubicBezTo>
                <a:cubicBezTo>
                  <a:pt x="6031" y="5433"/>
                  <a:pt x="5888" y="5388"/>
                  <a:pt x="5747" y="5348"/>
                </a:cubicBezTo>
                <a:cubicBezTo>
                  <a:pt x="5513" y="5282"/>
                  <a:pt x="5280" y="5221"/>
                  <a:pt x="5044" y="5163"/>
                </a:cubicBezTo>
                <a:cubicBezTo>
                  <a:pt x="5026" y="5158"/>
                  <a:pt x="5008" y="5150"/>
                  <a:pt x="4991" y="5146"/>
                </a:cubicBezTo>
                <a:cubicBezTo>
                  <a:pt x="4989" y="5145"/>
                  <a:pt x="4987" y="5146"/>
                  <a:pt x="4985" y="5146"/>
                </a:cubicBezTo>
                <a:cubicBezTo>
                  <a:pt x="4377" y="4999"/>
                  <a:pt x="3773" y="4882"/>
                  <a:pt x="3231" y="4809"/>
                </a:cubicBezTo>
                <a:cubicBezTo>
                  <a:pt x="3209" y="4806"/>
                  <a:pt x="3186" y="4803"/>
                  <a:pt x="3163" y="4801"/>
                </a:cubicBezTo>
                <a:cubicBezTo>
                  <a:pt x="2990" y="4778"/>
                  <a:pt x="2824" y="4762"/>
                  <a:pt x="2665" y="4750"/>
                </a:cubicBezTo>
                <a:cubicBezTo>
                  <a:pt x="2626" y="4747"/>
                  <a:pt x="2590" y="4744"/>
                  <a:pt x="2553" y="4742"/>
                </a:cubicBezTo>
                <a:cubicBezTo>
                  <a:pt x="2393" y="4732"/>
                  <a:pt x="2237" y="4727"/>
                  <a:pt x="2091" y="4728"/>
                </a:cubicBezTo>
                <a:cubicBezTo>
                  <a:pt x="2080" y="4728"/>
                  <a:pt x="2069" y="4728"/>
                  <a:pt x="2057" y="4728"/>
                </a:cubicBezTo>
                <a:cubicBezTo>
                  <a:pt x="1394" y="4733"/>
                  <a:pt x="885" y="4844"/>
                  <a:pt x="540" y="5050"/>
                </a:cubicBezTo>
                <a:cubicBezTo>
                  <a:pt x="494" y="5078"/>
                  <a:pt x="449" y="5107"/>
                  <a:pt x="409" y="5137"/>
                </a:cubicBezTo>
                <a:cubicBezTo>
                  <a:pt x="409" y="5138"/>
                  <a:pt x="407" y="5140"/>
                  <a:pt x="406" y="5140"/>
                </a:cubicBezTo>
                <a:cubicBezTo>
                  <a:pt x="389" y="5154"/>
                  <a:pt x="373" y="5168"/>
                  <a:pt x="357" y="5182"/>
                </a:cubicBezTo>
                <a:cubicBezTo>
                  <a:pt x="327" y="5208"/>
                  <a:pt x="299" y="5236"/>
                  <a:pt x="273" y="5264"/>
                </a:cubicBezTo>
                <a:cubicBezTo>
                  <a:pt x="256" y="5282"/>
                  <a:pt x="239" y="5300"/>
                  <a:pt x="224" y="5320"/>
                </a:cubicBezTo>
                <a:cubicBezTo>
                  <a:pt x="190" y="5361"/>
                  <a:pt x="157" y="5404"/>
                  <a:pt x="131" y="5449"/>
                </a:cubicBezTo>
                <a:cubicBezTo>
                  <a:pt x="125" y="5458"/>
                  <a:pt x="123" y="5468"/>
                  <a:pt x="118" y="5477"/>
                </a:cubicBezTo>
                <a:cubicBezTo>
                  <a:pt x="95" y="5521"/>
                  <a:pt x="76" y="5565"/>
                  <a:pt x="59" y="5612"/>
                </a:cubicBezTo>
                <a:cubicBezTo>
                  <a:pt x="55" y="5625"/>
                  <a:pt x="48" y="5638"/>
                  <a:pt x="44" y="5651"/>
                </a:cubicBezTo>
                <a:cubicBezTo>
                  <a:pt x="26" y="5709"/>
                  <a:pt x="14" y="5768"/>
                  <a:pt x="7" y="5831"/>
                </a:cubicBezTo>
                <a:cubicBezTo>
                  <a:pt x="7" y="5832"/>
                  <a:pt x="7" y="5835"/>
                  <a:pt x="7" y="5836"/>
                </a:cubicBezTo>
                <a:cubicBezTo>
                  <a:pt x="0" y="5892"/>
                  <a:pt x="-1" y="5951"/>
                  <a:pt x="1" y="6011"/>
                </a:cubicBezTo>
                <a:cubicBezTo>
                  <a:pt x="2" y="6072"/>
                  <a:pt x="9" y="6134"/>
                  <a:pt x="19" y="6199"/>
                </a:cubicBezTo>
                <a:cubicBezTo>
                  <a:pt x="26" y="6244"/>
                  <a:pt x="33" y="6292"/>
                  <a:pt x="44" y="6339"/>
                </a:cubicBezTo>
                <a:cubicBezTo>
                  <a:pt x="60" y="6409"/>
                  <a:pt x="81" y="6479"/>
                  <a:pt x="106" y="6552"/>
                </a:cubicBezTo>
                <a:cubicBezTo>
                  <a:pt x="123" y="6603"/>
                  <a:pt x="146" y="6657"/>
                  <a:pt x="168" y="6710"/>
                </a:cubicBezTo>
                <a:cubicBezTo>
                  <a:pt x="190" y="6763"/>
                  <a:pt x="213" y="6817"/>
                  <a:pt x="239" y="6872"/>
                </a:cubicBezTo>
                <a:cubicBezTo>
                  <a:pt x="263" y="6923"/>
                  <a:pt x="288" y="6974"/>
                  <a:pt x="316" y="7027"/>
                </a:cubicBezTo>
                <a:cubicBezTo>
                  <a:pt x="367" y="7120"/>
                  <a:pt x="424" y="7218"/>
                  <a:pt x="487" y="7316"/>
                </a:cubicBezTo>
                <a:cubicBezTo>
                  <a:pt x="495" y="7329"/>
                  <a:pt x="500" y="7339"/>
                  <a:pt x="509" y="7352"/>
                </a:cubicBezTo>
                <a:cubicBezTo>
                  <a:pt x="527" y="7382"/>
                  <a:pt x="551" y="7413"/>
                  <a:pt x="570" y="7442"/>
                </a:cubicBezTo>
                <a:cubicBezTo>
                  <a:pt x="638" y="7542"/>
                  <a:pt x="710" y="7644"/>
                  <a:pt x="790" y="7748"/>
                </a:cubicBezTo>
                <a:cubicBezTo>
                  <a:pt x="808" y="7772"/>
                  <a:pt x="828" y="7797"/>
                  <a:pt x="846" y="7821"/>
                </a:cubicBezTo>
                <a:cubicBezTo>
                  <a:pt x="916" y="7910"/>
                  <a:pt x="994" y="8000"/>
                  <a:pt x="1072" y="8091"/>
                </a:cubicBezTo>
                <a:cubicBezTo>
                  <a:pt x="1160" y="8192"/>
                  <a:pt x="1257" y="8300"/>
                  <a:pt x="1376" y="8422"/>
                </a:cubicBezTo>
                <a:cubicBezTo>
                  <a:pt x="1410" y="8458"/>
                  <a:pt x="1443" y="8493"/>
                  <a:pt x="1481" y="8532"/>
                </a:cubicBezTo>
                <a:cubicBezTo>
                  <a:pt x="1611" y="8662"/>
                  <a:pt x="1759" y="8801"/>
                  <a:pt x="1909" y="8941"/>
                </a:cubicBezTo>
                <a:cubicBezTo>
                  <a:pt x="2004" y="9030"/>
                  <a:pt x="2098" y="9116"/>
                  <a:pt x="2200" y="9208"/>
                </a:cubicBezTo>
                <a:cubicBezTo>
                  <a:pt x="2286" y="9286"/>
                  <a:pt x="2372" y="9364"/>
                  <a:pt x="2460" y="9441"/>
                </a:cubicBezTo>
                <a:cubicBezTo>
                  <a:pt x="2596" y="9560"/>
                  <a:pt x="2730" y="9678"/>
                  <a:pt x="2866" y="9792"/>
                </a:cubicBezTo>
                <a:cubicBezTo>
                  <a:pt x="3051" y="9947"/>
                  <a:pt x="3233" y="10095"/>
                  <a:pt x="3405" y="10227"/>
                </a:cubicBezTo>
                <a:cubicBezTo>
                  <a:pt x="3419" y="10238"/>
                  <a:pt x="3437" y="10253"/>
                  <a:pt x="3451" y="10264"/>
                </a:cubicBezTo>
                <a:cubicBezTo>
                  <a:pt x="3465" y="10274"/>
                  <a:pt x="3470" y="10279"/>
                  <a:pt x="3482" y="10289"/>
                </a:cubicBezTo>
                <a:cubicBezTo>
                  <a:pt x="3606" y="10383"/>
                  <a:pt x="3714" y="10467"/>
                  <a:pt x="3795" y="10533"/>
                </a:cubicBezTo>
                <a:cubicBezTo>
                  <a:pt x="3798" y="10536"/>
                  <a:pt x="3801" y="10539"/>
                  <a:pt x="3805" y="10542"/>
                </a:cubicBezTo>
                <a:cubicBezTo>
                  <a:pt x="4064" y="10746"/>
                  <a:pt x="4125" y="10822"/>
                  <a:pt x="4071" y="10867"/>
                </a:cubicBezTo>
                <a:cubicBezTo>
                  <a:pt x="4025" y="10905"/>
                  <a:pt x="3695" y="11162"/>
                  <a:pt x="3337" y="11437"/>
                </a:cubicBezTo>
                <a:cubicBezTo>
                  <a:pt x="2950" y="11735"/>
                  <a:pt x="2594" y="12028"/>
                  <a:pt x="2271" y="12316"/>
                </a:cubicBezTo>
                <a:cubicBezTo>
                  <a:pt x="2121" y="12450"/>
                  <a:pt x="1980" y="12583"/>
                  <a:pt x="1844" y="12715"/>
                </a:cubicBezTo>
                <a:cubicBezTo>
                  <a:pt x="1812" y="12746"/>
                  <a:pt x="1782" y="12776"/>
                  <a:pt x="1751" y="12807"/>
                </a:cubicBezTo>
                <a:cubicBezTo>
                  <a:pt x="1638" y="12918"/>
                  <a:pt x="1528" y="13030"/>
                  <a:pt x="1425" y="13138"/>
                </a:cubicBezTo>
                <a:cubicBezTo>
                  <a:pt x="1402" y="13164"/>
                  <a:pt x="1377" y="13186"/>
                  <a:pt x="1354" y="13211"/>
                </a:cubicBezTo>
                <a:cubicBezTo>
                  <a:pt x="1248" y="13326"/>
                  <a:pt x="1148" y="13440"/>
                  <a:pt x="1054" y="13551"/>
                </a:cubicBezTo>
                <a:cubicBezTo>
                  <a:pt x="1042" y="13565"/>
                  <a:pt x="1031" y="13580"/>
                  <a:pt x="1020" y="13593"/>
                </a:cubicBezTo>
                <a:cubicBezTo>
                  <a:pt x="-182" y="15035"/>
                  <a:pt x="-358" y="16186"/>
                  <a:pt x="694" y="16653"/>
                </a:cubicBezTo>
                <a:cubicBezTo>
                  <a:pt x="695" y="16653"/>
                  <a:pt x="694" y="16656"/>
                  <a:pt x="694" y="16656"/>
                </a:cubicBezTo>
                <a:cubicBezTo>
                  <a:pt x="700" y="16659"/>
                  <a:pt x="707" y="16659"/>
                  <a:pt x="713" y="16662"/>
                </a:cubicBezTo>
                <a:cubicBezTo>
                  <a:pt x="773" y="16688"/>
                  <a:pt x="838" y="16713"/>
                  <a:pt x="905" y="16735"/>
                </a:cubicBezTo>
                <a:cubicBezTo>
                  <a:pt x="917" y="16738"/>
                  <a:pt x="927" y="16739"/>
                  <a:pt x="939" y="16743"/>
                </a:cubicBezTo>
                <a:cubicBezTo>
                  <a:pt x="1002" y="16762"/>
                  <a:pt x="1068" y="16781"/>
                  <a:pt x="1137" y="16796"/>
                </a:cubicBezTo>
                <a:cubicBezTo>
                  <a:pt x="1152" y="16800"/>
                  <a:pt x="1166" y="16805"/>
                  <a:pt x="1181" y="16808"/>
                </a:cubicBezTo>
                <a:cubicBezTo>
                  <a:pt x="1251" y="16822"/>
                  <a:pt x="1322" y="16833"/>
                  <a:pt x="1398" y="16844"/>
                </a:cubicBezTo>
                <a:cubicBezTo>
                  <a:pt x="1411" y="16846"/>
                  <a:pt x="1427" y="16848"/>
                  <a:pt x="1441" y="16850"/>
                </a:cubicBezTo>
                <a:cubicBezTo>
                  <a:pt x="1508" y="16859"/>
                  <a:pt x="1575" y="16869"/>
                  <a:pt x="1645" y="16875"/>
                </a:cubicBezTo>
                <a:cubicBezTo>
                  <a:pt x="1799" y="16888"/>
                  <a:pt x="1963" y="16893"/>
                  <a:pt x="2135" y="16892"/>
                </a:cubicBezTo>
                <a:cubicBezTo>
                  <a:pt x="2163" y="16892"/>
                  <a:pt x="2193" y="16892"/>
                  <a:pt x="2222" y="16892"/>
                </a:cubicBezTo>
                <a:cubicBezTo>
                  <a:pt x="2403" y="16889"/>
                  <a:pt x="2594" y="16876"/>
                  <a:pt x="2795" y="16858"/>
                </a:cubicBezTo>
                <a:cubicBezTo>
                  <a:pt x="2827" y="16855"/>
                  <a:pt x="2858" y="16853"/>
                  <a:pt x="2891" y="16850"/>
                </a:cubicBezTo>
                <a:cubicBezTo>
                  <a:pt x="2992" y="16840"/>
                  <a:pt x="3104" y="16822"/>
                  <a:pt x="3210" y="16808"/>
                </a:cubicBezTo>
                <a:cubicBezTo>
                  <a:pt x="3394" y="16783"/>
                  <a:pt x="3578" y="16756"/>
                  <a:pt x="3777" y="16721"/>
                </a:cubicBezTo>
                <a:cubicBezTo>
                  <a:pt x="3799" y="16717"/>
                  <a:pt x="3823" y="16713"/>
                  <a:pt x="3845" y="16709"/>
                </a:cubicBezTo>
                <a:cubicBezTo>
                  <a:pt x="4070" y="16668"/>
                  <a:pt x="4304" y="16619"/>
                  <a:pt x="4542" y="16566"/>
                </a:cubicBezTo>
                <a:cubicBezTo>
                  <a:pt x="4697" y="16531"/>
                  <a:pt x="4856" y="16492"/>
                  <a:pt x="5019" y="16451"/>
                </a:cubicBezTo>
                <a:cubicBezTo>
                  <a:pt x="5109" y="16429"/>
                  <a:pt x="5197" y="16408"/>
                  <a:pt x="5288" y="16384"/>
                </a:cubicBezTo>
                <a:cubicBezTo>
                  <a:pt x="5576" y="16307"/>
                  <a:pt x="5875" y="16225"/>
                  <a:pt x="6184" y="16131"/>
                </a:cubicBezTo>
                <a:cubicBezTo>
                  <a:pt x="6198" y="16127"/>
                  <a:pt x="6206" y="16124"/>
                  <a:pt x="6221" y="16120"/>
                </a:cubicBezTo>
                <a:cubicBezTo>
                  <a:pt x="6273" y="16104"/>
                  <a:pt x="6324" y="16088"/>
                  <a:pt x="6376" y="16072"/>
                </a:cubicBezTo>
                <a:cubicBezTo>
                  <a:pt x="7000" y="15875"/>
                  <a:pt x="7199" y="15820"/>
                  <a:pt x="7289" y="15842"/>
                </a:cubicBezTo>
                <a:cubicBezTo>
                  <a:pt x="7297" y="15842"/>
                  <a:pt x="7318" y="15837"/>
                  <a:pt x="7320" y="15839"/>
                </a:cubicBezTo>
                <a:cubicBezTo>
                  <a:pt x="7322" y="15841"/>
                  <a:pt x="7330" y="15860"/>
                  <a:pt x="7333" y="15864"/>
                </a:cubicBezTo>
                <a:cubicBezTo>
                  <a:pt x="7340" y="15870"/>
                  <a:pt x="7345" y="15876"/>
                  <a:pt x="7351" y="15884"/>
                </a:cubicBezTo>
                <a:cubicBezTo>
                  <a:pt x="7394" y="15935"/>
                  <a:pt x="7429" y="16038"/>
                  <a:pt x="7429" y="16111"/>
                </a:cubicBezTo>
                <a:cubicBezTo>
                  <a:pt x="7429" y="16185"/>
                  <a:pt x="7528" y="16666"/>
                  <a:pt x="7649" y="17181"/>
                </a:cubicBezTo>
                <a:cubicBezTo>
                  <a:pt x="7794" y="17799"/>
                  <a:pt x="7963" y="18365"/>
                  <a:pt x="8151" y="18871"/>
                </a:cubicBezTo>
                <a:cubicBezTo>
                  <a:pt x="8176" y="18939"/>
                  <a:pt x="8205" y="18999"/>
                  <a:pt x="8231" y="19065"/>
                </a:cubicBezTo>
                <a:cubicBezTo>
                  <a:pt x="8301" y="19242"/>
                  <a:pt x="8371" y="19420"/>
                  <a:pt x="8445" y="19581"/>
                </a:cubicBezTo>
                <a:cubicBezTo>
                  <a:pt x="8514" y="19733"/>
                  <a:pt x="8583" y="19872"/>
                  <a:pt x="8656" y="20008"/>
                </a:cubicBezTo>
                <a:cubicBezTo>
                  <a:pt x="8695" y="20082"/>
                  <a:pt x="8739" y="20155"/>
                  <a:pt x="8779" y="20224"/>
                </a:cubicBezTo>
                <a:cubicBezTo>
                  <a:pt x="8838" y="20323"/>
                  <a:pt x="8896" y="20419"/>
                  <a:pt x="8956" y="20508"/>
                </a:cubicBezTo>
                <a:cubicBezTo>
                  <a:pt x="9225" y="20908"/>
                  <a:pt x="9509" y="21203"/>
                  <a:pt x="9802" y="21386"/>
                </a:cubicBezTo>
                <a:cubicBezTo>
                  <a:pt x="9837" y="21407"/>
                  <a:pt x="9866" y="21429"/>
                  <a:pt x="9904" y="21448"/>
                </a:cubicBezTo>
                <a:cubicBezTo>
                  <a:pt x="9912" y="21452"/>
                  <a:pt x="9921" y="21456"/>
                  <a:pt x="9929" y="21459"/>
                </a:cubicBezTo>
                <a:cubicBezTo>
                  <a:pt x="9989" y="21489"/>
                  <a:pt x="10044" y="21513"/>
                  <a:pt x="10096" y="21532"/>
                </a:cubicBezTo>
                <a:cubicBezTo>
                  <a:pt x="10132" y="21545"/>
                  <a:pt x="10171" y="21557"/>
                  <a:pt x="10207" y="21566"/>
                </a:cubicBezTo>
                <a:cubicBezTo>
                  <a:pt x="10227" y="21571"/>
                  <a:pt x="10246" y="21574"/>
                  <a:pt x="10266" y="21577"/>
                </a:cubicBezTo>
                <a:cubicBezTo>
                  <a:pt x="10313" y="21586"/>
                  <a:pt x="10362" y="21595"/>
                  <a:pt x="10415" y="21597"/>
                </a:cubicBezTo>
                <a:lnTo>
                  <a:pt x="10431" y="21597"/>
                </a:lnTo>
                <a:cubicBezTo>
                  <a:pt x="10545" y="21600"/>
                  <a:pt x="10671" y="21585"/>
                  <a:pt x="10796" y="21561"/>
                </a:cubicBezTo>
                <a:cubicBezTo>
                  <a:pt x="11103" y="21489"/>
                  <a:pt x="11411" y="21324"/>
                  <a:pt x="11651" y="21078"/>
                </a:cubicBezTo>
                <a:cubicBezTo>
                  <a:pt x="11847" y="20876"/>
                  <a:pt x="12034" y="20626"/>
                  <a:pt x="12212" y="20337"/>
                </a:cubicBezTo>
                <a:cubicBezTo>
                  <a:pt x="12225" y="20314"/>
                  <a:pt x="12239" y="20292"/>
                  <a:pt x="12252" y="20269"/>
                </a:cubicBezTo>
                <a:cubicBezTo>
                  <a:pt x="12316" y="20162"/>
                  <a:pt x="12377" y="20047"/>
                  <a:pt x="12438" y="19929"/>
                </a:cubicBezTo>
                <a:cubicBezTo>
                  <a:pt x="12445" y="19915"/>
                  <a:pt x="12452" y="19902"/>
                  <a:pt x="12460" y="19887"/>
                </a:cubicBezTo>
                <a:cubicBezTo>
                  <a:pt x="12780" y="19251"/>
                  <a:pt x="13070" y="18458"/>
                  <a:pt x="13308" y="17552"/>
                </a:cubicBezTo>
                <a:cubicBezTo>
                  <a:pt x="13310" y="17546"/>
                  <a:pt x="13313" y="17538"/>
                  <a:pt x="13314" y="17532"/>
                </a:cubicBezTo>
                <a:cubicBezTo>
                  <a:pt x="13316" y="17527"/>
                  <a:pt x="13316" y="17523"/>
                  <a:pt x="13318" y="17518"/>
                </a:cubicBezTo>
                <a:cubicBezTo>
                  <a:pt x="13396" y="17217"/>
                  <a:pt x="13468" y="16904"/>
                  <a:pt x="13534" y="16580"/>
                </a:cubicBezTo>
                <a:cubicBezTo>
                  <a:pt x="13535" y="16577"/>
                  <a:pt x="13537" y="16575"/>
                  <a:pt x="13538" y="16572"/>
                </a:cubicBezTo>
                <a:cubicBezTo>
                  <a:pt x="13545" y="16537"/>
                  <a:pt x="13552" y="16506"/>
                  <a:pt x="13559" y="16471"/>
                </a:cubicBezTo>
                <a:cubicBezTo>
                  <a:pt x="13587" y="16331"/>
                  <a:pt x="13621" y="16205"/>
                  <a:pt x="13649" y="16097"/>
                </a:cubicBezTo>
                <a:cubicBezTo>
                  <a:pt x="13651" y="16091"/>
                  <a:pt x="13651" y="16081"/>
                  <a:pt x="13652" y="16075"/>
                </a:cubicBezTo>
                <a:cubicBezTo>
                  <a:pt x="13675" y="15988"/>
                  <a:pt x="13691" y="15950"/>
                  <a:pt x="13708" y="15909"/>
                </a:cubicBezTo>
                <a:cubicBezTo>
                  <a:pt x="13715" y="15892"/>
                  <a:pt x="13728" y="15840"/>
                  <a:pt x="13733" y="15836"/>
                </a:cubicBezTo>
                <a:cubicBezTo>
                  <a:pt x="13733" y="15836"/>
                  <a:pt x="13735" y="15837"/>
                  <a:pt x="13736" y="15836"/>
                </a:cubicBezTo>
                <a:cubicBezTo>
                  <a:pt x="13767" y="15808"/>
                  <a:pt x="13956" y="15851"/>
                  <a:pt x="14219" y="15935"/>
                </a:cubicBezTo>
                <a:cubicBezTo>
                  <a:pt x="14255" y="15946"/>
                  <a:pt x="14277" y="15950"/>
                  <a:pt x="14315" y="15963"/>
                </a:cubicBezTo>
                <a:cubicBezTo>
                  <a:pt x="14326" y="15966"/>
                  <a:pt x="14335" y="15967"/>
                  <a:pt x="14346" y="15971"/>
                </a:cubicBezTo>
                <a:cubicBezTo>
                  <a:pt x="16795" y="16788"/>
                  <a:pt x="18951" y="17087"/>
                  <a:pt x="20058" y="16763"/>
                </a:cubicBezTo>
                <a:cubicBezTo>
                  <a:pt x="20512" y="16630"/>
                  <a:pt x="20848" y="16353"/>
                  <a:pt x="20991" y="16010"/>
                </a:cubicBezTo>
                <a:cubicBezTo>
                  <a:pt x="21093" y="15725"/>
                  <a:pt x="21070" y="15375"/>
                  <a:pt x="20916" y="14974"/>
                </a:cubicBezTo>
                <a:cubicBezTo>
                  <a:pt x="20891" y="14913"/>
                  <a:pt x="20867" y="14850"/>
                  <a:pt x="20836" y="14786"/>
                </a:cubicBezTo>
                <a:cubicBezTo>
                  <a:pt x="20835" y="14786"/>
                  <a:pt x="20833" y="14787"/>
                  <a:pt x="20833" y="14786"/>
                </a:cubicBezTo>
                <a:cubicBezTo>
                  <a:pt x="20833" y="14786"/>
                  <a:pt x="20833" y="14784"/>
                  <a:pt x="20833" y="14784"/>
                </a:cubicBezTo>
                <a:cubicBezTo>
                  <a:pt x="20602" y="14307"/>
                  <a:pt x="20210" y="13767"/>
                  <a:pt x="19686" y="13200"/>
                </a:cubicBezTo>
                <a:cubicBezTo>
                  <a:pt x="19163" y="12633"/>
                  <a:pt x="18509" y="12041"/>
                  <a:pt x="17760" y="11468"/>
                </a:cubicBezTo>
                <a:cubicBezTo>
                  <a:pt x="17491" y="11262"/>
                  <a:pt x="17186" y="11030"/>
                  <a:pt x="17084" y="10952"/>
                </a:cubicBezTo>
                <a:lnTo>
                  <a:pt x="16899" y="10808"/>
                </a:lnTo>
                <a:lnTo>
                  <a:pt x="17512" y="10334"/>
                </a:lnTo>
                <a:cubicBezTo>
                  <a:pt x="18158" y="9834"/>
                  <a:pt x="18719" y="9358"/>
                  <a:pt x="19194" y="8905"/>
                </a:cubicBezTo>
                <a:cubicBezTo>
                  <a:pt x="19200" y="8899"/>
                  <a:pt x="19207" y="8894"/>
                  <a:pt x="19213" y="8888"/>
                </a:cubicBezTo>
                <a:cubicBezTo>
                  <a:pt x="19223" y="8879"/>
                  <a:pt x="19230" y="8870"/>
                  <a:pt x="19240" y="8860"/>
                </a:cubicBezTo>
                <a:cubicBezTo>
                  <a:pt x="19372" y="8733"/>
                  <a:pt x="19495" y="8609"/>
                  <a:pt x="19612" y="8487"/>
                </a:cubicBezTo>
                <a:cubicBezTo>
                  <a:pt x="19727" y="8366"/>
                  <a:pt x="19836" y="8247"/>
                  <a:pt x="19937" y="8130"/>
                </a:cubicBezTo>
                <a:cubicBezTo>
                  <a:pt x="19968" y="8096"/>
                  <a:pt x="20001" y="8060"/>
                  <a:pt x="20030" y="8026"/>
                </a:cubicBezTo>
                <a:cubicBezTo>
                  <a:pt x="20177" y="7852"/>
                  <a:pt x="20311" y="7683"/>
                  <a:pt x="20427" y="7518"/>
                </a:cubicBezTo>
                <a:cubicBezTo>
                  <a:pt x="20543" y="7354"/>
                  <a:pt x="20643" y="7195"/>
                  <a:pt x="20727" y="7041"/>
                </a:cubicBezTo>
                <a:cubicBezTo>
                  <a:pt x="20733" y="7030"/>
                  <a:pt x="20740" y="7021"/>
                  <a:pt x="20746" y="7010"/>
                </a:cubicBezTo>
                <a:cubicBezTo>
                  <a:pt x="20867" y="6784"/>
                  <a:pt x="20953" y="6569"/>
                  <a:pt x="21003" y="6370"/>
                </a:cubicBezTo>
                <a:cubicBezTo>
                  <a:pt x="21023" y="6264"/>
                  <a:pt x="21033" y="6153"/>
                  <a:pt x="21034" y="6005"/>
                </a:cubicBezTo>
                <a:cubicBezTo>
                  <a:pt x="21035" y="5845"/>
                  <a:pt x="21028" y="5742"/>
                  <a:pt x="21012" y="5657"/>
                </a:cubicBezTo>
                <a:cubicBezTo>
                  <a:pt x="20986" y="5563"/>
                  <a:pt x="20950" y="5476"/>
                  <a:pt x="20898" y="5396"/>
                </a:cubicBezTo>
                <a:cubicBezTo>
                  <a:pt x="20892" y="5387"/>
                  <a:pt x="20889" y="5377"/>
                  <a:pt x="20882" y="5368"/>
                </a:cubicBezTo>
                <a:cubicBezTo>
                  <a:pt x="20848" y="5319"/>
                  <a:pt x="20809" y="5274"/>
                  <a:pt x="20764" y="5230"/>
                </a:cubicBezTo>
                <a:cubicBezTo>
                  <a:pt x="20650" y="5118"/>
                  <a:pt x="20497" y="5024"/>
                  <a:pt x="20315" y="4944"/>
                </a:cubicBezTo>
                <a:cubicBezTo>
                  <a:pt x="20100" y="4860"/>
                  <a:pt x="19855" y="4800"/>
                  <a:pt x="19581" y="4764"/>
                </a:cubicBezTo>
                <a:cubicBezTo>
                  <a:pt x="19414" y="4754"/>
                  <a:pt x="19208" y="4752"/>
                  <a:pt x="18869" y="4753"/>
                </a:cubicBezTo>
                <a:cubicBezTo>
                  <a:pt x="18541" y="4754"/>
                  <a:pt x="18301" y="4759"/>
                  <a:pt x="18076" y="4775"/>
                </a:cubicBezTo>
                <a:cubicBezTo>
                  <a:pt x="17193" y="4869"/>
                  <a:pt x="16145" y="5096"/>
                  <a:pt x="14913" y="5469"/>
                </a:cubicBezTo>
                <a:cubicBezTo>
                  <a:pt x="14662" y="5545"/>
                  <a:pt x="14463" y="5606"/>
                  <a:pt x="14306" y="5651"/>
                </a:cubicBezTo>
                <a:cubicBezTo>
                  <a:pt x="14304" y="5652"/>
                  <a:pt x="14301" y="5651"/>
                  <a:pt x="14300" y="5651"/>
                </a:cubicBezTo>
                <a:cubicBezTo>
                  <a:pt x="14259" y="5665"/>
                  <a:pt x="14211" y="5680"/>
                  <a:pt x="14173" y="5693"/>
                </a:cubicBezTo>
                <a:cubicBezTo>
                  <a:pt x="13920" y="5780"/>
                  <a:pt x="13795" y="5822"/>
                  <a:pt x="13720" y="5758"/>
                </a:cubicBezTo>
                <a:cubicBezTo>
                  <a:pt x="13708" y="5752"/>
                  <a:pt x="13699" y="5743"/>
                  <a:pt x="13692" y="5733"/>
                </a:cubicBezTo>
                <a:cubicBezTo>
                  <a:pt x="13691" y="5729"/>
                  <a:pt x="13688" y="5712"/>
                  <a:pt x="13686" y="5707"/>
                </a:cubicBezTo>
                <a:cubicBezTo>
                  <a:pt x="13642" y="5627"/>
                  <a:pt x="13615" y="5472"/>
                  <a:pt x="13575" y="5227"/>
                </a:cubicBezTo>
                <a:cubicBezTo>
                  <a:pt x="13573" y="5216"/>
                  <a:pt x="13570" y="5208"/>
                  <a:pt x="13568" y="5196"/>
                </a:cubicBezTo>
                <a:cubicBezTo>
                  <a:pt x="13568" y="5196"/>
                  <a:pt x="13569" y="5194"/>
                  <a:pt x="13568" y="5194"/>
                </a:cubicBezTo>
                <a:cubicBezTo>
                  <a:pt x="13357" y="3926"/>
                  <a:pt x="12714" y="2085"/>
                  <a:pt x="12184" y="1221"/>
                </a:cubicBezTo>
                <a:cubicBezTo>
                  <a:pt x="12182" y="1218"/>
                  <a:pt x="12179" y="1216"/>
                  <a:pt x="12178" y="1213"/>
                </a:cubicBezTo>
                <a:cubicBezTo>
                  <a:pt x="12124" y="1126"/>
                  <a:pt x="12066" y="1043"/>
                  <a:pt x="12007" y="963"/>
                </a:cubicBezTo>
                <a:cubicBezTo>
                  <a:pt x="12006" y="961"/>
                  <a:pt x="12005" y="959"/>
                  <a:pt x="12004" y="957"/>
                </a:cubicBezTo>
                <a:cubicBezTo>
                  <a:pt x="11831" y="727"/>
                  <a:pt x="11636" y="530"/>
                  <a:pt x="11437" y="373"/>
                </a:cubicBezTo>
                <a:cubicBezTo>
                  <a:pt x="11424" y="363"/>
                  <a:pt x="11413" y="352"/>
                  <a:pt x="11400" y="342"/>
                </a:cubicBezTo>
                <a:cubicBezTo>
                  <a:pt x="11398" y="341"/>
                  <a:pt x="11396" y="338"/>
                  <a:pt x="11394" y="337"/>
                </a:cubicBezTo>
                <a:cubicBezTo>
                  <a:pt x="11378" y="325"/>
                  <a:pt x="11361" y="318"/>
                  <a:pt x="11344" y="306"/>
                </a:cubicBezTo>
                <a:cubicBezTo>
                  <a:pt x="11073" y="115"/>
                  <a:pt x="10797" y="3"/>
                  <a:pt x="10542" y="0"/>
                </a:cubicBezTo>
                <a:close/>
                <a:moveTo>
                  <a:pt x="10530" y="334"/>
                </a:moveTo>
                <a:cubicBezTo>
                  <a:pt x="10874" y="334"/>
                  <a:pt x="11081" y="442"/>
                  <a:pt x="11447" y="814"/>
                </a:cubicBezTo>
                <a:cubicBezTo>
                  <a:pt x="12162" y="1541"/>
                  <a:pt x="12827" y="3199"/>
                  <a:pt x="13225" y="5239"/>
                </a:cubicBezTo>
                <a:cubicBezTo>
                  <a:pt x="13383" y="6052"/>
                  <a:pt x="13418" y="5966"/>
                  <a:pt x="12847" y="6171"/>
                </a:cubicBezTo>
                <a:cubicBezTo>
                  <a:pt x="12680" y="6230"/>
                  <a:pt x="12093" y="6472"/>
                  <a:pt x="11543" y="6707"/>
                </a:cubicBezTo>
                <a:cubicBezTo>
                  <a:pt x="10992" y="6942"/>
                  <a:pt x="10518" y="7132"/>
                  <a:pt x="10489" y="7131"/>
                </a:cubicBezTo>
                <a:cubicBezTo>
                  <a:pt x="10460" y="7129"/>
                  <a:pt x="10158" y="6999"/>
                  <a:pt x="9817" y="6842"/>
                </a:cubicBezTo>
                <a:cubicBezTo>
                  <a:pt x="9476" y="6684"/>
                  <a:pt x="8874" y="6430"/>
                  <a:pt x="8482" y="6277"/>
                </a:cubicBezTo>
                <a:cubicBezTo>
                  <a:pt x="8090" y="6125"/>
                  <a:pt x="7751" y="5984"/>
                  <a:pt x="7729" y="5963"/>
                </a:cubicBezTo>
                <a:cubicBezTo>
                  <a:pt x="7707" y="5942"/>
                  <a:pt x="7727" y="5724"/>
                  <a:pt x="7773" y="5477"/>
                </a:cubicBezTo>
                <a:cubicBezTo>
                  <a:pt x="8167" y="3333"/>
                  <a:pt x="8856" y="1585"/>
                  <a:pt x="9603" y="825"/>
                </a:cubicBezTo>
                <a:cubicBezTo>
                  <a:pt x="9980" y="443"/>
                  <a:pt x="10184" y="334"/>
                  <a:pt x="10530" y="334"/>
                </a:cubicBezTo>
                <a:close/>
                <a:moveTo>
                  <a:pt x="1912" y="5020"/>
                </a:moveTo>
                <a:cubicBezTo>
                  <a:pt x="2663" y="4996"/>
                  <a:pt x="3666" y="5135"/>
                  <a:pt x="4858" y="5429"/>
                </a:cubicBezTo>
                <a:cubicBezTo>
                  <a:pt x="5639" y="5623"/>
                  <a:pt x="7169" y="6093"/>
                  <a:pt x="7255" y="6168"/>
                </a:cubicBezTo>
                <a:cubicBezTo>
                  <a:pt x="7279" y="6188"/>
                  <a:pt x="7258" y="6510"/>
                  <a:pt x="7209" y="6881"/>
                </a:cubicBezTo>
                <a:cubicBezTo>
                  <a:pt x="7160" y="7252"/>
                  <a:pt x="7098" y="7870"/>
                  <a:pt x="7073" y="8256"/>
                </a:cubicBezTo>
                <a:lnTo>
                  <a:pt x="7026" y="8958"/>
                </a:lnTo>
                <a:lnTo>
                  <a:pt x="6246" y="9438"/>
                </a:lnTo>
                <a:cubicBezTo>
                  <a:pt x="5816" y="9701"/>
                  <a:pt x="5254" y="10061"/>
                  <a:pt x="4994" y="10238"/>
                </a:cubicBezTo>
                <a:cubicBezTo>
                  <a:pt x="4734" y="10416"/>
                  <a:pt x="4495" y="10561"/>
                  <a:pt x="4467" y="10561"/>
                </a:cubicBezTo>
                <a:cubicBezTo>
                  <a:pt x="4393" y="10561"/>
                  <a:pt x="3576" y="9949"/>
                  <a:pt x="2909" y="9393"/>
                </a:cubicBezTo>
                <a:cubicBezTo>
                  <a:pt x="1378" y="8118"/>
                  <a:pt x="307" y="6720"/>
                  <a:pt x="301" y="5988"/>
                </a:cubicBezTo>
                <a:cubicBezTo>
                  <a:pt x="299" y="5746"/>
                  <a:pt x="562" y="5382"/>
                  <a:pt x="843" y="5239"/>
                </a:cubicBezTo>
                <a:cubicBezTo>
                  <a:pt x="1099" y="5108"/>
                  <a:pt x="1461" y="5034"/>
                  <a:pt x="1912" y="5020"/>
                </a:cubicBezTo>
                <a:close/>
                <a:moveTo>
                  <a:pt x="18872" y="5020"/>
                </a:moveTo>
                <a:cubicBezTo>
                  <a:pt x="19048" y="5013"/>
                  <a:pt x="19197" y="5016"/>
                  <a:pt x="19302" y="5028"/>
                </a:cubicBezTo>
                <a:cubicBezTo>
                  <a:pt x="19928" y="5099"/>
                  <a:pt x="20236" y="5210"/>
                  <a:pt x="20479" y="5455"/>
                </a:cubicBezTo>
                <a:cubicBezTo>
                  <a:pt x="20705" y="5681"/>
                  <a:pt x="20710" y="5695"/>
                  <a:pt x="20687" y="6058"/>
                </a:cubicBezTo>
                <a:cubicBezTo>
                  <a:pt x="20629" y="6992"/>
                  <a:pt x="19455" y="8381"/>
                  <a:pt x="17351" y="10008"/>
                </a:cubicBezTo>
                <a:cubicBezTo>
                  <a:pt x="16959" y="10311"/>
                  <a:pt x="16608" y="10559"/>
                  <a:pt x="16573" y="10558"/>
                </a:cubicBezTo>
                <a:cubicBezTo>
                  <a:pt x="16539" y="10558"/>
                  <a:pt x="16319" y="10425"/>
                  <a:pt x="16084" y="10264"/>
                </a:cubicBezTo>
                <a:cubicBezTo>
                  <a:pt x="15849" y="10102"/>
                  <a:pt x="15291" y="9742"/>
                  <a:pt x="14845" y="9464"/>
                </a:cubicBezTo>
                <a:lnTo>
                  <a:pt x="14033" y="8958"/>
                </a:lnTo>
                <a:lnTo>
                  <a:pt x="13956" y="8035"/>
                </a:lnTo>
                <a:cubicBezTo>
                  <a:pt x="13915" y="7527"/>
                  <a:pt x="13855" y="6941"/>
                  <a:pt x="13819" y="6732"/>
                </a:cubicBezTo>
                <a:cubicBezTo>
                  <a:pt x="13727" y="6195"/>
                  <a:pt x="13726" y="6190"/>
                  <a:pt x="13984" y="6089"/>
                </a:cubicBezTo>
                <a:cubicBezTo>
                  <a:pt x="14476" y="5897"/>
                  <a:pt x="16246" y="5398"/>
                  <a:pt x="16920" y="5261"/>
                </a:cubicBezTo>
                <a:cubicBezTo>
                  <a:pt x="17560" y="5131"/>
                  <a:pt x="18343" y="5038"/>
                  <a:pt x="18872" y="5020"/>
                </a:cubicBezTo>
                <a:close/>
                <a:moveTo>
                  <a:pt x="13373" y="6336"/>
                </a:moveTo>
                <a:cubicBezTo>
                  <a:pt x="13393" y="6333"/>
                  <a:pt x="13404" y="6334"/>
                  <a:pt x="13407" y="6339"/>
                </a:cubicBezTo>
                <a:cubicBezTo>
                  <a:pt x="13440" y="6387"/>
                  <a:pt x="13615" y="7939"/>
                  <a:pt x="13637" y="8366"/>
                </a:cubicBezTo>
                <a:cubicBezTo>
                  <a:pt x="13645" y="8534"/>
                  <a:pt x="13629" y="8678"/>
                  <a:pt x="13596" y="8686"/>
                </a:cubicBezTo>
                <a:cubicBezTo>
                  <a:pt x="13564" y="8694"/>
                  <a:pt x="13123" y="8480"/>
                  <a:pt x="12621" y="8212"/>
                </a:cubicBezTo>
                <a:cubicBezTo>
                  <a:pt x="12118" y="7943"/>
                  <a:pt x="11561" y="7647"/>
                  <a:pt x="11382" y="7555"/>
                </a:cubicBezTo>
                <a:cubicBezTo>
                  <a:pt x="11202" y="7462"/>
                  <a:pt x="11059" y="7361"/>
                  <a:pt x="11062" y="7330"/>
                </a:cubicBezTo>
                <a:cubicBezTo>
                  <a:pt x="11073" y="7230"/>
                  <a:pt x="13078" y="6377"/>
                  <a:pt x="13373" y="6336"/>
                </a:cubicBezTo>
                <a:close/>
                <a:moveTo>
                  <a:pt x="7788" y="6387"/>
                </a:moveTo>
                <a:cubicBezTo>
                  <a:pt x="7937" y="6401"/>
                  <a:pt x="9893" y="7208"/>
                  <a:pt x="9988" y="7294"/>
                </a:cubicBezTo>
                <a:cubicBezTo>
                  <a:pt x="10023" y="7325"/>
                  <a:pt x="9883" y="7428"/>
                  <a:pt x="9622" y="7557"/>
                </a:cubicBezTo>
                <a:cubicBezTo>
                  <a:pt x="8981" y="7876"/>
                  <a:pt x="8052" y="8371"/>
                  <a:pt x="7760" y="8548"/>
                </a:cubicBezTo>
                <a:cubicBezTo>
                  <a:pt x="7481" y="8718"/>
                  <a:pt x="7450" y="8728"/>
                  <a:pt x="7413" y="8664"/>
                </a:cubicBezTo>
                <a:cubicBezTo>
                  <a:pt x="7382" y="8609"/>
                  <a:pt x="7482" y="7529"/>
                  <a:pt x="7578" y="6881"/>
                </a:cubicBezTo>
                <a:cubicBezTo>
                  <a:pt x="7647" y="6410"/>
                  <a:pt x="7660" y="6374"/>
                  <a:pt x="7788" y="6387"/>
                </a:cubicBezTo>
                <a:close/>
                <a:moveTo>
                  <a:pt x="10527" y="7518"/>
                </a:moveTo>
                <a:lnTo>
                  <a:pt x="11227" y="7858"/>
                </a:lnTo>
                <a:cubicBezTo>
                  <a:pt x="11611" y="8044"/>
                  <a:pt x="12314" y="8409"/>
                  <a:pt x="12791" y="8669"/>
                </a:cubicBezTo>
                <a:lnTo>
                  <a:pt x="13658" y="9141"/>
                </a:lnTo>
                <a:lnTo>
                  <a:pt x="13705" y="9725"/>
                </a:lnTo>
                <a:cubicBezTo>
                  <a:pt x="13729" y="10045"/>
                  <a:pt x="13735" y="10776"/>
                  <a:pt x="13717" y="11347"/>
                </a:cubicBezTo>
                <a:cubicBezTo>
                  <a:pt x="13690" y="12230"/>
                  <a:pt x="13671" y="12402"/>
                  <a:pt x="13581" y="12479"/>
                </a:cubicBezTo>
                <a:cubicBezTo>
                  <a:pt x="13436" y="12603"/>
                  <a:pt x="12065" y="13342"/>
                  <a:pt x="11267" y="13728"/>
                </a:cubicBezTo>
                <a:cubicBezTo>
                  <a:pt x="10906" y="13902"/>
                  <a:pt x="10572" y="14043"/>
                  <a:pt x="10523" y="14042"/>
                </a:cubicBezTo>
                <a:cubicBezTo>
                  <a:pt x="10382" y="14041"/>
                  <a:pt x="9352" y="13529"/>
                  <a:pt x="7627" y="12599"/>
                </a:cubicBezTo>
                <a:cubicBezTo>
                  <a:pt x="7425" y="12491"/>
                  <a:pt x="7395" y="12443"/>
                  <a:pt x="7364" y="12206"/>
                </a:cubicBezTo>
                <a:cubicBezTo>
                  <a:pt x="7311" y="11806"/>
                  <a:pt x="7304" y="9672"/>
                  <a:pt x="7354" y="9382"/>
                </a:cubicBezTo>
                <a:lnTo>
                  <a:pt x="7398" y="9132"/>
                </a:lnTo>
                <a:lnTo>
                  <a:pt x="8265" y="8658"/>
                </a:lnTo>
                <a:cubicBezTo>
                  <a:pt x="8743" y="8398"/>
                  <a:pt x="9447" y="8036"/>
                  <a:pt x="9830" y="7852"/>
                </a:cubicBezTo>
                <a:lnTo>
                  <a:pt x="10527" y="7518"/>
                </a:lnTo>
                <a:close/>
                <a:moveTo>
                  <a:pt x="14117" y="9469"/>
                </a:moveTo>
                <a:cubicBezTo>
                  <a:pt x="14189" y="9429"/>
                  <a:pt x="16233" y="10730"/>
                  <a:pt x="16233" y="10817"/>
                </a:cubicBezTo>
                <a:cubicBezTo>
                  <a:pt x="16233" y="10830"/>
                  <a:pt x="16031" y="10975"/>
                  <a:pt x="15783" y="11140"/>
                </a:cubicBezTo>
                <a:cubicBezTo>
                  <a:pt x="14911" y="11720"/>
                  <a:pt x="14139" y="12184"/>
                  <a:pt x="14101" y="12150"/>
                </a:cubicBezTo>
                <a:cubicBezTo>
                  <a:pt x="14041" y="12096"/>
                  <a:pt x="14056" y="9503"/>
                  <a:pt x="14117" y="9469"/>
                </a:cubicBezTo>
                <a:close/>
                <a:moveTo>
                  <a:pt x="6952" y="9480"/>
                </a:moveTo>
                <a:cubicBezTo>
                  <a:pt x="6965" y="9503"/>
                  <a:pt x="6974" y="10100"/>
                  <a:pt x="6970" y="10808"/>
                </a:cubicBezTo>
                <a:cubicBezTo>
                  <a:pt x="6967" y="11613"/>
                  <a:pt x="6941" y="12103"/>
                  <a:pt x="6902" y="12114"/>
                </a:cubicBezTo>
                <a:cubicBezTo>
                  <a:pt x="6868" y="12123"/>
                  <a:pt x="6729" y="12059"/>
                  <a:pt x="6592" y="11973"/>
                </a:cubicBezTo>
                <a:cubicBezTo>
                  <a:pt x="6456" y="11888"/>
                  <a:pt x="6205" y="11732"/>
                  <a:pt x="6035" y="11625"/>
                </a:cubicBezTo>
                <a:cubicBezTo>
                  <a:pt x="5864" y="11519"/>
                  <a:pt x="5621" y="11362"/>
                  <a:pt x="5493" y="11277"/>
                </a:cubicBezTo>
                <a:cubicBezTo>
                  <a:pt x="5365" y="11192"/>
                  <a:pt x="5159" y="11057"/>
                  <a:pt x="5037" y="10977"/>
                </a:cubicBezTo>
                <a:cubicBezTo>
                  <a:pt x="4824" y="10836"/>
                  <a:pt x="4820" y="10827"/>
                  <a:pt x="4926" y="10721"/>
                </a:cubicBezTo>
                <a:cubicBezTo>
                  <a:pt x="5170" y="10476"/>
                  <a:pt x="6910" y="9411"/>
                  <a:pt x="6952" y="9480"/>
                </a:cubicBezTo>
                <a:close/>
                <a:moveTo>
                  <a:pt x="10483" y="9781"/>
                </a:moveTo>
                <a:cubicBezTo>
                  <a:pt x="10310" y="9792"/>
                  <a:pt x="10127" y="9838"/>
                  <a:pt x="9941" y="9918"/>
                </a:cubicBezTo>
                <a:cubicBezTo>
                  <a:pt x="9703" y="10021"/>
                  <a:pt x="9453" y="10349"/>
                  <a:pt x="9383" y="10654"/>
                </a:cubicBezTo>
                <a:cubicBezTo>
                  <a:pt x="9286" y="11077"/>
                  <a:pt x="9645" y="11614"/>
                  <a:pt x="10127" y="11768"/>
                </a:cubicBezTo>
                <a:cubicBezTo>
                  <a:pt x="10443" y="11870"/>
                  <a:pt x="10508" y="11869"/>
                  <a:pt x="10867" y="11771"/>
                </a:cubicBezTo>
                <a:cubicBezTo>
                  <a:pt x="11386" y="11630"/>
                  <a:pt x="11645" y="11298"/>
                  <a:pt x="11645" y="10775"/>
                </a:cubicBezTo>
                <a:cubicBezTo>
                  <a:pt x="11645" y="10444"/>
                  <a:pt x="11542" y="10245"/>
                  <a:pt x="11248" y="10011"/>
                </a:cubicBezTo>
                <a:cubicBezTo>
                  <a:pt x="11034" y="9841"/>
                  <a:pt x="10771" y="9762"/>
                  <a:pt x="10483" y="9781"/>
                </a:cubicBezTo>
                <a:close/>
                <a:moveTo>
                  <a:pt x="16589" y="11016"/>
                </a:moveTo>
                <a:lnTo>
                  <a:pt x="17233" y="11505"/>
                </a:lnTo>
                <a:cubicBezTo>
                  <a:pt x="17587" y="11772"/>
                  <a:pt x="18225" y="12308"/>
                  <a:pt x="18652" y="12695"/>
                </a:cubicBezTo>
                <a:cubicBezTo>
                  <a:pt x="20732" y="14581"/>
                  <a:pt x="21242" y="15872"/>
                  <a:pt x="20114" y="16398"/>
                </a:cubicBezTo>
                <a:cubicBezTo>
                  <a:pt x="19841" y="16525"/>
                  <a:pt x="19730" y="16543"/>
                  <a:pt x="19030" y="16552"/>
                </a:cubicBezTo>
                <a:cubicBezTo>
                  <a:pt x="18198" y="16563"/>
                  <a:pt x="18144" y="16559"/>
                  <a:pt x="17379" y="16426"/>
                </a:cubicBezTo>
                <a:cubicBezTo>
                  <a:pt x="16337" y="16245"/>
                  <a:pt x="14026" y="15593"/>
                  <a:pt x="13826" y="15424"/>
                </a:cubicBezTo>
                <a:cubicBezTo>
                  <a:pt x="13764" y="15371"/>
                  <a:pt x="13762" y="15278"/>
                  <a:pt x="13807" y="15022"/>
                </a:cubicBezTo>
                <a:cubicBezTo>
                  <a:pt x="13840" y="14839"/>
                  <a:pt x="13900" y="14246"/>
                  <a:pt x="13943" y="13706"/>
                </a:cubicBezTo>
                <a:cubicBezTo>
                  <a:pt x="13986" y="13165"/>
                  <a:pt x="14048" y="12691"/>
                  <a:pt x="14083" y="12650"/>
                </a:cubicBezTo>
                <a:cubicBezTo>
                  <a:pt x="14117" y="12609"/>
                  <a:pt x="14552" y="12324"/>
                  <a:pt x="15049" y="12015"/>
                </a:cubicBezTo>
                <a:cubicBezTo>
                  <a:pt x="15546" y="11707"/>
                  <a:pt x="16098" y="11356"/>
                  <a:pt x="16273" y="11235"/>
                </a:cubicBezTo>
                <a:lnTo>
                  <a:pt x="16589" y="11016"/>
                </a:lnTo>
                <a:close/>
                <a:moveTo>
                  <a:pt x="4471" y="11022"/>
                </a:moveTo>
                <a:lnTo>
                  <a:pt x="5037" y="11398"/>
                </a:lnTo>
                <a:cubicBezTo>
                  <a:pt x="5348" y="11605"/>
                  <a:pt x="5866" y="11936"/>
                  <a:pt x="6190" y="12133"/>
                </a:cubicBezTo>
                <a:cubicBezTo>
                  <a:pt x="7087" y="12680"/>
                  <a:pt x="7057" y="12646"/>
                  <a:pt x="7057" y="13130"/>
                </a:cubicBezTo>
                <a:cubicBezTo>
                  <a:pt x="7057" y="13523"/>
                  <a:pt x="7208" y="14994"/>
                  <a:pt x="7277" y="15269"/>
                </a:cubicBezTo>
                <a:cubicBezTo>
                  <a:pt x="7305" y="15381"/>
                  <a:pt x="7265" y="15415"/>
                  <a:pt x="6977" y="15530"/>
                </a:cubicBezTo>
                <a:cubicBezTo>
                  <a:pt x="6439" y="15746"/>
                  <a:pt x="4717" y="16224"/>
                  <a:pt x="3919" y="16381"/>
                </a:cubicBezTo>
                <a:cubicBezTo>
                  <a:pt x="2902" y="16581"/>
                  <a:pt x="1591" y="16624"/>
                  <a:pt x="1119" y="16471"/>
                </a:cubicBezTo>
                <a:cubicBezTo>
                  <a:pt x="570" y="16293"/>
                  <a:pt x="343" y="16039"/>
                  <a:pt x="354" y="15620"/>
                </a:cubicBezTo>
                <a:cubicBezTo>
                  <a:pt x="368" y="15056"/>
                  <a:pt x="779" y="14343"/>
                  <a:pt x="1602" y="13458"/>
                </a:cubicBezTo>
                <a:cubicBezTo>
                  <a:pt x="2232" y="12781"/>
                  <a:pt x="3473" y="11711"/>
                  <a:pt x="4260" y="11168"/>
                </a:cubicBezTo>
                <a:lnTo>
                  <a:pt x="4471" y="11022"/>
                </a:lnTo>
                <a:close/>
                <a:moveTo>
                  <a:pt x="7512" y="12973"/>
                </a:moveTo>
                <a:cubicBezTo>
                  <a:pt x="7572" y="12968"/>
                  <a:pt x="7667" y="13017"/>
                  <a:pt x="7816" y="13102"/>
                </a:cubicBezTo>
                <a:cubicBezTo>
                  <a:pt x="8123" y="13278"/>
                  <a:pt x="9039" y="13751"/>
                  <a:pt x="9656" y="14051"/>
                </a:cubicBezTo>
                <a:cubicBezTo>
                  <a:pt x="9807" y="14124"/>
                  <a:pt x="9943" y="14216"/>
                  <a:pt x="9957" y="14253"/>
                </a:cubicBezTo>
                <a:cubicBezTo>
                  <a:pt x="9982" y="14324"/>
                  <a:pt x="9418" y="14598"/>
                  <a:pt x="8575" y="14927"/>
                </a:cubicBezTo>
                <a:cubicBezTo>
                  <a:pt x="8302" y="15033"/>
                  <a:pt x="7990" y="15156"/>
                  <a:pt x="7881" y="15199"/>
                </a:cubicBezTo>
                <a:cubicBezTo>
                  <a:pt x="7772" y="15243"/>
                  <a:pt x="7670" y="15259"/>
                  <a:pt x="7652" y="15233"/>
                </a:cubicBezTo>
                <a:cubicBezTo>
                  <a:pt x="7619" y="15184"/>
                  <a:pt x="7511" y="14293"/>
                  <a:pt x="7447" y="13529"/>
                </a:cubicBezTo>
                <a:cubicBezTo>
                  <a:pt x="7415" y="13138"/>
                  <a:pt x="7413" y="12980"/>
                  <a:pt x="7512" y="12973"/>
                </a:cubicBezTo>
                <a:close/>
                <a:moveTo>
                  <a:pt x="13587" y="12973"/>
                </a:moveTo>
                <a:cubicBezTo>
                  <a:pt x="13632" y="13013"/>
                  <a:pt x="13604" y="13452"/>
                  <a:pt x="13460" y="14901"/>
                </a:cubicBezTo>
                <a:cubicBezTo>
                  <a:pt x="13442" y="15080"/>
                  <a:pt x="13410" y="15236"/>
                  <a:pt x="13389" y="15247"/>
                </a:cubicBezTo>
                <a:cubicBezTo>
                  <a:pt x="13344" y="15270"/>
                  <a:pt x="13302" y="15253"/>
                  <a:pt x="12063" y="14741"/>
                </a:cubicBezTo>
                <a:cubicBezTo>
                  <a:pt x="11560" y="14534"/>
                  <a:pt x="11120" y="14332"/>
                  <a:pt x="11081" y="14289"/>
                </a:cubicBezTo>
                <a:cubicBezTo>
                  <a:pt x="11025" y="14229"/>
                  <a:pt x="11055" y="14195"/>
                  <a:pt x="11220" y="14132"/>
                </a:cubicBezTo>
                <a:cubicBezTo>
                  <a:pt x="11459" y="14041"/>
                  <a:pt x="12382" y="13569"/>
                  <a:pt x="13070" y="13186"/>
                </a:cubicBezTo>
                <a:cubicBezTo>
                  <a:pt x="13325" y="13044"/>
                  <a:pt x="13558" y="12947"/>
                  <a:pt x="13587" y="12973"/>
                </a:cubicBezTo>
                <a:close/>
                <a:moveTo>
                  <a:pt x="10539" y="14494"/>
                </a:moveTo>
                <a:cubicBezTo>
                  <a:pt x="10569" y="14494"/>
                  <a:pt x="10864" y="14617"/>
                  <a:pt x="11196" y="14767"/>
                </a:cubicBezTo>
                <a:cubicBezTo>
                  <a:pt x="11527" y="14916"/>
                  <a:pt x="12106" y="15160"/>
                  <a:pt x="12481" y="15309"/>
                </a:cubicBezTo>
                <a:cubicBezTo>
                  <a:pt x="12856" y="15457"/>
                  <a:pt x="13204" y="15610"/>
                  <a:pt x="13253" y="15651"/>
                </a:cubicBezTo>
                <a:cubicBezTo>
                  <a:pt x="13329" y="15715"/>
                  <a:pt x="13323" y="15820"/>
                  <a:pt x="13203" y="16417"/>
                </a:cubicBezTo>
                <a:cubicBezTo>
                  <a:pt x="12689" y="18980"/>
                  <a:pt x="11797" y="20807"/>
                  <a:pt x="10873" y="21187"/>
                </a:cubicBezTo>
                <a:cubicBezTo>
                  <a:pt x="10418" y="21375"/>
                  <a:pt x="10167" y="21296"/>
                  <a:pt x="9653" y="20805"/>
                </a:cubicBezTo>
                <a:cubicBezTo>
                  <a:pt x="8887" y="20073"/>
                  <a:pt x="8286" y="18589"/>
                  <a:pt x="7804" y="16224"/>
                </a:cubicBezTo>
                <a:cubicBezTo>
                  <a:pt x="7722" y="15824"/>
                  <a:pt x="7713" y="15662"/>
                  <a:pt x="7763" y="15626"/>
                </a:cubicBezTo>
                <a:cubicBezTo>
                  <a:pt x="7802" y="15599"/>
                  <a:pt x="8027" y="15506"/>
                  <a:pt x="8265" y="15421"/>
                </a:cubicBezTo>
                <a:cubicBezTo>
                  <a:pt x="8504" y="15336"/>
                  <a:pt x="9104" y="15095"/>
                  <a:pt x="9594" y="14882"/>
                </a:cubicBezTo>
                <a:cubicBezTo>
                  <a:pt x="10085" y="14669"/>
                  <a:pt x="10509" y="14494"/>
                  <a:pt x="10539" y="14494"/>
                </a:cubicBezTo>
                <a:close/>
              </a:path>
            </a:pathLst>
          </a:custGeom>
          <a:ln w="12700">
            <a:miter lim="400000"/>
          </a:ln>
        </p:spPr>
      </p:pic>
      <p:sp>
        <p:nvSpPr>
          <p:cNvPr id="421" name="“spectroscopy”…"/>
          <p:cNvSpPr txBox="1"/>
          <p:nvPr/>
        </p:nvSpPr>
        <p:spPr>
          <a:xfrm>
            <a:off x="16845723" y="7025108"/>
            <a:ext cx="2901697"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0">
                <a:solidFill>
                  <a:srgbClr val="ED7D31"/>
                </a:solidFill>
                <a:latin typeface="Rubik Regular"/>
                <a:ea typeface="Rubik Regular"/>
                <a:cs typeface="Rubik Regular"/>
                <a:sym typeface="Rubik Regular"/>
              </a:defRPr>
            </a:pPr>
            <a:r>
              <a:rPr dirty="0"/>
              <a:t>“spectroscopy” </a:t>
            </a:r>
          </a:p>
          <a:p>
            <a:pPr>
              <a:defRPr b="0">
                <a:solidFill>
                  <a:srgbClr val="ED7D31"/>
                </a:solidFill>
                <a:latin typeface="Rubik Regular"/>
                <a:ea typeface="Rubik Regular"/>
                <a:cs typeface="Rubik Regular"/>
                <a:sym typeface="Rubik Regular"/>
              </a:defRPr>
            </a:pPr>
            <a:r>
              <a:rPr dirty="0"/>
              <a:t>ion</a:t>
            </a:r>
          </a:p>
        </p:txBody>
      </p:sp>
      <p:sp>
        <p:nvSpPr>
          <p:cNvPr id="422" name="“logic”…"/>
          <p:cNvSpPr txBox="1"/>
          <p:nvPr/>
        </p:nvSpPr>
        <p:spPr>
          <a:xfrm>
            <a:off x="13976431" y="7025108"/>
            <a:ext cx="1337692"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0">
                <a:solidFill>
                  <a:srgbClr val="4472C4"/>
                </a:solidFill>
                <a:latin typeface="Rubik Regular"/>
                <a:ea typeface="Rubik Regular"/>
                <a:cs typeface="Rubik Regular"/>
                <a:sym typeface="Rubik Regular"/>
              </a:defRPr>
            </a:pPr>
            <a:r>
              <a:rPr dirty="0"/>
              <a:t>“logic” </a:t>
            </a:r>
          </a:p>
          <a:p>
            <a:pPr>
              <a:defRPr b="0">
                <a:solidFill>
                  <a:srgbClr val="4472C4"/>
                </a:solidFill>
                <a:latin typeface="Rubik Regular"/>
                <a:ea typeface="Rubik Regular"/>
                <a:cs typeface="Rubik Regular"/>
                <a:sym typeface="Rubik Regular"/>
              </a:defRPr>
            </a:pPr>
            <a:r>
              <a:rPr dirty="0"/>
              <a:t>ion</a:t>
            </a:r>
          </a:p>
        </p:txBody>
      </p:sp>
      <p:sp>
        <p:nvSpPr>
          <p:cNvPr id="38" name="M. Germann, X. Tong and S. Willitsch, Nat. Phys., 10:820, 2014">
            <a:extLst>
              <a:ext uri="{FF2B5EF4-FFF2-40B4-BE49-F238E27FC236}">
                <a16:creationId xmlns="" xmlns:a16="http://schemas.microsoft.com/office/drawing/2014/main" id="{C658B5BE-E77A-3A4A-8CC2-05F5B8554FFA}"/>
              </a:ext>
            </a:extLst>
          </p:cNvPr>
          <p:cNvSpPr txBox="1"/>
          <p:nvPr/>
        </p:nvSpPr>
        <p:spPr>
          <a:xfrm>
            <a:off x="12955582" y="13172890"/>
            <a:ext cx="7949957" cy="472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a:lnSpc>
                <a:spcPct val="10000"/>
              </a:lnSpc>
              <a:spcBef>
                <a:spcPts val="4000"/>
              </a:spcBef>
              <a:defRPr sz="2100" b="0">
                <a:solidFill>
                  <a:srgbClr val="5E5E5E"/>
                </a:solidFill>
                <a:latin typeface="Rubik Regular"/>
                <a:ea typeface="Rubik Regular"/>
                <a:cs typeface="Rubik Regular"/>
                <a:sym typeface="Rubik Regular"/>
              </a:defRPr>
            </a:lvl1pPr>
          </a:lstStyle>
          <a:p>
            <a:pPr algn="ctr">
              <a:lnSpc>
                <a:spcPct val="100000"/>
              </a:lnSpc>
              <a:spcBef>
                <a:spcPts val="0"/>
              </a:spcBef>
            </a:pPr>
            <a:r>
              <a:rPr lang="en-GB" sz="2600" dirty="0"/>
              <a:t>M. </a:t>
            </a:r>
            <a:r>
              <a:rPr lang="en-GB" sz="2600" dirty="0" err="1"/>
              <a:t>Germann</a:t>
            </a:r>
            <a:r>
              <a:rPr lang="en-GB" sz="2600" dirty="0"/>
              <a:t> et al., Nat. Phys., 10:820, 2014</a:t>
            </a:r>
            <a:endParaRPr sz="2600" dirty="0"/>
          </a:p>
        </p:txBody>
      </p:sp>
      <p:sp>
        <p:nvSpPr>
          <p:cNvPr id="2" name="Triangle 1">
            <a:extLst>
              <a:ext uri="{FF2B5EF4-FFF2-40B4-BE49-F238E27FC236}">
                <a16:creationId xmlns="" xmlns:a16="http://schemas.microsoft.com/office/drawing/2014/main" id="{18FBACBE-6FCB-F748-8EC6-FC3533473064}"/>
              </a:ext>
            </a:extLst>
          </p:cNvPr>
          <p:cNvSpPr/>
          <p:nvPr/>
        </p:nvSpPr>
        <p:spPr>
          <a:xfrm rot="19810609">
            <a:off x="13161152" y="4830008"/>
            <a:ext cx="386705" cy="276947"/>
          </a:xfrm>
          <a:prstGeom prst="triangle">
            <a:avLst/>
          </a:prstGeom>
          <a:solidFill>
            <a:srgbClr val="F9F7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Triangle 38">
            <a:extLst>
              <a:ext uri="{FF2B5EF4-FFF2-40B4-BE49-F238E27FC236}">
                <a16:creationId xmlns="" xmlns:a16="http://schemas.microsoft.com/office/drawing/2014/main" id="{05EABCED-20DE-1245-85BD-59544065B54C}"/>
              </a:ext>
            </a:extLst>
          </p:cNvPr>
          <p:cNvSpPr/>
          <p:nvPr/>
        </p:nvSpPr>
        <p:spPr>
          <a:xfrm rot="9010609">
            <a:off x="13759157" y="5858159"/>
            <a:ext cx="386705" cy="276947"/>
          </a:xfrm>
          <a:prstGeom prst="triangle">
            <a:avLst/>
          </a:prstGeom>
          <a:solidFill>
            <a:srgbClr val="F9F7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Triangle 39">
            <a:extLst>
              <a:ext uri="{FF2B5EF4-FFF2-40B4-BE49-F238E27FC236}">
                <a16:creationId xmlns="" xmlns:a16="http://schemas.microsoft.com/office/drawing/2014/main" id="{A33048D5-C83F-7949-90AD-9B0D064144CB}"/>
              </a:ext>
            </a:extLst>
          </p:cNvPr>
          <p:cNvSpPr/>
          <p:nvPr/>
        </p:nvSpPr>
        <p:spPr>
          <a:xfrm rot="9010609">
            <a:off x="16584908" y="5858159"/>
            <a:ext cx="386705" cy="276947"/>
          </a:xfrm>
          <a:prstGeom prst="triangle">
            <a:avLst/>
          </a:prstGeom>
          <a:solidFill>
            <a:srgbClr val="F9F7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childTnLst>
                          </p:cTn>
                        </p:par>
                        <p:par>
                          <p:cTn id="8" fill="hold">
                            <p:stCondLst>
                              <p:cond delay="500"/>
                            </p:stCondLst>
                            <p:childTnLst>
                              <p:par>
                                <p:cTn id="9" presetID="10" presetClass="exit" fill="hold" grpId="2" nodeType="afterEffect">
                                  <p:stCondLst>
                                    <p:cond delay="0"/>
                                  </p:stCondLst>
                                  <p:iterate>
                                    <p:tmAbs val="0"/>
                                  </p:iterate>
                                  <p:childTnLst>
                                    <p:animEffect transition="out" filter="fade">
                                      <p:cBhvr>
                                        <p:cTn id="10" dur="500" fill="hold"/>
                                        <p:tgtEl>
                                          <p:spTgt spid="420"/>
                                        </p:tgtEl>
                                      </p:cBhvr>
                                    </p:animEffect>
                                    <p:set>
                                      <p:cBhvr>
                                        <p:cTn id="11" fill="hold">
                                          <p:stCondLst>
                                            <p:cond delay="499"/>
                                          </p:stCondLst>
                                        </p:cTn>
                                        <p:tgtEl>
                                          <p:spTgt spid="420"/>
                                        </p:tgtEl>
                                        <p:attrNameLst>
                                          <p:attrName>style.visibility</p:attrName>
                                        </p:attrNameLst>
                                      </p:cBhvr>
                                      <p:to>
                                        <p:strVal val="hidden"/>
                                      </p:to>
                                    </p:set>
                                  </p:childTnLst>
                                </p:cTn>
                              </p:par>
                              <p:par>
                                <p:cTn id="12" presetID="10" presetClass="entr" fill="hold" grpId="3" nodeType="withEffect">
                                  <p:stCondLst>
                                    <p:cond delay="0"/>
                                  </p:stCondLst>
                                  <p:iterate>
                                    <p:tmAbs val="0"/>
                                  </p:iterate>
                                  <p:childTnLst>
                                    <p:set>
                                      <p:cBhvr>
                                        <p:cTn id="13" fill="hold"/>
                                        <p:tgtEl>
                                          <p:spTgt spid="418"/>
                                        </p:tgtEl>
                                        <p:attrNameLst>
                                          <p:attrName>style.visibility</p:attrName>
                                        </p:attrNameLst>
                                      </p:cBhvr>
                                      <p:to>
                                        <p:strVal val="visible"/>
                                      </p:to>
                                    </p:set>
                                    <p:animEffect transition="in" filter="fade">
                                      <p:cBhvr>
                                        <p:cTn id="14" dur="500"/>
                                        <p:tgtEl>
                                          <p:spTgt spid="418"/>
                                        </p:tgtEl>
                                      </p:cBhvr>
                                    </p:animEffect>
                                  </p:childTnLst>
                                </p:cTn>
                              </p:par>
                            </p:childTnLst>
                          </p:cTn>
                        </p:par>
                        <p:par>
                          <p:cTn id="15" fill="hold">
                            <p:stCondLst>
                              <p:cond delay="1000"/>
                            </p:stCondLst>
                            <p:childTnLst>
                              <p:par>
                                <p:cTn id="16" presetID="10" presetClass="entr" fill="hold" grpId="4" nodeType="afterEffect">
                                  <p:stCondLst>
                                    <p:cond delay="0"/>
                                  </p:stCondLst>
                                  <p:iterate>
                                    <p:tmAbs val="0"/>
                                  </p:iterate>
                                  <p:childTnLst>
                                    <p:set>
                                      <p:cBhvr>
                                        <p:cTn id="17" fill="hold"/>
                                        <p:tgtEl>
                                          <p:spTgt spid="415"/>
                                        </p:tgtEl>
                                        <p:attrNameLst>
                                          <p:attrName>style.visibility</p:attrName>
                                        </p:attrNameLst>
                                      </p:cBhvr>
                                      <p:to>
                                        <p:strVal val="visible"/>
                                      </p:to>
                                    </p:set>
                                    <p:animEffect transition="in" filter="fade">
                                      <p:cBhvr>
                                        <p:cTn id="18" dur="1000"/>
                                        <p:tgtEl>
                                          <p:spTgt spid="4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5" nodeType="clickEffect">
                                  <p:stCondLst>
                                    <p:cond delay="0"/>
                                  </p:stCondLst>
                                  <p:iterate>
                                    <p:tmAbs val="0"/>
                                  </p:iterate>
                                  <p:childTnLst>
                                    <p:set>
                                      <p:cBhvr>
                                        <p:cTn id="22" fill="hold"/>
                                        <p:tgtEl>
                                          <p:spTgt spid="419"/>
                                        </p:tgtEl>
                                        <p:attrNameLst>
                                          <p:attrName>style.visibility</p:attrName>
                                        </p:attrNameLst>
                                      </p:cBhvr>
                                      <p:to>
                                        <p:strVal val="visible"/>
                                      </p:to>
                                    </p:set>
                                    <p:animEffect transition="in" filter="fade">
                                      <p:cBhvr>
                                        <p:cTn id="23" dur="500"/>
                                        <p:tgtEl>
                                          <p:spTgt spid="419"/>
                                        </p:tgtEl>
                                      </p:cBhvr>
                                    </p:animEffect>
                                  </p:childTnLst>
                                </p:cTn>
                              </p:par>
                            </p:childTnLst>
                          </p:cTn>
                        </p:par>
                        <p:par>
                          <p:cTn id="24" fill="hold">
                            <p:stCondLst>
                              <p:cond delay="500"/>
                            </p:stCondLst>
                            <p:childTnLst>
                              <p:par>
                                <p:cTn id="25" presetID="10" presetClass="exit" fill="hold" grpId="6" nodeType="afterEffect">
                                  <p:stCondLst>
                                    <p:cond delay="0"/>
                                  </p:stCondLst>
                                  <p:iterate>
                                    <p:tmAbs val="0"/>
                                  </p:iterate>
                                  <p:childTnLst>
                                    <p:animEffect transition="out" filter="fade">
                                      <p:cBhvr>
                                        <p:cTn id="26" dur="500" fill="hold"/>
                                        <p:tgtEl>
                                          <p:spTgt spid="415"/>
                                        </p:tgtEl>
                                      </p:cBhvr>
                                    </p:animEffect>
                                    <p:set>
                                      <p:cBhvr>
                                        <p:cTn id="27" fill="hold">
                                          <p:stCondLst>
                                            <p:cond delay="499"/>
                                          </p:stCondLst>
                                        </p:cTn>
                                        <p:tgtEl>
                                          <p:spTgt spid="415"/>
                                        </p:tgtEl>
                                        <p:attrNameLst>
                                          <p:attrName>style.visibility</p:attrName>
                                        </p:attrNameLst>
                                      </p:cBhvr>
                                      <p:to>
                                        <p:strVal val="hidden"/>
                                      </p:to>
                                    </p:set>
                                  </p:childTnLst>
                                </p:cTn>
                              </p:par>
                            </p:childTnLst>
                          </p:cTn>
                        </p:par>
                        <p:par>
                          <p:cTn id="28" fill="hold">
                            <p:stCondLst>
                              <p:cond delay="1000"/>
                            </p:stCondLst>
                            <p:childTnLst>
                              <p:par>
                                <p:cTn id="29" presetID="10" presetClass="entr" fill="hold" grpId="7" nodeType="afterEffect">
                                  <p:stCondLst>
                                    <p:cond delay="0"/>
                                  </p:stCondLst>
                                  <p:iterate>
                                    <p:tmAbs val="0"/>
                                  </p:iterate>
                                  <p:childTnLst>
                                    <p:set>
                                      <p:cBhvr>
                                        <p:cTn id="30" fill="hold"/>
                                        <p:tgtEl>
                                          <p:spTgt spid="422"/>
                                        </p:tgtEl>
                                        <p:attrNameLst>
                                          <p:attrName>style.visibility</p:attrName>
                                        </p:attrNameLst>
                                      </p:cBhvr>
                                      <p:to>
                                        <p:strVal val="visible"/>
                                      </p:to>
                                    </p:set>
                                    <p:animEffect transition="in" filter="fade">
                                      <p:cBhvr>
                                        <p:cTn id="31" dur="500"/>
                                        <p:tgtEl>
                                          <p:spTgt spid="422"/>
                                        </p:tgtEl>
                                      </p:cBhvr>
                                    </p:animEffect>
                                  </p:childTnLst>
                                </p:cTn>
                              </p:par>
                            </p:childTnLst>
                          </p:cTn>
                        </p:par>
                        <p:par>
                          <p:cTn id="32" fill="hold">
                            <p:stCondLst>
                              <p:cond delay="1500"/>
                            </p:stCondLst>
                            <p:childTnLst>
                              <p:par>
                                <p:cTn id="33" presetID="10" presetClass="entr" fill="hold" grpId="8" nodeType="afterEffect">
                                  <p:stCondLst>
                                    <p:cond delay="0"/>
                                  </p:stCondLst>
                                  <p:iterate>
                                    <p:tmAbs val="0"/>
                                  </p:iterate>
                                  <p:childTnLst>
                                    <p:set>
                                      <p:cBhvr>
                                        <p:cTn id="34" fill="hold"/>
                                        <p:tgtEl>
                                          <p:spTgt spid="421"/>
                                        </p:tgtEl>
                                        <p:attrNameLst>
                                          <p:attrName>style.visibility</p:attrName>
                                        </p:attrNameLst>
                                      </p:cBhvr>
                                      <p:to>
                                        <p:strVal val="visible"/>
                                      </p:to>
                                    </p:set>
                                    <p:animEffect transition="in" filter="fade">
                                      <p:cBhvr>
                                        <p:cTn id="35"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2" animBg="1"/>
      <p:bldP spid="415" grpId="4" animBg="1" advAuto="0"/>
      <p:bldP spid="415" grpId="6" animBg="1" advAuto="0"/>
      <p:bldP spid="418" grpId="3" animBg="1" advAuto="0"/>
      <p:bldP spid="419" grpId="5" animBg="1" advAuto="0"/>
      <p:bldP spid="420" grpId="2" animBg="1" advAuto="0"/>
      <p:bldP spid="421" grpId="8" animBg="1" advAuto="0"/>
      <p:bldP spid="422" grpId="7"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Challenges with molecules"/>
          <p:cNvSpPr txBox="1">
            <a:spLocks noGrp="1"/>
          </p:cNvSpPr>
          <p:nvPr>
            <p:ph type="body" idx="21"/>
          </p:nvPr>
        </p:nvSpPr>
        <p:spPr>
          <a:xfrm>
            <a:off x="495005" y="2032000"/>
            <a:ext cx="11675784" cy="1461094"/>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t>Challenges with molecules</a:t>
            </a:r>
          </a:p>
        </p:txBody>
      </p:sp>
      <p:sp>
        <p:nvSpPr>
          <p:cNvPr id="428" name="Preparation of internal quantum state of the ion"/>
          <p:cNvSpPr/>
          <p:nvPr/>
        </p:nvSpPr>
        <p:spPr>
          <a:xfrm>
            <a:off x="1200108" y="4251641"/>
            <a:ext cx="9765795" cy="144780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t>Preparation of </a:t>
            </a:r>
            <a:r>
              <a:rPr>
                <a:latin typeface="Rubik Medium"/>
                <a:ea typeface="Rubik Medium"/>
                <a:cs typeface="Rubik Medium"/>
                <a:sym typeface="Rubik Medium"/>
              </a:rPr>
              <a:t>internal</a:t>
            </a:r>
            <a:r>
              <a:t> quantum state of the ion</a:t>
            </a:r>
          </a:p>
        </p:txBody>
      </p:sp>
      <p:sp>
        <p:nvSpPr>
          <p:cNvPr id="429" name="Cooling of the external motion of the ion to the ground state"/>
          <p:cNvSpPr/>
          <p:nvPr/>
        </p:nvSpPr>
        <p:spPr>
          <a:xfrm>
            <a:off x="1200108" y="6262263"/>
            <a:ext cx="9765795" cy="144780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t>Cooling of the </a:t>
            </a:r>
            <a:r>
              <a:rPr>
                <a:latin typeface="Rubik Medium"/>
                <a:ea typeface="Rubik Medium"/>
                <a:cs typeface="Rubik Medium"/>
                <a:sym typeface="Rubik Medium"/>
              </a:rPr>
              <a:t>external</a:t>
            </a:r>
            <a:r>
              <a:t> motion of the ion to the ground state</a:t>
            </a:r>
          </a:p>
        </p:txBody>
      </p:sp>
      <p:sp>
        <p:nvSpPr>
          <p:cNvPr id="430" name="Coherent manipulation of the ion"/>
          <p:cNvSpPr/>
          <p:nvPr/>
        </p:nvSpPr>
        <p:spPr>
          <a:xfrm>
            <a:off x="1200108" y="8272884"/>
            <a:ext cx="9765795" cy="774701"/>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rPr>
                <a:latin typeface="Rubik Medium"/>
                <a:ea typeface="Rubik Medium"/>
                <a:cs typeface="Rubik Medium"/>
                <a:sym typeface="Rubik Medium"/>
              </a:rPr>
              <a:t>Coherent</a:t>
            </a:r>
            <a:r>
              <a:t> manipulation of the ion</a:t>
            </a:r>
          </a:p>
        </p:txBody>
      </p:sp>
      <p:sp>
        <p:nvSpPr>
          <p:cNvPr id="431" name="Detection of internal quantum state of the ion"/>
          <p:cNvSpPr/>
          <p:nvPr/>
        </p:nvSpPr>
        <p:spPr>
          <a:xfrm>
            <a:off x="1200108" y="9610407"/>
            <a:ext cx="9765795" cy="1447801"/>
          </a:xfrm>
          <a:prstGeom prst="rect">
            <a:avLst/>
          </a:prstGeom>
          <a:blipFill>
            <a:blip r:embed="rId6"/>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500" b="0">
                <a:solidFill>
                  <a:srgbClr val="FFFFFF"/>
                </a:solidFill>
                <a:latin typeface="Rubik Regular"/>
                <a:ea typeface="Rubik Regular"/>
                <a:cs typeface="Rubik Regular"/>
                <a:sym typeface="Rubik Regular"/>
              </a:defRPr>
            </a:pPr>
            <a:r>
              <a:t>Detection of </a:t>
            </a:r>
            <a:r>
              <a:rPr>
                <a:latin typeface="Rubik Medium"/>
                <a:ea typeface="Rubik Medium"/>
                <a:cs typeface="Rubik Medium"/>
                <a:sym typeface="Rubik Medium"/>
              </a:rPr>
              <a:t>internal</a:t>
            </a:r>
            <a:r>
              <a:t> quantum state of the ion</a:t>
            </a:r>
          </a:p>
        </p:txBody>
      </p:sp>
      <p:grpSp>
        <p:nvGrpSpPr>
          <p:cNvPr id="450" name="Group"/>
          <p:cNvGrpSpPr/>
          <p:nvPr/>
        </p:nvGrpSpPr>
        <p:grpSpPr>
          <a:xfrm>
            <a:off x="12363823" y="3966100"/>
            <a:ext cx="11876659" cy="5908689"/>
            <a:chOff x="0" y="0"/>
            <a:chExt cx="11876658" cy="5908688"/>
          </a:xfrm>
        </p:grpSpPr>
        <p:sp>
          <p:nvSpPr>
            <p:cNvPr id="432" name="Rectangle"/>
            <p:cNvSpPr/>
            <p:nvPr/>
          </p:nvSpPr>
          <p:spPr>
            <a:xfrm>
              <a:off x="0" y="0"/>
              <a:ext cx="11876658" cy="5756696"/>
            </a:xfrm>
            <a:prstGeom prst="rect">
              <a:avLst/>
            </a:prstGeom>
            <a:solidFill>
              <a:srgbClr val="FFFFFF"/>
            </a:solidFill>
            <a:ln w="63500" cap="flat">
              <a:solidFill>
                <a:srgbClr val="5E5E5E"/>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447" name="Group"/>
            <p:cNvGrpSpPr/>
            <p:nvPr/>
          </p:nvGrpSpPr>
          <p:grpSpPr>
            <a:xfrm>
              <a:off x="312459" y="1243882"/>
              <a:ext cx="10847846" cy="3465727"/>
              <a:chOff x="0" y="0"/>
              <a:chExt cx="10847845" cy="3465725"/>
            </a:xfrm>
          </p:grpSpPr>
          <p:pic>
            <p:nvPicPr>
              <p:cNvPr id="433" name="NoIonBigv2.jpg" descr="NoIonBigv2.jpg"/>
              <p:cNvPicPr>
                <a:picLocks noChangeAspect="1"/>
              </p:cNvPicPr>
              <p:nvPr/>
            </p:nvPicPr>
            <p:blipFill>
              <a:blip r:embed="rId7"/>
              <a:stretch>
                <a:fillRect/>
              </a:stretch>
            </p:blipFill>
            <p:spPr>
              <a:xfrm>
                <a:off x="0" y="0"/>
                <a:ext cx="4577909" cy="3465725"/>
              </a:xfrm>
              <a:prstGeom prst="rect">
                <a:avLst/>
              </a:prstGeom>
              <a:ln w="12700" cap="flat">
                <a:noFill/>
                <a:miter lim="400000"/>
              </a:ln>
              <a:effectLst/>
            </p:spPr>
          </p:pic>
          <p:grpSp>
            <p:nvGrpSpPr>
              <p:cNvPr id="446" name="Group"/>
              <p:cNvGrpSpPr/>
              <p:nvPr/>
            </p:nvGrpSpPr>
            <p:grpSpPr>
              <a:xfrm>
                <a:off x="5137603" y="190284"/>
                <a:ext cx="5710242" cy="3085156"/>
                <a:chOff x="0" y="0"/>
                <a:chExt cx="5710241" cy="3085154"/>
              </a:xfrm>
            </p:grpSpPr>
            <p:sp>
              <p:nvSpPr>
                <p:cNvPr id="434" name="28N2+"/>
                <p:cNvSpPr txBox="1"/>
                <p:nvPr/>
              </p:nvSpPr>
              <p:spPr>
                <a:xfrm>
                  <a:off x="3019708" y="0"/>
                  <a:ext cx="1649659" cy="1305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600" b="0">
                      <a:solidFill>
                        <a:srgbClr val="ED7D31"/>
                      </a:solidFill>
                      <a:latin typeface="Arial"/>
                      <a:ea typeface="Arial"/>
                      <a:cs typeface="Arial"/>
                      <a:sym typeface="Arial"/>
                    </a:defRPr>
                  </a:pPr>
                  <a:r>
                    <a:rPr baseline="31999"/>
                    <a:t>28</a:t>
                  </a:r>
                  <a:r>
                    <a:t>N</a:t>
                  </a:r>
                  <a:r>
                    <a:rPr baseline="-5999"/>
                    <a:t>2</a:t>
                  </a:r>
                  <a:r>
                    <a:rPr baseline="31999"/>
                    <a:t>+</a:t>
                  </a:r>
                </a:p>
              </p:txBody>
            </p:sp>
            <p:sp>
              <p:nvSpPr>
                <p:cNvPr id="435" name="40Ca+"/>
                <p:cNvSpPr txBox="1"/>
                <p:nvPr/>
              </p:nvSpPr>
              <p:spPr>
                <a:xfrm>
                  <a:off x="666448" y="0"/>
                  <a:ext cx="1793566" cy="13053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600" b="0">
                      <a:solidFill>
                        <a:srgbClr val="4472C4"/>
                      </a:solidFill>
                      <a:latin typeface="Arial"/>
                      <a:ea typeface="Arial"/>
                      <a:cs typeface="Arial"/>
                      <a:sym typeface="Arial"/>
                    </a:defRPr>
                  </a:pPr>
                  <a:r>
                    <a:rPr baseline="31999" dirty="0"/>
                    <a:t>40</a:t>
                  </a:r>
                  <a:r>
                    <a:rPr dirty="0"/>
                    <a:t>Ca</a:t>
                  </a:r>
                  <a:r>
                    <a:rPr baseline="31999" dirty="0"/>
                    <a:t>+</a:t>
                  </a:r>
                </a:p>
              </p:txBody>
            </p:sp>
            <p:sp>
              <p:nvSpPr>
                <p:cNvPr id="452" name="Connection Line"/>
                <p:cNvSpPr/>
                <p:nvPr/>
              </p:nvSpPr>
              <p:spPr>
                <a:xfrm>
                  <a:off x="0" y="121875"/>
                  <a:ext cx="5710241" cy="2963279"/>
                </a:xfrm>
                <a:custGeom>
                  <a:avLst/>
                  <a:gdLst/>
                  <a:ahLst/>
                  <a:cxnLst>
                    <a:cxn ang="0">
                      <a:pos x="wd2" y="hd2"/>
                    </a:cxn>
                    <a:cxn ang="5400000">
                      <a:pos x="wd2" y="hd2"/>
                    </a:cxn>
                    <a:cxn ang="10800000">
                      <a:pos x="wd2" y="hd2"/>
                    </a:cxn>
                    <a:cxn ang="16200000">
                      <a:pos x="wd2" y="hd2"/>
                    </a:cxn>
                  </a:cxnLst>
                  <a:rect l="0" t="0" r="r" b="b"/>
                  <a:pathLst>
                    <a:path w="21600" h="16200" extrusionOk="0">
                      <a:moveTo>
                        <a:pt x="0" y="0"/>
                      </a:moveTo>
                      <a:cubicBezTo>
                        <a:pt x="7637" y="21592"/>
                        <a:pt x="14837" y="21600"/>
                        <a:pt x="21600" y="25"/>
                      </a:cubicBezTo>
                    </a:path>
                  </a:pathLst>
                </a:custGeom>
                <a:noFill/>
                <a:ln w="76200" cap="flat">
                  <a:solidFill>
                    <a:srgbClr val="FF2600"/>
                  </a:solidFill>
                  <a:prstDash val="solid"/>
                  <a:miter lim="400000"/>
                </a:ln>
                <a:effectLst/>
              </p:spPr>
              <p:txBody>
                <a:bodyPr/>
                <a:lstStyle/>
                <a:p>
                  <a:endParaRPr/>
                </a:p>
              </p:txBody>
            </p:sp>
            <p:grpSp>
              <p:nvGrpSpPr>
                <p:cNvPr id="445" name="Group"/>
                <p:cNvGrpSpPr/>
                <p:nvPr/>
              </p:nvGrpSpPr>
              <p:grpSpPr>
                <a:xfrm>
                  <a:off x="1159943" y="763463"/>
                  <a:ext cx="3483932" cy="1479134"/>
                  <a:chOff x="0" y="0"/>
                  <a:chExt cx="3483931" cy="1479133"/>
                </a:xfrm>
              </p:grpSpPr>
              <p:pic>
                <p:nvPicPr>
                  <p:cNvPr id="437" name="Image" descr="Image"/>
                  <p:cNvPicPr>
                    <a:picLocks noChangeAspect="1"/>
                  </p:cNvPicPr>
                  <p:nvPr/>
                </p:nvPicPr>
                <p:blipFill>
                  <a:blip r:embed="rId8"/>
                  <a:stretch>
                    <a:fillRect/>
                  </a:stretch>
                </p:blipFill>
                <p:spPr>
                  <a:xfrm>
                    <a:off x="2153188" y="235551"/>
                    <a:ext cx="1330744" cy="1164402"/>
                  </a:xfrm>
                  <a:prstGeom prst="rect">
                    <a:avLst/>
                  </a:prstGeom>
                  <a:ln w="12700" cap="flat">
                    <a:noFill/>
                    <a:miter lim="400000"/>
                  </a:ln>
                  <a:effectLst/>
                </p:spPr>
              </p:pic>
              <p:pic>
                <p:nvPicPr>
                  <p:cNvPr id="438" name="Image" descr="Image"/>
                  <p:cNvPicPr>
                    <a:picLocks noChangeAspect="1"/>
                  </p:cNvPicPr>
                  <p:nvPr/>
                </p:nvPicPr>
                <p:blipFill>
                  <a:blip r:embed="rId9"/>
                  <a:stretch>
                    <a:fillRect/>
                  </a:stretch>
                </p:blipFill>
                <p:spPr>
                  <a:xfrm>
                    <a:off x="129349" y="374170"/>
                    <a:ext cx="887164" cy="887164"/>
                  </a:xfrm>
                  <a:prstGeom prst="rect">
                    <a:avLst/>
                  </a:prstGeom>
                  <a:ln w="12700" cap="flat">
                    <a:noFill/>
                    <a:miter lim="400000"/>
                  </a:ln>
                  <a:effectLst/>
                </p:spPr>
              </p:pic>
              <p:grpSp>
                <p:nvGrpSpPr>
                  <p:cNvPr id="444" name="Group"/>
                  <p:cNvGrpSpPr/>
                  <p:nvPr/>
                </p:nvGrpSpPr>
                <p:grpSpPr>
                  <a:xfrm>
                    <a:off x="-1" y="-1"/>
                    <a:ext cx="3350859" cy="1479135"/>
                    <a:chOff x="0" y="0"/>
                    <a:chExt cx="3350857" cy="1479133"/>
                  </a:xfrm>
                </p:grpSpPr>
                <p:sp>
                  <p:nvSpPr>
                    <p:cNvPr id="439" name="+"/>
                    <p:cNvSpPr txBox="1"/>
                    <p:nvPr/>
                  </p:nvSpPr>
                  <p:spPr>
                    <a:xfrm>
                      <a:off x="0" y="23792"/>
                      <a:ext cx="1105229" cy="14553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600"/>
                      </a:lvl1pPr>
                    </a:lstStyle>
                    <a:p>
                      <a:r>
                        <a:t>+</a:t>
                      </a:r>
                    </a:p>
                  </p:txBody>
                </p:sp>
                <p:sp>
                  <p:nvSpPr>
                    <p:cNvPr id="440" name="+"/>
                    <p:cNvSpPr txBox="1"/>
                    <p:nvPr/>
                  </p:nvSpPr>
                  <p:spPr>
                    <a:xfrm>
                      <a:off x="2286262" y="0"/>
                      <a:ext cx="1064596" cy="14791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600"/>
                      </a:lvl1pPr>
                    </a:lstStyle>
                    <a:p>
                      <a:r>
                        <a:t>+</a:t>
                      </a:r>
                    </a:p>
                  </p:txBody>
                </p:sp>
                <p:grpSp>
                  <p:nvGrpSpPr>
                    <p:cNvPr id="443" name="Group"/>
                    <p:cNvGrpSpPr/>
                    <p:nvPr/>
                  </p:nvGrpSpPr>
                  <p:grpSpPr>
                    <a:xfrm>
                      <a:off x="1232684" y="616652"/>
                      <a:ext cx="806330" cy="498871"/>
                      <a:chOff x="0" y="0"/>
                      <a:chExt cx="806328" cy="498869"/>
                    </a:xfrm>
                  </p:grpSpPr>
                  <p:pic>
                    <p:nvPicPr>
                      <p:cNvPr id="441" name="mechanical-spring-vector-icon-450w-1184485066.jpg" descr="mechanical-spring-vector-icon-450w-1184485066.jpg"/>
                      <p:cNvPicPr>
                        <a:picLocks noChangeAspect="1"/>
                      </p:cNvPicPr>
                      <p:nvPr/>
                    </p:nvPicPr>
                    <p:blipFill>
                      <a:blip r:embed="rId10"/>
                      <a:srcRect l="33022" t="58163" r="33859" b="14636"/>
                      <a:stretch>
                        <a:fillRect/>
                      </a:stretch>
                    </p:blipFill>
                    <p:spPr>
                      <a:xfrm rot="16200000">
                        <a:off x="-35471" y="35470"/>
                        <a:ext cx="498871" cy="427930"/>
                      </a:xfrm>
                      <a:prstGeom prst="rect">
                        <a:avLst/>
                      </a:prstGeom>
                      <a:ln w="12700" cap="flat">
                        <a:noFill/>
                        <a:miter lim="400000"/>
                      </a:ln>
                      <a:effectLst/>
                    </p:spPr>
                  </p:pic>
                  <p:pic>
                    <p:nvPicPr>
                      <p:cNvPr id="442" name="mechanical-spring-vector-icon-450w-1184485066.jpg" descr="mechanical-spring-vector-icon-450w-1184485066.jpg"/>
                      <p:cNvPicPr>
                        <a:picLocks noChangeAspect="1"/>
                      </p:cNvPicPr>
                      <p:nvPr/>
                    </p:nvPicPr>
                    <p:blipFill>
                      <a:blip r:embed="rId10"/>
                      <a:srcRect l="33022" t="58163" r="33859" b="14636"/>
                      <a:stretch>
                        <a:fillRect/>
                      </a:stretch>
                    </p:blipFill>
                    <p:spPr>
                      <a:xfrm rot="16200000">
                        <a:off x="342929" y="35470"/>
                        <a:ext cx="498870" cy="427930"/>
                      </a:xfrm>
                      <a:prstGeom prst="rect">
                        <a:avLst/>
                      </a:prstGeom>
                      <a:ln w="12700" cap="flat">
                        <a:noFill/>
                        <a:miter lim="400000"/>
                      </a:ln>
                      <a:effectLst/>
                    </p:spPr>
                  </p:pic>
                </p:grpSp>
              </p:grpSp>
            </p:grpSp>
          </p:grpSp>
        </p:grpSp>
        <p:sp>
          <p:nvSpPr>
            <p:cNvPr id="448" name="Quantum logic of molecular ions in ion traps"/>
            <p:cNvSpPr/>
            <p:nvPr/>
          </p:nvSpPr>
          <p:spPr>
            <a:xfrm>
              <a:off x="5932747" y="53063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200" b="0">
                  <a:latin typeface="Rubik Medium"/>
                  <a:ea typeface="Rubik Medium"/>
                  <a:cs typeface="Rubik Medium"/>
                  <a:sym typeface="Rubik Medium"/>
                </a:defRPr>
              </a:pPr>
              <a:r>
                <a:rPr dirty="0">
                  <a:solidFill>
                    <a:srgbClr val="ED7D31"/>
                  </a:solidFill>
                </a:rPr>
                <a:t>Quantum logic</a:t>
              </a:r>
              <a:r>
                <a:rPr dirty="0"/>
                <a:t> of molecular ions in ion traps</a:t>
              </a:r>
            </a:p>
          </p:txBody>
        </p:sp>
        <p:sp>
          <p:nvSpPr>
            <p:cNvPr id="449" name="M. Sinhal, Z. Meir, K. Najafian, G. Hegi and S. Willitsch, Science 367, 1213 (2020)"/>
            <p:cNvSpPr/>
            <p:nvPr/>
          </p:nvSpPr>
          <p:spPr>
            <a:xfrm>
              <a:off x="362183" y="5005877"/>
              <a:ext cx="11197508" cy="90281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000" b="0">
                  <a:solidFill>
                    <a:srgbClr val="5E5E5E"/>
                  </a:solidFill>
                  <a:latin typeface="Rubik Regular"/>
                  <a:ea typeface="Rubik Regular"/>
                  <a:cs typeface="Rubik Regular"/>
                  <a:sym typeface="Rubik Regular"/>
                </a:defRPr>
              </a:pPr>
              <a:r>
                <a:rPr sz="2600" dirty="0"/>
                <a:t>M. Sinhal</a:t>
              </a:r>
              <a:r>
                <a:rPr lang="en-US" sz="2600" dirty="0"/>
                <a:t> et al.</a:t>
              </a:r>
              <a:r>
                <a:rPr sz="2600" dirty="0"/>
                <a:t>, Science 367, 1213 (2020) </a:t>
              </a:r>
              <a:br>
                <a:rPr sz="2600" dirty="0"/>
              </a:br>
              <a:endParaRPr sz="2600" dirty="0"/>
            </a:p>
          </p:txBody>
        </p:sp>
      </p:grpSp>
      <p:sp>
        <p:nvSpPr>
          <p:cNvPr id="451" name="P. O. Schmidt et al., Science, 309, 749 (2005) D. Leibfried, New J. Phys., 14, 023029 (2012)…"/>
          <p:cNvSpPr txBox="1"/>
          <p:nvPr/>
        </p:nvSpPr>
        <p:spPr>
          <a:xfrm>
            <a:off x="666000" y="12025727"/>
            <a:ext cx="10665387" cy="1422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defTabSz="584200">
              <a:defRPr sz="2000" b="0">
                <a:solidFill>
                  <a:srgbClr val="5E5E5E"/>
                </a:solidFill>
                <a:latin typeface="Rubik Regular"/>
                <a:ea typeface="Rubik Regular"/>
                <a:cs typeface="Rubik Regular"/>
                <a:sym typeface="Rubik Regular"/>
              </a:defRPr>
            </a:pPr>
            <a:r>
              <a:rPr sz="2600" dirty="0"/>
              <a:t>P. O. Schmidt et al., Science, 309, 749 (2005)</a:t>
            </a:r>
            <a:br>
              <a:rPr sz="2600" dirty="0"/>
            </a:br>
            <a:r>
              <a:rPr sz="2600" dirty="0"/>
              <a:t>D. </a:t>
            </a:r>
            <a:r>
              <a:rPr sz="2600" dirty="0" err="1"/>
              <a:t>Leibfried</a:t>
            </a:r>
            <a:r>
              <a:rPr sz="2600" dirty="0"/>
              <a:t>, New J. Phys., 14, 023029 (2012) </a:t>
            </a:r>
          </a:p>
          <a:p>
            <a:pPr algn="l" defTabSz="584200">
              <a:defRPr sz="2000" b="0">
                <a:solidFill>
                  <a:srgbClr val="5E5E5E"/>
                </a:solidFill>
                <a:latin typeface="Rubik Regular"/>
                <a:ea typeface="Rubik Regular"/>
                <a:cs typeface="Rubik Regular"/>
                <a:sym typeface="Rubik Regular"/>
              </a:defRPr>
            </a:pPr>
            <a:r>
              <a:rPr sz="2600" dirty="0"/>
              <a:t>S. Ding and D. N. </a:t>
            </a:r>
            <a:r>
              <a:rPr sz="2600" dirty="0" err="1"/>
              <a:t>Matsukevich</a:t>
            </a:r>
            <a:r>
              <a:rPr sz="2600" dirty="0"/>
              <a:t>, New J. Phys., 14, 023028 (2012)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1"/>
                                        </p:tgtEl>
                                        <p:attrNameLst>
                                          <p:attrName>style.visibility</p:attrName>
                                        </p:attrNameLst>
                                      </p:cBhvr>
                                      <p:to>
                                        <p:strVal val="visible"/>
                                      </p:to>
                                    </p:set>
                                    <p:animEffect transition="in" filter="fade">
                                      <p:cBhvr>
                                        <p:cTn id="10" dur="5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099CC97-B86F-FE45-95DF-E48D72548E0F}"/>
              </a:ext>
            </a:extLst>
          </p:cNvPr>
          <p:cNvSpPr/>
          <p:nvPr/>
        </p:nvSpPr>
        <p:spPr>
          <a:xfrm>
            <a:off x="12280900" y="1896290"/>
            <a:ext cx="12103100" cy="8758457"/>
          </a:xfrm>
          <a:prstGeom prst="rect">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0" name="M. Sinhal, Z. Meir, K. Najafian, G. Hegi and S. Willitsch, Science 367, 1213 (2020)  K. Najafian, Z. Meir and S. Willitsch, Phys. Chem. Chem. Phys., 22, 23083-23098 (2020) Z. Meir, G. Hegi, K. Najafian, M. Sinhal and S. Willitsch, Faraday Discuss., 217, "/>
          <p:cNvSpPr txBox="1"/>
          <p:nvPr/>
        </p:nvSpPr>
        <p:spPr>
          <a:xfrm>
            <a:off x="12643844" y="11610995"/>
            <a:ext cx="12635948" cy="1735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lnSpc>
                <a:spcPct val="150000"/>
              </a:lnSpc>
              <a:defRPr sz="2000" b="0">
                <a:solidFill>
                  <a:srgbClr val="5E5E5E"/>
                </a:solidFill>
                <a:latin typeface="Rubik Regular"/>
                <a:ea typeface="Rubik Regular"/>
                <a:cs typeface="Rubik Regular"/>
                <a:sym typeface="Rubik Regular"/>
              </a:defRPr>
            </a:pPr>
            <a:r>
              <a:rPr sz="2600" dirty="0"/>
              <a:t>M. Sinhal</a:t>
            </a:r>
            <a:r>
              <a:rPr lang="en-US" sz="2600" dirty="0"/>
              <a:t> et al.</a:t>
            </a:r>
            <a:r>
              <a:rPr sz="2600" dirty="0"/>
              <a:t>,</a:t>
            </a:r>
            <a:r>
              <a:rPr lang="en-US" sz="2600" dirty="0"/>
              <a:t> </a:t>
            </a:r>
            <a:r>
              <a:rPr sz="2600" dirty="0"/>
              <a:t>Science 367, 1213 (2020) </a:t>
            </a:r>
            <a:br>
              <a:rPr sz="2600" dirty="0"/>
            </a:br>
            <a:r>
              <a:rPr sz="2600" dirty="0"/>
              <a:t>K. Najafian</a:t>
            </a:r>
            <a:r>
              <a:rPr lang="en-US" sz="2600" dirty="0"/>
              <a:t> et al.</a:t>
            </a:r>
            <a:r>
              <a:rPr lang="en-GB" sz="2600" dirty="0"/>
              <a:t>,</a:t>
            </a:r>
            <a:r>
              <a:rPr sz="2600" dirty="0"/>
              <a:t> Phys. Chem. Chem. Phys., 22, 23083-23098 (2020)</a:t>
            </a:r>
            <a:br>
              <a:rPr sz="2600" dirty="0"/>
            </a:br>
            <a:r>
              <a:rPr sz="2600" dirty="0"/>
              <a:t>Z. Meir</a:t>
            </a:r>
            <a:r>
              <a:rPr lang="en-US" sz="2600" dirty="0"/>
              <a:t> et al.</a:t>
            </a:r>
            <a:r>
              <a:rPr sz="2600" dirty="0"/>
              <a:t>, Faraday Discuss., 217, 561 (2019)</a:t>
            </a:r>
          </a:p>
        </p:txBody>
      </p:sp>
      <p:sp>
        <p:nvSpPr>
          <p:cNvPr id="472" name="State preparation"/>
          <p:cNvSpPr txBox="1"/>
          <p:nvPr/>
        </p:nvSpPr>
        <p:spPr>
          <a:xfrm>
            <a:off x="490538" y="2033588"/>
            <a:ext cx="10033000" cy="144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algn="l" defTabSz="821531">
              <a:spcBef>
                <a:spcPts val="8000"/>
              </a:spcBef>
              <a:defRPr sz="7000" b="0">
                <a:latin typeface="Rubik Medium"/>
                <a:ea typeface="Rubik Medium"/>
                <a:cs typeface="Rubik Medium"/>
                <a:sym typeface="Rubik Medium"/>
              </a:defRPr>
            </a:lvl1pPr>
          </a:lstStyle>
          <a:p>
            <a:r>
              <a:rPr dirty="0"/>
              <a:t>State preparation</a:t>
            </a:r>
          </a:p>
        </p:txBody>
      </p:sp>
      <p:grpSp>
        <p:nvGrpSpPr>
          <p:cNvPr id="482" name="Group"/>
          <p:cNvGrpSpPr/>
          <p:nvPr/>
        </p:nvGrpSpPr>
        <p:grpSpPr>
          <a:xfrm>
            <a:off x="12300777" y="3517900"/>
            <a:ext cx="12051758" cy="6828802"/>
            <a:chOff x="0" y="0"/>
            <a:chExt cx="12051756" cy="6828801"/>
          </a:xfrm>
        </p:grpSpPr>
        <p:pic>
          <p:nvPicPr>
            <p:cNvPr id="473" name="Fig1aZiv.png" descr="Fig1aZiv.png"/>
            <p:cNvPicPr>
              <a:picLocks noChangeAspect="1"/>
            </p:cNvPicPr>
            <p:nvPr/>
          </p:nvPicPr>
          <p:blipFill>
            <a:blip r:embed="rId3"/>
            <a:srcRect/>
            <a:stretch>
              <a:fillRect/>
            </a:stretch>
          </p:blipFill>
          <p:spPr>
            <a:xfrm>
              <a:off x="0" y="0"/>
              <a:ext cx="12039600" cy="6828802"/>
            </a:xfrm>
            <a:prstGeom prst="rect">
              <a:avLst/>
            </a:prstGeom>
            <a:ln w="12700" cap="flat">
              <a:noFill/>
              <a:miter lim="400000"/>
            </a:ln>
            <a:effectLst/>
          </p:spPr>
        </p:pic>
        <p:sp>
          <p:nvSpPr>
            <p:cNvPr id="474" name="Rectangle"/>
            <p:cNvSpPr/>
            <p:nvPr/>
          </p:nvSpPr>
          <p:spPr>
            <a:xfrm>
              <a:off x="9121396" y="3767947"/>
              <a:ext cx="2930361" cy="189625"/>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5" name="Rectangle"/>
            <p:cNvSpPr/>
            <p:nvPr/>
          </p:nvSpPr>
          <p:spPr>
            <a:xfrm>
              <a:off x="8045516" y="3775819"/>
              <a:ext cx="1068852" cy="173881"/>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6" name="Rectangle"/>
            <p:cNvSpPr/>
            <p:nvPr/>
          </p:nvSpPr>
          <p:spPr>
            <a:xfrm>
              <a:off x="6017665" y="3769469"/>
              <a:ext cx="2008122" cy="135781"/>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7" name="Rectangle"/>
            <p:cNvSpPr/>
            <p:nvPr/>
          </p:nvSpPr>
          <p:spPr>
            <a:xfrm rot="60000">
              <a:off x="4219077" y="3758880"/>
              <a:ext cx="1766140" cy="135782"/>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8" name="Rectangle"/>
            <p:cNvSpPr/>
            <p:nvPr/>
          </p:nvSpPr>
          <p:spPr>
            <a:xfrm>
              <a:off x="2373762" y="3734898"/>
              <a:ext cx="1766140" cy="183747"/>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9" name="Rectangle"/>
            <p:cNvSpPr/>
            <p:nvPr/>
          </p:nvSpPr>
          <p:spPr>
            <a:xfrm>
              <a:off x="1642743" y="3709498"/>
              <a:ext cx="1766140" cy="183747"/>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80" name="Rectangle"/>
            <p:cNvSpPr/>
            <p:nvPr/>
          </p:nvSpPr>
          <p:spPr>
            <a:xfrm>
              <a:off x="30686" y="2917937"/>
              <a:ext cx="2870197" cy="1622181"/>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81" name="Rectangle"/>
            <p:cNvSpPr/>
            <p:nvPr/>
          </p:nvSpPr>
          <p:spPr>
            <a:xfrm>
              <a:off x="9831818" y="2917937"/>
              <a:ext cx="2073355" cy="1622181"/>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488" name="Group"/>
          <p:cNvGrpSpPr/>
          <p:nvPr/>
        </p:nvGrpSpPr>
        <p:grpSpPr>
          <a:xfrm>
            <a:off x="20599784" y="4374010"/>
            <a:ext cx="4816982" cy="2545729"/>
            <a:chOff x="0" y="68663"/>
            <a:chExt cx="4816980" cy="2545727"/>
          </a:xfrm>
        </p:grpSpPr>
        <p:sp>
          <p:nvSpPr>
            <p:cNvPr id="483" name="Line"/>
            <p:cNvSpPr/>
            <p:nvPr/>
          </p:nvSpPr>
          <p:spPr>
            <a:xfrm flipH="1">
              <a:off x="0" y="948680"/>
              <a:ext cx="742163" cy="742163"/>
            </a:xfrm>
            <a:prstGeom prst="line">
              <a:avLst/>
            </a:prstGeom>
            <a:noFill/>
            <a:ln w="76200" cap="flat">
              <a:solidFill>
                <a:srgbClr val="0433FF"/>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84" name="Line"/>
            <p:cNvSpPr/>
            <p:nvPr/>
          </p:nvSpPr>
          <p:spPr>
            <a:xfrm flipH="1">
              <a:off x="439543" y="506968"/>
              <a:ext cx="742164" cy="742163"/>
            </a:xfrm>
            <a:prstGeom prst="line">
              <a:avLst/>
            </a:prstGeom>
            <a:noFill/>
            <a:ln w="76200" cap="flat">
              <a:solidFill>
                <a:srgbClr val="0433FF"/>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85" name="Line"/>
            <p:cNvSpPr/>
            <p:nvPr/>
          </p:nvSpPr>
          <p:spPr>
            <a:xfrm flipH="1">
              <a:off x="884973" y="68663"/>
              <a:ext cx="742163" cy="742163"/>
            </a:xfrm>
            <a:prstGeom prst="line">
              <a:avLst/>
            </a:prstGeom>
            <a:noFill/>
            <a:ln w="76200" cap="flat">
              <a:solidFill>
                <a:srgbClr val="942192"/>
              </a:solidFill>
              <a:prstDash val="solid"/>
              <a:miter lim="400000"/>
              <a:tailEnd type="triangle" w="med" len="med"/>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86" name="2 photon laser"/>
            <p:cNvSpPr/>
            <p:nvPr/>
          </p:nvSpPr>
          <p:spPr>
            <a:xfrm>
              <a:off x="2200001" y="134439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103FFB"/>
                  </a:solidFill>
                </a:defRPr>
              </a:lvl1pPr>
            </a:lstStyle>
            <a:p>
              <a:r>
                <a:t>2 photon laser</a:t>
              </a:r>
            </a:p>
          </p:txBody>
        </p:sp>
        <p:sp>
          <p:nvSpPr>
            <p:cNvPr id="487" name="1’ photon…"/>
            <p:cNvSpPr/>
            <p:nvPr/>
          </p:nvSpPr>
          <p:spPr>
            <a:xfrm>
              <a:off x="3546980" y="51517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r">
                <a:defRPr>
                  <a:solidFill>
                    <a:srgbClr val="942192"/>
                  </a:solidFill>
                </a:defRPr>
              </a:pPr>
              <a:r>
                <a:t>1’ photon </a:t>
              </a:r>
            </a:p>
            <a:p>
              <a:pPr algn="r">
                <a:defRPr>
                  <a:solidFill>
                    <a:srgbClr val="942192"/>
                  </a:solidFill>
                </a:defRPr>
              </a:pPr>
              <a:r>
                <a:t>laser</a:t>
              </a:r>
            </a:p>
          </p:txBody>
        </p:sp>
      </p:grpSp>
      <p:sp>
        <p:nvSpPr>
          <p:cNvPr id="493" name="Molecular beam machine:  internally cold (~10K) neutral molecules…"/>
          <p:cNvSpPr txBox="1"/>
          <p:nvPr/>
        </p:nvSpPr>
        <p:spPr>
          <a:xfrm>
            <a:off x="1640348" y="4943870"/>
            <a:ext cx="9525646" cy="4009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sz="3200" b="0" dirty="0">
                <a:latin typeface="Rubik Light" panose="02000604000000020004" pitchFamily="2" charset="-79"/>
                <a:cs typeface="Rubik Light" panose="02000604000000020004" pitchFamily="2" charset="-79"/>
              </a:rPr>
              <a:t>Molecular beam machine</a:t>
            </a:r>
            <a:r>
              <a:rPr lang="en-US" sz="3200" b="0" dirty="0">
                <a:latin typeface="Rubik Light" panose="02000604000000020004" pitchFamily="2" charset="-79"/>
                <a:cs typeface="Rubik Light" panose="02000604000000020004" pitchFamily="2" charset="-79"/>
              </a:rPr>
              <a:t> to produce </a:t>
            </a:r>
            <a:r>
              <a:rPr sz="3200" b="0" dirty="0">
                <a:latin typeface="Rubik" panose="02000604000000020004" pitchFamily="2" charset="-79"/>
                <a:cs typeface="Rubik" panose="02000604000000020004" pitchFamily="2" charset="-79"/>
              </a:rPr>
              <a:t>internally cold </a:t>
            </a:r>
            <a:r>
              <a:rPr sz="3200" b="0" dirty="0">
                <a:latin typeface="Rubik Light" panose="02000604000000020004" pitchFamily="2" charset="-79"/>
                <a:cs typeface="Rubik Light" panose="02000604000000020004" pitchFamily="2" charset="-79"/>
              </a:rPr>
              <a:t>(~10K) neutral molecules</a:t>
            </a: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sz="3200" b="0" dirty="0">
                <a:latin typeface="Rubik Light" panose="02000604000000020004" pitchFamily="2" charset="-79"/>
                <a:cs typeface="Rubik Light" panose="02000604000000020004" pitchFamily="2" charset="-79"/>
              </a:rPr>
              <a:t>2+1’ ionization (REMPI)</a:t>
            </a:r>
            <a:r>
              <a:rPr lang="en-US" sz="3200" b="0" dirty="0">
                <a:latin typeface="Rubik Light" panose="02000604000000020004" pitchFamily="2" charset="-79"/>
                <a:cs typeface="Rubik Light" panose="02000604000000020004" pitchFamily="2" charset="-79"/>
              </a:rPr>
              <a:t> to ionize</a:t>
            </a:r>
            <a:r>
              <a:rPr sz="3200" b="0" dirty="0">
                <a:latin typeface="Rubik Light" panose="02000604000000020004" pitchFamily="2" charset="-79"/>
                <a:cs typeface="Rubik Light" panose="02000604000000020004" pitchFamily="2" charset="-79"/>
              </a:rPr>
              <a:t> molecul</a:t>
            </a:r>
            <a:r>
              <a:rPr lang="en-US" sz="3200" b="0" dirty="0">
                <a:latin typeface="Rubik Light" panose="02000604000000020004" pitchFamily="2" charset="-79"/>
                <a:cs typeface="Rubik Light" panose="02000604000000020004" pitchFamily="2" charset="-79"/>
              </a:rPr>
              <a:t>es </a:t>
            </a:r>
            <a:r>
              <a:rPr sz="3200" b="0" dirty="0">
                <a:latin typeface="Rubik Light" panose="02000604000000020004" pitchFamily="2" charset="-79"/>
                <a:cs typeface="Rubik Light" panose="02000604000000020004" pitchFamily="2" charset="-79"/>
              </a:rPr>
              <a:t>in </a:t>
            </a:r>
            <a:r>
              <a:rPr lang="en-US" sz="3200" b="0" dirty="0">
                <a:latin typeface="Rubik Light" panose="02000604000000020004" pitchFamily="2" charset="-79"/>
                <a:cs typeface="Rubik Light" panose="02000604000000020004" pitchFamily="2" charset="-79"/>
              </a:rPr>
              <a:t>the </a:t>
            </a:r>
            <a:r>
              <a:rPr sz="3200" b="0" dirty="0" err="1">
                <a:latin typeface="Rubik Light" panose="02000604000000020004" pitchFamily="2" charset="-79"/>
                <a:cs typeface="Rubik Light" panose="02000604000000020004" pitchFamily="2" charset="-79"/>
              </a:rPr>
              <a:t>ro</a:t>
            </a:r>
            <a:r>
              <a:rPr lang="en-US" sz="3200" b="0" dirty="0">
                <a:latin typeface="Rubik Light" panose="02000604000000020004" pitchFamily="2" charset="-79"/>
                <a:cs typeface="Rubik Light" panose="02000604000000020004" pitchFamily="2" charset="-79"/>
              </a:rPr>
              <a:t>-</a:t>
            </a:r>
            <a:r>
              <a:rPr sz="3200" b="0" dirty="0">
                <a:latin typeface="Rubik Light" panose="02000604000000020004" pitchFamily="2" charset="-79"/>
                <a:cs typeface="Rubik Light" panose="02000604000000020004" pitchFamily="2" charset="-79"/>
              </a:rPr>
              <a:t>vibrational </a:t>
            </a:r>
            <a:r>
              <a:rPr lang="en-US" sz="3200" b="0" dirty="0">
                <a:latin typeface="Rubik Light" panose="02000604000000020004" pitchFamily="2" charset="-79"/>
                <a:cs typeface="Rubik Light" panose="02000604000000020004" pitchFamily="2" charset="-79"/>
              </a:rPr>
              <a:t>ground </a:t>
            </a:r>
            <a:r>
              <a:rPr sz="3200" b="0" dirty="0">
                <a:latin typeface="Rubik Light" panose="02000604000000020004" pitchFamily="2" charset="-79"/>
                <a:cs typeface="Rubik Light" panose="02000604000000020004" pitchFamily="2" charset="-79"/>
              </a:rPr>
              <a:t>state</a:t>
            </a:r>
          </a:p>
        </p:txBody>
      </p:sp>
      <p:grpSp>
        <p:nvGrpSpPr>
          <p:cNvPr id="2" name="Group 1">
            <a:extLst>
              <a:ext uri="{FF2B5EF4-FFF2-40B4-BE49-F238E27FC236}">
                <a16:creationId xmlns="" xmlns:a16="http://schemas.microsoft.com/office/drawing/2014/main" id="{A8C94181-CE88-5746-90A2-A9E95FD1E77F}"/>
              </a:ext>
            </a:extLst>
          </p:cNvPr>
          <p:cNvGrpSpPr/>
          <p:nvPr/>
        </p:nvGrpSpPr>
        <p:grpSpPr>
          <a:xfrm>
            <a:off x="17557441" y="5307312"/>
            <a:ext cx="1987355" cy="2021261"/>
            <a:chOff x="6258997" y="9388354"/>
            <a:chExt cx="1987355" cy="2021261"/>
          </a:xfrm>
        </p:grpSpPr>
        <p:sp>
          <p:nvSpPr>
            <p:cNvPr id="490" name="Line"/>
            <p:cNvSpPr/>
            <p:nvPr/>
          </p:nvSpPr>
          <p:spPr>
            <a:xfrm flipV="1">
              <a:off x="7188550" y="10371607"/>
              <a:ext cx="1057802" cy="1038008"/>
            </a:xfrm>
            <a:prstGeom prst="line">
              <a:avLst/>
            </a:prstGeom>
            <a:noFill/>
            <a:ln w="254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91" name="Line"/>
            <p:cNvSpPr/>
            <p:nvPr/>
          </p:nvSpPr>
          <p:spPr>
            <a:xfrm flipH="1" flipV="1">
              <a:off x="6258997" y="10346703"/>
              <a:ext cx="929554" cy="1062912"/>
            </a:xfrm>
            <a:prstGeom prst="line">
              <a:avLst/>
            </a:prstGeom>
            <a:noFill/>
            <a:ln w="25400" cap="flat">
              <a:solidFill>
                <a:srgbClr val="000000"/>
              </a:solidFill>
              <a:prstDash val="sysDot"/>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6" name="OneBrightOneDark.png" descr="OneBrightOneDark.png">
              <a:extLst>
                <a:ext uri="{FF2B5EF4-FFF2-40B4-BE49-F238E27FC236}">
                  <a16:creationId xmlns="" xmlns:a16="http://schemas.microsoft.com/office/drawing/2014/main" id="{ED30477D-E940-164A-AADB-65F73AE36B8C}"/>
                </a:ext>
              </a:extLst>
            </p:cNvPr>
            <p:cNvPicPr>
              <a:picLocks noChangeAspect="1"/>
            </p:cNvPicPr>
            <p:nvPr/>
          </p:nvPicPr>
          <p:blipFill rotWithShape="1">
            <a:blip r:embed="rId4"/>
            <a:srcRect l="42167" t="86483" r="41021" b="5375"/>
            <a:stretch/>
          </p:blipFill>
          <p:spPr>
            <a:xfrm>
              <a:off x="6261316" y="9388354"/>
              <a:ext cx="1985036" cy="961395"/>
            </a:xfrm>
            <a:prstGeom prst="rect">
              <a:avLst/>
            </a:prstGeom>
            <a:ln w="12700">
              <a:miter lim="400000"/>
            </a:ln>
          </p:spPr>
        </p:pic>
      </p:grpSp>
      <p:sp>
        <p:nvSpPr>
          <p:cNvPr id="27" name="28N2+">
            <a:extLst>
              <a:ext uri="{FF2B5EF4-FFF2-40B4-BE49-F238E27FC236}">
                <a16:creationId xmlns="" xmlns:a16="http://schemas.microsoft.com/office/drawing/2014/main" id="{DA812601-91F9-7146-BE4D-D54DCCEE0DF5}"/>
              </a:ext>
            </a:extLst>
          </p:cNvPr>
          <p:cNvSpPr txBox="1"/>
          <p:nvPr/>
        </p:nvSpPr>
        <p:spPr>
          <a:xfrm>
            <a:off x="18506203" y="4649749"/>
            <a:ext cx="929555" cy="588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600" b="0">
                <a:solidFill>
                  <a:srgbClr val="ED7D31"/>
                </a:solidFill>
                <a:latin typeface="Arial"/>
                <a:ea typeface="Arial"/>
                <a:cs typeface="Arial"/>
                <a:sym typeface="Arial"/>
              </a:defRPr>
            </a:pPr>
            <a:r>
              <a:rPr dirty="0"/>
              <a:t>N</a:t>
            </a:r>
            <a:r>
              <a:rPr baseline="-5999" dirty="0"/>
              <a:t>2</a:t>
            </a:r>
            <a:r>
              <a:rPr baseline="31999" dirty="0"/>
              <a:t>+</a:t>
            </a:r>
          </a:p>
        </p:txBody>
      </p:sp>
      <p:sp>
        <p:nvSpPr>
          <p:cNvPr id="28" name="40Ca+">
            <a:extLst>
              <a:ext uri="{FF2B5EF4-FFF2-40B4-BE49-F238E27FC236}">
                <a16:creationId xmlns="" xmlns:a16="http://schemas.microsoft.com/office/drawing/2014/main" id="{01367DAD-73F0-3F44-B4CC-E3210009BC43}"/>
              </a:ext>
            </a:extLst>
          </p:cNvPr>
          <p:cNvSpPr txBox="1"/>
          <p:nvPr/>
        </p:nvSpPr>
        <p:spPr>
          <a:xfrm>
            <a:off x="17556312" y="4632541"/>
            <a:ext cx="929555" cy="622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600" b="0">
                <a:solidFill>
                  <a:srgbClr val="4472C4"/>
                </a:solidFill>
                <a:latin typeface="Arial"/>
                <a:ea typeface="Arial"/>
                <a:cs typeface="Arial"/>
                <a:sym typeface="Arial"/>
              </a:defRPr>
            </a:pPr>
            <a:r>
              <a:rPr dirty="0"/>
              <a:t>Ca</a:t>
            </a:r>
            <a:r>
              <a:rPr baseline="31999" dirty="0"/>
              <a:t>+</a:t>
            </a:r>
          </a:p>
        </p:txBody>
      </p:sp>
      <p:sp>
        <p:nvSpPr>
          <p:cNvPr id="3" name="Oval 2">
            <a:extLst>
              <a:ext uri="{FF2B5EF4-FFF2-40B4-BE49-F238E27FC236}">
                <a16:creationId xmlns="" xmlns:a16="http://schemas.microsoft.com/office/drawing/2014/main" id="{9AB9DC90-9275-D347-891D-CAF9F4CB753E}"/>
              </a:ext>
            </a:extLst>
          </p:cNvPr>
          <p:cNvSpPr/>
          <p:nvPr/>
        </p:nvSpPr>
        <p:spPr>
          <a:xfrm>
            <a:off x="18726261" y="5572965"/>
            <a:ext cx="471114" cy="471114"/>
          </a:xfrm>
          <a:prstGeom prst="ellipse">
            <a:avLst/>
          </a:prstGeom>
          <a:noFill/>
          <a:ln w="38100" cap="flat">
            <a:solidFill>
              <a:srgbClr val="ED7D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429A9421-99A6-8842-9821-5101E4567CE0}"/>
              </a:ext>
            </a:extLst>
          </p:cNvPr>
          <p:cNvSpPr txBox="1"/>
          <p:nvPr/>
        </p:nvSpPr>
        <p:spPr>
          <a:xfrm>
            <a:off x="15162755" y="1963790"/>
            <a:ext cx="7598126" cy="730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Schematic of the experimental setup</a:t>
            </a:r>
            <a:endParaRPr sz="2600" b="0" u="sng" dirty="0">
              <a:latin typeface="Rubik Medium" panose="02000604000000020004" pitchFamily="2" charset="-79"/>
              <a:cs typeface="Rubik Medium" panose="02000604000000020004" pitchFamily="2" charset="-79"/>
            </a:endParaRPr>
          </a:p>
        </p:txBody>
      </p:sp>
      <p:sp>
        <p:nvSpPr>
          <p:cNvPr id="5" name="Rectangle 4">
            <a:extLst>
              <a:ext uri="{FF2B5EF4-FFF2-40B4-BE49-F238E27FC236}">
                <a16:creationId xmlns="" xmlns:a16="http://schemas.microsoft.com/office/drawing/2014/main" id="{AAC0EFC1-3848-6942-8D95-051141D53CEC}"/>
              </a:ext>
            </a:extLst>
          </p:cNvPr>
          <p:cNvSpPr/>
          <p:nvPr/>
        </p:nvSpPr>
        <p:spPr>
          <a:xfrm>
            <a:off x="12288620" y="1896290"/>
            <a:ext cx="12039602" cy="8758457"/>
          </a:xfrm>
          <a:prstGeom prst="rect">
            <a:avLst/>
          </a:prstGeom>
          <a:noFill/>
          <a:ln w="41275" cap="flat">
            <a:solidFill>
              <a:schemeClr val="tx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93">
                                            <p:bg/>
                                          </p:spTgt>
                                        </p:tgtEl>
                                        <p:attrNameLst>
                                          <p:attrName>style.visibility</p:attrName>
                                        </p:attrNameLst>
                                      </p:cBhvr>
                                      <p:to>
                                        <p:strVal val="visible"/>
                                      </p:to>
                                    </p:set>
                                    <p:animEffect transition="in" filter="fade">
                                      <p:cBhvr>
                                        <p:cTn id="7" dur="500"/>
                                        <p:tgtEl>
                                          <p:spTgt spid="493">
                                            <p:bg/>
                                          </p:spTgt>
                                        </p:tgtEl>
                                      </p:cBhvr>
                                    </p:animEffect>
                                  </p:childTnLst>
                                </p:cTn>
                              </p:par>
                              <p:par>
                                <p:cTn id="8" presetID="10" presetClass="entr" presetSubtype="0" fill="hold" grpId="1" nodeType="withEffect">
                                  <p:stCondLst>
                                    <p:cond delay="0"/>
                                  </p:stCondLst>
                                  <p:iterate>
                                    <p:tmAbs val="0"/>
                                  </p:iterate>
                                  <p:childTnLst>
                                    <p:set>
                                      <p:cBhvr>
                                        <p:cTn id="9" fill="hold"/>
                                        <p:tgtEl>
                                          <p:spTgt spid="493">
                                            <p:txEl>
                                              <p:pRg st="0" end="0"/>
                                            </p:txEl>
                                          </p:spTgt>
                                        </p:tgtEl>
                                        <p:attrNameLst>
                                          <p:attrName>style.visibility</p:attrName>
                                        </p:attrNameLst>
                                      </p:cBhvr>
                                      <p:to>
                                        <p:strVal val="visible"/>
                                      </p:to>
                                    </p:set>
                                    <p:animEffect transition="in" filter="fade">
                                      <p:cBhvr>
                                        <p:cTn id="10" dur="500"/>
                                        <p:tgtEl>
                                          <p:spTgt spid="4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1" nodeType="clickEffect">
                                  <p:stCondLst>
                                    <p:cond delay="0"/>
                                  </p:stCondLst>
                                  <p:iterate>
                                    <p:tmAbs val="0"/>
                                  </p:iterate>
                                  <p:childTnLst>
                                    <p:set>
                                      <p:cBhvr>
                                        <p:cTn id="22" fill="hold"/>
                                        <p:tgtEl>
                                          <p:spTgt spid="493">
                                            <p:txEl>
                                              <p:pRg st="1" end="1"/>
                                            </p:txEl>
                                          </p:spTgt>
                                        </p:tgtEl>
                                        <p:attrNameLst>
                                          <p:attrName>style.visibility</p:attrName>
                                        </p:attrNameLst>
                                      </p:cBhvr>
                                      <p:to>
                                        <p:strVal val="visible"/>
                                      </p:to>
                                    </p:set>
                                    <p:animEffect transition="in" filter="fade">
                                      <p:cBhvr>
                                        <p:cTn id="23" dur="500"/>
                                        <p:tgtEl>
                                          <p:spTgt spid="493">
                                            <p:txEl>
                                              <p:pRg st="1" end="1"/>
                                            </p:txEl>
                                          </p:spTgt>
                                        </p:tgtEl>
                                      </p:cBhvr>
                                    </p:animEffect>
                                  </p:childTnLst>
                                </p:cTn>
                              </p:par>
                            </p:childTnLst>
                          </p:cTn>
                        </p:par>
                        <p:par>
                          <p:cTn id="24" fill="hold">
                            <p:stCondLst>
                              <p:cond delay="500"/>
                            </p:stCondLst>
                            <p:childTnLst>
                              <p:par>
                                <p:cTn id="25" presetID="10" presetClass="entr" fill="hold" grpId="2" nodeType="afterEffect">
                                  <p:stCondLst>
                                    <p:cond delay="0"/>
                                  </p:stCondLst>
                                  <p:iterate>
                                    <p:tmAbs val="0"/>
                                  </p:iterate>
                                  <p:childTnLst>
                                    <p:set>
                                      <p:cBhvr>
                                        <p:cTn id="26" fill="hold"/>
                                        <p:tgtEl>
                                          <p:spTgt spid="488"/>
                                        </p:tgtEl>
                                        <p:attrNameLst>
                                          <p:attrName>style.visibility</p:attrName>
                                        </p:attrNameLst>
                                      </p:cBhvr>
                                      <p:to>
                                        <p:strVal val="visible"/>
                                      </p:to>
                                    </p:set>
                                    <p:animEffect transition="in" filter="fade">
                                      <p:cBhvr>
                                        <p:cTn id="27" dur="500"/>
                                        <p:tgtEl>
                                          <p:spTgt spid="48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2" animBg="1" advAuto="0"/>
      <p:bldP spid="493" grpId="1" uiExpand="1" build="p" bldLvl="5" animBg="1" advAuto="0"/>
      <p:bldP spid="27" grpId="0"/>
      <p:bldP spid="28"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Cooling the ion(s)"/>
          <p:cNvSpPr txBox="1">
            <a:spLocks noGrp="1"/>
          </p:cNvSpPr>
          <p:nvPr>
            <p:ph type="body" idx="21"/>
          </p:nvPr>
        </p:nvSpPr>
        <p:spPr>
          <a:xfrm>
            <a:off x="490538" y="792000"/>
            <a:ext cx="9652000" cy="1531254"/>
          </a:xfrm>
          <a:prstGeom prst="rect">
            <a:avLst/>
          </a:prstGeom>
        </p:spPr>
        <p:txBody>
          <a:bodyPr/>
          <a:lstStyle>
            <a:lvl1pPr marL="0" indent="0" defTabSz="821531">
              <a:spcBef>
                <a:spcPts val="8000"/>
              </a:spcBef>
              <a:buSzTx/>
              <a:buNone/>
              <a:defRPr sz="7000">
                <a:latin typeface="Rubik Medium"/>
                <a:ea typeface="Rubik Medium"/>
                <a:cs typeface="Rubik Medium"/>
                <a:sym typeface="Rubik Medium"/>
              </a:defRPr>
            </a:lvl1pPr>
          </a:lstStyle>
          <a:p>
            <a:r>
              <a:rPr dirty="0"/>
              <a:t>Cooling the ion(s)</a:t>
            </a:r>
          </a:p>
        </p:txBody>
      </p:sp>
      <p:pic>
        <p:nvPicPr>
          <p:cNvPr id="510" name="Image" descr="Image"/>
          <p:cNvPicPr>
            <a:picLocks noChangeAspect="1"/>
          </p:cNvPicPr>
          <p:nvPr/>
        </p:nvPicPr>
        <p:blipFill>
          <a:blip r:embed="rId3"/>
          <a:stretch>
            <a:fillRect/>
          </a:stretch>
        </p:blipFill>
        <p:spPr>
          <a:xfrm>
            <a:off x="13205863" y="1242323"/>
            <a:ext cx="10212844" cy="2982151"/>
          </a:xfrm>
          <a:prstGeom prst="rect">
            <a:avLst/>
          </a:prstGeom>
          <a:ln w="12700">
            <a:miter lim="400000"/>
          </a:ln>
        </p:spPr>
      </p:pic>
      <p:sp>
        <p:nvSpPr>
          <p:cNvPr id="524" name="Connection Line"/>
          <p:cNvSpPr/>
          <p:nvPr/>
        </p:nvSpPr>
        <p:spPr>
          <a:xfrm>
            <a:off x="14689880" y="8128939"/>
            <a:ext cx="7227308" cy="3750547"/>
          </a:xfrm>
          <a:custGeom>
            <a:avLst/>
            <a:gdLst/>
            <a:ahLst/>
            <a:cxnLst>
              <a:cxn ang="0">
                <a:pos x="wd2" y="hd2"/>
              </a:cxn>
              <a:cxn ang="5400000">
                <a:pos x="wd2" y="hd2"/>
              </a:cxn>
              <a:cxn ang="10800000">
                <a:pos x="wd2" y="hd2"/>
              </a:cxn>
              <a:cxn ang="16200000">
                <a:pos x="wd2" y="hd2"/>
              </a:cxn>
            </a:cxnLst>
            <a:rect l="0" t="0" r="r" b="b"/>
            <a:pathLst>
              <a:path w="21600" h="16200" extrusionOk="0">
                <a:moveTo>
                  <a:pt x="0" y="0"/>
                </a:moveTo>
                <a:cubicBezTo>
                  <a:pt x="7637" y="21592"/>
                  <a:pt x="14837" y="21600"/>
                  <a:pt x="21600" y="25"/>
                </a:cubicBezTo>
              </a:path>
            </a:pathLst>
          </a:custGeom>
          <a:ln w="76200">
            <a:solidFill>
              <a:srgbClr val="FF2600"/>
            </a:solidFill>
            <a:miter lim="400000"/>
          </a:ln>
        </p:spPr>
        <p:txBody>
          <a:bodyPr/>
          <a:lstStyle/>
          <a:p>
            <a:endParaRPr/>
          </a:p>
        </p:txBody>
      </p:sp>
      <p:grpSp>
        <p:nvGrpSpPr>
          <p:cNvPr id="514" name="Group"/>
          <p:cNvGrpSpPr/>
          <p:nvPr/>
        </p:nvGrpSpPr>
        <p:grpSpPr>
          <a:xfrm>
            <a:off x="17976001" y="10408923"/>
            <a:ext cx="655846" cy="863601"/>
            <a:chOff x="0" y="0"/>
            <a:chExt cx="655844" cy="863600"/>
          </a:xfrm>
        </p:grpSpPr>
        <p:pic>
          <p:nvPicPr>
            <p:cNvPr id="512" name="Image" descr="Image"/>
            <p:cNvPicPr>
              <a:picLocks noChangeAspect="1"/>
            </p:cNvPicPr>
            <p:nvPr/>
          </p:nvPicPr>
          <p:blipFill>
            <a:blip r:embed="rId4"/>
            <a:stretch>
              <a:fillRect/>
            </a:stretch>
          </p:blipFill>
          <p:spPr>
            <a:xfrm>
              <a:off x="76756" y="207914"/>
              <a:ext cx="526444" cy="526444"/>
            </a:xfrm>
            <a:prstGeom prst="rect">
              <a:avLst/>
            </a:prstGeom>
            <a:ln w="12700" cap="flat">
              <a:noFill/>
              <a:miter lim="400000"/>
            </a:ln>
            <a:effectLst/>
          </p:spPr>
        </p:pic>
        <p:sp>
          <p:nvSpPr>
            <p:cNvPr id="513" name="+"/>
            <p:cNvSpPr txBox="1"/>
            <p:nvPr/>
          </p:nvSpPr>
          <p:spPr>
            <a:xfrm>
              <a:off x="0" y="0"/>
              <a:ext cx="655844" cy="863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lstStyle>
            <a:p>
              <a:r>
                <a:t>+</a:t>
              </a:r>
            </a:p>
          </p:txBody>
        </p:sp>
      </p:grpSp>
      <p:grpSp>
        <p:nvGrpSpPr>
          <p:cNvPr id="517" name="Group"/>
          <p:cNvGrpSpPr/>
          <p:nvPr/>
        </p:nvGrpSpPr>
        <p:grpSpPr>
          <a:xfrm>
            <a:off x="15169780" y="7928960"/>
            <a:ext cx="776962" cy="863601"/>
            <a:chOff x="0" y="0"/>
            <a:chExt cx="776961" cy="863600"/>
          </a:xfrm>
        </p:grpSpPr>
        <p:pic>
          <p:nvPicPr>
            <p:cNvPr id="515" name="Image" descr="Image"/>
            <p:cNvPicPr>
              <a:picLocks noChangeAspect="1"/>
            </p:cNvPicPr>
            <p:nvPr/>
          </p:nvPicPr>
          <p:blipFill>
            <a:blip r:embed="rId5"/>
            <a:stretch>
              <a:fillRect/>
            </a:stretch>
          </p:blipFill>
          <p:spPr>
            <a:xfrm>
              <a:off x="0" y="137527"/>
              <a:ext cx="776962" cy="679843"/>
            </a:xfrm>
            <a:prstGeom prst="rect">
              <a:avLst/>
            </a:prstGeom>
            <a:ln w="12700" cap="flat">
              <a:noFill/>
              <a:miter lim="400000"/>
            </a:ln>
            <a:effectLst/>
          </p:spPr>
        </p:pic>
        <p:sp>
          <p:nvSpPr>
            <p:cNvPr id="516" name="+"/>
            <p:cNvSpPr txBox="1"/>
            <p:nvPr/>
          </p:nvSpPr>
          <p:spPr>
            <a:xfrm>
              <a:off x="77696" y="0"/>
              <a:ext cx="621570" cy="863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lstStyle>
            <a:p>
              <a:r>
                <a:t>+</a:t>
              </a:r>
            </a:p>
          </p:txBody>
        </p:sp>
      </p:grpSp>
      <p:grpSp>
        <p:nvGrpSpPr>
          <p:cNvPr id="520" name="Group"/>
          <p:cNvGrpSpPr/>
          <p:nvPr/>
        </p:nvGrpSpPr>
        <p:grpSpPr>
          <a:xfrm>
            <a:off x="15897288" y="11048789"/>
            <a:ext cx="2250382" cy="2643625"/>
            <a:chOff x="0" y="0"/>
            <a:chExt cx="2250380" cy="2643623"/>
          </a:xfrm>
        </p:grpSpPr>
        <p:sp>
          <p:nvSpPr>
            <p:cNvPr id="518" name="Arrow"/>
            <p:cNvSpPr/>
            <p:nvPr/>
          </p:nvSpPr>
          <p:spPr>
            <a:xfrm rot="18858816">
              <a:off x="673011" y="529894"/>
              <a:ext cx="1669204" cy="446463"/>
            </a:xfrm>
            <a:prstGeom prst="rightArrow">
              <a:avLst>
                <a:gd name="adj1" fmla="val 30265"/>
                <a:gd name="adj2" fmla="val 103139"/>
              </a:avLst>
            </a:prstGeom>
            <a:solidFill>
              <a:srgbClr val="103FFB"/>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519" name="Ca+ Cooling"/>
            <p:cNvSpPr/>
            <p:nvPr/>
          </p:nvSpPr>
          <p:spPr>
            <a:xfrm>
              <a:off x="0" y="1373623"/>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584200">
                <a:defRPr>
                  <a:solidFill>
                    <a:srgbClr val="0433FF"/>
                  </a:solidFill>
                </a:defRPr>
              </a:pPr>
              <a:r>
                <a:rPr dirty="0"/>
                <a:t>Ca</a:t>
              </a:r>
              <a:r>
                <a:rPr baseline="31999" dirty="0"/>
                <a:t>+</a:t>
              </a:r>
              <a:r>
                <a:rPr dirty="0"/>
                <a:t/>
              </a:r>
              <a:br>
                <a:rPr dirty="0"/>
              </a:br>
              <a:r>
                <a:rPr dirty="0"/>
                <a:t>Cooling</a:t>
              </a:r>
            </a:p>
          </p:txBody>
        </p:sp>
      </p:grpSp>
      <p:pic>
        <p:nvPicPr>
          <p:cNvPr id="521" name="Image" descr="Image"/>
          <p:cNvPicPr>
            <a:picLocks noChangeAspect="1"/>
          </p:cNvPicPr>
          <p:nvPr/>
        </p:nvPicPr>
        <p:blipFill>
          <a:blip r:embed="rId6"/>
          <a:stretch>
            <a:fillRect/>
          </a:stretch>
        </p:blipFill>
        <p:spPr>
          <a:xfrm>
            <a:off x="13208000" y="4239270"/>
            <a:ext cx="10212714" cy="2900412"/>
          </a:xfrm>
          <a:prstGeom prst="rect">
            <a:avLst/>
          </a:prstGeom>
          <a:ln w="12700">
            <a:miter lim="400000"/>
          </a:ln>
        </p:spPr>
      </p:pic>
      <p:sp>
        <p:nvSpPr>
          <p:cNvPr id="522" name="Circle"/>
          <p:cNvSpPr/>
          <p:nvPr/>
        </p:nvSpPr>
        <p:spPr>
          <a:xfrm>
            <a:off x="18707273" y="5347731"/>
            <a:ext cx="683490" cy="683490"/>
          </a:xfrm>
          <a:prstGeom prst="ellipse">
            <a:avLst/>
          </a:prstGeom>
          <a:ln w="63500">
            <a:solidFill>
              <a:srgbClr val="FF2600"/>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523" name="We start with a crystal of ~30 to speed up sympathetic cooling times…"/>
          <p:cNvSpPr txBox="1"/>
          <p:nvPr/>
        </p:nvSpPr>
        <p:spPr>
          <a:xfrm>
            <a:off x="1622048" y="3866400"/>
            <a:ext cx="9652000" cy="3383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sz="3200" b="0" dirty="0">
                <a:latin typeface="Rubik Light" panose="02000604000000020004" pitchFamily="2" charset="-79"/>
                <a:cs typeface="Rubik Light" panose="02000604000000020004" pitchFamily="2" charset="-79"/>
              </a:rPr>
              <a:t>We start with a crystal of ~30 to speed up sympathetic cooling times </a:t>
            </a:r>
          </a:p>
          <a:p>
            <a:pPr marL="228600" indent="-228600" algn="l" defTabSz="821531">
              <a:lnSpc>
                <a:spcPct val="120000"/>
              </a:lnSpc>
              <a:spcBef>
                <a:spcPts val="4000"/>
              </a:spcBef>
              <a:buClr>
                <a:srgbClr val="2C2C2C"/>
              </a:buClr>
              <a:buSzPct val="100000"/>
              <a:buChar char="•"/>
              <a:defRPr b="0">
                <a:solidFill>
                  <a:srgbClr val="2C2C2C"/>
                </a:solidFill>
                <a:latin typeface="Rubik Medium"/>
                <a:ea typeface="Rubik Medium"/>
                <a:cs typeface="Rubik Medium"/>
                <a:sym typeface="Rubik Light"/>
              </a:defRPr>
            </a:pPr>
            <a:r>
              <a:rPr sz="3200" b="0" dirty="0">
                <a:latin typeface="Rubik Light" panose="02000604000000020004" pitchFamily="2" charset="-79"/>
                <a:cs typeface="Rubik Light" panose="02000604000000020004" pitchFamily="2" charset="-79"/>
              </a:rPr>
              <a:t>We load a single molecular ion from the molecular beam</a:t>
            </a:r>
          </a:p>
        </p:txBody>
      </p:sp>
      <p:sp>
        <p:nvSpPr>
          <p:cNvPr id="18" name="Z. Meir, G. Hegi, K. Najafian, M. Sinhal and S. Willitsch, Faraday Discuss., 217, 561 (2019)">
            <a:extLst>
              <a:ext uri="{FF2B5EF4-FFF2-40B4-BE49-F238E27FC236}">
                <a16:creationId xmlns="" xmlns:a16="http://schemas.microsoft.com/office/drawing/2014/main" id="{B455141D-E8A5-324D-9637-18E636E9D74E}"/>
              </a:ext>
            </a:extLst>
          </p:cNvPr>
          <p:cNvSpPr txBox="1"/>
          <p:nvPr/>
        </p:nvSpPr>
        <p:spPr>
          <a:xfrm>
            <a:off x="490538" y="12944467"/>
            <a:ext cx="11340114"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defTabSz="584200">
              <a:defRPr sz="2000" b="0">
                <a:solidFill>
                  <a:srgbClr val="5E5E5E"/>
                </a:solidFill>
                <a:latin typeface="Rubik Regular"/>
                <a:ea typeface="Rubik Regular"/>
                <a:cs typeface="Rubik Regular"/>
                <a:sym typeface="Rubik Regular"/>
              </a:defRPr>
            </a:lvl1pPr>
          </a:lstStyle>
          <a:p>
            <a:r>
              <a:rPr sz="2600" dirty="0"/>
              <a:t>Z. Meir</a:t>
            </a:r>
            <a:r>
              <a:rPr lang="en-US" sz="2600" dirty="0"/>
              <a:t> et al.</a:t>
            </a:r>
            <a:r>
              <a:rPr sz="2600" dirty="0"/>
              <a:t>, Faraday Discuss., 217, 561 (2019)</a:t>
            </a:r>
          </a:p>
        </p:txBody>
      </p:sp>
      <p:sp>
        <p:nvSpPr>
          <p:cNvPr id="21" name="M. Sinhal, Z. Meir, K. Najafian, G. Hegi and S. Willitsch, Science 367, 1213 (2020)  K. Najafian, Z. Meir and S. Willitsch, Phys. Chem. Chem. Phys., 22, 23083-23098 (2020) Z. Meir, G. Hegi, K. Najafian, M. Sinhal and S. Willitsch, Faraday Discuss., 217, ">
            <a:extLst>
              <a:ext uri="{FF2B5EF4-FFF2-40B4-BE49-F238E27FC236}">
                <a16:creationId xmlns="" xmlns:a16="http://schemas.microsoft.com/office/drawing/2014/main" id="{D4C8B87E-79C3-F04F-A676-B99C7716538E}"/>
              </a:ext>
            </a:extLst>
          </p:cNvPr>
          <p:cNvSpPr txBox="1"/>
          <p:nvPr/>
        </p:nvSpPr>
        <p:spPr>
          <a:xfrm>
            <a:off x="15169027" y="466931"/>
            <a:ext cx="6312350" cy="1146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2000" b="0">
                <a:solidFill>
                  <a:srgbClr val="5E5E5E"/>
                </a:solidFill>
                <a:latin typeface="Rubik Regular"/>
                <a:ea typeface="Rubik Regular"/>
                <a:cs typeface="Rubik Regular"/>
                <a:sym typeface="Rubik Regular"/>
              </a:defRPr>
            </a:pPr>
            <a:r>
              <a:rPr lang="en-US" sz="2600" b="0" u="sng" dirty="0">
                <a:latin typeface="Rubik Medium" panose="02000604000000020004" pitchFamily="2" charset="-79"/>
                <a:cs typeface="Rubik Medium" panose="02000604000000020004" pitchFamily="2" charset="-79"/>
              </a:rPr>
              <a:t>Loading and cooling of ions in the trap</a:t>
            </a:r>
            <a:endParaRPr sz="2600" b="0" u="sng" baseline="30000" dirty="0">
              <a:solidFill>
                <a:srgbClr val="4271C8"/>
              </a:solidFill>
              <a:latin typeface="Rubik Medium" panose="02000604000000020004" pitchFamily="2" charset="-79"/>
              <a:cs typeface="Rubik Medium" panose="02000604000000020004" pitchFamily="2" charset="-79"/>
            </a:endParaRPr>
          </a:p>
        </p:txBody>
      </p:sp>
      <p:sp>
        <p:nvSpPr>
          <p:cNvPr id="22" name="Rectangle 21">
            <a:extLst>
              <a:ext uri="{FF2B5EF4-FFF2-40B4-BE49-F238E27FC236}">
                <a16:creationId xmlns="" xmlns:a16="http://schemas.microsoft.com/office/drawing/2014/main" id="{D150D32B-6215-0C44-ABA0-EB0075E34CE4}"/>
              </a:ext>
            </a:extLst>
          </p:cNvPr>
          <p:cNvSpPr/>
          <p:nvPr/>
        </p:nvSpPr>
        <p:spPr>
          <a:xfrm>
            <a:off x="13818350" y="552069"/>
            <a:ext cx="9347889" cy="13056877"/>
          </a:xfrm>
          <a:prstGeom prst="rect">
            <a:avLst/>
          </a:prstGeom>
          <a:noFill/>
          <a:ln w="50800" cap="flat">
            <a:solidFill>
              <a:schemeClr val="tx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9">
                                            <p:bg/>
                                          </p:spTgt>
                                        </p:tgtEl>
                                        <p:attrNameLst>
                                          <p:attrName>style.visibility</p:attrName>
                                        </p:attrNameLst>
                                      </p:cBhvr>
                                      <p:to>
                                        <p:strVal val="visible"/>
                                      </p:to>
                                    </p:set>
                                    <p:animEffect transition="in" filter="fade">
                                      <p:cBhvr>
                                        <p:cTn id="7" dur="500"/>
                                        <p:tgtEl>
                                          <p:spTgt spid="50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9">
                                            <p:txEl>
                                              <p:pRg st="0" end="0"/>
                                            </p:txEl>
                                          </p:spTgt>
                                        </p:tgtEl>
                                        <p:attrNameLst>
                                          <p:attrName>style.visibility</p:attrName>
                                        </p:attrNameLst>
                                      </p:cBhvr>
                                      <p:to>
                                        <p:strVal val="visible"/>
                                      </p:to>
                                    </p:set>
                                    <p:animEffect transition="in" filter="fade">
                                      <p:cBhvr>
                                        <p:cTn id="10" dur="500"/>
                                        <p:tgtEl>
                                          <p:spTgt spid="50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24"/>
                                        </p:tgtEl>
                                        <p:attrNameLst>
                                          <p:attrName>style.visibility</p:attrName>
                                        </p:attrNameLst>
                                      </p:cBhvr>
                                      <p:to>
                                        <p:strVal val="visible"/>
                                      </p:to>
                                    </p:set>
                                    <p:animEffect transition="in" filter="fade">
                                      <p:cBhvr>
                                        <p:cTn id="20" dur="500"/>
                                        <p:tgtEl>
                                          <p:spTgt spid="524"/>
                                        </p:tgtEl>
                                      </p:cBhvr>
                                    </p:animEffect>
                                  </p:childTnLst>
                                </p:cTn>
                              </p:par>
                              <p:par>
                                <p:cTn id="21" presetID="10" presetClass="entr" presetSubtype="0" fill="hold" nodeType="withEffect">
                                  <p:stCondLst>
                                    <p:cond delay="0"/>
                                  </p:stCondLst>
                                  <p:childTnLst>
                                    <p:set>
                                      <p:cBhvr>
                                        <p:cTn id="22" dur="1" fill="hold">
                                          <p:stCondLst>
                                            <p:cond delay="0"/>
                                          </p:stCondLst>
                                        </p:cTn>
                                        <p:tgtEl>
                                          <p:spTgt spid="517"/>
                                        </p:tgtEl>
                                        <p:attrNameLst>
                                          <p:attrName>style.visibility</p:attrName>
                                        </p:attrNameLst>
                                      </p:cBhvr>
                                      <p:to>
                                        <p:strVal val="visible"/>
                                      </p:to>
                                    </p:set>
                                    <p:animEffect transition="in" filter="fade">
                                      <p:cBhvr>
                                        <p:cTn id="23" dur="500"/>
                                        <p:tgtEl>
                                          <p:spTgt spid="517"/>
                                        </p:tgtEl>
                                      </p:cBhvr>
                                    </p:animEffect>
                                  </p:childTnLst>
                                </p:cTn>
                              </p:par>
                              <p:par>
                                <p:cTn id="24" presetID="10" presetClass="entr" presetSubtype="0" fill="hold" nodeType="withEffect">
                                  <p:stCondLst>
                                    <p:cond delay="0"/>
                                  </p:stCondLst>
                                  <p:childTnLst>
                                    <p:set>
                                      <p:cBhvr>
                                        <p:cTn id="25" dur="1" fill="hold">
                                          <p:stCondLst>
                                            <p:cond delay="0"/>
                                          </p:stCondLst>
                                        </p:cTn>
                                        <p:tgtEl>
                                          <p:spTgt spid="514"/>
                                        </p:tgtEl>
                                        <p:attrNameLst>
                                          <p:attrName>style.visibility</p:attrName>
                                        </p:attrNameLst>
                                      </p:cBhvr>
                                      <p:to>
                                        <p:strVal val="visible"/>
                                      </p:to>
                                    </p:set>
                                    <p:animEffect transition="in" filter="fade">
                                      <p:cBhvr>
                                        <p:cTn id="26" dur="500"/>
                                        <p:tgtEl>
                                          <p:spTgt spid="514"/>
                                        </p:tgtEl>
                                      </p:cBhvr>
                                    </p:animEffect>
                                  </p:childTnLst>
                                </p:cTn>
                              </p:par>
                              <p:par>
                                <p:cTn id="27" presetID="10" presetClass="entr" presetSubtype="0" fill="hold" nodeType="withEffect">
                                  <p:stCondLst>
                                    <p:cond delay="0"/>
                                  </p:stCondLst>
                                  <p:childTnLst>
                                    <p:set>
                                      <p:cBhvr>
                                        <p:cTn id="28" dur="1" fill="hold">
                                          <p:stCondLst>
                                            <p:cond delay="0"/>
                                          </p:stCondLst>
                                        </p:cTn>
                                        <p:tgtEl>
                                          <p:spTgt spid="520"/>
                                        </p:tgtEl>
                                        <p:attrNameLst>
                                          <p:attrName>style.visibility</p:attrName>
                                        </p:attrNameLst>
                                      </p:cBhvr>
                                      <p:to>
                                        <p:strVal val="visible"/>
                                      </p:to>
                                    </p:set>
                                    <p:animEffect transition="in" filter="fade">
                                      <p:cBhvr>
                                        <p:cTn id="29" dur="500"/>
                                        <p:tgtEl>
                                          <p:spTgt spid="520"/>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0013 0.00277 L 0.22689 0.03113 " pathEditMode="relative" ptsTypes="AA">
                                      <p:cBhvr>
                                        <p:cTn id="33" dur="1000" fill="hold"/>
                                        <p:tgtEl>
                                          <p:spTgt spid="517"/>
                                        </p:tgtEl>
                                        <p:attrNameLst>
                                          <p:attrName>ppt_x</p:attrName>
                                          <p:attrName>ppt_y</p:attrName>
                                        </p:attrNameLst>
                                      </p:cBhvr>
                                    </p:animMotion>
                                  </p:childTnLst>
                                </p:cTn>
                              </p:par>
                              <p:par>
                                <p:cTn id="34" presetID="8" presetClass="emph" presetSubtype="0" fill="hold" nodeType="withEffect">
                                  <p:stCondLst>
                                    <p:cond delay="0"/>
                                  </p:stCondLst>
                                  <p:childTnLst>
                                    <p:animRot by="21600000">
                                      <p:cBhvr>
                                        <p:cTn id="35" dur="1000" fill="hold"/>
                                        <p:tgtEl>
                                          <p:spTgt spid="517"/>
                                        </p:tgtEl>
                                        <p:attrNameLst>
                                          <p:attrName>r</p:attrName>
                                        </p:attrNameLst>
                                      </p:cBhvr>
                                    </p:animRo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0.22669 0.03148 L 0.02044 0.08148 " pathEditMode="relative" rAng="0" ptsTypes="AA">
                                      <p:cBhvr>
                                        <p:cTn id="38" dur="1000" fill="hold"/>
                                        <p:tgtEl>
                                          <p:spTgt spid="517"/>
                                        </p:tgtEl>
                                        <p:attrNameLst>
                                          <p:attrName>ppt_x</p:attrName>
                                          <p:attrName>ppt_y</p:attrName>
                                        </p:attrNameLst>
                                      </p:cBhvr>
                                      <p:rCtr x="-10312" y="2500"/>
                                    </p:animMotion>
                                  </p:childTnLst>
                                </p:cTn>
                              </p:par>
                              <p:par>
                                <p:cTn id="39" presetID="8" presetClass="emph" presetSubtype="0" fill="hold" nodeType="withEffect">
                                  <p:stCondLst>
                                    <p:cond delay="0"/>
                                  </p:stCondLst>
                                  <p:childTnLst>
                                    <p:animRot by="21600000">
                                      <p:cBhvr>
                                        <p:cTn id="40" dur="1000" fill="hold"/>
                                        <p:tgtEl>
                                          <p:spTgt spid="517"/>
                                        </p:tgtEl>
                                        <p:attrNameLst>
                                          <p:attrName>r</p:attrName>
                                        </p:attrNameLst>
                                      </p:cBhvr>
                                    </p:animRot>
                                  </p:childTnLst>
                                </p:cTn>
                              </p:par>
                            </p:childTnLst>
                          </p:cTn>
                        </p:par>
                        <p:par>
                          <p:cTn id="41" fill="hold">
                            <p:stCondLst>
                              <p:cond delay="2000"/>
                            </p:stCondLst>
                            <p:childTnLst>
                              <p:par>
                                <p:cTn id="42" presetID="0" presetClass="path" presetSubtype="0" accel="50000" decel="50000" fill="hold" nodeType="afterEffect">
                                  <p:stCondLst>
                                    <p:cond delay="0"/>
                                  </p:stCondLst>
                                  <p:childTnLst>
                                    <p:animMotion origin="layout" path="M 0.02083 0.08148 L 0.20254 0.10972 " pathEditMode="relative" rAng="0" ptsTypes="AA">
                                      <p:cBhvr>
                                        <p:cTn id="43" dur="1000" fill="hold"/>
                                        <p:tgtEl>
                                          <p:spTgt spid="517"/>
                                        </p:tgtEl>
                                        <p:attrNameLst>
                                          <p:attrName>ppt_x</p:attrName>
                                          <p:attrName>ppt_y</p:attrName>
                                        </p:attrNameLst>
                                      </p:cBhvr>
                                      <p:rCtr x="9082" y="1412"/>
                                    </p:animMotion>
                                  </p:childTnLst>
                                </p:cTn>
                              </p:par>
                              <p:par>
                                <p:cTn id="44" presetID="8" presetClass="emph" presetSubtype="0" fill="hold" nodeType="withEffect">
                                  <p:stCondLst>
                                    <p:cond delay="0"/>
                                  </p:stCondLst>
                                  <p:childTnLst>
                                    <p:animRot by="21600000">
                                      <p:cBhvr>
                                        <p:cTn id="45" dur="1000" fill="hold"/>
                                        <p:tgtEl>
                                          <p:spTgt spid="517"/>
                                        </p:tgtEl>
                                        <p:attrNameLst>
                                          <p:attrName>r</p:attrName>
                                        </p:attrNameLst>
                                      </p:cBhvr>
                                    </p:animRot>
                                  </p:childTnLst>
                                </p:cTn>
                              </p:par>
                            </p:childTnLst>
                          </p:cTn>
                        </p:par>
                        <p:par>
                          <p:cTn id="46" fill="hold">
                            <p:stCondLst>
                              <p:cond delay="3000"/>
                            </p:stCondLst>
                            <p:childTnLst>
                              <p:par>
                                <p:cTn id="47" presetID="0" presetClass="path" presetSubtype="0" accel="50000" decel="50000" fill="hold" nodeType="afterEffect">
                                  <p:stCondLst>
                                    <p:cond delay="0"/>
                                  </p:stCondLst>
                                  <p:childTnLst>
                                    <p:animMotion origin="layout" path="M 0.20274 0.10995 L 0.05072 0.1493 " pathEditMode="relative" rAng="0" ptsTypes="AA">
                                      <p:cBhvr>
                                        <p:cTn id="48" dur="1000" fill="hold"/>
                                        <p:tgtEl>
                                          <p:spTgt spid="517"/>
                                        </p:tgtEl>
                                        <p:attrNameLst>
                                          <p:attrName>ppt_x</p:attrName>
                                          <p:attrName>ppt_y</p:attrName>
                                        </p:attrNameLst>
                                      </p:cBhvr>
                                      <p:rCtr x="-7604" y="1968"/>
                                    </p:animMotion>
                                  </p:childTnLst>
                                </p:cTn>
                              </p:par>
                              <p:par>
                                <p:cTn id="49" presetID="8" presetClass="emph" presetSubtype="0" fill="hold" nodeType="withEffect">
                                  <p:stCondLst>
                                    <p:cond delay="0"/>
                                  </p:stCondLst>
                                  <p:childTnLst>
                                    <p:animRot by="21600000">
                                      <p:cBhvr>
                                        <p:cTn id="50" dur="1000" fill="hold"/>
                                        <p:tgtEl>
                                          <p:spTgt spid="517"/>
                                        </p:tgtEl>
                                        <p:attrNameLst>
                                          <p:attrName>r</p:attrName>
                                        </p:attrNameLst>
                                      </p:cBhvr>
                                    </p:animRot>
                                  </p:childTnLst>
                                </p:cTn>
                              </p:par>
                            </p:childTnLst>
                          </p:cTn>
                        </p:par>
                        <p:par>
                          <p:cTn id="51" fill="hold">
                            <p:stCondLst>
                              <p:cond delay="4000"/>
                            </p:stCondLst>
                            <p:childTnLst>
                              <p:par>
                                <p:cTn id="52" presetID="0" presetClass="path" presetSubtype="0" accel="50000" decel="50000" fill="hold" nodeType="afterEffect">
                                  <p:stCondLst>
                                    <p:cond delay="0"/>
                                  </p:stCondLst>
                                  <p:childTnLst>
                                    <p:animMotion origin="layout" path="M 0.05091 0.1493 L 0.13952 0.17974 " pathEditMode="relative" rAng="0" ptsTypes="AA">
                                      <p:cBhvr>
                                        <p:cTn id="53" dur="1000" fill="hold"/>
                                        <p:tgtEl>
                                          <p:spTgt spid="517"/>
                                        </p:tgtEl>
                                        <p:attrNameLst>
                                          <p:attrName>ppt_x</p:attrName>
                                          <p:attrName>ppt_y</p:attrName>
                                        </p:attrNameLst>
                                      </p:cBhvr>
                                      <p:rCtr x="4427" y="1516"/>
                                    </p:animMotion>
                                  </p:childTnLst>
                                </p:cTn>
                              </p:par>
                              <p:par>
                                <p:cTn id="54" presetID="8" presetClass="emph" presetSubtype="0" fill="hold" nodeType="withEffect">
                                  <p:stCondLst>
                                    <p:cond delay="0"/>
                                  </p:stCondLst>
                                  <p:childTnLst>
                                    <p:animRot by="21600000">
                                      <p:cBhvr>
                                        <p:cTn id="55" dur="1000" fill="hold"/>
                                        <p:tgtEl>
                                          <p:spTgt spid="517"/>
                                        </p:tgtEl>
                                        <p:attrNameLst>
                                          <p:attrName>r</p:attrName>
                                        </p:attrNameLst>
                                      </p:cBhvr>
                                    </p:animRot>
                                  </p:childTnLst>
                                </p:cTn>
                              </p:par>
                              <p:par>
                                <p:cTn id="56" presetID="0" presetClass="path" presetSubtype="0" accel="50000" decel="50000" fill="hold" nodeType="withEffect">
                                  <p:stCondLst>
                                    <p:cond delay="0"/>
                                  </p:stCondLst>
                                  <p:childTnLst>
                                    <p:animMotion origin="layout" path="M 0.00033 0.00359 L -0.0166 0.00359 " pathEditMode="relative" ptsTypes="AA">
                                      <p:cBhvr>
                                        <p:cTn id="57" dur="1000" fill="hold"/>
                                        <p:tgtEl>
                                          <p:spTgt spid="514"/>
                                        </p:tgtEl>
                                        <p:attrNameLst>
                                          <p:attrName>ppt_x</p:attrName>
                                          <p:attrName>ppt_y</p:attrName>
                                        </p:attrNameLst>
                                      </p:cBhvr>
                                    </p:animMotion>
                                  </p:childTnLst>
                                </p:cTn>
                              </p:par>
                            </p:childTnLst>
                          </p:cTn>
                        </p:par>
                        <p:par>
                          <p:cTn id="58" fill="hold">
                            <p:stCondLst>
                              <p:cond delay="5000"/>
                            </p:stCondLst>
                            <p:childTnLst>
                              <p:par>
                                <p:cTn id="59" presetID="8" presetClass="emph" presetSubtype="0" fill="hold" nodeType="afterEffect">
                                  <p:stCondLst>
                                    <p:cond delay="0"/>
                                  </p:stCondLst>
                                  <p:childTnLst>
                                    <p:animRot by="21600000">
                                      <p:cBhvr>
                                        <p:cTn id="60" dur="1000" fill="hold"/>
                                        <p:tgtEl>
                                          <p:spTgt spid="517"/>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524"/>
                                        </p:tgtEl>
                                      </p:cBhvr>
                                    </p:animEffect>
                                    <p:set>
                                      <p:cBhvr>
                                        <p:cTn id="65" dur="1" fill="hold">
                                          <p:stCondLst>
                                            <p:cond delay="499"/>
                                          </p:stCondLst>
                                        </p:cTn>
                                        <p:tgtEl>
                                          <p:spTgt spid="52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514"/>
                                        </p:tgtEl>
                                      </p:cBhvr>
                                    </p:animEffect>
                                    <p:set>
                                      <p:cBhvr>
                                        <p:cTn id="68" dur="1" fill="hold">
                                          <p:stCondLst>
                                            <p:cond delay="499"/>
                                          </p:stCondLst>
                                        </p:cTn>
                                        <p:tgtEl>
                                          <p:spTgt spid="51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17"/>
                                        </p:tgtEl>
                                      </p:cBhvr>
                                    </p:animEffect>
                                    <p:set>
                                      <p:cBhvr>
                                        <p:cTn id="71" dur="1" fill="hold">
                                          <p:stCondLst>
                                            <p:cond delay="499"/>
                                          </p:stCondLst>
                                        </p:cTn>
                                        <p:tgtEl>
                                          <p:spTgt spid="51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20"/>
                                        </p:tgtEl>
                                      </p:cBhvr>
                                    </p:animEffect>
                                    <p:set>
                                      <p:cBhvr>
                                        <p:cTn id="74" dur="1" fill="hold">
                                          <p:stCondLst>
                                            <p:cond delay="499"/>
                                          </p:stCondLst>
                                        </p:cTn>
                                        <p:tgtEl>
                                          <p:spTgt spid="520"/>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523">
                                            <p:bg/>
                                          </p:spTgt>
                                        </p:tgtEl>
                                        <p:attrNameLst>
                                          <p:attrName>style.visibility</p:attrName>
                                        </p:attrNameLst>
                                      </p:cBhvr>
                                      <p:to>
                                        <p:strVal val="visible"/>
                                      </p:to>
                                    </p:set>
                                    <p:animEffect transition="in" filter="fade">
                                      <p:cBhvr>
                                        <p:cTn id="77" dur="500"/>
                                        <p:tgtEl>
                                          <p:spTgt spid="523">
                                            <p:bg/>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23">
                                            <p:txEl>
                                              <p:pRg st="0" end="0"/>
                                            </p:txEl>
                                          </p:spTgt>
                                        </p:tgtEl>
                                        <p:attrNameLst>
                                          <p:attrName>style.visibility</p:attrName>
                                        </p:attrNameLst>
                                      </p:cBhvr>
                                      <p:to>
                                        <p:strVal val="visible"/>
                                      </p:to>
                                    </p:set>
                                    <p:animEffect transition="in" filter="fade">
                                      <p:cBhvr>
                                        <p:cTn id="80" dur="500"/>
                                        <p:tgtEl>
                                          <p:spTgt spid="523">
                                            <p:txEl>
                                              <p:pRg st="0" end="0"/>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510"/>
                                        </p:tgtEl>
                                        <p:attrNameLst>
                                          <p:attrName>style.visibility</p:attrName>
                                        </p:attrNameLst>
                                      </p:cBhvr>
                                      <p:to>
                                        <p:strVal val="visible"/>
                                      </p:to>
                                    </p:set>
                                    <p:animEffect transition="in" filter="fade">
                                      <p:cBhvr>
                                        <p:cTn id="83" dur="500"/>
                                        <p:tgtEl>
                                          <p:spTgt spid="51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23">
                                            <p:txEl>
                                              <p:pRg st="1" end="1"/>
                                            </p:txEl>
                                          </p:spTgt>
                                        </p:tgtEl>
                                        <p:attrNameLst>
                                          <p:attrName>style.visibility</p:attrName>
                                        </p:attrNameLst>
                                      </p:cBhvr>
                                      <p:to>
                                        <p:strVal val="visible"/>
                                      </p:to>
                                    </p:set>
                                    <p:animEffect transition="in" filter="fade">
                                      <p:cBhvr>
                                        <p:cTn id="88" dur="500"/>
                                        <p:tgtEl>
                                          <p:spTgt spid="523">
                                            <p:txEl>
                                              <p:pRg st="1" end="1"/>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521"/>
                                        </p:tgtEl>
                                        <p:attrNameLst>
                                          <p:attrName>style.visibility</p:attrName>
                                        </p:attrNameLst>
                                      </p:cBhvr>
                                      <p:to>
                                        <p:strVal val="visible"/>
                                      </p:to>
                                    </p:set>
                                    <p:animEffect transition="in" filter="fade">
                                      <p:cBhvr>
                                        <p:cTn id="91" dur="500"/>
                                        <p:tgtEl>
                                          <p:spTgt spid="52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22"/>
                                        </p:tgtEl>
                                        <p:attrNameLst>
                                          <p:attrName>style.visibility</p:attrName>
                                        </p:attrNameLst>
                                      </p:cBhvr>
                                      <p:to>
                                        <p:strVal val="visible"/>
                                      </p:to>
                                    </p:set>
                                    <p:animEffect transition="in" filter="fade">
                                      <p:cBhvr>
                                        <p:cTn id="94" dur="5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build="p" animBg="1"/>
      <p:bldP spid="524" grpId="0" animBg="1"/>
      <p:bldP spid="524" grpId="1" animBg="1"/>
      <p:bldP spid="522" grpId="0" animBg="1"/>
      <p:bldP spid="523" grpId="0" uiExpand="1" build="p" animBg="1"/>
      <p:bldP spid="21" grpId="0" animBg="1"/>
      <p:bldP spid="22"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1821</TotalTime>
  <Words>4533</Words>
  <Application>Microsoft Office PowerPoint</Application>
  <PresentationFormat>Custom</PresentationFormat>
  <Paragraphs>600</Paragraphs>
  <Slides>32</Slides>
  <Notes>30</Notes>
  <HiddenSlides>10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Arial</vt:lpstr>
      <vt:lpstr>Cambria Math</vt:lpstr>
      <vt:lpstr>Helvetica</vt:lpstr>
      <vt:lpstr>Helvetica Light</vt:lpstr>
      <vt:lpstr>Helvetica Neue</vt:lpstr>
      <vt:lpstr>Helvetica Neue Light</vt:lpstr>
      <vt:lpstr>Helvetica Neue Medium</vt:lpstr>
      <vt:lpstr>Rubik</vt:lpstr>
      <vt:lpstr>Rubik Light</vt:lpstr>
      <vt:lpstr>Rubik Light Bold</vt:lpstr>
      <vt:lpstr>Rubik Light Italic Italic</vt:lpstr>
      <vt:lpstr>Rubik Medium</vt:lpstr>
      <vt:lpstr>Rubik Regular</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Mudit Sinhal</cp:lastModifiedBy>
  <cp:revision>396</cp:revision>
  <dcterms:modified xsi:type="dcterms:W3CDTF">2022-01-20T06:36:20Z</dcterms:modified>
</cp:coreProperties>
</file>