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6" r:id="rId2"/>
    <p:sldId id="275" r:id="rId3"/>
    <p:sldId id="276" r:id="rId4"/>
    <p:sldId id="278" r:id="rId5"/>
    <p:sldId id="259" r:id="rId6"/>
    <p:sldId id="279" r:id="rId7"/>
    <p:sldId id="280" r:id="rId8"/>
    <p:sldId id="281" r:id="rId9"/>
    <p:sldId id="284" r:id="rId10"/>
    <p:sldId id="286" r:id="rId11"/>
    <p:sldId id="287" r:id="rId12"/>
    <p:sldId id="288" r:id="rId13"/>
    <p:sldId id="285" r:id="rId14"/>
    <p:sldId id="283" r:id="rId15"/>
    <p:sldId id="274" r:id="rId16"/>
    <p:sldId id="289" r:id="rId17"/>
    <p:sldId id="261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1" r:id="rId30"/>
    <p:sldId id="302" r:id="rId31"/>
    <p:sldId id="303" r:id="rId32"/>
    <p:sldId id="304" r:id="rId33"/>
    <p:sldId id="305" r:id="rId34"/>
    <p:sldId id="306" r:id="rId35"/>
    <p:sldId id="307" r:id="rId36"/>
    <p:sldId id="308" r:id="rId37"/>
    <p:sldId id="277" r:id="rId38"/>
    <p:sldId id="309" r:id="rId3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A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40" autoAdjust="0"/>
    <p:restoredTop sz="94660"/>
  </p:normalViewPr>
  <p:slideViewPr>
    <p:cSldViewPr snapToGrid="0" showGuides="1">
      <p:cViewPr varScale="1">
        <p:scale>
          <a:sx n="97" d="100"/>
          <a:sy n="97" d="100"/>
        </p:scale>
        <p:origin x="240" y="8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2" d="100"/>
          <a:sy n="112" d="100"/>
        </p:scale>
        <p:origin x="4773" y="39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8AF70A90-CA7E-49EB-AB17-C37FEDD075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A7711EA-1FBE-4E98-9D43-C2D65C45D0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8ABEA4-9216-4FDF-AAE1-D8632908A8EC}" type="datetimeFigureOut">
              <a:rPr lang="de-CH" smtClean="0"/>
              <a:t>30.05.25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2CCD3C8-8930-4E0E-A891-B770724F2BD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7798FB5-86BC-42DA-9D05-F96D484814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685DCD-866D-47AE-A236-118539F53379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232272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78A90D-FE7E-41AF-B03D-808D82937CB9}" type="datetimeFigureOut">
              <a:rPr lang="de-CH" smtClean="0"/>
              <a:t>30.05.25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15DDFD-030C-4D5A-B33E-3A7E7538D2BE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4149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32d0cebdf5c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32d0cebdf5c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32d0cebdf5c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32d0cebdf5c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2d864c083b6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2d864c083b6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32d0cebdf5c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32d0cebdf5c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333e65082ed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333e65082ed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33e65082ed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33e65082ed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333e65082ed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333e65082ed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333e65082ed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333e65082ed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333e65082ed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333e65082ed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333e65082ed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333e65082ed_0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333e65082ed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333e65082ed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2a88f365be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22a88f365be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333e65082ed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333e65082ed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333e65082ed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333e65082ed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4fa0f89ce4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24fa0f89ce4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24fa0f89ce4_0_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24fa0f89ce4_0_3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24fa0f89ce4_0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24fa0f89ce4_0_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4fa0f89ce4_0_3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24fa0f89ce4_0_3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24fa0f89ce4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24fa0f89ce4_0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24fa0f89ce4_0_4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24fa0f89ce4_0_4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EB061823-3F7A-48C8-8477-B410C18AC1B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1838" y="1016000"/>
            <a:ext cx="10728325" cy="5256000"/>
          </a:xfrm>
        </p:spPr>
        <p:txBody>
          <a:bodyPr lIns="5580000" tIns="0" r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491294E-BEE7-4DA8-BBC8-88E1A7B07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33538"/>
            <a:ext cx="5904000" cy="3312000"/>
          </a:xfrm>
          <a:solidFill>
            <a:schemeClr val="accent1"/>
          </a:solidFill>
        </p:spPr>
        <p:txBody>
          <a:bodyPr lIns="1080000" tIns="252000" anchor="t" anchorCtr="0"/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de-CH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EE7317F-7892-4B0F-BA41-44765BB93F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8" y="360538"/>
            <a:ext cx="1765565" cy="288000"/>
          </a:xfrm>
          <a:prstGeom prst="rect">
            <a:avLst/>
          </a:prstGeom>
        </p:spPr>
      </p:pic>
      <p:sp>
        <p:nvSpPr>
          <p:cNvPr id="9" name="Bildplatzhalter 8">
            <a:extLst>
              <a:ext uri="{FF2B5EF4-FFF2-40B4-BE49-F238E27FC236}">
                <a16:creationId xmlns:a16="http://schemas.microsoft.com/office/drawing/2014/main" id="{C3C296D1-2CD0-479F-A866-6EC741D2293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00163" y="6489088"/>
            <a:ext cx="1260000" cy="180000"/>
          </a:xfrm>
        </p:spPr>
        <p:txBody>
          <a:bodyPr/>
          <a:lstStyle>
            <a:lvl1pPr marL="0" indent="0" algn="l">
              <a:buNone/>
              <a:defRPr sz="700"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E41BE31-9613-4103-99FF-7DCFF643B3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8516" y="3860494"/>
            <a:ext cx="4680000" cy="1440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26670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538163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804862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1076325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de-DE" noProof="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DEB298C-798E-4D73-9DD6-F896C06530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96449" y="316800"/>
            <a:ext cx="1800000" cy="36000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150"/>
            </a:lvl1pPr>
            <a:lvl2pPr>
              <a:defRPr sz="1150"/>
            </a:lvl2pPr>
            <a:lvl3pPr>
              <a:defRPr sz="1150"/>
            </a:lvl3pPr>
            <a:lvl4pPr>
              <a:defRPr sz="1150"/>
            </a:lvl4pPr>
            <a:lvl5pPr>
              <a:defRPr sz="1150"/>
            </a:lvl5pPr>
          </a:lstStyle>
          <a:p>
            <a:pPr lvl="0"/>
            <a:r>
              <a:rPr lang="de-DE" dirty="0"/>
              <a:t>Organisationseinheit verbal</a:t>
            </a:r>
            <a:br>
              <a:rPr lang="de-DE" dirty="0"/>
            </a:br>
            <a:r>
              <a:rPr lang="de-DE" dirty="0"/>
              <a:t>optional auf 2 Zeilen</a:t>
            </a:r>
          </a:p>
        </p:txBody>
      </p:sp>
    </p:spTree>
    <p:extLst>
      <p:ext uri="{BB962C8B-B14F-4D97-AF65-F5344CB8AC3E}">
        <p14:creationId xmlns:p14="http://schemas.microsoft.com/office/powerpoint/2010/main" val="4293381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orient="horz" pos="640" userDrawn="1">
          <p15:clr>
            <a:srgbClr val="FBAE40"/>
          </p15:clr>
        </p15:guide>
        <p15:guide id="4" orient="horz" pos="3952" userDrawn="1">
          <p15:clr>
            <a:srgbClr val="FBAE40"/>
          </p15:clr>
        </p15:guide>
        <p15:guide id="5" pos="610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edit Master title style</a:t>
            </a:r>
            <a:endParaRPr lang="de-CH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noProof="0"/>
              <a:t>Swiss cosmology days</a:t>
            </a:r>
            <a:endParaRPr lang="de-CH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05941150-30DE-48F5-9038-0E82CD18DE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837" y="1412874"/>
            <a:ext cx="10728000" cy="4860000"/>
          </a:xfrm>
        </p:spPr>
        <p:txBody>
          <a:bodyPr tIns="1620000"/>
          <a:lstStyle>
            <a:lvl1pPr marL="0" indent="0" algn="ctr">
              <a:buNone/>
              <a:defRPr/>
            </a:lvl1pPr>
          </a:lstStyle>
          <a:p>
            <a:r>
              <a:rPr lang="en-GB" noProof="0" dirty="0"/>
              <a:t>Click icon to add picture</a:t>
            </a:r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943852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Swiss cosmology days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05941150-30DE-48F5-9038-0E82CD18DE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837" y="260350"/>
            <a:ext cx="10728000" cy="6012524"/>
          </a:xfrm>
        </p:spPr>
        <p:txBody>
          <a:bodyPr tIns="2160000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2842048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zwei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4163" y="1412875"/>
            <a:ext cx="5256000" cy="4860000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Swiss cosmology days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221A3BAE-B19D-4390-B4A5-2C8A2CC87C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838" y="1412875"/>
            <a:ext cx="5040000" cy="4860000"/>
          </a:xfrm>
        </p:spPr>
        <p:txBody>
          <a:bodyPr tIns="1620000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3996394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6" y="5121800"/>
            <a:ext cx="5255999" cy="1152000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Swiss cosmology days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221A3BAE-B19D-4390-B4A5-2C8A2CC87C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838" y="1412875"/>
            <a:ext cx="5256000" cy="3420000"/>
          </a:xfrm>
        </p:spPr>
        <p:txBody>
          <a:bodyPr tIns="900000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9" name="Bildplatzhalter 10">
            <a:extLst>
              <a:ext uri="{FF2B5EF4-FFF2-40B4-BE49-F238E27FC236}">
                <a16:creationId xmlns:a16="http://schemas.microsoft.com/office/drawing/2014/main" id="{1AAB6914-2518-430D-BF4C-14EA51B6141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4162" y="1412875"/>
            <a:ext cx="5256000" cy="3420000"/>
          </a:xfrm>
        </p:spPr>
        <p:txBody>
          <a:bodyPr tIns="900000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5092EEFB-079B-4C38-A665-E52B9837601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04162" y="5121800"/>
            <a:ext cx="5256001" cy="1152000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1085750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6" y="4166439"/>
            <a:ext cx="10728327" cy="2124401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Swiss cosmology days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221A3BAE-B19D-4390-B4A5-2C8A2CC87C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838" y="1412875"/>
            <a:ext cx="3420000" cy="2484000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36793346-BF6B-42A8-ADE0-3AA3DC3B239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40162" y="1414800"/>
            <a:ext cx="3420000" cy="2484000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14" name="Bildplatzhalter 10">
            <a:extLst>
              <a:ext uri="{FF2B5EF4-FFF2-40B4-BE49-F238E27FC236}">
                <a16:creationId xmlns:a16="http://schemas.microsoft.com/office/drawing/2014/main" id="{FE637F68-618E-43EB-B240-4BFA26852FC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85999" y="1414800"/>
            <a:ext cx="3420000" cy="2484000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2252988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7" y="1412875"/>
            <a:ext cx="10728325" cy="396000"/>
          </a:xfrm>
        </p:spPr>
        <p:txBody>
          <a:bodyPr/>
          <a:lstStyle>
            <a:lvl1pPr marL="0" indent="0">
              <a:buNone/>
              <a:defRPr b="1"/>
            </a:lvl1pPr>
            <a:lvl2pPr marL="266700" indent="0">
              <a:buNone/>
              <a:defRPr b="1"/>
            </a:lvl2pPr>
            <a:lvl3pPr marL="538163" indent="0">
              <a:buNone/>
              <a:defRPr b="1"/>
            </a:lvl3pPr>
            <a:lvl4pPr marL="804862" indent="0">
              <a:buNone/>
              <a:defRPr b="1"/>
            </a:lvl4pPr>
            <a:lvl5pPr marL="1076325" indent="0">
              <a:buNone/>
              <a:defRPr b="1"/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Swiss cosmology days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9" name="Tabellenplatzhalter 8">
            <a:extLst>
              <a:ext uri="{FF2B5EF4-FFF2-40B4-BE49-F238E27FC236}">
                <a16:creationId xmlns:a16="http://schemas.microsoft.com/office/drawing/2014/main" id="{A1D947E6-CC00-458E-BDE1-B0877E30333C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731838" y="2061398"/>
            <a:ext cx="10728325" cy="4212401"/>
          </a:xfrm>
        </p:spPr>
        <p:txBody>
          <a:bodyPr tIns="1260000"/>
          <a:lstStyle>
            <a:lvl1pPr marL="0" indent="0" algn="ctr">
              <a:spcBef>
                <a:spcPts val="0"/>
              </a:spcBef>
              <a:buNone/>
              <a:defRPr sz="1400"/>
            </a:lvl1pPr>
          </a:lstStyle>
          <a:p>
            <a:r>
              <a:rPr lang="en-GB" noProof="0"/>
              <a:t>Click icon to add table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2928661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394B20FF-3667-40DF-92A1-C6CF3BBCA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7" y="2135492"/>
            <a:ext cx="10728325" cy="3960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540000" indent="0">
              <a:buNone/>
              <a:defRPr>
                <a:solidFill>
                  <a:schemeClr val="bg1"/>
                </a:solidFill>
              </a:defRPr>
            </a:lvl3pPr>
            <a:lvl4pPr marL="808537" indent="0">
              <a:buNone/>
              <a:defRPr>
                <a:solidFill>
                  <a:schemeClr val="bg1"/>
                </a:solidFill>
              </a:defRPr>
            </a:lvl4pPr>
            <a:lvl5pPr marL="10800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21" name="Bildplatzhalter 8">
            <a:extLst>
              <a:ext uri="{FF2B5EF4-FFF2-40B4-BE49-F238E27FC236}">
                <a16:creationId xmlns:a16="http://schemas.microsoft.com/office/drawing/2014/main" id="{794484F1-3B7F-46CE-AD0B-2310A557A99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00163" y="6489088"/>
            <a:ext cx="1260000" cy="180000"/>
          </a:xfrm>
        </p:spPr>
        <p:txBody>
          <a:bodyPr/>
          <a:lstStyle>
            <a:lvl1pPr marL="0" indent="0" algn="l"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F900572E-A73E-42BE-96FA-38ADC4E79F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8" y="360538"/>
            <a:ext cx="1765565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670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98">
          <p15:clr>
            <a:srgbClr val="FBAE40"/>
          </p15:clr>
        </p15:guide>
        <p15:guide id="3" orient="horz" pos="640">
          <p15:clr>
            <a:srgbClr val="FBAE40"/>
          </p15:clr>
        </p15:guide>
        <p15:guide id="4" orient="horz" pos="395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2AE26-6869-7032-7B7C-DE1A5C8E98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20121A-AC32-2889-979B-D1EFB50CE7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2FC358-ACC2-F838-8386-A5E8ED93E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99121-1352-0E4E-8D15-89E129930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Swiss cosmology days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71982-C014-E5DB-A03F-3F9DF9735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81351-F2DB-2C47-9FB0-D602903800DF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493380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l" smtClean="0"/>
              <a:pPr/>
              <a:t>‹#›</a:t>
            </a:fld>
            <a:endParaRPr lang="el"/>
          </a:p>
        </p:txBody>
      </p:sp>
    </p:spTree>
    <p:extLst>
      <p:ext uri="{BB962C8B-B14F-4D97-AF65-F5344CB8AC3E}">
        <p14:creationId xmlns:p14="http://schemas.microsoft.com/office/powerpoint/2010/main" val="3835426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8A01615F-450E-43D0-B554-DA3FBD48DF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1838" y="1016000"/>
            <a:ext cx="10728325" cy="5256000"/>
          </a:xfrm>
        </p:spPr>
        <p:txBody>
          <a:bodyPr lIns="0" tIns="0" rIns="5580000" anchor="ctr" anchorCtr="0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491294E-BEE7-4DA8-BBC8-88E1A7B07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4000" y="2957494"/>
            <a:ext cx="5688000" cy="2268000"/>
          </a:xfrm>
          <a:solidFill>
            <a:schemeClr val="accent6"/>
          </a:solidFill>
        </p:spPr>
        <p:txBody>
          <a:bodyPr lIns="324000" tIns="252000" anchor="t" anchorCtr="0"/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de-CH" noProof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EE7317F-7892-4B0F-BA41-44765BB93F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8" y="360538"/>
            <a:ext cx="1765565" cy="288000"/>
          </a:xfrm>
          <a:prstGeom prst="rect">
            <a:avLst/>
          </a:prstGeom>
        </p:spPr>
      </p:pic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03A487C-8977-4264-A8A1-D6C1DB6046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45210" y="4639666"/>
            <a:ext cx="4320000" cy="46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26670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538163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804862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1076325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3" name="Bildplatzhalter 8">
            <a:extLst>
              <a:ext uri="{FF2B5EF4-FFF2-40B4-BE49-F238E27FC236}">
                <a16:creationId xmlns:a16="http://schemas.microsoft.com/office/drawing/2014/main" id="{E91D3734-CD8F-4F94-A813-570EF31C473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00163" y="6489088"/>
            <a:ext cx="1260000" cy="180000"/>
          </a:xfrm>
        </p:spPr>
        <p:txBody>
          <a:bodyPr/>
          <a:lstStyle>
            <a:lvl1pPr marL="0" indent="0" algn="l">
              <a:buNone/>
              <a:defRPr sz="700"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547D2927-4A99-4714-8EBA-F773EAA263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96449" y="316800"/>
            <a:ext cx="1800000" cy="36000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150"/>
            </a:lvl1pPr>
            <a:lvl2pPr>
              <a:defRPr sz="1150"/>
            </a:lvl2pPr>
            <a:lvl3pPr>
              <a:defRPr sz="1150"/>
            </a:lvl3pPr>
            <a:lvl4pPr>
              <a:defRPr sz="1150"/>
            </a:lvl4pPr>
            <a:lvl5pPr>
              <a:defRPr sz="1150"/>
            </a:lvl5pPr>
          </a:lstStyle>
          <a:p>
            <a:pPr lvl="0"/>
            <a:r>
              <a:rPr lang="de-DE" dirty="0"/>
              <a:t>Organisationseinheit verbal</a:t>
            </a:r>
            <a:br>
              <a:rPr lang="de-DE" dirty="0"/>
            </a:br>
            <a:r>
              <a:rPr lang="de-DE" dirty="0"/>
              <a:t>optional auf 2 Zeilen</a:t>
            </a:r>
          </a:p>
        </p:txBody>
      </p:sp>
    </p:spTree>
    <p:extLst>
      <p:ext uri="{BB962C8B-B14F-4D97-AF65-F5344CB8AC3E}">
        <p14:creationId xmlns:p14="http://schemas.microsoft.com/office/powerpoint/2010/main" val="100241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640">
          <p15:clr>
            <a:srgbClr val="FBAE40"/>
          </p15:clr>
        </p15:guide>
        <p15:guide id="4" orient="horz" pos="395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62D94F76-218E-49F2-87F8-05982912ED18}"/>
              </a:ext>
            </a:extLst>
          </p:cNvPr>
          <p:cNvSpPr/>
          <p:nvPr userDrawn="1"/>
        </p:nvSpPr>
        <p:spPr>
          <a:xfrm>
            <a:off x="731838" y="1016000"/>
            <a:ext cx="10728325" cy="5257800"/>
          </a:xfrm>
          <a:prstGeom prst="rect">
            <a:avLst/>
          </a:prstGeom>
          <a:solidFill>
            <a:srgbClr val="8E67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491294E-BEE7-4DA8-BBC8-88E1A7B07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1940405"/>
            <a:ext cx="10188000" cy="3960000"/>
          </a:xfrm>
          <a:solidFill>
            <a:schemeClr val="accent3"/>
          </a:solidFill>
          <a:ln>
            <a:noFill/>
          </a:ln>
        </p:spPr>
        <p:txBody>
          <a:bodyPr lIns="1080000" tIns="252000" anchor="t" anchorCtr="0"/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de-CH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EE7317F-7892-4B0F-BA41-44765BB93F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8" y="360538"/>
            <a:ext cx="1765565" cy="288000"/>
          </a:xfrm>
          <a:prstGeom prst="rect">
            <a:avLst/>
          </a:prstGeom>
        </p:spPr>
      </p:pic>
      <p:sp>
        <p:nvSpPr>
          <p:cNvPr id="7" name="Textplatzhalter 3">
            <a:extLst>
              <a:ext uri="{FF2B5EF4-FFF2-40B4-BE49-F238E27FC236}">
                <a16:creationId xmlns:a16="http://schemas.microsoft.com/office/drawing/2014/main" id="{0503E57F-F89F-431B-8D38-7CC97B7C20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8516" y="4217884"/>
            <a:ext cx="8640000" cy="1440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26670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538163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804862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1076325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2" name="Bildplatzhalter 8">
            <a:extLst>
              <a:ext uri="{FF2B5EF4-FFF2-40B4-BE49-F238E27FC236}">
                <a16:creationId xmlns:a16="http://schemas.microsoft.com/office/drawing/2014/main" id="{1BEB6197-C509-4752-B57E-CEE955F5D92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00163" y="6489088"/>
            <a:ext cx="1260000" cy="180000"/>
          </a:xfrm>
        </p:spPr>
        <p:txBody>
          <a:bodyPr/>
          <a:lstStyle>
            <a:lvl1pPr marL="0" indent="0" algn="l">
              <a:buNone/>
              <a:defRPr sz="700"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4ADF7DEC-21BD-45CA-9E91-B9F58A69F6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96449" y="316800"/>
            <a:ext cx="1800000" cy="36000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150"/>
            </a:lvl1pPr>
            <a:lvl2pPr>
              <a:defRPr sz="1150"/>
            </a:lvl2pPr>
            <a:lvl3pPr>
              <a:defRPr sz="1150"/>
            </a:lvl3pPr>
            <a:lvl4pPr>
              <a:defRPr sz="1150"/>
            </a:lvl4pPr>
            <a:lvl5pPr>
              <a:defRPr sz="1150"/>
            </a:lvl5pPr>
          </a:lstStyle>
          <a:p>
            <a:pPr lvl="0"/>
            <a:r>
              <a:rPr lang="de-DE" dirty="0"/>
              <a:t>Organisationseinheit verbal</a:t>
            </a:r>
            <a:br>
              <a:rPr lang="de-DE" dirty="0"/>
            </a:br>
            <a:r>
              <a:rPr lang="de-DE" dirty="0"/>
              <a:t>optional auf 2 Zeilen</a:t>
            </a:r>
          </a:p>
        </p:txBody>
      </p:sp>
    </p:spTree>
    <p:extLst>
      <p:ext uri="{BB962C8B-B14F-4D97-AF65-F5344CB8AC3E}">
        <p14:creationId xmlns:p14="http://schemas.microsoft.com/office/powerpoint/2010/main" val="39240694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640">
          <p15:clr>
            <a:srgbClr val="FBAE40"/>
          </p15:clr>
        </p15:guide>
        <p15:guide id="4" orient="horz" pos="395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91294E-BEE7-4DA8-BBC8-88E1A7B07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7" y="1016000"/>
            <a:ext cx="10728326" cy="5256000"/>
          </a:xfrm>
          <a:solidFill>
            <a:schemeClr val="accent6"/>
          </a:solidFill>
          <a:ln>
            <a:noFill/>
          </a:ln>
        </p:spPr>
        <p:txBody>
          <a:bodyPr lIns="324000" tIns="1152000" anchor="t" anchorCtr="0"/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de-CH" noProof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EE7317F-7892-4B0F-BA41-44765BB93F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8" y="360538"/>
            <a:ext cx="1765565" cy="288000"/>
          </a:xfrm>
          <a:prstGeom prst="rect">
            <a:avLst/>
          </a:prstGeom>
        </p:spPr>
      </p:pic>
      <p:sp>
        <p:nvSpPr>
          <p:cNvPr id="6" name="Textplatzhalter 3">
            <a:extLst>
              <a:ext uri="{FF2B5EF4-FFF2-40B4-BE49-F238E27FC236}">
                <a16:creationId xmlns:a16="http://schemas.microsoft.com/office/drawing/2014/main" id="{5FCAD79B-EF47-46A0-9575-229F3DAA72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8515" y="4575276"/>
            <a:ext cx="10044000" cy="1440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26670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538163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804862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1076325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8" name="Bildplatzhalter 8">
            <a:extLst>
              <a:ext uri="{FF2B5EF4-FFF2-40B4-BE49-F238E27FC236}">
                <a16:creationId xmlns:a16="http://schemas.microsoft.com/office/drawing/2014/main" id="{72236FC6-C8FF-43C1-86B9-BF112345926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00163" y="6489088"/>
            <a:ext cx="1260000" cy="180000"/>
          </a:xfrm>
        </p:spPr>
        <p:txBody>
          <a:bodyPr/>
          <a:lstStyle>
            <a:lvl1pPr marL="0" indent="0" algn="l">
              <a:buNone/>
              <a:defRPr sz="700"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789A3267-E086-4EC3-A0BB-F8ECD01A5C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96449" y="316800"/>
            <a:ext cx="1800000" cy="36000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150"/>
            </a:lvl1pPr>
            <a:lvl2pPr>
              <a:defRPr sz="1150"/>
            </a:lvl2pPr>
            <a:lvl3pPr>
              <a:defRPr sz="1150"/>
            </a:lvl3pPr>
            <a:lvl4pPr>
              <a:defRPr sz="1150"/>
            </a:lvl4pPr>
            <a:lvl5pPr>
              <a:defRPr sz="1150"/>
            </a:lvl5pPr>
          </a:lstStyle>
          <a:p>
            <a:pPr lvl="0"/>
            <a:r>
              <a:rPr lang="de-DE" dirty="0"/>
              <a:t>Organisationseinheit verbal</a:t>
            </a:r>
            <a:br>
              <a:rPr lang="de-DE" dirty="0"/>
            </a:br>
            <a:r>
              <a:rPr lang="de-DE" dirty="0"/>
              <a:t>optional auf 2 Zeilen</a:t>
            </a:r>
          </a:p>
        </p:txBody>
      </p:sp>
    </p:spTree>
    <p:extLst>
      <p:ext uri="{BB962C8B-B14F-4D97-AF65-F5344CB8AC3E}">
        <p14:creationId xmlns:p14="http://schemas.microsoft.com/office/powerpoint/2010/main" val="732532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640">
          <p15:clr>
            <a:srgbClr val="FBAE40"/>
          </p15:clr>
        </p15:guide>
        <p15:guide id="4" orient="horz" pos="395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04 – Uni Zür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EB061823-3F7A-48C8-8477-B410C18AC1B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1838" y="1016000"/>
            <a:ext cx="10728325" cy="5256000"/>
          </a:xfrm>
        </p:spPr>
        <p:txBody>
          <a:bodyPr lIns="5580000" tIns="0" r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491294E-BEE7-4DA8-BBC8-88E1A7B07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33538"/>
            <a:ext cx="5904000" cy="3312000"/>
          </a:xfrm>
          <a:solidFill>
            <a:schemeClr val="accent2"/>
          </a:solidFill>
        </p:spPr>
        <p:txBody>
          <a:bodyPr lIns="1080000" tIns="252000" anchor="t" anchorCtr="0"/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de-CH" noProof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93E2EDD-B19F-478D-BB03-AD55EC1E8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7672" y="228020"/>
            <a:ext cx="3679200" cy="552508"/>
          </a:xfrm>
          <a:prstGeom prst="rect">
            <a:avLst/>
          </a:prstGeom>
        </p:spPr>
      </p:pic>
      <p:sp>
        <p:nvSpPr>
          <p:cNvPr id="7" name="Textplatzhalter 3">
            <a:extLst>
              <a:ext uri="{FF2B5EF4-FFF2-40B4-BE49-F238E27FC236}">
                <a16:creationId xmlns:a16="http://schemas.microsoft.com/office/drawing/2014/main" id="{D364BCB8-820F-4C3A-BA37-7048A4C8D4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8516" y="3860495"/>
            <a:ext cx="4680000" cy="1440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26670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538163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804862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1076325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1" name="Bildplatzhalter 8">
            <a:extLst>
              <a:ext uri="{FF2B5EF4-FFF2-40B4-BE49-F238E27FC236}">
                <a16:creationId xmlns:a16="http://schemas.microsoft.com/office/drawing/2014/main" id="{A73913C2-8DFE-4F15-B2DB-2A6D5C2670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00163" y="6489088"/>
            <a:ext cx="1260000" cy="180000"/>
          </a:xfrm>
        </p:spPr>
        <p:txBody>
          <a:bodyPr/>
          <a:lstStyle>
            <a:lvl1pPr marL="0" indent="0" algn="l">
              <a:buNone/>
              <a:defRPr sz="700"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791A1AD7-DB7D-4C75-BEFB-EB6D34D3B2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96449" y="316800"/>
            <a:ext cx="1800000" cy="36000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150"/>
            </a:lvl1pPr>
            <a:lvl2pPr>
              <a:defRPr sz="1150"/>
            </a:lvl2pPr>
            <a:lvl3pPr>
              <a:defRPr sz="1150"/>
            </a:lvl3pPr>
            <a:lvl4pPr>
              <a:defRPr sz="1150"/>
            </a:lvl4pPr>
            <a:lvl5pPr>
              <a:defRPr sz="1150"/>
            </a:lvl5pPr>
          </a:lstStyle>
          <a:p>
            <a:pPr lvl="0"/>
            <a:r>
              <a:rPr lang="de-DE" dirty="0"/>
              <a:t>Organisationseinheit verbal</a:t>
            </a:r>
            <a:br>
              <a:rPr lang="de-DE" dirty="0"/>
            </a:br>
            <a:r>
              <a:rPr lang="de-DE" dirty="0"/>
              <a:t>optional auf 2 Zeilen</a:t>
            </a:r>
          </a:p>
        </p:txBody>
      </p:sp>
    </p:spTree>
    <p:extLst>
      <p:ext uri="{BB962C8B-B14F-4D97-AF65-F5344CB8AC3E}">
        <p14:creationId xmlns:p14="http://schemas.microsoft.com/office/powerpoint/2010/main" val="2789257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640">
          <p15:clr>
            <a:srgbClr val="FBAE40"/>
          </p15:clr>
        </p15:guide>
        <p15:guide id="4" orient="horz" pos="395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39750" indent="-539750">
              <a:buFont typeface="+mj-lt"/>
              <a:buAutoNum type="arabicPeriod"/>
              <a:defRPr/>
            </a:lvl1pPr>
            <a:lvl2pPr marL="1079500" indent="-539750">
              <a:buFont typeface="+mj-lt"/>
              <a:buAutoNum type="arabicPeriod"/>
              <a:defRPr/>
            </a:lvl2pPr>
            <a:lvl3pPr marL="1612900" indent="-533400">
              <a:buFont typeface="+mj-lt"/>
              <a:buAutoNum type="arabicPeriod"/>
              <a:defRPr/>
            </a:lvl3pPr>
            <a:lvl4pPr marL="2152650" indent="-539750">
              <a:buFont typeface="+mj-lt"/>
              <a:buAutoNum type="arabicPeriod"/>
              <a:defRPr/>
            </a:lvl4pPr>
            <a:lvl5pPr marL="2692400" indent="-539750">
              <a:buFont typeface="+mj-lt"/>
              <a:buAutoNum type="arabicPeriod"/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1700" y="6522444"/>
            <a:ext cx="7200000" cy="216000"/>
          </a:xfrm>
        </p:spPr>
        <p:txBody>
          <a:bodyPr/>
          <a:lstStyle/>
          <a:p>
            <a:r>
              <a:rPr lang="de-CH" noProof="0"/>
              <a:t>Swiss cosmology days</a:t>
            </a:r>
            <a:endParaRPr lang="de-CH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599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Swiss cosmology days</a:t>
            </a:r>
            <a:endParaRPr lang="de-CH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753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Fuss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7" y="1412875"/>
            <a:ext cx="10728325" cy="3960000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Swiss cosmology days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2F6D94FA-21C6-4AE0-AA4F-3A077810ED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6" y="5570135"/>
            <a:ext cx="5364164" cy="721233"/>
          </a:xfrm>
        </p:spPr>
        <p:txBody>
          <a:bodyPr anchor="b" anchorCtr="0"/>
          <a:lstStyle>
            <a:lvl1pPr marL="179388" indent="-179388">
              <a:spcBef>
                <a:spcPts val="0"/>
              </a:spcBef>
              <a:buFont typeface="+mj-lt"/>
              <a:buAutoNum type="arabicPeriod"/>
              <a:defRPr sz="800"/>
            </a:lvl1pPr>
            <a:lvl2pPr marL="266700" indent="0">
              <a:buNone/>
              <a:defRPr sz="800"/>
            </a:lvl2pPr>
            <a:lvl3pPr marL="538163" indent="0">
              <a:buNone/>
              <a:defRPr sz="800"/>
            </a:lvl3pPr>
            <a:lvl4pPr marL="804862" indent="0">
              <a:buNone/>
              <a:defRPr sz="800"/>
            </a:lvl4pPr>
            <a:lvl5pPr marL="1076325" indent="0">
              <a:buNone/>
              <a:defRPr sz="800"/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001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2224781"/>
            <a:ext cx="10728325" cy="1260000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Swiss cosmology days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CA52AF-F19D-405C-AD5F-7D94B96A5CC3}" type="slidenum">
              <a:rPr lang="de-CH" noProof="0" smtClean="0"/>
              <a:pPr/>
              <a:t>‹#›</a:t>
            </a:fld>
            <a:endParaRPr lang="de-CH" noProof="0"/>
          </a:p>
        </p:txBody>
      </p:sp>
      <p:grpSp>
        <p:nvGrpSpPr>
          <p:cNvPr id="10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GrpSpPr/>
          <p:nvPr/>
        </p:nvGrpSpPr>
        <p:grpSpPr>
          <a:xfrm>
            <a:off x="731837" y="6507088"/>
            <a:ext cx="984462" cy="162000"/>
            <a:chOff x="731837" y="6507088"/>
            <a:chExt cx="984462" cy="162000"/>
          </a:xfrm>
          <a:solidFill>
            <a:schemeClr val="bg1"/>
          </a:solidFill>
        </p:grpSpPr>
        <p:grpSp>
          <p:nvGrpSpPr>
            <p:cNvPr id="12" name="Grafik 6">
              <a:extLst>
                <a:ext uri="{FF2B5EF4-FFF2-40B4-BE49-F238E27FC236}">
                  <a16:creationId xmlns:a16="http://schemas.microsoft.com/office/drawing/2014/main" id="{7F7C476A-2849-4D68-9FA2-3A5CFC13C833}"/>
                </a:ext>
              </a:extLst>
            </p:cNvPr>
            <p:cNvGrpSpPr/>
            <p:nvPr/>
          </p:nvGrpSpPr>
          <p:grpSpPr>
            <a:xfrm>
              <a:off x="1266489" y="6555186"/>
              <a:ext cx="197463" cy="110963"/>
              <a:chOff x="1266489" y="6555186"/>
              <a:chExt cx="197463" cy="110963"/>
            </a:xfrm>
            <a:grpFill/>
          </p:grpSpPr>
          <p:sp>
            <p:nvSpPr>
              <p:cNvPr id="13" name="Freihandform: Form 12">
                <a:extLst>
                  <a:ext uri="{FF2B5EF4-FFF2-40B4-BE49-F238E27FC236}">
                    <a16:creationId xmlns:a16="http://schemas.microsoft.com/office/drawing/2014/main" id="{18BB0752-F87C-44D9-A9A5-97AF1DEDA1AE}"/>
                  </a:ext>
                </a:extLst>
              </p:cNvPr>
              <p:cNvSpPr/>
              <p:nvPr/>
            </p:nvSpPr>
            <p:spPr>
              <a:xfrm>
                <a:off x="1266489" y="6556934"/>
                <a:ext cx="95902" cy="109216"/>
              </a:xfrm>
              <a:custGeom>
                <a:avLst/>
                <a:gdLst>
                  <a:gd name="connsiteX0" fmla="*/ 66742 w 95902"/>
                  <a:gd name="connsiteY0" fmla="*/ 65797 h 109216"/>
                  <a:gd name="connsiteX1" fmla="*/ 35339 w 95902"/>
                  <a:gd name="connsiteY1" fmla="*/ 95082 h 109216"/>
                  <a:gd name="connsiteX2" fmla="*/ 15953 w 95902"/>
                  <a:gd name="connsiteY2" fmla="*/ 79537 h 109216"/>
                  <a:gd name="connsiteX3" fmla="*/ 15899 w 95902"/>
                  <a:gd name="connsiteY3" fmla="*/ 76265 h 109216"/>
                  <a:gd name="connsiteX4" fmla="*/ 16896 w 95902"/>
                  <a:gd name="connsiteY4" fmla="*/ 66295 h 109216"/>
                  <a:gd name="connsiteX5" fmla="*/ 30230 w 95902"/>
                  <a:gd name="connsiteY5" fmla="*/ 0 h 109216"/>
                  <a:gd name="connsiteX6" fmla="*/ 30230 w 95902"/>
                  <a:gd name="connsiteY6" fmla="*/ 0 h 109216"/>
                  <a:gd name="connsiteX7" fmla="*/ 14528 w 95902"/>
                  <a:gd name="connsiteY7" fmla="*/ 0 h 109216"/>
                  <a:gd name="connsiteX8" fmla="*/ 1194 w 95902"/>
                  <a:gd name="connsiteY8" fmla="*/ 67791 h 109216"/>
                  <a:gd name="connsiteX9" fmla="*/ 1194 w 95902"/>
                  <a:gd name="connsiteY9" fmla="*/ 68788 h 109216"/>
                  <a:gd name="connsiteX10" fmla="*/ 73 w 95902"/>
                  <a:gd name="connsiteY10" fmla="*/ 78508 h 109216"/>
                  <a:gd name="connsiteX11" fmla="*/ 26638 w 95902"/>
                  <a:gd name="connsiteY11" fmla="*/ 109122 h 109216"/>
                  <a:gd name="connsiteX12" fmla="*/ 29980 w 95902"/>
                  <a:gd name="connsiteY12" fmla="*/ 109163 h 109216"/>
                  <a:gd name="connsiteX13" fmla="*/ 61384 w 95902"/>
                  <a:gd name="connsiteY13" fmla="*/ 96702 h 109216"/>
                  <a:gd name="connsiteX14" fmla="*/ 59265 w 95902"/>
                  <a:gd name="connsiteY14" fmla="*/ 107917 h 109216"/>
                  <a:gd name="connsiteX15" fmla="*/ 59265 w 95902"/>
                  <a:gd name="connsiteY15" fmla="*/ 107917 h 109216"/>
                  <a:gd name="connsiteX16" fmla="*/ 74842 w 95902"/>
                  <a:gd name="connsiteY16" fmla="*/ 107917 h 109216"/>
                  <a:gd name="connsiteX17" fmla="*/ 95902 w 95902"/>
                  <a:gd name="connsiteY17" fmla="*/ 0 h 109216"/>
                  <a:gd name="connsiteX18" fmla="*/ 95902 w 95902"/>
                  <a:gd name="connsiteY18" fmla="*/ 0 h 109216"/>
                  <a:gd name="connsiteX19" fmla="*/ 79951 w 95902"/>
                  <a:gd name="connsiteY19" fmla="*/ 0 h 109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95902" h="109216">
                    <a:moveTo>
                      <a:pt x="66742" y="65797"/>
                    </a:moveTo>
                    <a:cubicBezTo>
                      <a:pt x="65228" y="82115"/>
                      <a:pt x="51723" y="94709"/>
                      <a:pt x="35339" y="95082"/>
                    </a:cubicBezTo>
                    <a:cubicBezTo>
                      <a:pt x="25692" y="96142"/>
                      <a:pt x="17013" y="89183"/>
                      <a:pt x="15953" y="79537"/>
                    </a:cubicBezTo>
                    <a:cubicBezTo>
                      <a:pt x="15833" y="78450"/>
                      <a:pt x="15814" y="77355"/>
                      <a:pt x="15899" y="76265"/>
                    </a:cubicBezTo>
                    <a:cubicBezTo>
                      <a:pt x="15976" y="72921"/>
                      <a:pt x="16309" y="69588"/>
                      <a:pt x="16896" y="66295"/>
                    </a:cubicBezTo>
                    <a:lnTo>
                      <a:pt x="30230" y="0"/>
                    </a:lnTo>
                    <a:lnTo>
                      <a:pt x="30230" y="0"/>
                    </a:lnTo>
                    <a:lnTo>
                      <a:pt x="14528" y="0"/>
                    </a:lnTo>
                    <a:lnTo>
                      <a:pt x="1194" y="67791"/>
                    </a:lnTo>
                    <a:lnTo>
                      <a:pt x="1194" y="68788"/>
                    </a:lnTo>
                    <a:cubicBezTo>
                      <a:pt x="472" y="71978"/>
                      <a:pt x="95" y="75237"/>
                      <a:pt x="73" y="78508"/>
                    </a:cubicBezTo>
                    <a:cubicBezTo>
                      <a:pt x="-1045" y="94298"/>
                      <a:pt x="10848" y="108004"/>
                      <a:pt x="26638" y="109122"/>
                    </a:cubicBezTo>
                    <a:cubicBezTo>
                      <a:pt x="27751" y="109200"/>
                      <a:pt x="28866" y="109214"/>
                      <a:pt x="29980" y="109163"/>
                    </a:cubicBezTo>
                    <a:cubicBezTo>
                      <a:pt x="41760" y="109765"/>
                      <a:pt x="53221" y="105218"/>
                      <a:pt x="61384" y="96702"/>
                    </a:cubicBezTo>
                    <a:lnTo>
                      <a:pt x="59265" y="107917"/>
                    </a:lnTo>
                    <a:lnTo>
                      <a:pt x="59265" y="107917"/>
                    </a:lnTo>
                    <a:lnTo>
                      <a:pt x="74842" y="107917"/>
                    </a:lnTo>
                    <a:lnTo>
                      <a:pt x="95902" y="0"/>
                    </a:lnTo>
                    <a:lnTo>
                      <a:pt x="95902" y="0"/>
                    </a:lnTo>
                    <a:lnTo>
                      <a:pt x="79951" y="0"/>
                    </a:lnTo>
                    <a:close/>
                  </a:path>
                </a:pathLst>
              </a:custGeom>
              <a:grpFill/>
              <a:ln w="12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 noProof="0"/>
              </a:p>
            </p:txBody>
          </p:sp>
          <p:sp>
            <p:nvSpPr>
              <p:cNvPr id="14" name="Freihandform: Form 13">
                <a:extLst>
                  <a:ext uri="{FF2B5EF4-FFF2-40B4-BE49-F238E27FC236}">
                    <a16:creationId xmlns:a16="http://schemas.microsoft.com/office/drawing/2014/main" id="{ED44DE23-7081-4AC9-BF06-502BEC71C004}"/>
                  </a:ext>
                </a:extLst>
              </p:cNvPr>
              <p:cNvSpPr/>
              <p:nvPr/>
            </p:nvSpPr>
            <p:spPr>
              <a:xfrm>
                <a:off x="1376472" y="6555186"/>
                <a:ext cx="87480" cy="109664"/>
              </a:xfrm>
              <a:custGeom>
                <a:avLst/>
                <a:gdLst>
                  <a:gd name="connsiteX0" fmla="*/ 64302 w 87480"/>
                  <a:gd name="connsiteY0" fmla="*/ 3 h 109664"/>
                  <a:gd name="connsiteX1" fmla="*/ 34518 w 87480"/>
                  <a:gd name="connsiteY1" fmla="*/ 14209 h 109664"/>
                  <a:gd name="connsiteX2" fmla="*/ 36886 w 87480"/>
                  <a:gd name="connsiteY2" fmla="*/ 1747 h 109664"/>
                  <a:gd name="connsiteX3" fmla="*/ 36886 w 87480"/>
                  <a:gd name="connsiteY3" fmla="*/ 1747 h 109664"/>
                  <a:gd name="connsiteX4" fmla="*/ 21434 w 87480"/>
                  <a:gd name="connsiteY4" fmla="*/ 1747 h 109664"/>
                  <a:gd name="connsiteX5" fmla="*/ 0 w 87480"/>
                  <a:gd name="connsiteY5" fmla="*/ 109664 h 109664"/>
                  <a:gd name="connsiteX6" fmla="*/ 0 w 87480"/>
                  <a:gd name="connsiteY6" fmla="*/ 109664 h 109664"/>
                  <a:gd name="connsiteX7" fmla="*/ 15826 w 87480"/>
                  <a:gd name="connsiteY7" fmla="*/ 109664 h 109664"/>
                  <a:gd name="connsiteX8" fmla="*/ 28288 w 87480"/>
                  <a:gd name="connsiteY8" fmla="*/ 43493 h 109664"/>
                  <a:gd name="connsiteX9" fmla="*/ 59940 w 87480"/>
                  <a:gd name="connsiteY9" fmla="*/ 14209 h 109664"/>
                  <a:gd name="connsiteX10" fmla="*/ 75019 w 87480"/>
                  <a:gd name="connsiteY10" fmla="*/ 21810 h 109664"/>
                  <a:gd name="connsiteX11" fmla="*/ 75019 w 87480"/>
                  <a:gd name="connsiteY11" fmla="*/ 21810 h 109664"/>
                  <a:gd name="connsiteX12" fmla="*/ 87480 w 87480"/>
                  <a:gd name="connsiteY12" fmla="*/ 10346 h 109664"/>
                  <a:gd name="connsiteX13" fmla="*/ 87480 w 87480"/>
                  <a:gd name="connsiteY13" fmla="*/ 10346 h 109664"/>
                  <a:gd name="connsiteX14" fmla="*/ 63928 w 87480"/>
                  <a:gd name="connsiteY14" fmla="*/ 252 h 109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7480" h="109664">
                    <a:moveTo>
                      <a:pt x="64302" y="3"/>
                    </a:moveTo>
                    <a:cubicBezTo>
                      <a:pt x="52709" y="-136"/>
                      <a:pt x="41706" y="5111"/>
                      <a:pt x="34518" y="14209"/>
                    </a:cubicBezTo>
                    <a:lnTo>
                      <a:pt x="36886" y="1747"/>
                    </a:lnTo>
                    <a:lnTo>
                      <a:pt x="36886" y="1747"/>
                    </a:lnTo>
                    <a:lnTo>
                      <a:pt x="21434" y="1747"/>
                    </a:lnTo>
                    <a:lnTo>
                      <a:pt x="0" y="109664"/>
                    </a:lnTo>
                    <a:lnTo>
                      <a:pt x="0" y="109664"/>
                    </a:lnTo>
                    <a:lnTo>
                      <a:pt x="15826" y="109664"/>
                    </a:lnTo>
                    <a:lnTo>
                      <a:pt x="28288" y="43493"/>
                    </a:lnTo>
                    <a:cubicBezTo>
                      <a:pt x="30515" y="27438"/>
                      <a:pt x="43760" y="15183"/>
                      <a:pt x="59940" y="14209"/>
                    </a:cubicBezTo>
                    <a:cubicBezTo>
                      <a:pt x="65919" y="14072"/>
                      <a:pt x="71573" y="16922"/>
                      <a:pt x="75019" y="21810"/>
                    </a:cubicBezTo>
                    <a:lnTo>
                      <a:pt x="75019" y="21810"/>
                    </a:lnTo>
                    <a:lnTo>
                      <a:pt x="87480" y="10346"/>
                    </a:lnTo>
                    <a:lnTo>
                      <a:pt x="87480" y="10346"/>
                    </a:lnTo>
                    <a:cubicBezTo>
                      <a:pt x="81552" y="3603"/>
                      <a:pt x="72899" y="-105"/>
                      <a:pt x="63928" y="252"/>
                    </a:cubicBezTo>
                  </a:path>
                </a:pathLst>
              </a:custGeom>
              <a:grpFill/>
              <a:ln w="12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 noProof="0"/>
              </a:p>
            </p:txBody>
          </p:sp>
        </p:grp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18C24FD2-AEE2-43CA-8EB3-8E646C2E5E46}"/>
                </a:ext>
              </a:extLst>
            </p:cNvPr>
            <p:cNvSpPr/>
            <p:nvPr/>
          </p:nvSpPr>
          <p:spPr>
            <a:xfrm>
              <a:off x="1159517" y="6556560"/>
              <a:ext cx="96452" cy="108166"/>
            </a:xfrm>
            <a:custGeom>
              <a:avLst/>
              <a:gdLst>
                <a:gd name="connsiteX0" fmla="*/ 23303 w 96452"/>
                <a:gd name="connsiteY0" fmla="*/ 0 h 108166"/>
                <a:gd name="connsiteX1" fmla="*/ 20562 w 96452"/>
                <a:gd name="connsiteY1" fmla="*/ 13708 h 108166"/>
                <a:gd name="connsiteX2" fmla="*/ 20562 w 96452"/>
                <a:gd name="connsiteY2" fmla="*/ 13957 h 108166"/>
                <a:gd name="connsiteX3" fmla="*/ 74271 w 96452"/>
                <a:gd name="connsiteY3" fmla="*/ 13957 h 108166"/>
                <a:gd name="connsiteX4" fmla="*/ 2742 w 96452"/>
                <a:gd name="connsiteY4" fmla="*/ 94957 h 108166"/>
                <a:gd name="connsiteX5" fmla="*/ 2617 w 96452"/>
                <a:gd name="connsiteY5" fmla="*/ 94957 h 108166"/>
                <a:gd name="connsiteX6" fmla="*/ 0 w 96452"/>
                <a:gd name="connsiteY6" fmla="*/ 108166 h 108166"/>
                <a:gd name="connsiteX7" fmla="*/ 76265 w 96452"/>
                <a:gd name="connsiteY7" fmla="*/ 108166 h 108166"/>
                <a:gd name="connsiteX8" fmla="*/ 79006 w 96452"/>
                <a:gd name="connsiteY8" fmla="*/ 94209 h 108166"/>
                <a:gd name="connsiteX9" fmla="*/ 21932 w 96452"/>
                <a:gd name="connsiteY9" fmla="*/ 94209 h 108166"/>
                <a:gd name="connsiteX10" fmla="*/ 93835 w 96452"/>
                <a:gd name="connsiteY10" fmla="*/ 13209 h 108166"/>
                <a:gd name="connsiteX11" fmla="*/ 93835 w 96452"/>
                <a:gd name="connsiteY11" fmla="*/ 13209 h 108166"/>
                <a:gd name="connsiteX12" fmla="*/ 96452 w 96452"/>
                <a:gd name="connsiteY12" fmla="*/ 0 h 108166"/>
                <a:gd name="connsiteX13" fmla="*/ 23303 w 96452"/>
                <a:gd name="connsiteY13" fmla="*/ 0 h 108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6452" h="108166">
                  <a:moveTo>
                    <a:pt x="23303" y="0"/>
                  </a:moveTo>
                  <a:lnTo>
                    <a:pt x="20562" y="13708"/>
                  </a:lnTo>
                  <a:lnTo>
                    <a:pt x="20562" y="13957"/>
                  </a:lnTo>
                  <a:lnTo>
                    <a:pt x="74271" y="13957"/>
                  </a:lnTo>
                  <a:lnTo>
                    <a:pt x="2742" y="94957"/>
                  </a:lnTo>
                  <a:lnTo>
                    <a:pt x="2617" y="94957"/>
                  </a:lnTo>
                  <a:lnTo>
                    <a:pt x="0" y="108166"/>
                  </a:lnTo>
                  <a:lnTo>
                    <a:pt x="76265" y="108166"/>
                  </a:lnTo>
                  <a:lnTo>
                    <a:pt x="79006" y="94209"/>
                  </a:lnTo>
                  <a:lnTo>
                    <a:pt x="21932" y="94209"/>
                  </a:lnTo>
                  <a:lnTo>
                    <a:pt x="93835" y="13209"/>
                  </a:lnTo>
                  <a:lnTo>
                    <a:pt x="93835" y="13209"/>
                  </a:lnTo>
                  <a:lnTo>
                    <a:pt x="96452" y="0"/>
                  </a:lnTo>
                  <a:lnTo>
                    <a:pt x="23303" y="0"/>
                  </a:lnTo>
                  <a:close/>
                </a:path>
              </a:pathLst>
            </a:custGeom>
            <a:grpFill/>
            <a:ln w="12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noProof="0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AEE7F6F4-4D2C-45B3-A061-9606B2BD36A7}"/>
                </a:ext>
              </a:extLst>
            </p:cNvPr>
            <p:cNvSpPr/>
            <p:nvPr/>
          </p:nvSpPr>
          <p:spPr>
            <a:xfrm>
              <a:off x="1466445" y="6556560"/>
              <a:ext cx="37259" cy="108166"/>
            </a:xfrm>
            <a:custGeom>
              <a:avLst/>
              <a:gdLst>
                <a:gd name="connsiteX0" fmla="*/ 21683 w 37259"/>
                <a:gd name="connsiteY0" fmla="*/ 0 h 108166"/>
                <a:gd name="connsiteX1" fmla="*/ 0 w 37259"/>
                <a:gd name="connsiteY1" fmla="*/ 107917 h 108166"/>
                <a:gd name="connsiteX2" fmla="*/ 0 w 37259"/>
                <a:gd name="connsiteY2" fmla="*/ 108166 h 108166"/>
                <a:gd name="connsiteX3" fmla="*/ 15702 w 37259"/>
                <a:gd name="connsiteY3" fmla="*/ 108166 h 108166"/>
                <a:gd name="connsiteX4" fmla="*/ 37260 w 37259"/>
                <a:gd name="connsiteY4" fmla="*/ 0 h 108166"/>
                <a:gd name="connsiteX5" fmla="*/ 21683 w 37259"/>
                <a:gd name="connsiteY5" fmla="*/ 0 h 108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259" h="108166">
                  <a:moveTo>
                    <a:pt x="21683" y="0"/>
                  </a:moveTo>
                  <a:lnTo>
                    <a:pt x="0" y="107917"/>
                  </a:lnTo>
                  <a:lnTo>
                    <a:pt x="0" y="108166"/>
                  </a:lnTo>
                  <a:lnTo>
                    <a:pt x="15702" y="108166"/>
                  </a:lnTo>
                  <a:lnTo>
                    <a:pt x="37260" y="0"/>
                  </a:lnTo>
                  <a:lnTo>
                    <a:pt x="21683" y="0"/>
                  </a:lnTo>
                  <a:close/>
                </a:path>
              </a:pathLst>
            </a:custGeom>
            <a:grpFill/>
            <a:ln w="12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noProof="0"/>
            </a:p>
          </p:txBody>
        </p:sp>
        <p:grpSp>
          <p:nvGrpSpPr>
            <p:cNvPr id="17" name="Grafik 6">
              <a:extLst>
                <a:ext uri="{FF2B5EF4-FFF2-40B4-BE49-F238E27FC236}">
                  <a16:creationId xmlns:a16="http://schemas.microsoft.com/office/drawing/2014/main" id="{7F7C476A-2849-4D68-9FA2-3A5CFC13C833}"/>
                </a:ext>
              </a:extLst>
            </p:cNvPr>
            <p:cNvGrpSpPr/>
            <p:nvPr/>
          </p:nvGrpSpPr>
          <p:grpSpPr>
            <a:xfrm>
              <a:off x="1518879" y="6507337"/>
              <a:ext cx="191395" cy="158803"/>
              <a:chOff x="1518879" y="6507337"/>
              <a:chExt cx="191395" cy="158803"/>
            </a:xfrm>
            <a:grpFill/>
          </p:grpSpPr>
          <p:sp>
            <p:nvSpPr>
              <p:cNvPr id="18" name="Freihandform: Form 17">
                <a:extLst>
                  <a:ext uri="{FF2B5EF4-FFF2-40B4-BE49-F238E27FC236}">
                    <a16:creationId xmlns:a16="http://schemas.microsoft.com/office/drawing/2014/main" id="{B2186F78-5D28-4695-8B1C-5A3F1A53AAB3}"/>
                  </a:ext>
                </a:extLst>
              </p:cNvPr>
              <p:cNvSpPr/>
              <p:nvPr/>
            </p:nvSpPr>
            <p:spPr>
              <a:xfrm>
                <a:off x="1614114" y="6507337"/>
                <a:ext cx="96160" cy="157638"/>
              </a:xfrm>
              <a:custGeom>
                <a:avLst/>
                <a:gdLst>
                  <a:gd name="connsiteX0" fmla="*/ 66046 w 96160"/>
                  <a:gd name="connsiteY0" fmla="*/ 47852 h 157638"/>
                  <a:gd name="connsiteX1" fmla="*/ 35142 w 96160"/>
                  <a:gd name="connsiteY1" fmla="*/ 60314 h 157638"/>
                  <a:gd name="connsiteX2" fmla="*/ 47603 w 96160"/>
                  <a:gd name="connsiteY2" fmla="*/ 0 h 157638"/>
                  <a:gd name="connsiteX3" fmla="*/ 31652 w 96160"/>
                  <a:gd name="connsiteY3" fmla="*/ 0 h 157638"/>
                  <a:gd name="connsiteX4" fmla="*/ 0 w 96160"/>
                  <a:gd name="connsiteY4" fmla="*/ 157389 h 157638"/>
                  <a:gd name="connsiteX5" fmla="*/ 15701 w 96160"/>
                  <a:gd name="connsiteY5" fmla="*/ 157389 h 157638"/>
                  <a:gd name="connsiteX6" fmla="*/ 28911 w 96160"/>
                  <a:gd name="connsiteY6" fmla="*/ 91218 h 157638"/>
                  <a:gd name="connsiteX7" fmla="*/ 60563 w 96160"/>
                  <a:gd name="connsiteY7" fmla="*/ 62058 h 157638"/>
                  <a:gd name="connsiteX8" fmla="*/ 79837 w 96160"/>
                  <a:gd name="connsiteY8" fmla="*/ 77742 h 157638"/>
                  <a:gd name="connsiteX9" fmla="*/ 79878 w 96160"/>
                  <a:gd name="connsiteY9" fmla="*/ 80875 h 157638"/>
                  <a:gd name="connsiteX10" fmla="*/ 78757 w 96160"/>
                  <a:gd name="connsiteY10" fmla="*/ 90969 h 157638"/>
                  <a:gd name="connsiteX11" fmla="*/ 65423 w 96160"/>
                  <a:gd name="connsiteY11" fmla="*/ 157638 h 157638"/>
                  <a:gd name="connsiteX12" fmla="*/ 81125 w 96160"/>
                  <a:gd name="connsiteY12" fmla="*/ 157638 h 157638"/>
                  <a:gd name="connsiteX13" fmla="*/ 94957 w 96160"/>
                  <a:gd name="connsiteY13" fmla="*/ 89474 h 157638"/>
                  <a:gd name="connsiteX14" fmla="*/ 96078 w 96160"/>
                  <a:gd name="connsiteY14" fmla="*/ 78757 h 157638"/>
                  <a:gd name="connsiteX15" fmla="*/ 69522 w 96160"/>
                  <a:gd name="connsiteY15" fmla="*/ 47902 h 157638"/>
                  <a:gd name="connsiteX16" fmla="*/ 66046 w 96160"/>
                  <a:gd name="connsiteY16" fmla="*/ 47852 h 157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6160" h="157638">
                    <a:moveTo>
                      <a:pt x="66046" y="47852"/>
                    </a:moveTo>
                    <a:cubicBezTo>
                      <a:pt x="54431" y="47363"/>
                      <a:pt x="43168" y="51904"/>
                      <a:pt x="35142" y="60314"/>
                    </a:cubicBezTo>
                    <a:lnTo>
                      <a:pt x="47603" y="0"/>
                    </a:lnTo>
                    <a:lnTo>
                      <a:pt x="31652" y="0"/>
                    </a:lnTo>
                    <a:lnTo>
                      <a:pt x="0" y="157389"/>
                    </a:lnTo>
                    <a:lnTo>
                      <a:pt x="15701" y="157389"/>
                    </a:lnTo>
                    <a:lnTo>
                      <a:pt x="28911" y="91218"/>
                    </a:lnTo>
                    <a:cubicBezTo>
                      <a:pt x="30603" y="74910"/>
                      <a:pt x="44170" y="62411"/>
                      <a:pt x="60563" y="62058"/>
                    </a:cubicBezTo>
                    <a:cubicBezTo>
                      <a:pt x="70216" y="61067"/>
                      <a:pt x="78845" y="68088"/>
                      <a:pt x="79837" y="77742"/>
                    </a:cubicBezTo>
                    <a:cubicBezTo>
                      <a:pt x="79945" y="78783"/>
                      <a:pt x="79958" y="79832"/>
                      <a:pt x="79878" y="80875"/>
                    </a:cubicBezTo>
                    <a:cubicBezTo>
                      <a:pt x="79822" y="84268"/>
                      <a:pt x="79446" y="87647"/>
                      <a:pt x="78757" y="90969"/>
                    </a:cubicBezTo>
                    <a:lnTo>
                      <a:pt x="65423" y="157638"/>
                    </a:lnTo>
                    <a:lnTo>
                      <a:pt x="81125" y="157638"/>
                    </a:lnTo>
                    <a:lnTo>
                      <a:pt x="94957" y="89474"/>
                    </a:lnTo>
                    <a:cubicBezTo>
                      <a:pt x="95657" y="85943"/>
                      <a:pt x="96034" y="82356"/>
                      <a:pt x="96078" y="78757"/>
                    </a:cubicBezTo>
                    <a:cubicBezTo>
                      <a:pt x="97265" y="62903"/>
                      <a:pt x="85375" y="49089"/>
                      <a:pt x="69522" y="47902"/>
                    </a:cubicBezTo>
                    <a:cubicBezTo>
                      <a:pt x="68365" y="47815"/>
                      <a:pt x="67205" y="47799"/>
                      <a:pt x="66046" y="47852"/>
                    </a:cubicBezTo>
                  </a:path>
                </a:pathLst>
              </a:custGeom>
              <a:grpFill/>
              <a:ln w="12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 noProof="0"/>
              </a:p>
            </p:txBody>
          </p:sp>
          <p:sp>
            <p:nvSpPr>
              <p:cNvPr id="19" name="Freihandform: Form 18">
                <a:extLst>
                  <a:ext uri="{FF2B5EF4-FFF2-40B4-BE49-F238E27FC236}">
                    <a16:creationId xmlns:a16="http://schemas.microsoft.com/office/drawing/2014/main" id="{1FE5475E-83C3-4BE3-BBF1-FAE9A6986B3F}"/>
                  </a:ext>
                </a:extLst>
              </p:cNvPr>
              <p:cNvSpPr/>
              <p:nvPr/>
            </p:nvSpPr>
            <p:spPr>
              <a:xfrm>
                <a:off x="1518879" y="6555189"/>
                <a:ext cx="87882" cy="110951"/>
              </a:xfrm>
              <a:custGeom>
                <a:avLst/>
                <a:gdLst>
                  <a:gd name="connsiteX0" fmla="*/ 56853 w 87882"/>
                  <a:gd name="connsiteY0" fmla="*/ 0 h 110951"/>
                  <a:gd name="connsiteX1" fmla="*/ 1649 w 87882"/>
                  <a:gd name="connsiteY1" fmla="*/ 55329 h 110951"/>
                  <a:gd name="connsiteX2" fmla="*/ 153 w 87882"/>
                  <a:gd name="connsiteY2" fmla="*/ 71903 h 110951"/>
                  <a:gd name="connsiteX3" fmla="*/ 32484 w 87882"/>
                  <a:gd name="connsiteY3" fmla="*/ 110801 h 110951"/>
                  <a:gd name="connsiteX4" fmla="*/ 37538 w 87882"/>
                  <a:gd name="connsiteY4" fmla="*/ 110908 h 110951"/>
                  <a:gd name="connsiteX5" fmla="*/ 73552 w 87882"/>
                  <a:gd name="connsiteY5" fmla="*/ 95705 h 110951"/>
                  <a:gd name="connsiteX6" fmla="*/ 73552 w 87882"/>
                  <a:gd name="connsiteY6" fmla="*/ 95705 h 110951"/>
                  <a:gd name="connsiteX7" fmla="*/ 64455 w 87882"/>
                  <a:gd name="connsiteY7" fmla="*/ 84614 h 110951"/>
                  <a:gd name="connsiteX8" fmla="*/ 64455 w 87882"/>
                  <a:gd name="connsiteY8" fmla="*/ 84614 h 110951"/>
                  <a:gd name="connsiteX9" fmla="*/ 64455 w 87882"/>
                  <a:gd name="connsiteY9" fmla="*/ 84614 h 110951"/>
                  <a:gd name="connsiteX10" fmla="*/ 38535 w 87882"/>
                  <a:gd name="connsiteY10" fmla="*/ 97075 h 110951"/>
                  <a:gd name="connsiteX11" fmla="*/ 15233 w 87882"/>
                  <a:gd name="connsiteY11" fmla="*/ 75551 h 110951"/>
                  <a:gd name="connsiteX12" fmla="*/ 15356 w 87882"/>
                  <a:gd name="connsiteY12" fmla="*/ 72152 h 110951"/>
                  <a:gd name="connsiteX13" fmla="*/ 17101 w 87882"/>
                  <a:gd name="connsiteY13" fmla="*/ 55952 h 110951"/>
                  <a:gd name="connsiteX14" fmla="*/ 31058 w 87882"/>
                  <a:gd name="connsiteY14" fmla="*/ 25048 h 110951"/>
                  <a:gd name="connsiteX15" fmla="*/ 55233 w 87882"/>
                  <a:gd name="connsiteY15" fmla="*/ 14206 h 110951"/>
                  <a:gd name="connsiteX16" fmla="*/ 76293 w 87882"/>
                  <a:gd name="connsiteY16" fmla="*/ 26668 h 110951"/>
                  <a:gd name="connsiteX17" fmla="*/ 76293 w 87882"/>
                  <a:gd name="connsiteY17" fmla="*/ 26668 h 110951"/>
                  <a:gd name="connsiteX18" fmla="*/ 87883 w 87882"/>
                  <a:gd name="connsiteY18" fmla="*/ 16823 h 110951"/>
                  <a:gd name="connsiteX19" fmla="*/ 87883 w 87882"/>
                  <a:gd name="connsiteY19" fmla="*/ 16823 h 110951"/>
                  <a:gd name="connsiteX20" fmla="*/ 56729 w 87882"/>
                  <a:gd name="connsiteY20" fmla="*/ 748 h 11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882" h="110951">
                    <a:moveTo>
                      <a:pt x="56853" y="0"/>
                    </a:moveTo>
                    <a:cubicBezTo>
                      <a:pt x="28192" y="0"/>
                      <a:pt x="8129" y="20188"/>
                      <a:pt x="1649" y="55329"/>
                    </a:cubicBezTo>
                    <a:cubicBezTo>
                      <a:pt x="671" y="60800"/>
                      <a:pt x="170" y="66345"/>
                      <a:pt x="153" y="71903"/>
                    </a:cubicBezTo>
                    <a:cubicBezTo>
                      <a:pt x="-1660" y="91572"/>
                      <a:pt x="12814" y="108987"/>
                      <a:pt x="32484" y="110801"/>
                    </a:cubicBezTo>
                    <a:cubicBezTo>
                      <a:pt x="34163" y="110955"/>
                      <a:pt x="35853" y="110991"/>
                      <a:pt x="37538" y="110908"/>
                    </a:cubicBezTo>
                    <a:cubicBezTo>
                      <a:pt x="51112" y="110955"/>
                      <a:pt x="64118" y="105465"/>
                      <a:pt x="73552" y="95705"/>
                    </a:cubicBezTo>
                    <a:lnTo>
                      <a:pt x="73552" y="95705"/>
                    </a:lnTo>
                    <a:lnTo>
                      <a:pt x="64455" y="84614"/>
                    </a:lnTo>
                    <a:lnTo>
                      <a:pt x="64455" y="84614"/>
                    </a:lnTo>
                    <a:lnTo>
                      <a:pt x="64455" y="84614"/>
                    </a:lnTo>
                    <a:cubicBezTo>
                      <a:pt x="58138" y="92466"/>
                      <a:pt x="48613" y="97045"/>
                      <a:pt x="38535" y="97075"/>
                    </a:cubicBezTo>
                    <a:cubicBezTo>
                      <a:pt x="26157" y="97566"/>
                      <a:pt x="15724" y="87929"/>
                      <a:pt x="15233" y="75551"/>
                    </a:cubicBezTo>
                    <a:cubicBezTo>
                      <a:pt x="15188" y="74416"/>
                      <a:pt x="15229" y="73280"/>
                      <a:pt x="15356" y="72152"/>
                    </a:cubicBezTo>
                    <a:cubicBezTo>
                      <a:pt x="15424" y="66709"/>
                      <a:pt x="16008" y="61285"/>
                      <a:pt x="17101" y="55952"/>
                    </a:cubicBezTo>
                    <a:cubicBezTo>
                      <a:pt x="18838" y="44568"/>
                      <a:pt x="23666" y="33878"/>
                      <a:pt x="31058" y="25048"/>
                    </a:cubicBezTo>
                    <a:cubicBezTo>
                      <a:pt x="37213" y="18167"/>
                      <a:pt x="46002" y="14225"/>
                      <a:pt x="55233" y="14206"/>
                    </a:cubicBezTo>
                    <a:cubicBezTo>
                      <a:pt x="64085" y="13892"/>
                      <a:pt x="72308" y="18758"/>
                      <a:pt x="76293" y="26668"/>
                    </a:cubicBezTo>
                    <a:lnTo>
                      <a:pt x="76293" y="26668"/>
                    </a:lnTo>
                    <a:lnTo>
                      <a:pt x="87883" y="16823"/>
                    </a:lnTo>
                    <a:lnTo>
                      <a:pt x="87883" y="16823"/>
                    </a:lnTo>
                    <a:cubicBezTo>
                      <a:pt x="81104" y="6298"/>
                      <a:pt x="69235" y="174"/>
                      <a:pt x="56729" y="748"/>
                    </a:cubicBezTo>
                  </a:path>
                </a:pathLst>
              </a:custGeom>
              <a:grpFill/>
              <a:ln w="12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 noProof="0"/>
              </a:p>
            </p:txBody>
          </p:sp>
        </p:grp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41B77B6E-E7CB-412B-95AC-A9322C6799BB}"/>
                </a:ext>
              </a:extLst>
            </p:cNvPr>
            <p:cNvSpPr/>
            <p:nvPr/>
          </p:nvSpPr>
          <p:spPr>
            <a:xfrm>
              <a:off x="1493985" y="6507088"/>
              <a:ext cx="19689" cy="19689"/>
            </a:xfrm>
            <a:custGeom>
              <a:avLst/>
              <a:gdLst>
                <a:gd name="connsiteX0" fmla="*/ 3988 w 19689"/>
                <a:gd name="connsiteY0" fmla="*/ 0 h 19689"/>
                <a:gd name="connsiteX1" fmla="*/ 0 w 19689"/>
                <a:gd name="connsiteY1" fmla="*/ 19689 h 19689"/>
                <a:gd name="connsiteX2" fmla="*/ 15826 w 19689"/>
                <a:gd name="connsiteY2" fmla="*/ 19689 h 19689"/>
                <a:gd name="connsiteX3" fmla="*/ 19689 w 19689"/>
                <a:gd name="connsiteY3" fmla="*/ 0 h 19689"/>
                <a:gd name="connsiteX4" fmla="*/ 3988 w 19689"/>
                <a:gd name="connsiteY4" fmla="*/ 0 h 19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89" h="19689">
                  <a:moveTo>
                    <a:pt x="3988" y="0"/>
                  </a:moveTo>
                  <a:lnTo>
                    <a:pt x="0" y="19689"/>
                  </a:lnTo>
                  <a:lnTo>
                    <a:pt x="15826" y="19689"/>
                  </a:lnTo>
                  <a:lnTo>
                    <a:pt x="19689" y="0"/>
                  </a:lnTo>
                  <a:lnTo>
                    <a:pt x="3988" y="0"/>
                  </a:lnTo>
                  <a:close/>
                </a:path>
              </a:pathLst>
            </a:custGeom>
            <a:grpFill/>
            <a:ln w="12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noProof="0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832E5C1A-13CE-49A6-B590-B6EAA5F9E1AD}"/>
                </a:ext>
              </a:extLst>
            </p:cNvPr>
            <p:cNvSpPr/>
            <p:nvPr/>
          </p:nvSpPr>
          <p:spPr>
            <a:xfrm>
              <a:off x="1340708" y="6507088"/>
              <a:ext cx="19689" cy="19689"/>
            </a:xfrm>
            <a:custGeom>
              <a:avLst/>
              <a:gdLst>
                <a:gd name="connsiteX0" fmla="*/ 3988 w 19689"/>
                <a:gd name="connsiteY0" fmla="*/ 0 h 19689"/>
                <a:gd name="connsiteX1" fmla="*/ 0 w 19689"/>
                <a:gd name="connsiteY1" fmla="*/ 19689 h 19689"/>
                <a:gd name="connsiteX2" fmla="*/ 15826 w 19689"/>
                <a:gd name="connsiteY2" fmla="*/ 19689 h 19689"/>
                <a:gd name="connsiteX3" fmla="*/ 19689 w 19689"/>
                <a:gd name="connsiteY3" fmla="*/ 0 h 19689"/>
                <a:gd name="connsiteX4" fmla="*/ 3988 w 19689"/>
                <a:gd name="connsiteY4" fmla="*/ 0 h 19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89" h="19689">
                  <a:moveTo>
                    <a:pt x="3988" y="0"/>
                  </a:moveTo>
                  <a:lnTo>
                    <a:pt x="0" y="19689"/>
                  </a:lnTo>
                  <a:lnTo>
                    <a:pt x="15826" y="19689"/>
                  </a:lnTo>
                  <a:lnTo>
                    <a:pt x="19689" y="0"/>
                  </a:lnTo>
                  <a:lnTo>
                    <a:pt x="3988" y="0"/>
                  </a:lnTo>
                  <a:close/>
                </a:path>
              </a:pathLst>
            </a:custGeom>
            <a:grpFill/>
            <a:ln w="12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noProof="0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63AE00B0-780F-4053-8FE9-B7D321217AFF}"/>
                </a:ext>
              </a:extLst>
            </p:cNvPr>
            <p:cNvSpPr/>
            <p:nvPr/>
          </p:nvSpPr>
          <p:spPr>
            <a:xfrm>
              <a:off x="1298712" y="6507088"/>
              <a:ext cx="19689" cy="19689"/>
            </a:xfrm>
            <a:custGeom>
              <a:avLst/>
              <a:gdLst>
                <a:gd name="connsiteX0" fmla="*/ 3988 w 19689"/>
                <a:gd name="connsiteY0" fmla="*/ 0 h 19689"/>
                <a:gd name="connsiteX1" fmla="*/ 0 w 19689"/>
                <a:gd name="connsiteY1" fmla="*/ 19689 h 19689"/>
                <a:gd name="connsiteX2" fmla="*/ 15702 w 19689"/>
                <a:gd name="connsiteY2" fmla="*/ 19689 h 19689"/>
                <a:gd name="connsiteX3" fmla="*/ 19689 w 19689"/>
                <a:gd name="connsiteY3" fmla="*/ 0 h 19689"/>
                <a:gd name="connsiteX4" fmla="*/ 3988 w 19689"/>
                <a:gd name="connsiteY4" fmla="*/ 0 h 19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89" h="19689">
                  <a:moveTo>
                    <a:pt x="3988" y="0"/>
                  </a:moveTo>
                  <a:lnTo>
                    <a:pt x="0" y="19689"/>
                  </a:lnTo>
                  <a:lnTo>
                    <a:pt x="15702" y="19689"/>
                  </a:lnTo>
                  <a:lnTo>
                    <a:pt x="19689" y="0"/>
                  </a:lnTo>
                  <a:lnTo>
                    <a:pt x="3988" y="0"/>
                  </a:lnTo>
                  <a:close/>
                </a:path>
              </a:pathLst>
            </a:custGeom>
            <a:grpFill/>
            <a:ln w="12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noProof="0"/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2406CEAF-7399-4CCB-A322-03F0BA2532F5}"/>
                </a:ext>
              </a:extLst>
            </p:cNvPr>
            <p:cNvSpPr/>
            <p:nvPr/>
          </p:nvSpPr>
          <p:spPr>
            <a:xfrm>
              <a:off x="731837" y="6507088"/>
              <a:ext cx="417960" cy="157638"/>
            </a:xfrm>
            <a:custGeom>
              <a:avLst/>
              <a:gdLst>
                <a:gd name="connsiteX0" fmla="*/ 368612 w 417960"/>
                <a:gd name="connsiteY0" fmla="*/ 0 h 157638"/>
                <a:gd name="connsiteX1" fmla="*/ 356151 w 417960"/>
                <a:gd name="connsiteY1" fmla="*/ 61062 h 157638"/>
                <a:gd name="connsiteX2" fmla="*/ 320760 w 417960"/>
                <a:gd name="connsiteY2" fmla="*/ 61062 h 157638"/>
                <a:gd name="connsiteX3" fmla="*/ 333222 w 417960"/>
                <a:gd name="connsiteY3" fmla="*/ 0 h 157638"/>
                <a:gd name="connsiteX4" fmla="*/ 31652 w 417960"/>
                <a:gd name="connsiteY4" fmla="*/ 0 h 157638"/>
                <a:gd name="connsiteX5" fmla="*/ 0 w 417960"/>
                <a:gd name="connsiteY5" fmla="*/ 157638 h 157638"/>
                <a:gd name="connsiteX6" fmla="*/ 120254 w 417960"/>
                <a:gd name="connsiteY6" fmla="*/ 157638 h 157638"/>
                <a:gd name="connsiteX7" fmla="*/ 128105 w 417960"/>
                <a:gd name="connsiteY7" fmla="*/ 118260 h 157638"/>
                <a:gd name="connsiteX8" fmla="*/ 57074 w 417960"/>
                <a:gd name="connsiteY8" fmla="*/ 118260 h 157638"/>
                <a:gd name="connsiteX9" fmla="*/ 61435 w 417960"/>
                <a:gd name="connsiteY9" fmla="*/ 96577 h 157638"/>
                <a:gd name="connsiteX10" fmla="*/ 132342 w 417960"/>
                <a:gd name="connsiteY10" fmla="*/ 96577 h 157638"/>
                <a:gd name="connsiteX11" fmla="*/ 139569 w 417960"/>
                <a:gd name="connsiteY11" fmla="*/ 61062 h 157638"/>
                <a:gd name="connsiteX12" fmla="*/ 68538 w 417960"/>
                <a:gd name="connsiteY12" fmla="*/ 61062 h 157638"/>
                <a:gd name="connsiteX13" fmla="*/ 72900 w 417960"/>
                <a:gd name="connsiteY13" fmla="*/ 39378 h 157638"/>
                <a:gd name="connsiteX14" fmla="*/ 185303 w 417960"/>
                <a:gd name="connsiteY14" fmla="*/ 39378 h 157638"/>
                <a:gd name="connsiteX15" fmla="*/ 161626 w 417960"/>
                <a:gd name="connsiteY15" fmla="*/ 157638 h 157638"/>
                <a:gd name="connsiteX16" fmla="*/ 210849 w 417960"/>
                <a:gd name="connsiteY16" fmla="*/ 157638 h 157638"/>
                <a:gd name="connsiteX17" fmla="*/ 234651 w 417960"/>
                <a:gd name="connsiteY17" fmla="*/ 39378 h 157638"/>
                <a:gd name="connsiteX18" fmla="*/ 276023 w 417960"/>
                <a:gd name="connsiteY18" fmla="*/ 39378 h 157638"/>
                <a:gd name="connsiteX19" fmla="*/ 252222 w 417960"/>
                <a:gd name="connsiteY19" fmla="*/ 157638 h 157638"/>
                <a:gd name="connsiteX20" fmla="*/ 301569 w 417960"/>
                <a:gd name="connsiteY20" fmla="*/ 157638 h 157638"/>
                <a:gd name="connsiteX21" fmla="*/ 313657 w 417960"/>
                <a:gd name="connsiteY21" fmla="*/ 96577 h 157638"/>
                <a:gd name="connsiteX22" fmla="*/ 349172 w 417960"/>
                <a:gd name="connsiteY22" fmla="*/ 96577 h 157638"/>
                <a:gd name="connsiteX23" fmla="*/ 336960 w 417960"/>
                <a:gd name="connsiteY23" fmla="*/ 157638 h 157638"/>
                <a:gd name="connsiteX24" fmla="*/ 386308 w 417960"/>
                <a:gd name="connsiteY24" fmla="*/ 157638 h 157638"/>
                <a:gd name="connsiteX25" fmla="*/ 417960 w 417960"/>
                <a:gd name="connsiteY25" fmla="*/ 0 h 157638"/>
                <a:gd name="connsiteX26" fmla="*/ 368612 w 417960"/>
                <a:gd name="connsiteY26" fmla="*/ 0 h 15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7960" h="157638">
                  <a:moveTo>
                    <a:pt x="368612" y="0"/>
                  </a:moveTo>
                  <a:lnTo>
                    <a:pt x="356151" y="61062"/>
                  </a:lnTo>
                  <a:lnTo>
                    <a:pt x="320760" y="61062"/>
                  </a:lnTo>
                  <a:lnTo>
                    <a:pt x="333222" y="0"/>
                  </a:lnTo>
                  <a:lnTo>
                    <a:pt x="31652" y="0"/>
                  </a:lnTo>
                  <a:lnTo>
                    <a:pt x="0" y="157638"/>
                  </a:lnTo>
                  <a:lnTo>
                    <a:pt x="120254" y="157638"/>
                  </a:lnTo>
                  <a:lnTo>
                    <a:pt x="128105" y="118260"/>
                  </a:lnTo>
                  <a:lnTo>
                    <a:pt x="57074" y="118260"/>
                  </a:lnTo>
                  <a:lnTo>
                    <a:pt x="61435" y="96577"/>
                  </a:lnTo>
                  <a:lnTo>
                    <a:pt x="132342" y="96577"/>
                  </a:lnTo>
                  <a:lnTo>
                    <a:pt x="139569" y="61062"/>
                  </a:lnTo>
                  <a:lnTo>
                    <a:pt x="68538" y="61062"/>
                  </a:lnTo>
                  <a:lnTo>
                    <a:pt x="72900" y="39378"/>
                  </a:lnTo>
                  <a:lnTo>
                    <a:pt x="185303" y="39378"/>
                  </a:lnTo>
                  <a:lnTo>
                    <a:pt x="161626" y="157638"/>
                  </a:lnTo>
                  <a:lnTo>
                    <a:pt x="210849" y="157638"/>
                  </a:lnTo>
                  <a:lnTo>
                    <a:pt x="234651" y="39378"/>
                  </a:lnTo>
                  <a:lnTo>
                    <a:pt x="276023" y="39378"/>
                  </a:lnTo>
                  <a:lnTo>
                    <a:pt x="252222" y="157638"/>
                  </a:lnTo>
                  <a:lnTo>
                    <a:pt x="301569" y="157638"/>
                  </a:lnTo>
                  <a:lnTo>
                    <a:pt x="313657" y="96577"/>
                  </a:lnTo>
                  <a:lnTo>
                    <a:pt x="349172" y="96577"/>
                  </a:lnTo>
                  <a:lnTo>
                    <a:pt x="336960" y="157638"/>
                  </a:lnTo>
                  <a:lnTo>
                    <a:pt x="386308" y="157638"/>
                  </a:lnTo>
                  <a:lnTo>
                    <a:pt x="417960" y="0"/>
                  </a:lnTo>
                  <a:lnTo>
                    <a:pt x="368612" y="0"/>
                  </a:lnTo>
                  <a:close/>
                </a:path>
              </a:pathLst>
            </a:custGeom>
            <a:grpFill/>
            <a:ln w="12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noProof="0"/>
            </a:p>
          </p:txBody>
        </p:sp>
      </p:grpSp>
    </p:spTree>
    <p:extLst>
      <p:ext uri="{BB962C8B-B14F-4D97-AF65-F5344CB8AC3E}">
        <p14:creationId xmlns:p14="http://schemas.microsoft.com/office/powerpoint/2010/main" val="3716835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9CEF804-E58C-481B-A606-7D35AF68F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260351"/>
            <a:ext cx="10728325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CH" noProof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5C6EC0D-393C-42F2-B6A7-B19C9B098F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7" y="1412875"/>
            <a:ext cx="10728325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noProof="0"/>
              <a:t>Mastertextformat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7C96E51-36C9-4BEE-A761-33378A0DF0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73692" y="6522444"/>
            <a:ext cx="612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11EC403-6E63-4450-AFDD-66CA49D6CC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1700" y="6522444"/>
            <a:ext cx="5400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Swiss cosmology days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FDFCC57-7DDC-4B2C-A6BE-862DAF9C9F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7585" y="6522444"/>
            <a:ext cx="322577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5ACA52AF-F19D-405C-AD5F-7D94B96A5CC3}" type="slidenum">
              <a:rPr lang="de-CH" noProof="0" smtClean="0"/>
              <a:pPr/>
              <a:t>‹#›</a:t>
            </a:fld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409606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0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71463" algn="l" defTabSz="914400" rtl="0" eaLnBrk="1" latinLnBrk="0" hangingPunct="1">
        <a:lnSpc>
          <a:spcPct val="100000"/>
        </a:lnSpc>
        <a:spcBef>
          <a:spcPts val="50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10000" indent="-270000" algn="l" defTabSz="914400" rtl="0" eaLnBrk="1" latinLnBrk="0" hangingPunct="1">
        <a:lnSpc>
          <a:spcPct val="100000"/>
        </a:lnSpc>
        <a:spcBef>
          <a:spcPts val="50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80000" indent="-271463" algn="l" defTabSz="914400" rtl="0" eaLnBrk="1" latinLnBrk="0" hangingPunct="1">
        <a:lnSpc>
          <a:spcPct val="100000"/>
        </a:lnSpc>
        <a:spcBef>
          <a:spcPts val="50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50000" indent="-270000" algn="l" defTabSz="914400" rtl="0" eaLnBrk="1" latinLnBrk="0" hangingPunct="1">
        <a:lnSpc>
          <a:spcPct val="100000"/>
        </a:lnSpc>
        <a:spcBef>
          <a:spcPts val="50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461" userDrawn="1">
          <p15:clr>
            <a:srgbClr val="F26B43"/>
          </p15:clr>
        </p15:guide>
        <p15:guide id="3" pos="7219" userDrawn="1">
          <p15:clr>
            <a:srgbClr val="F26B43"/>
          </p15:clr>
        </p15:guide>
        <p15:guide id="4" orient="horz" pos="164" userDrawn="1">
          <p15:clr>
            <a:srgbClr val="F26B43"/>
          </p15:clr>
        </p15:guide>
        <p15:guide id="5" orient="horz" pos="890" userDrawn="1">
          <p15:clr>
            <a:srgbClr val="F26B43"/>
          </p15:clr>
        </p15:guide>
        <p15:guide id="6" orient="horz" pos="4201" userDrawn="1">
          <p15:clr>
            <a:srgbClr val="F26B43"/>
          </p15:clr>
        </p15:guide>
        <p15:guide id="7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arxiv.org/abs/2502.01722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arxiv.org/abs/2502.01722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arxiv.org/abs/2502.01722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arxiv.org/abs/2502.01722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hyperlink" Target="https://arxiv.org/abs/2502.01722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11" Type="http://schemas.openxmlformats.org/officeDocument/2006/relationships/hyperlink" Target="https://arxiv.org/abs/2309.03258" TargetMode="External"/><Relationship Id="rId5" Type="http://schemas.openxmlformats.org/officeDocument/2006/relationships/image" Target="../media/image40.png"/><Relationship Id="rId10" Type="http://schemas.openxmlformats.org/officeDocument/2006/relationships/hyperlink" Target="https://cosmology.ethz.ch/research/software-lab/UFalcon.html" TargetMode="External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09.03258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arxiv.org/abs/2309.03258" TargetMode="External"/><Relationship Id="rId4" Type="http://schemas.openxmlformats.org/officeDocument/2006/relationships/hyperlink" Target="http://www.cosmogrid.ai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8.jp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5" Type="http://schemas.openxmlformats.org/officeDocument/2006/relationships/image" Target="../media/image42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8.jp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png"/><Relationship Id="rId5" Type="http://schemas.openxmlformats.org/officeDocument/2006/relationships/image" Target="../media/image43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arxiv.org/abs/2502.01722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osmology.ethz.ch/research/software-lab/UFalcon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arxiv.org/abs/2502.01722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arxiv.org/abs/2502.01722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FFC31-93D3-66C3-5D22-D0E5E769CC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" dirty="0">
                <a:solidFill>
                  <a:srgbClr val="333333"/>
                </a:solidFill>
              </a:rPr>
              <a:t>Robust cosmology through combined probes</a:t>
            </a:r>
            <a:endParaRPr lang="en-C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0B7972-4AEC-E1DB-4FE1-9DCA1CEA11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200" dirty="0">
                <a:solidFill>
                  <a:schemeClr val="dk1"/>
                </a:solidFill>
              </a:rPr>
              <a:t>Alexander Reeves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44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chemeClr val="dk1"/>
                </a:solidFill>
              </a:rPr>
              <a:t>With </a:t>
            </a:r>
            <a:r>
              <a:rPr lang="en-GB" sz="2400" dirty="0" err="1">
                <a:solidFill>
                  <a:schemeClr val="dk1"/>
                </a:solidFill>
              </a:rPr>
              <a:t>Andrina</a:t>
            </a:r>
            <a:r>
              <a:rPr lang="en-GB" sz="2400" dirty="0">
                <a:solidFill>
                  <a:schemeClr val="dk1"/>
                </a:solidFill>
              </a:rPr>
              <a:t> Nicola, Alexandre </a:t>
            </a:r>
            <a:r>
              <a:rPr lang="en-GB" sz="2400" dirty="0" err="1">
                <a:solidFill>
                  <a:schemeClr val="dk1"/>
                </a:solidFill>
              </a:rPr>
              <a:t>Refregier</a:t>
            </a:r>
            <a:r>
              <a:rPr lang="en-GB" sz="2400" dirty="0">
                <a:solidFill>
                  <a:schemeClr val="dk1"/>
                </a:solidFill>
              </a:rPr>
              <a:t>,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chemeClr val="dk1"/>
                </a:solidFill>
              </a:rPr>
              <a:t>Simone Ferraro, Martin White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chemeClr val="dk1"/>
                </a:solidFill>
              </a:rPr>
              <a:t> 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dk1"/>
                </a:solidFill>
              </a:rPr>
              <a:t>Based on </a:t>
            </a:r>
            <a:r>
              <a:rPr lang="el" sz="2400" dirty="0">
                <a:solidFill>
                  <a:schemeClr val="dk1"/>
                </a:solidFill>
              </a:rPr>
              <a:t>2309.03258, 2502.01772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2400" dirty="0">
              <a:solidFill>
                <a:schemeClr val="dk1"/>
              </a:solidFill>
            </a:endParaRPr>
          </a:p>
          <a:p>
            <a:endParaRPr lang="en-CH" dirty="0"/>
          </a:p>
        </p:txBody>
      </p:sp>
      <p:pic>
        <p:nvPicPr>
          <p:cNvPr id="4" name="Google Shape;56;p13">
            <a:extLst>
              <a:ext uri="{FF2B5EF4-FFF2-40B4-BE49-F238E27FC236}">
                <a16:creationId xmlns:a16="http://schemas.microsoft.com/office/drawing/2014/main" id="{6B7FFEE0-B51D-C210-9DED-F049E89C644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79857" y="5947273"/>
            <a:ext cx="1527625" cy="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7;p13">
            <a:extLst>
              <a:ext uri="{FF2B5EF4-FFF2-40B4-BE49-F238E27FC236}">
                <a16:creationId xmlns:a16="http://schemas.microsoft.com/office/drawing/2014/main" id="{6F1B1D18-0F2A-810F-132C-B38A79EA151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61322" y="5909386"/>
            <a:ext cx="1137585" cy="50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59;p13">
            <a:extLst>
              <a:ext uri="{FF2B5EF4-FFF2-40B4-BE49-F238E27FC236}">
                <a16:creationId xmlns:a16="http://schemas.microsoft.com/office/drawing/2014/main" id="{9A7BBBD2-6443-8546-CE97-90CBC658714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2019" y="5735637"/>
            <a:ext cx="922350" cy="69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60;p13">
            <a:extLst>
              <a:ext uri="{FF2B5EF4-FFF2-40B4-BE49-F238E27FC236}">
                <a16:creationId xmlns:a16="http://schemas.microsoft.com/office/drawing/2014/main" id="{10402AD9-7C4F-0051-DFFE-D7F026DFDB5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47641" y="5853360"/>
            <a:ext cx="2253415" cy="46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E747125-4178-B7EC-9368-1BA932A7C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81351-F2DB-2C47-9FB0-D602903800DF}" type="slidenum">
              <a:rPr lang="en-CH" smtClean="0"/>
              <a:t>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279632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B3BD1E-B13C-8D8E-FFD0-3C14D7AB0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2808A-136E-CA7A-BA88-F16744D16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Dynamical dark energy: multiprobe constraints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DBE975-2980-A554-F1F3-C7CF19753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noProof="0"/>
              <a:t>Swiss cosmology days</a:t>
            </a:r>
            <a:endParaRPr lang="de-CH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8C9505-5721-9E1F-3C9A-0AE60166D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10</a:t>
            </a:fld>
            <a:endParaRPr lang="de-CH" noProof="0"/>
          </a:p>
        </p:txBody>
      </p:sp>
      <p:sp>
        <p:nvSpPr>
          <p:cNvPr id="14" name="Google Shape;225;p25">
            <a:extLst>
              <a:ext uri="{FF2B5EF4-FFF2-40B4-BE49-F238E27FC236}">
                <a16:creationId xmlns:a16="http://schemas.microsoft.com/office/drawing/2014/main" id="{2EB14C2B-8F5C-B8E2-4CE9-790988D47CE3}"/>
              </a:ext>
            </a:extLst>
          </p:cNvPr>
          <p:cNvSpPr txBox="1"/>
          <p:nvPr/>
        </p:nvSpPr>
        <p:spPr>
          <a:xfrm>
            <a:off x="714433" y="6078533"/>
            <a:ext cx="23528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l" sz="16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2"/>
              </a:rPr>
              <a:t>Reeves et al. (2025)</a:t>
            </a:r>
            <a:endParaRPr sz="2400"/>
          </a:p>
        </p:txBody>
      </p:sp>
      <p:pic>
        <p:nvPicPr>
          <p:cNvPr id="7" name="Google Shape;252;p28">
            <a:extLst>
              <a:ext uri="{FF2B5EF4-FFF2-40B4-BE49-F238E27FC236}">
                <a16:creationId xmlns:a16="http://schemas.microsoft.com/office/drawing/2014/main" id="{A8207CBA-7D82-B928-BFD5-9B881039E74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8400" y="1620000"/>
            <a:ext cx="3600000" cy="36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20;p25">
            <a:extLst>
              <a:ext uri="{FF2B5EF4-FFF2-40B4-BE49-F238E27FC236}">
                <a16:creationId xmlns:a16="http://schemas.microsoft.com/office/drawing/2014/main" id="{409CE989-5B17-CC9A-9BE2-E939AD9F4CF8}"/>
              </a:ext>
            </a:extLst>
          </p:cNvPr>
          <p:cNvSpPr txBox="1"/>
          <p:nvPr/>
        </p:nvSpPr>
        <p:spPr>
          <a:xfrm>
            <a:off x="419751" y="1160351"/>
            <a:ext cx="3697924" cy="50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sz="2133" dirty="0">
              <a:solidFill>
                <a:schemeClr val="dk2"/>
              </a:solidFill>
            </a:endParaRPr>
          </a:p>
          <a:p>
            <a:pPr marL="609585" indent="-440256">
              <a:buClr>
                <a:schemeClr val="dk2"/>
              </a:buClr>
              <a:buSzPts val="1600"/>
              <a:buFontTx/>
              <a:buChar char="●"/>
            </a:pPr>
            <a:r>
              <a:rPr lang="en-US" sz="2133" dirty="0">
                <a:solidFill>
                  <a:schemeClr val="dk2"/>
                </a:solidFill>
              </a:rPr>
              <a:t>Find models far from a CC worsen the S8 tension between CMB and low-z data (especially KiDS-1000) </a:t>
            </a:r>
          </a:p>
          <a:p>
            <a:pPr marL="609585" indent="-440256">
              <a:buClr>
                <a:schemeClr val="dk2"/>
              </a:buClr>
              <a:buSzPts val="1600"/>
              <a:buFontTx/>
              <a:buChar char="●"/>
            </a:pPr>
            <a:r>
              <a:rPr lang="en-US" sz="2133" dirty="0">
                <a:solidFill>
                  <a:schemeClr val="dk2"/>
                </a:solidFill>
              </a:rPr>
              <a:t>This means that including KiDS-1000 in the analysis pushes constraints towards a CC </a:t>
            </a:r>
          </a:p>
          <a:p>
            <a:pPr marL="609585" indent="-440256">
              <a:buClr>
                <a:schemeClr val="dk2"/>
              </a:buClr>
              <a:buSzPts val="1600"/>
              <a:buFontTx/>
              <a:buChar char="●"/>
            </a:pPr>
            <a:r>
              <a:rPr lang="en-US" sz="2133" dirty="0">
                <a:solidFill>
                  <a:schemeClr val="dk2"/>
                </a:solidFill>
              </a:rPr>
              <a:t>Caveat: based on DESI Y1 BAO and KiDS-1000 (both updated now!)</a:t>
            </a:r>
          </a:p>
          <a:p>
            <a:pPr marL="609585" indent="-440256">
              <a:buClr>
                <a:schemeClr val="dk2"/>
              </a:buClr>
              <a:buSzPts val="1600"/>
              <a:buFontTx/>
              <a:buChar char="●"/>
            </a:pPr>
            <a:endParaRPr lang="en-US" sz="2133" dirty="0">
              <a:solidFill>
                <a:schemeClr val="dk2"/>
              </a:solidFill>
            </a:endParaRPr>
          </a:p>
          <a:p>
            <a:pPr marL="609585" indent="-440256">
              <a:buClr>
                <a:schemeClr val="dk2"/>
              </a:buClr>
              <a:buSzPts val="1600"/>
              <a:buFontTx/>
              <a:buChar char="●"/>
            </a:pPr>
            <a:endParaRPr lang="en-US" sz="2133" dirty="0">
              <a:solidFill>
                <a:schemeClr val="dk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34C0E6-69EB-C7B3-5C3A-A2ED22531C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0000" y="1620000"/>
            <a:ext cx="3600000" cy="361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982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CC575-485F-9EE1-43E7-8111B372D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254EC-6D30-B88E-EDF1-A35D16B0D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Dynamical dark energy: multiprobe constraints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7F3D04-B74A-646A-2032-DE74F6510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noProof="0"/>
              <a:t>Swiss cosmology days</a:t>
            </a:r>
            <a:endParaRPr lang="de-CH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35E69E-4371-337A-7056-5E87F9459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11</a:t>
            </a:fld>
            <a:endParaRPr lang="de-CH" noProof="0"/>
          </a:p>
        </p:txBody>
      </p:sp>
      <p:sp>
        <p:nvSpPr>
          <p:cNvPr id="14" name="Google Shape;225;p25">
            <a:extLst>
              <a:ext uri="{FF2B5EF4-FFF2-40B4-BE49-F238E27FC236}">
                <a16:creationId xmlns:a16="http://schemas.microsoft.com/office/drawing/2014/main" id="{1597BBDF-158F-9E86-119A-83549269130E}"/>
              </a:ext>
            </a:extLst>
          </p:cNvPr>
          <p:cNvSpPr txBox="1"/>
          <p:nvPr/>
        </p:nvSpPr>
        <p:spPr>
          <a:xfrm>
            <a:off x="714433" y="6078533"/>
            <a:ext cx="23528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l" sz="16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2"/>
              </a:rPr>
              <a:t>Reeves et al. (2025)</a:t>
            </a:r>
            <a:endParaRPr sz="2400"/>
          </a:p>
        </p:txBody>
      </p:sp>
      <p:pic>
        <p:nvPicPr>
          <p:cNvPr id="7" name="Google Shape;252;p28">
            <a:extLst>
              <a:ext uri="{FF2B5EF4-FFF2-40B4-BE49-F238E27FC236}">
                <a16:creationId xmlns:a16="http://schemas.microsoft.com/office/drawing/2014/main" id="{36925DF4-CBD9-2352-45D3-9D8AC6FBCA4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8400" y="1620000"/>
            <a:ext cx="3600000" cy="36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20;p25">
            <a:extLst>
              <a:ext uri="{FF2B5EF4-FFF2-40B4-BE49-F238E27FC236}">
                <a16:creationId xmlns:a16="http://schemas.microsoft.com/office/drawing/2014/main" id="{9BD7979B-A5A0-A579-3DED-26E1492B2832}"/>
              </a:ext>
            </a:extLst>
          </p:cNvPr>
          <p:cNvSpPr txBox="1"/>
          <p:nvPr/>
        </p:nvSpPr>
        <p:spPr>
          <a:xfrm>
            <a:off x="419751" y="1160351"/>
            <a:ext cx="3697924" cy="50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sz="2133" dirty="0">
              <a:solidFill>
                <a:schemeClr val="dk2"/>
              </a:solidFill>
            </a:endParaRPr>
          </a:p>
          <a:p>
            <a:pPr marL="609585" indent="-440256">
              <a:buClr>
                <a:schemeClr val="dk2"/>
              </a:buClr>
              <a:buSzPts val="1600"/>
              <a:buFontTx/>
              <a:buChar char="●"/>
            </a:pPr>
            <a:r>
              <a:rPr lang="en-US" sz="2133" dirty="0">
                <a:solidFill>
                  <a:schemeClr val="dk2"/>
                </a:solidFill>
              </a:rPr>
              <a:t>Find models far from a CC worsen the S8 tension between CMB and low-z data (especially KiDS-1000) </a:t>
            </a:r>
          </a:p>
          <a:p>
            <a:pPr marL="609585" indent="-440256">
              <a:buClr>
                <a:schemeClr val="dk2"/>
              </a:buClr>
              <a:buSzPts val="1600"/>
              <a:buFontTx/>
              <a:buChar char="●"/>
            </a:pPr>
            <a:r>
              <a:rPr lang="en-US" sz="2133" dirty="0">
                <a:solidFill>
                  <a:schemeClr val="dk2"/>
                </a:solidFill>
              </a:rPr>
              <a:t>This means that including KiDS-1000 in the analysis pushes constraints towards a CC </a:t>
            </a:r>
          </a:p>
          <a:p>
            <a:pPr marL="609585" indent="-440256">
              <a:buClr>
                <a:schemeClr val="dk2"/>
              </a:buClr>
              <a:buSzPts val="1600"/>
              <a:buFontTx/>
              <a:buChar char="●"/>
            </a:pPr>
            <a:r>
              <a:rPr lang="en-US" sz="2133" dirty="0">
                <a:solidFill>
                  <a:schemeClr val="dk2"/>
                </a:solidFill>
              </a:rPr>
              <a:t>Caveat: based on DESI Y1 BAO and KiDS-1000 (both updated now!)</a:t>
            </a:r>
          </a:p>
          <a:p>
            <a:pPr marL="609585" indent="-440256">
              <a:buClr>
                <a:schemeClr val="dk2"/>
              </a:buClr>
              <a:buSzPts val="1600"/>
              <a:buFontTx/>
              <a:buChar char="●"/>
            </a:pPr>
            <a:endParaRPr lang="en-US" sz="2133" dirty="0">
              <a:solidFill>
                <a:schemeClr val="dk2"/>
              </a:solidFill>
            </a:endParaRPr>
          </a:p>
          <a:p>
            <a:pPr marL="609585" indent="-440256">
              <a:buClr>
                <a:schemeClr val="dk2"/>
              </a:buClr>
              <a:buSzPts val="1600"/>
              <a:buFontTx/>
              <a:buChar char="●"/>
            </a:pPr>
            <a:endParaRPr lang="en-US" sz="2133" dirty="0">
              <a:solidFill>
                <a:schemeClr val="dk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A130C6-677A-41EC-143E-35A235B3BC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0000" y="1620000"/>
            <a:ext cx="3599999" cy="361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9636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385400-7D25-B860-2A80-AAA72CC55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7334E-0D74-527C-815B-F1868A711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Dynamical dark energy: multiprobe constraints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BFAFED-9254-9CC6-E158-9A93D4EB9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noProof="0"/>
              <a:t>Swiss cosmology days</a:t>
            </a:r>
            <a:endParaRPr lang="de-CH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A9225-9E87-1E37-1659-1F3B0F844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12</a:t>
            </a:fld>
            <a:endParaRPr lang="de-CH" noProof="0"/>
          </a:p>
        </p:txBody>
      </p:sp>
      <p:sp>
        <p:nvSpPr>
          <p:cNvPr id="14" name="Google Shape;225;p25">
            <a:extLst>
              <a:ext uri="{FF2B5EF4-FFF2-40B4-BE49-F238E27FC236}">
                <a16:creationId xmlns:a16="http://schemas.microsoft.com/office/drawing/2014/main" id="{ACE9D468-6570-5371-8ABC-DCE9A47F314D}"/>
              </a:ext>
            </a:extLst>
          </p:cNvPr>
          <p:cNvSpPr txBox="1"/>
          <p:nvPr/>
        </p:nvSpPr>
        <p:spPr>
          <a:xfrm>
            <a:off x="714433" y="6078533"/>
            <a:ext cx="23528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l" sz="16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2"/>
              </a:rPr>
              <a:t>Reeves et al. (2025)</a:t>
            </a:r>
            <a:endParaRPr sz="2400"/>
          </a:p>
        </p:txBody>
      </p:sp>
      <p:pic>
        <p:nvPicPr>
          <p:cNvPr id="7" name="Google Shape;252;p28">
            <a:extLst>
              <a:ext uri="{FF2B5EF4-FFF2-40B4-BE49-F238E27FC236}">
                <a16:creationId xmlns:a16="http://schemas.microsoft.com/office/drawing/2014/main" id="{F6F4F24C-55F7-E0AD-1AC5-2E2A74C1ED3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8400" y="1620000"/>
            <a:ext cx="3600000" cy="36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20;p25">
            <a:extLst>
              <a:ext uri="{FF2B5EF4-FFF2-40B4-BE49-F238E27FC236}">
                <a16:creationId xmlns:a16="http://schemas.microsoft.com/office/drawing/2014/main" id="{5E43A8DF-F50A-FC92-E1FB-3889F8509677}"/>
              </a:ext>
            </a:extLst>
          </p:cNvPr>
          <p:cNvSpPr txBox="1"/>
          <p:nvPr/>
        </p:nvSpPr>
        <p:spPr>
          <a:xfrm>
            <a:off x="419751" y="1160351"/>
            <a:ext cx="3697924" cy="50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sz="2133" dirty="0">
              <a:solidFill>
                <a:schemeClr val="dk2"/>
              </a:solidFill>
            </a:endParaRPr>
          </a:p>
          <a:p>
            <a:pPr marL="609585" indent="-440256">
              <a:buClr>
                <a:schemeClr val="dk2"/>
              </a:buClr>
              <a:buSzPts val="1600"/>
              <a:buFontTx/>
              <a:buChar char="●"/>
            </a:pPr>
            <a:r>
              <a:rPr lang="en-US" sz="2133" dirty="0">
                <a:solidFill>
                  <a:schemeClr val="dk2"/>
                </a:solidFill>
              </a:rPr>
              <a:t>Find models far from a CC worsen the S8 tension between CMB and low-z data (especially KiDS-1000) </a:t>
            </a:r>
          </a:p>
          <a:p>
            <a:pPr marL="609585" indent="-440256">
              <a:buClr>
                <a:schemeClr val="dk2"/>
              </a:buClr>
              <a:buSzPts val="1600"/>
              <a:buFontTx/>
              <a:buChar char="●"/>
            </a:pPr>
            <a:r>
              <a:rPr lang="en-US" sz="2133" dirty="0">
                <a:solidFill>
                  <a:schemeClr val="dk2"/>
                </a:solidFill>
              </a:rPr>
              <a:t>This means that including KiDS-1000 in the analysis pushes constraints towards a CC </a:t>
            </a:r>
          </a:p>
          <a:p>
            <a:pPr marL="609585" indent="-440256">
              <a:buClr>
                <a:schemeClr val="dk2"/>
              </a:buClr>
              <a:buSzPts val="1600"/>
              <a:buFontTx/>
              <a:buChar char="●"/>
            </a:pPr>
            <a:r>
              <a:rPr lang="en-US" sz="2133" dirty="0">
                <a:solidFill>
                  <a:schemeClr val="dk2"/>
                </a:solidFill>
              </a:rPr>
              <a:t>Caveat: based on DESI Y1 BAO and KiDS-1000 (both updated now!)</a:t>
            </a:r>
          </a:p>
          <a:p>
            <a:pPr marL="609585" indent="-440256">
              <a:buClr>
                <a:schemeClr val="dk2"/>
              </a:buClr>
              <a:buSzPts val="1600"/>
              <a:buFontTx/>
              <a:buChar char="●"/>
            </a:pPr>
            <a:endParaRPr lang="en-US" sz="2133" dirty="0">
              <a:solidFill>
                <a:schemeClr val="dk2"/>
              </a:solidFill>
            </a:endParaRPr>
          </a:p>
          <a:p>
            <a:pPr marL="609585" indent="-440256">
              <a:buClr>
                <a:schemeClr val="dk2"/>
              </a:buClr>
              <a:buSzPts val="1600"/>
              <a:buFontTx/>
              <a:buChar char="●"/>
            </a:pPr>
            <a:endParaRPr lang="en-US" sz="2133" dirty="0">
              <a:solidFill>
                <a:schemeClr val="dk2"/>
              </a:solidFill>
            </a:endParaRPr>
          </a:p>
          <a:p>
            <a:pPr marL="609585" indent="-440256">
              <a:buClr>
                <a:schemeClr val="dk2"/>
              </a:buClr>
              <a:buSzPts val="1600"/>
              <a:buFontTx/>
              <a:buChar char="●"/>
            </a:pPr>
            <a:endParaRPr lang="en-US" sz="2133" dirty="0">
              <a:solidFill>
                <a:schemeClr val="dk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538E72-ADED-D694-3AD9-5B0CF37F70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0000" y="1620000"/>
            <a:ext cx="3599999" cy="361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4803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6BFFA-4244-2DD7-40FF-B57A7CCA9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0A926-524B-D8F3-42A8-D2DAC0762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Dynamical dark energy: multiprobe constraints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5498F6-AF60-A73C-5098-819EEFF98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noProof="0"/>
              <a:t>Swiss cosmology days</a:t>
            </a:r>
            <a:endParaRPr lang="de-CH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DCDB22-81E5-47C4-9FE0-E1E93F757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13</a:t>
            </a:fld>
            <a:endParaRPr lang="de-CH" noProof="0"/>
          </a:p>
        </p:txBody>
      </p:sp>
      <p:sp>
        <p:nvSpPr>
          <p:cNvPr id="14" name="Google Shape;225;p25">
            <a:extLst>
              <a:ext uri="{FF2B5EF4-FFF2-40B4-BE49-F238E27FC236}">
                <a16:creationId xmlns:a16="http://schemas.microsoft.com/office/drawing/2014/main" id="{2FC80794-27D5-1199-E2C7-D7F01A38B223}"/>
              </a:ext>
            </a:extLst>
          </p:cNvPr>
          <p:cNvSpPr txBox="1"/>
          <p:nvPr/>
        </p:nvSpPr>
        <p:spPr>
          <a:xfrm>
            <a:off x="714433" y="6078533"/>
            <a:ext cx="23528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l" sz="16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2"/>
              </a:rPr>
              <a:t>Reeves et al. (2025)</a:t>
            </a:r>
            <a:endParaRPr sz="2400"/>
          </a:p>
        </p:txBody>
      </p:sp>
      <p:pic>
        <p:nvPicPr>
          <p:cNvPr id="7" name="Google Shape;252;p28">
            <a:extLst>
              <a:ext uri="{FF2B5EF4-FFF2-40B4-BE49-F238E27FC236}">
                <a16:creationId xmlns:a16="http://schemas.microsoft.com/office/drawing/2014/main" id="{DF10FE69-74DC-BEDF-0B9E-152E6E6F6F5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8400" y="1620000"/>
            <a:ext cx="3600000" cy="36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20;p25">
            <a:extLst>
              <a:ext uri="{FF2B5EF4-FFF2-40B4-BE49-F238E27FC236}">
                <a16:creationId xmlns:a16="http://schemas.microsoft.com/office/drawing/2014/main" id="{5CA46E6C-D06E-82BD-E70F-95C2F887321A}"/>
              </a:ext>
            </a:extLst>
          </p:cNvPr>
          <p:cNvSpPr txBox="1"/>
          <p:nvPr/>
        </p:nvSpPr>
        <p:spPr>
          <a:xfrm>
            <a:off x="419751" y="1160351"/>
            <a:ext cx="3697924" cy="50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sz="2133" dirty="0">
              <a:solidFill>
                <a:schemeClr val="dk2"/>
              </a:solidFill>
            </a:endParaRPr>
          </a:p>
          <a:p>
            <a:pPr marL="609585" indent="-440256">
              <a:buClr>
                <a:schemeClr val="dk2"/>
              </a:buClr>
              <a:buSzPts val="1600"/>
              <a:buFontTx/>
              <a:buChar char="●"/>
            </a:pPr>
            <a:r>
              <a:rPr lang="en-US" sz="2133" dirty="0">
                <a:solidFill>
                  <a:schemeClr val="dk2"/>
                </a:solidFill>
              </a:rPr>
              <a:t>Find models far from a CC worsen the S8 tension between CMB and low-z data (especially KiDS-1000) </a:t>
            </a:r>
          </a:p>
          <a:p>
            <a:pPr marL="609585" indent="-440256">
              <a:buClr>
                <a:schemeClr val="dk2"/>
              </a:buClr>
              <a:buSzPts val="1600"/>
              <a:buFontTx/>
              <a:buChar char="●"/>
            </a:pPr>
            <a:r>
              <a:rPr lang="en-US" sz="2133" dirty="0">
                <a:solidFill>
                  <a:schemeClr val="dk2"/>
                </a:solidFill>
              </a:rPr>
              <a:t>This means that including KiDS-1000 in the analysis pushes constraints towards a CC </a:t>
            </a:r>
          </a:p>
          <a:p>
            <a:pPr marL="609585" indent="-440256">
              <a:buClr>
                <a:schemeClr val="dk2"/>
              </a:buClr>
              <a:buSzPts val="1600"/>
              <a:buFontTx/>
              <a:buChar char="●"/>
            </a:pPr>
            <a:r>
              <a:rPr lang="en-US" sz="2133" dirty="0">
                <a:solidFill>
                  <a:schemeClr val="dk2"/>
                </a:solidFill>
              </a:rPr>
              <a:t>Caveat: based on DESI Y1 BAO and KiDS-1000 (both updated now!)</a:t>
            </a:r>
          </a:p>
          <a:p>
            <a:pPr marL="609585" indent="-440256">
              <a:buClr>
                <a:schemeClr val="dk2"/>
              </a:buClr>
              <a:buSzPts val="1600"/>
              <a:buFontTx/>
              <a:buChar char="●"/>
            </a:pPr>
            <a:endParaRPr lang="en-US" sz="2133" dirty="0">
              <a:solidFill>
                <a:schemeClr val="dk2"/>
              </a:solidFill>
            </a:endParaRPr>
          </a:p>
          <a:p>
            <a:pPr marL="609585" indent="-440256">
              <a:buClr>
                <a:schemeClr val="dk2"/>
              </a:buClr>
              <a:buSzPts val="1600"/>
              <a:buFontTx/>
              <a:buChar char="●"/>
            </a:pPr>
            <a:endParaRPr lang="en-US" sz="2133" dirty="0">
              <a:solidFill>
                <a:schemeClr val="dk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C73E39-9D20-7856-0B3B-72FB1CA48C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0000" y="1620000"/>
            <a:ext cx="3599999" cy="361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4782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65B499-2935-4DEB-1E1A-AD2935532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6723AD-D11B-ABF1-36AB-00ED1C429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noProof="0"/>
              <a:t>Swiss cosmology days</a:t>
            </a:r>
            <a:endParaRPr lang="de-CH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EF1D8E-83D1-B927-09F2-E18DD1C14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14</a:t>
            </a:fld>
            <a:endParaRPr lang="de-CH" noProof="0"/>
          </a:p>
        </p:txBody>
      </p:sp>
      <p:sp>
        <p:nvSpPr>
          <p:cNvPr id="14" name="Google Shape;225;p25">
            <a:extLst>
              <a:ext uri="{FF2B5EF4-FFF2-40B4-BE49-F238E27FC236}">
                <a16:creationId xmlns:a16="http://schemas.microsoft.com/office/drawing/2014/main" id="{2CA053C7-5182-A650-A392-21484B39392C}"/>
              </a:ext>
            </a:extLst>
          </p:cNvPr>
          <p:cNvSpPr txBox="1"/>
          <p:nvPr/>
        </p:nvSpPr>
        <p:spPr>
          <a:xfrm>
            <a:off x="714433" y="6078533"/>
            <a:ext cx="23528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l" sz="16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2"/>
              </a:rPr>
              <a:t>Reeves et al. (2025)</a:t>
            </a:r>
            <a:endParaRPr sz="240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1C51E7C-46C0-927D-543C-8A3AE3D697C7}"/>
              </a:ext>
            </a:extLst>
          </p:cNvPr>
          <p:cNvSpPr txBox="1">
            <a:spLocks/>
          </p:cNvSpPr>
          <p:nvPr/>
        </p:nvSpPr>
        <p:spPr>
          <a:xfrm>
            <a:off x="730800" y="259200"/>
            <a:ext cx="11360800" cy="763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H" dirty="0"/>
              <a:t>Neutrino masses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836445-DCEA-A48B-A249-416BD36DF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099" y="1071719"/>
            <a:ext cx="4427488" cy="26408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477A65-DD89-E95C-86DF-3158156AB8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7097" y="3813300"/>
            <a:ext cx="4427490" cy="2640814"/>
          </a:xfrm>
          <a:prstGeom prst="rect">
            <a:avLst/>
          </a:prstGeom>
        </p:spPr>
      </p:pic>
      <p:sp>
        <p:nvSpPr>
          <p:cNvPr id="12" name="Google Shape;220;p25">
            <a:extLst>
              <a:ext uri="{FF2B5EF4-FFF2-40B4-BE49-F238E27FC236}">
                <a16:creationId xmlns:a16="http://schemas.microsoft.com/office/drawing/2014/main" id="{62FF616D-E8A7-A791-22F1-CA383E5C479F}"/>
              </a:ext>
            </a:extLst>
          </p:cNvPr>
          <p:cNvSpPr txBox="1"/>
          <p:nvPr/>
        </p:nvSpPr>
        <p:spPr>
          <a:xfrm>
            <a:off x="414000" y="1411200"/>
            <a:ext cx="5591534" cy="50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sz="2133" dirty="0">
              <a:solidFill>
                <a:schemeClr val="dk2"/>
              </a:solidFill>
            </a:endParaRPr>
          </a:p>
          <a:p>
            <a:pPr marL="609585" indent="-440256">
              <a:buClr>
                <a:schemeClr val="dk2"/>
              </a:buClr>
              <a:buSzPts val="1600"/>
              <a:buChar char="●"/>
            </a:pPr>
            <a:r>
              <a:rPr lang="en-US" sz="2400" dirty="0">
                <a:solidFill>
                  <a:schemeClr val="dk2"/>
                </a:solidFill>
              </a:rPr>
              <a:t>Fiducial neutrino mass measurement from combination: </a:t>
            </a:r>
          </a:p>
          <a:p>
            <a:pPr marL="169329">
              <a:buClr>
                <a:schemeClr val="dk2"/>
              </a:buClr>
              <a:buSzPts val="1600"/>
            </a:pPr>
            <a:endParaRPr lang="en-US" sz="2400" dirty="0">
              <a:solidFill>
                <a:schemeClr val="dk2"/>
              </a:solidFill>
            </a:endParaRPr>
          </a:p>
          <a:p>
            <a:pPr marL="609585" indent="-440256">
              <a:buClr>
                <a:schemeClr val="dk2"/>
              </a:buClr>
              <a:buSzPts val="1600"/>
              <a:buChar char="●"/>
            </a:pPr>
            <a:endParaRPr lang="en-US" sz="2400" dirty="0">
              <a:solidFill>
                <a:schemeClr val="dk2"/>
              </a:solidFill>
            </a:endParaRPr>
          </a:p>
          <a:p>
            <a:pPr marL="169329">
              <a:buClr>
                <a:schemeClr val="dk2"/>
              </a:buClr>
              <a:buSzPts val="1600"/>
            </a:pPr>
            <a:endParaRPr lang="en-US" sz="2400" dirty="0">
              <a:solidFill>
                <a:schemeClr val="dk2"/>
              </a:solidFill>
            </a:endParaRPr>
          </a:p>
          <a:p>
            <a:pPr marL="609585" indent="-440256">
              <a:buClr>
                <a:schemeClr val="dk2"/>
              </a:buClr>
              <a:buSzPts val="1600"/>
              <a:buChar char="●"/>
            </a:pPr>
            <a:r>
              <a:rPr lang="en-US" sz="2400" dirty="0">
                <a:solidFill>
                  <a:schemeClr val="dk2"/>
                </a:solidFill>
              </a:rPr>
              <a:t>Explored effect of “A-lens” parameter finding the combined probes approach makes upper limits robust to this systematic</a:t>
            </a:r>
          </a:p>
          <a:p>
            <a:pPr marL="609585" indent="-440256">
              <a:buClr>
                <a:schemeClr val="dk2"/>
              </a:buClr>
              <a:buSzPts val="1600"/>
              <a:buChar char="●"/>
            </a:pPr>
            <a:r>
              <a:rPr lang="en-US" sz="2400" dirty="0">
                <a:solidFill>
                  <a:schemeClr val="dk2"/>
                </a:solidFill>
              </a:rPr>
              <a:t>Upper limit loosened when considering DDE background</a:t>
            </a:r>
            <a:endParaRPr sz="2400" dirty="0">
              <a:solidFill>
                <a:schemeClr val="dk2"/>
              </a:solidFill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C90AA1BF-E9CE-D3D8-2EC7-A8310630C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865" y="2857249"/>
            <a:ext cx="3696850" cy="53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72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D2CD5-9F2A-2D83-27C1-409CF8DFA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Outlook and conclusions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0EE822-3218-F572-FAEE-9A57A5F60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536633"/>
            <a:ext cx="7566709" cy="4555200"/>
          </a:xfrm>
        </p:spPr>
        <p:txBody>
          <a:bodyPr>
            <a:normAutofit fontScale="77500" lnSpcReduction="20000"/>
          </a:bodyPr>
          <a:lstStyle/>
          <a:p>
            <a:pPr fontAlgn="base">
              <a:buSzPct val="120000"/>
              <a:buFont typeface="Arial" panose="020B0604020202020204" pitchFamily="34" charset="0"/>
              <a:buChar char="•"/>
            </a:pPr>
            <a:r>
              <a:rPr lang="en-GB" sz="2600" dirty="0"/>
              <a:t>Multiprobe analyses are powerful for:</a:t>
            </a:r>
          </a:p>
          <a:p>
            <a:pPr marL="1253047" lvl="1" indent="-457200" fontAlgn="base">
              <a:buSzPct val="120000"/>
              <a:buFont typeface="+mj-lt"/>
              <a:buAutoNum type="alphaLcPeriod"/>
            </a:pPr>
            <a:r>
              <a:rPr lang="en-GB" sz="2600" dirty="0"/>
              <a:t> Identifying and mitigating systematics that do not correlate between datasets </a:t>
            </a:r>
          </a:p>
          <a:p>
            <a:pPr marL="1253047" lvl="1" indent="-457200" fontAlgn="base">
              <a:buSzPct val="120000"/>
              <a:buFont typeface="+mj-lt"/>
              <a:buAutoNum type="alphaLcPeriod"/>
            </a:pPr>
            <a:r>
              <a:rPr lang="en-GB" sz="2600" dirty="0"/>
              <a:t>Exploring and understanding tensions between datasets </a:t>
            </a:r>
          </a:p>
          <a:p>
            <a:pPr marL="1253047" lvl="1" indent="-457200" fontAlgn="base">
              <a:buSzPct val="120000"/>
              <a:buFont typeface="+mj-lt"/>
              <a:buAutoNum type="alphaLcPeriod"/>
            </a:pPr>
            <a:r>
              <a:rPr lang="en-GB" sz="2600" dirty="0"/>
              <a:t>Providing strong constraints on cosmological parameters via degeneracy breaking</a:t>
            </a:r>
          </a:p>
          <a:p>
            <a:pPr marL="643462" indent="-457200" fontAlgn="base">
              <a:buSzPct val="80000"/>
            </a:pPr>
            <a:r>
              <a:rPr lang="en-GB" sz="2600" dirty="0"/>
              <a:t>Including KiDS-1000 data in a joint analysis pushes DDE constraints towards a CC</a:t>
            </a:r>
          </a:p>
          <a:p>
            <a:pPr marL="643462" indent="-457200" fontAlgn="base">
              <a:buSzPct val="80000"/>
            </a:pPr>
            <a:r>
              <a:rPr lang="en-GB" sz="2600" dirty="0"/>
              <a:t>DDE models can loosen neutrino mass bounds, relieving tension with neutrino oscillation data</a:t>
            </a:r>
          </a:p>
          <a:p>
            <a:pPr marL="643462" indent="-457200" fontAlgn="base">
              <a:buSzPct val="80000"/>
            </a:pPr>
            <a:r>
              <a:rPr lang="en-GB" sz="2600" dirty="0"/>
              <a:t>Several recent data releases- ACT DR6, DESI DR2 BAO, </a:t>
            </a:r>
            <a:r>
              <a:rPr lang="en-GB" sz="2600" dirty="0" err="1"/>
              <a:t>KiDS</a:t>
            </a:r>
            <a:r>
              <a:rPr lang="en-GB" sz="2600" dirty="0"/>
              <a:t> legacy. Currently working analysis with updated BAO, LSS and now </a:t>
            </a:r>
            <a:r>
              <a:rPr lang="en-GB" sz="2600" dirty="0" err="1"/>
              <a:t>SNe</a:t>
            </a:r>
            <a:r>
              <a:rPr lang="en-GB" sz="2600" dirty="0"/>
              <a:t> data, exploring early and late extensions – say tuned!</a:t>
            </a:r>
          </a:p>
          <a:p>
            <a:pPr marL="795847" lvl="1" indent="0" fontAlgn="base">
              <a:buSzPct val="120000"/>
              <a:buNone/>
            </a:pPr>
            <a:r>
              <a:rPr lang="en-GB" sz="2400" dirty="0"/>
              <a:t>	</a:t>
            </a:r>
          </a:p>
          <a:p>
            <a:pPr marL="795847" lvl="1" indent="0" fontAlgn="base">
              <a:buSzPct val="120000"/>
              <a:buNone/>
            </a:pPr>
            <a:r>
              <a:rPr lang="en-GB" dirty="0"/>
              <a:t>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5A2B17-28E0-C22E-252A-E1FFFE4FC5F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l" smtClean="0"/>
              <a:pPr/>
              <a:t>15</a:t>
            </a:fld>
            <a:endParaRPr lang="e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E96FC9-DA6A-8425-7C8A-AFBE035D2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1556" y="891396"/>
            <a:ext cx="3145781" cy="49889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10E935-DF14-E02D-C1DE-ECBAEA1A9C96}"/>
              </a:ext>
            </a:extLst>
          </p:cNvPr>
          <p:cNvSpPr txBox="1"/>
          <p:nvPr/>
        </p:nvSpPr>
        <p:spPr>
          <a:xfrm rot="1262975">
            <a:off x="10144664" y="1657329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-GB" sz="1800" b="0" i="0" u="none" strike="noStrike" dirty="0">
                <a:solidFill>
                  <a:srgbClr val="999999"/>
                </a:solidFill>
                <a:effectLst/>
                <a:latin typeface="Arial" panose="020B0604020202020204" pitchFamily="34" charset="0"/>
              </a:rPr>
              <a:t>Preliminary</a:t>
            </a:r>
            <a:endParaRPr lang="en-GB" b="0" dirty="0">
              <a:effectLst/>
            </a:endParaRPr>
          </a:p>
          <a:p>
            <a:br>
              <a:rPr lang="en-GB" dirty="0"/>
            </a:br>
            <a:endParaRPr lang="en-CH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506DFA-C954-C09A-CE2A-75ADCBEC183D}"/>
              </a:ext>
            </a:extLst>
          </p:cNvPr>
          <p:cNvSpPr txBox="1"/>
          <p:nvPr/>
        </p:nvSpPr>
        <p:spPr>
          <a:xfrm>
            <a:off x="9072519" y="5840301"/>
            <a:ext cx="2354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000" dirty="0"/>
              <a:t>Plot inspired by Chaussidon et al. 2025</a:t>
            </a:r>
          </a:p>
        </p:txBody>
      </p:sp>
    </p:spTree>
    <p:extLst>
      <p:ext uri="{BB962C8B-B14F-4D97-AF65-F5344CB8AC3E}">
        <p14:creationId xmlns:p14="http://schemas.microsoft.com/office/powerpoint/2010/main" val="210437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247945-64FD-C950-7915-9D46FDF4B66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l" smtClean="0"/>
              <a:pPr/>
              <a:t>16</a:t>
            </a:fld>
            <a:endParaRPr lang="e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E32343-0CD4-003E-1ECA-117704EFF9F1}"/>
              </a:ext>
            </a:extLst>
          </p:cNvPr>
          <p:cNvSpPr txBox="1"/>
          <p:nvPr/>
        </p:nvSpPr>
        <p:spPr>
          <a:xfrm>
            <a:off x="3048000" y="324577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b="0" dirty="0">
                <a:effectLst/>
              </a:rPr>
              <a:t> </a:t>
            </a:r>
            <a:endParaRPr lang="en-CH" dirty="0"/>
          </a:p>
        </p:txBody>
      </p:sp>
      <p:sp>
        <p:nvSpPr>
          <p:cNvPr id="7" name="Google Shape;323;p36">
            <a:extLst>
              <a:ext uri="{FF2B5EF4-FFF2-40B4-BE49-F238E27FC236}">
                <a16:creationId xmlns:a16="http://schemas.microsoft.com/office/drawing/2014/main" id="{89DBFD7B-D4CD-4D3B-6AD5-EC6BAACB73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-US" dirty="0"/>
              <a:t>BACKUP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4197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8FD284-B958-FFF0-EFB5-169CDAD95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noProof="0" dirty="0"/>
              <a:t>Swiss </a:t>
            </a:r>
            <a:r>
              <a:rPr lang="de-CH" noProof="0" dirty="0" err="1"/>
              <a:t>cosmology</a:t>
            </a:r>
            <a:r>
              <a:rPr lang="de-CH" noProof="0" dirty="0"/>
              <a:t> </a:t>
            </a:r>
            <a:r>
              <a:rPr lang="de-CH" noProof="0" dirty="0" err="1"/>
              <a:t>days</a:t>
            </a:r>
            <a:endParaRPr lang="de-CH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B2ECB-FEDF-E20D-D153-028032175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17</a:t>
            </a:fld>
            <a:endParaRPr lang="de-CH" noProof="0"/>
          </a:p>
        </p:txBody>
      </p:sp>
      <p:pic>
        <p:nvPicPr>
          <p:cNvPr id="7" name="Google Shape;72;p15">
            <a:extLst>
              <a:ext uri="{FF2B5EF4-FFF2-40B4-BE49-F238E27FC236}">
                <a16:creationId xmlns:a16="http://schemas.microsoft.com/office/drawing/2014/main" id="{6BD53E7A-D767-E92F-B744-874B20FE68C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1895" t="9269" r="9481" b="16519"/>
          <a:stretch/>
        </p:blipFill>
        <p:spPr>
          <a:xfrm>
            <a:off x="2908783" y="807383"/>
            <a:ext cx="6818604" cy="559183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Google Shape;74;p15">
            <a:extLst>
              <a:ext uri="{FF2B5EF4-FFF2-40B4-BE49-F238E27FC236}">
                <a16:creationId xmlns:a16="http://schemas.microsoft.com/office/drawing/2014/main" id="{4972FB6A-B80A-ADA1-276D-D804AF45DB39}"/>
              </a:ext>
            </a:extLst>
          </p:cNvPr>
          <p:cNvCxnSpPr/>
          <p:nvPr/>
        </p:nvCxnSpPr>
        <p:spPr>
          <a:xfrm rot="10800000">
            <a:off x="2605833" y="2541133"/>
            <a:ext cx="1678800" cy="106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" name="Google Shape;75;p15">
            <a:extLst>
              <a:ext uri="{FF2B5EF4-FFF2-40B4-BE49-F238E27FC236}">
                <a16:creationId xmlns:a16="http://schemas.microsoft.com/office/drawing/2014/main" id="{4CE6D630-976C-4AAE-5591-8510409AE4E7}"/>
              </a:ext>
            </a:extLst>
          </p:cNvPr>
          <p:cNvSpPr/>
          <p:nvPr/>
        </p:nvSpPr>
        <p:spPr>
          <a:xfrm>
            <a:off x="420167" y="1057768"/>
            <a:ext cx="2117433" cy="1520967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l" sz="1333" b="1" dirty="0"/>
              <a:t>Weak lensing </a:t>
            </a:r>
            <a:r>
              <a:rPr lang="el" sz="1333" dirty="0"/>
              <a:t>unbiased probe of DM field between source galaxy and observer</a:t>
            </a:r>
            <a:r>
              <a:rPr lang="en-US" sz="1333" dirty="0"/>
              <a:t> (we consider both CMB lensing and galaxy weak lensing)</a:t>
            </a:r>
            <a:endParaRPr sz="1333" dirty="0"/>
          </a:p>
        </p:txBody>
      </p:sp>
      <p:sp>
        <p:nvSpPr>
          <p:cNvPr id="10" name="Google Shape;76;p15">
            <a:extLst>
              <a:ext uri="{FF2B5EF4-FFF2-40B4-BE49-F238E27FC236}">
                <a16:creationId xmlns:a16="http://schemas.microsoft.com/office/drawing/2014/main" id="{880F7E24-2296-79C8-1EAC-CAF9EFA0E4EC}"/>
              </a:ext>
            </a:extLst>
          </p:cNvPr>
          <p:cNvSpPr/>
          <p:nvPr/>
        </p:nvSpPr>
        <p:spPr>
          <a:xfrm>
            <a:off x="3078250" y="5730051"/>
            <a:ext cx="2078000" cy="8488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l" sz="1333" b="1"/>
              <a:t>(L)ISW probe of time evolution of  potential</a:t>
            </a:r>
            <a:endParaRPr sz="1333" b="1"/>
          </a:p>
        </p:txBody>
      </p:sp>
      <p:cxnSp>
        <p:nvCxnSpPr>
          <p:cNvPr id="11" name="Google Shape;77;p15">
            <a:extLst>
              <a:ext uri="{FF2B5EF4-FFF2-40B4-BE49-F238E27FC236}">
                <a16:creationId xmlns:a16="http://schemas.microsoft.com/office/drawing/2014/main" id="{4FD513E9-049D-E826-2C1C-0D97456F9F29}"/>
              </a:ext>
            </a:extLst>
          </p:cNvPr>
          <p:cNvCxnSpPr/>
          <p:nvPr/>
        </p:nvCxnSpPr>
        <p:spPr>
          <a:xfrm flipH="1">
            <a:off x="4056233" y="4764133"/>
            <a:ext cx="332800" cy="905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" name="Google Shape;78;p15">
            <a:extLst>
              <a:ext uri="{FF2B5EF4-FFF2-40B4-BE49-F238E27FC236}">
                <a16:creationId xmlns:a16="http://schemas.microsoft.com/office/drawing/2014/main" id="{E5E6B046-A488-4955-DF6F-162BA0D3F897}"/>
              </a:ext>
            </a:extLst>
          </p:cNvPr>
          <p:cNvCxnSpPr/>
          <p:nvPr/>
        </p:nvCxnSpPr>
        <p:spPr>
          <a:xfrm>
            <a:off x="7573600" y="4652417"/>
            <a:ext cx="818000" cy="75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" name="Google Shape;79;p15">
            <a:extLst>
              <a:ext uri="{FF2B5EF4-FFF2-40B4-BE49-F238E27FC236}">
                <a16:creationId xmlns:a16="http://schemas.microsoft.com/office/drawing/2014/main" id="{5EC0A462-0A38-3CA7-8B07-BA9F47220988}"/>
              </a:ext>
            </a:extLst>
          </p:cNvPr>
          <p:cNvSpPr/>
          <p:nvPr/>
        </p:nvSpPr>
        <p:spPr>
          <a:xfrm>
            <a:off x="8307500" y="5501100"/>
            <a:ext cx="1845200" cy="763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l" sz="1333" b="1"/>
              <a:t>Clustering</a:t>
            </a:r>
            <a:endParaRPr sz="1333" b="1"/>
          </a:p>
          <a:p>
            <a:pPr algn="ctr"/>
            <a:r>
              <a:rPr lang="el" sz="1333"/>
              <a:t> biased tracer of DM field at source</a:t>
            </a:r>
            <a:r>
              <a:rPr lang="el" sz="1333" b="1"/>
              <a:t> </a:t>
            </a:r>
            <a:endParaRPr sz="1333" b="1"/>
          </a:p>
        </p:txBody>
      </p:sp>
      <p:sp>
        <p:nvSpPr>
          <p:cNvPr id="14" name="Google Shape;80;p15">
            <a:extLst>
              <a:ext uri="{FF2B5EF4-FFF2-40B4-BE49-F238E27FC236}">
                <a16:creationId xmlns:a16="http://schemas.microsoft.com/office/drawing/2014/main" id="{F83B4BAB-4441-A318-4F7E-464D6A18C1CA}"/>
              </a:ext>
            </a:extLst>
          </p:cNvPr>
          <p:cNvSpPr/>
          <p:nvPr/>
        </p:nvSpPr>
        <p:spPr>
          <a:xfrm>
            <a:off x="10069767" y="3004600"/>
            <a:ext cx="1939600" cy="8488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l" sz="1333" b="1"/>
              <a:t>CMB</a:t>
            </a:r>
            <a:endParaRPr sz="1333" b="1"/>
          </a:p>
          <a:p>
            <a:pPr algn="ctr"/>
            <a:r>
              <a:rPr lang="el" sz="1333"/>
              <a:t> (Gaussian) perturbations in early Universe </a:t>
            </a:r>
            <a:endParaRPr sz="1333"/>
          </a:p>
        </p:txBody>
      </p:sp>
      <p:pic>
        <p:nvPicPr>
          <p:cNvPr id="15" name="Google Shape;83;p15">
            <a:extLst>
              <a:ext uri="{FF2B5EF4-FFF2-40B4-BE49-F238E27FC236}">
                <a16:creationId xmlns:a16="http://schemas.microsoft.com/office/drawing/2014/main" id="{C0232074-9D1E-3AF3-B5BE-0C6A55E83ED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2334" y="4574834"/>
            <a:ext cx="1520967" cy="152096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84;p15">
            <a:extLst>
              <a:ext uri="{FF2B5EF4-FFF2-40B4-BE49-F238E27FC236}">
                <a16:creationId xmlns:a16="http://schemas.microsoft.com/office/drawing/2014/main" id="{0857090E-DF3D-E131-8A2B-489905355197}"/>
              </a:ext>
            </a:extLst>
          </p:cNvPr>
          <p:cNvSpPr/>
          <p:nvPr/>
        </p:nvSpPr>
        <p:spPr>
          <a:xfrm>
            <a:off x="6428767" y="3059143"/>
            <a:ext cx="1678800" cy="1403200"/>
          </a:xfrm>
          <a:prstGeom prst="ellipse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757238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pic>
        <p:nvPicPr>
          <p:cNvPr id="17" name="Google Shape;85;p15">
            <a:extLst>
              <a:ext uri="{FF2B5EF4-FFF2-40B4-BE49-F238E27FC236}">
                <a16:creationId xmlns:a16="http://schemas.microsoft.com/office/drawing/2014/main" id="{A5DC3045-2FE1-39AD-7887-CBFD3BC22F0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7367" y="2759900"/>
            <a:ext cx="630469" cy="630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86;p15">
            <a:extLst>
              <a:ext uri="{FF2B5EF4-FFF2-40B4-BE49-F238E27FC236}">
                <a16:creationId xmlns:a16="http://schemas.microsoft.com/office/drawing/2014/main" id="{A041608F-F9F5-1534-0ACC-188CA0ADBE8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4634" y="4102434"/>
            <a:ext cx="630469" cy="630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87;p15">
            <a:extLst>
              <a:ext uri="{FF2B5EF4-FFF2-40B4-BE49-F238E27FC236}">
                <a16:creationId xmlns:a16="http://schemas.microsoft.com/office/drawing/2014/main" id="{DE4B4AB5-5D66-DC8C-DC0A-05261930A65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28200" y="4179584"/>
            <a:ext cx="630469" cy="630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88;p15">
            <a:extLst>
              <a:ext uri="{FF2B5EF4-FFF2-40B4-BE49-F238E27FC236}">
                <a16:creationId xmlns:a16="http://schemas.microsoft.com/office/drawing/2014/main" id="{C74077F4-B46B-9768-B665-8C73C98AEC4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8300" y="2124567"/>
            <a:ext cx="630469" cy="63046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Google Shape;89;p15">
            <a:extLst>
              <a:ext uri="{FF2B5EF4-FFF2-40B4-BE49-F238E27FC236}">
                <a16:creationId xmlns:a16="http://schemas.microsoft.com/office/drawing/2014/main" id="{B1894138-8C50-EA21-31D6-E672D69307FD}"/>
              </a:ext>
            </a:extLst>
          </p:cNvPr>
          <p:cNvCxnSpPr/>
          <p:nvPr/>
        </p:nvCxnSpPr>
        <p:spPr>
          <a:xfrm>
            <a:off x="10327800" y="2124567"/>
            <a:ext cx="782800" cy="770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" name="Google Shape;90;p15">
            <a:extLst>
              <a:ext uri="{FF2B5EF4-FFF2-40B4-BE49-F238E27FC236}">
                <a16:creationId xmlns:a16="http://schemas.microsoft.com/office/drawing/2014/main" id="{73583D5A-40AC-AEC8-D379-EF9352B0C7D8}"/>
              </a:ext>
            </a:extLst>
          </p:cNvPr>
          <p:cNvSpPr txBox="1"/>
          <p:nvPr/>
        </p:nvSpPr>
        <p:spPr>
          <a:xfrm>
            <a:off x="5658000" y="3059133"/>
            <a:ext cx="876000" cy="5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l" sz="4000" b="1">
                <a:solidFill>
                  <a:srgbClr val="990000"/>
                </a:solidFill>
              </a:rPr>
              <a:t>𝚽</a:t>
            </a:r>
            <a:endParaRPr sz="4000" b="1">
              <a:solidFill>
                <a:srgbClr val="990000"/>
              </a:solidFill>
            </a:endParaRPr>
          </a:p>
        </p:txBody>
      </p:sp>
      <p:sp>
        <p:nvSpPr>
          <p:cNvPr id="23" name="Google Shape;91;p15">
            <a:extLst>
              <a:ext uri="{FF2B5EF4-FFF2-40B4-BE49-F238E27FC236}">
                <a16:creationId xmlns:a16="http://schemas.microsoft.com/office/drawing/2014/main" id="{2158743A-29FE-8F27-234D-AD0915D91AE8}"/>
              </a:ext>
            </a:extLst>
          </p:cNvPr>
          <p:cNvSpPr txBox="1"/>
          <p:nvPr/>
        </p:nvSpPr>
        <p:spPr>
          <a:xfrm>
            <a:off x="4200967" y="2583167"/>
            <a:ext cx="876000" cy="5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l" sz="4000" b="1">
                <a:solidFill>
                  <a:srgbClr val="990000"/>
                </a:solidFill>
              </a:rPr>
              <a:t>𝛅</a:t>
            </a:r>
            <a:endParaRPr sz="4000" b="1">
              <a:solidFill>
                <a:srgbClr val="990000"/>
              </a:solidFill>
            </a:endParaRPr>
          </a:p>
        </p:txBody>
      </p:sp>
      <p:sp>
        <p:nvSpPr>
          <p:cNvPr id="26" name="Google Shape;94;p15">
            <a:extLst>
              <a:ext uri="{FF2B5EF4-FFF2-40B4-BE49-F238E27FC236}">
                <a16:creationId xmlns:a16="http://schemas.microsoft.com/office/drawing/2014/main" id="{A4C112A8-C3E3-7B26-AA70-E95EBCE4471D}"/>
              </a:ext>
            </a:extLst>
          </p:cNvPr>
          <p:cNvSpPr/>
          <p:nvPr/>
        </p:nvSpPr>
        <p:spPr>
          <a:xfrm>
            <a:off x="2373933" y="1857555"/>
            <a:ext cx="6818604" cy="2922446"/>
          </a:xfrm>
          <a:custGeom>
            <a:avLst/>
            <a:gdLst/>
            <a:ahLst/>
            <a:cxnLst/>
            <a:rect l="l" t="t" r="r" b="b"/>
            <a:pathLst>
              <a:path w="206898" h="88973" extrusionOk="0">
                <a:moveTo>
                  <a:pt x="206898" y="0"/>
                </a:moveTo>
                <a:cubicBezTo>
                  <a:pt x="196251" y="9779"/>
                  <a:pt x="171289" y="47735"/>
                  <a:pt x="143014" y="58672"/>
                </a:cubicBezTo>
                <a:cubicBezTo>
                  <a:pt x="114739" y="69609"/>
                  <a:pt x="61085" y="60570"/>
                  <a:pt x="37249" y="65620"/>
                </a:cubicBezTo>
                <a:cubicBezTo>
                  <a:pt x="13413" y="70670"/>
                  <a:pt x="6208" y="85081"/>
                  <a:pt x="0" y="88973"/>
                </a:cubicBezTo>
              </a:path>
            </a:pathLst>
          </a:custGeom>
          <a:noFill/>
          <a:ln w="19050" cap="flat" cmpd="sng">
            <a:solidFill>
              <a:srgbClr val="C27BA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CH" sz="2400" dirty="0"/>
          </a:p>
        </p:txBody>
      </p:sp>
      <p:sp>
        <p:nvSpPr>
          <p:cNvPr id="27" name="Google Shape;95;p15">
            <a:extLst>
              <a:ext uri="{FF2B5EF4-FFF2-40B4-BE49-F238E27FC236}">
                <a16:creationId xmlns:a16="http://schemas.microsoft.com/office/drawing/2014/main" id="{22E606E4-9CA6-3368-59DA-15B7602ECC34}"/>
              </a:ext>
            </a:extLst>
          </p:cNvPr>
          <p:cNvSpPr/>
          <p:nvPr/>
        </p:nvSpPr>
        <p:spPr>
          <a:xfrm>
            <a:off x="2438267" y="3152367"/>
            <a:ext cx="4355400" cy="1717700"/>
          </a:xfrm>
          <a:custGeom>
            <a:avLst/>
            <a:gdLst/>
            <a:ahLst/>
            <a:cxnLst/>
            <a:rect l="l" t="t" r="r" b="b"/>
            <a:pathLst>
              <a:path w="130662" h="51531" extrusionOk="0">
                <a:moveTo>
                  <a:pt x="130662" y="0"/>
                </a:moveTo>
                <a:cubicBezTo>
                  <a:pt x="118342" y="2155"/>
                  <a:pt x="78519" y="4343"/>
                  <a:pt x="56742" y="12931"/>
                </a:cubicBezTo>
                <a:cubicBezTo>
                  <a:pt x="34965" y="21520"/>
                  <a:pt x="9457" y="45098"/>
                  <a:pt x="0" y="51531"/>
                </a:cubicBezTo>
              </a:path>
            </a:pathLst>
          </a:custGeom>
          <a:noFill/>
          <a:ln w="19050" cap="flat" cmpd="sng">
            <a:solidFill>
              <a:srgbClr val="6AA84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CH" sz="2400"/>
          </a:p>
        </p:txBody>
      </p:sp>
      <p:pic>
        <p:nvPicPr>
          <p:cNvPr id="28" name="Google Shape;96;p15">
            <a:extLst>
              <a:ext uri="{FF2B5EF4-FFF2-40B4-BE49-F238E27FC236}">
                <a16:creationId xmlns:a16="http://schemas.microsoft.com/office/drawing/2014/main" id="{4C397EE2-57F8-68F4-3CBC-E0FB36CF179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07367" y="3390367"/>
            <a:ext cx="630469" cy="630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97;p15">
            <a:extLst>
              <a:ext uri="{FF2B5EF4-FFF2-40B4-BE49-F238E27FC236}">
                <a16:creationId xmlns:a16="http://schemas.microsoft.com/office/drawing/2014/main" id="{91027343-62D3-3ACF-136A-5D8FF0DF27C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2767" y="3853400"/>
            <a:ext cx="630469" cy="630469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98;p15">
            <a:extLst>
              <a:ext uri="{FF2B5EF4-FFF2-40B4-BE49-F238E27FC236}">
                <a16:creationId xmlns:a16="http://schemas.microsoft.com/office/drawing/2014/main" id="{BEB3E2CB-5DB2-2997-BE9D-7FD5196774B5}"/>
              </a:ext>
            </a:extLst>
          </p:cNvPr>
          <p:cNvSpPr/>
          <p:nvPr/>
        </p:nvSpPr>
        <p:spPr>
          <a:xfrm>
            <a:off x="8747433" y="4295451"/>
            <a:ext cx="2239200" cy="763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l" sz="1333" b="1"/>
              <a:t>BAO</a:t>
            </a:r>
            <a:endParaRPr sz="1333" b="1"/>
          </a:p>
          <a:p>
            <a:pPr algn="ctr"/>
            <a:r>
              <a:rPr lang="el" sz="1333"/>
              <a:t> Standard ruler tracer of background evolution</a:t>
            </a:r>
            <a:endParaRPr sz="1333" b="1"/>
          </a:p>
        </p:txBody>
      </p:sp>
      <p:cxnSp>
        <p:nvCxnSpPr>
          <p:cNvPr id="31" name="Google Shape;99;p15">
            <a:extLst>
              <a:ext uri="{FF2B5EF4-FFF2-40B4-BE49-F238E27FC236}">
                <a16:creationId xmlns:a16="http://schemas.microsoft.com/office/drawing/2014/main" id="{14891149-2FAB-5614-4349-32D8D43DA18F}"/>
              </a:ext>
            </a:extLst>
          </p:cNvPr>
          <p:cNvCxnSpPr/>
          <p:nvPr/>
        </p:nvCxnSpPr>
        <p:spPr>
          <a:xfrm>
            <a:off x="7959833" y="4148067"/>
            <a:ext cx="700800" cy="210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32" name="Google Shape;81;p15">
            <a:extLst>
              <a:ext uri="{FF2B5EF4-FFF2-40B4-BE49-F238E27FC236}">
                <a16:creationId xmlns:a16="http://schemas.microsoft.com/office/drawing/2014/main" id="{D507711C-21C6-2D71-3DA9-6149B766895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154657">
            <a:off x="8387801" y="566399"/>
            <a:ext cx="2767467" cy="1383733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82;p15">
            <a:extLst>
              <a:ext uri="{FF2B5EF4-FFF2-40B4-BE49-F238E27FC236}">
                <a16:creationId xmlns:a16="http://schemas.microsoft.com/office/drawing/2014/main" id="{2FFD12B5-89AF-FB39-8220-36FEF3CAC1A3}"/>
              </a:ext>
            </a:extLst>
          </p:cNvPr>
          <p:cNvSpPr txBox="1"/>
          <p:nvPr/>
        </p:nvSpPr>
        <p:spPr>
          <a:xfrm>
            <a:off x="10477800" y="137167"/>
            <a:ext cx="1488400" cy="6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l" sz="1067" dirty="0"/>
              <a:t>Image credits: Planck</a:t>
            </a:r>
            <a:r>
              <a:rPr lang="en-US" sz="1067" dirty="0"/>
              <a:t> collaboration</a:t>
            </a:r>
            <a:endParaRPr sz="1067" dirty="0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4A4839D-15DF-D174-EE9D-1707B4428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260351"/>
            <a:ext cx="10728325" cy="900000"/>
          </a:xfrm>
        </p:spPr>
        <p:txBody>
          <a:bodyPr/>
          <a:lstStyle/>
          <a:p>
            <a:r>
              <a:rPr lang="en-US" dirty="0"/>
              <a:t>Multiprobe landscape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Google Shape;92;p15">
                <a:extLst>
                  <a:ext uri="{FF2B5EF4-FFF2-40B4-BE49-F238E27FC236}">
                    <a16:creationId xmlns:a16="http://schemas.microsoft.com/office/drawing/2014/main" id="{4404179E-386C-058C-72F3-D52BEA94C49C}"/>
                  </a:ext>
                </a:extLst>
              </p:cNvPr>
              <p:cNvSpPr txBox="1"/>
              <p:nvPr/>
            </p:nvSpPr>
            <p:spPr>
              <a:xfrm>
                <a:off x="3953553" y="3959356"/>
                <a:ext cx="1070165" cy="70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l" sz="4000" b="1" i="1" dirty="0" smtClean="0">
                              <a:solidFill>
                                <a:srgbClr val="99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l" sz="4000" b="1" i="1" dirty="0">
                              <a:solidFill>
                                <a:srgbClr val="990000"/>
                              </a:solidFill>
                              <a:latin typeface="Cambria Math" panose="02040503050406030204" pitchFamily="18" charset="0"/>
                            </a:rPr>
                            <m:t>𝚽</m:t>
                          </m:r>
                        </m:e>
                      </m:acc>
                    </m:oMath>
                  </m:oMathPara>
                </a14:m>
                <a:endParaRPr sz="4000" b="1" dirty="0">
                  <a:solidFill>
                    <a:srgbClr val="990000"/>
                  </a:solidFill>
                </a:endParaRPr>
              </a:p>
            </p:txBody>
          </p:sp>
        </mc:Choice>
        <mc:Fallback>
          <p:sp>
            <p:nvSpPr>
              <p:cNvPr id="24" name="Google Shape;92;p15">
                <a:extLst>
                  <a:ext uri="{FF2B5EF4-FFF2-40B4-BE49-F238E27FC236}">
                    <a16:creationId xmlns:a16="http://schemas.microsoft.com/office/drawing/2014/main" id="{4404179E-386C-058C-72F3-D52BEA94C4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3553" y="3959356"/>
                <a:ext cx="1070165" cy="701610"/>
              </a:xfrm>
              <a:prstGeom prst="rect">
                <a:avLst/>
              </a:prstGeom>
              <a:blipFill>
                <a:blip r:embed="rId6"/>
                <a:stretch>
                  <a:fillRect b="-12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839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4" grpId="0" animBg="1"/>
      <p:bldP spid="16" grpId="0" animBg="1"/>
      <p:bldP spid="26" grpId="0" animBg="1"/>
      <p:bldP spid="27" grpId="0" animBg="1"/>
      <p:bldP spid="30" grpId="0" animBg="1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l" dirty="0"/>
              <a:t>Preference for negative neutrino mass?</a:t>
            </a:r>
            <a:endParaRPr dirty="0"/>
          </a:p>
        </p:txBody>
      </p:sp>
      <p:pic>
        <p:nvPicPr>
          <p:cNvPr id="324" name="Google Shape;32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2000" y="1606801"/>
            <a:ext cx="5944400" cy="4260732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36"/>
          <p:cNvSpPr txBox="1"/>
          <p:nvPr/>
        </p:nvSpPr>
        <p:spPr>
          <a:xfrm>
            <a:off x="8233567" y="5824500"/>
            <a:ext cx="2078000" cy="6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l" sz="1067"/>
              <a:t>Craig et al. 2024</a:t>
            </a:r>
            <a:endParaRPr sz="1067"/>
          </a:p>
        </p:txBody>
      </p:sp>
      <p:sp>
        <p:nvSpPr>
          <p:cNvPr id="326" name="Google Shape;326;p36"/>
          <p:cNvSpPr txBox="1">
            <a:spLocks noGrp="1"/>
          </p:cNvSpPr>
          <p:nvPr>
            <p:ph type="body" idx="1"/>
          </p:nvPr>
        </p:nvSpPr>
        <p:spPr>
          <a:xfrm>
            <a:off x="415600" y="1356967"/>
            <a:ext cx="5115600" cy="454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lnSpc>
                <a:spcPct val="95000"/>
              </a:lnSpc>
              <a:buNone/>
            </a:pPr>
            <a:endParaRPr/>
          </a:p>
          <a:p>
            <a:pPr>
              <a:lnSpc>
                <a:spcPct val="95000"/>
              </a:lnSpc>
              <a:spcBef>
                <a:spcPts val="1600"/>
              </a:spcBef>
            </a:pPr>
            <a:r>
              <a:rPr lang="el"/>
              <a:t>We know from neutrino oscillations that we must have the total neutrino mass greater than 0.058eV. Find a 2-3σ tension with this data</a:t>
            </a:r>
            <a:endParaRPr/>
          </a:p>
          <a:p>
            <a:pPr>
              <a:lnSpc>
                <a:spcPct val="95000"/>
              </a:lnSpc>
            </a:pPr>
            <a:r>
              <a:rPr lang="el"/>
              <a:t>How do we interpret this? </a:t>
            </a:r>
            <a:endParaRPr/>
          </a:p>
          <a:p>
            <a:pPr lvl="1">
              <a:lnSpc>
                <a:spcPct val="95000"/>
              </a:lnSpc>
            </a:pPr>
            <a:r>
              <a:rPr lang="el"/>
              <a:t>An issue with the assumed cosmological model? </a:t>
            </a:r>
            <a:endParaRPr/>
          </a:p>
          <a:p>
            <a:pPr lvl="1">
              <a:lnSpc>
                <a:spcPct val="95000"/>
              </a:lnSpc>
            </a:pPr>
            <a:r>
              <a:rPr lang="el"/>
              <a:t>A hint of systematics in our data?</a:t>
            </a:r>
            <a:endParaRPr/>
          </a:p>
          <a:p>
            <a:pPr lvl="1">
              <a:lnSpc>
                <a:spcPct val="95000"/>
              </a:lnSpc>
            </a:pPr>
            <a:r>
              <a:rPr lang="el"/>
              <a:t>Expected statistical fluctuation within the uncertainties of current data?  </a:t>
            </a:r>
            <a:endParaRPr/>
          </a:p>
        </p:txBody>
      </p:sp>
      <p:cxnSp>
        <p:nvCxnSpPr>
          <p:cNvPr id="327" name="Google Shape;327;p36"/>
          <p:cNvCxnSpPr/>
          <p:nvPr/>
        </p:nvCxnSpPr>
        <p:spPr>
          <a:xfrm>
            <a:off x="10571133" y="5419833"/>
            <a:ext cx="278400" cy="382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328" name="Google Shape;328;p36"/>
          <p:cNvSpPr txBox="1"/>
          <p:nvPr/>
        </p:nvSpPr>
        <p:spPr>
          <a:xfrm>
            <a:off x="10165167" y="5645500"/>
            <a:ext cx="1905200" cy="10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l" sz="2133">
                <a:solidFill>
                  <a:schemeClr val="dk2"/>
                </a:solidFill>
              </a:rPr>
              <a:t>minimum neutrino mass in NO</a:t>
            </a:r>
            <a:endParaRPr sz="2133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134" y="165898"/>
            <a:ext cx="1079933" cy="1079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1182" y="3057100"/>
            <a:ext cx="2181935" cy="212940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42"/>
          <p:cNvSpPr/>
          <p:nvPr/>
        </p:nvSpPr>
        <p:spPr>
          <a:xfrm>
            <a:off x="4940000" y="5433267"/>
            <a:ext cx="2312000" cy="997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l" sz="1600" b="1"/>
              <a:t> Cosmogrid</a:t>
            </a:r>
            <a:r>
              <a:rPr lang="el" sz="1600"/>
              <a:t> (PkDGraV N-body simulations)</a:t>
            </a:r>
            <a:endParaRPr sz="1600"/>
          </a:p>
        </p:txBody>
      </p:sp>
      <p:pic>
        <p:nvPicPr>
          <p:cNvPr id="370" name="Google Shape;370;p42"/>
          <p:cNvPicPr preferRelativeResize="0"/>
          <p:nvPr/>
        </p:nvPicPr>
        <p:blipFill rotWithShape="1">
          <a:blip r:embed="rId5">
            <a:alphaModFix/>
          </a:blip>
          <a:srcRect t="5031" b="13021"/>
          <a:stretch/>
        </p:blipFill>
        <p:spPr>
          <a:xfrm>
            <a:off x="4569734" y="705668"/>
            <a:ext cx="3052543" cy="1557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42"/>
          <p:cNvPicPr preferRelativeResize="0"/>
          <p:nvPr/>
        </p:nvPicPr>
        <p:blipFill rotWithShape="1">
          <a:blip r:embed="rId6">
            <a:alphaModFix/>
          </a:blip>
          <a:srcRect t="5789" b="14017"/>
          <a:stretch/>
        </p:blipFill>
        <p:spPr>
          <a:xfrm>
            <a:off x="545803" y="1678743"/>
            <a:ext cx="2955535" cy="1492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42"/>
          <p:cNvPicPr preferRelativeResize="0"/>
          <p:nvPr/>
        </p:nvPicPr>
        <p:blipFill rotWithShape="1">
          <a:blip r:embed="rId7">
            <a:alphaModFix/>
          </a:blip>
          <a:srcRect l="-1840" t="6496" r="1839" b="13592"/>
          <a:stretch/>
        </p:blipFill>
        <p:spPr>
          <a:xfrm>
            <a:off x="8662318" y="4619249"/>
            <a:ext cx="2955535" cy="1490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42"/>
          <p:cNvPicPr preferRelativeResize="0"/>
          <p:nvPr/>
        </p:nvPicPr>
        <p:blipFill rotWithShape="1">
          <a:blip r:embed="rId8">
            <a:alphaModFix/>
          </a:blip>
          <a:srcRect t="4230" b="14883"/>
          <a:stretch/>
        </p:blipFill>
        <p:spPr>
          <a:xfrm>
            <a:off x="595885" y="4569867"/>
            <a:ext cx="2855356" cy="1424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42"/>
          <p:cNvPicPr preferRelativeResize="0"/>
          <p:nvPr/>
        </p:nvPicPr>
        <p:blipFill rotWithShape="1">
          <a:blip r:embed="rId9">
            <a:alphaModFix/>
          </a:blip>
          <a:srcRect t="6489" b="13879"/>
          <a:stretch/>
        </p:blipFill>
        <p:spPr>
          <a:xfrm>
            <a:off x="8662334" y="1660991"/>
            <a:ext cx="2955532" cy="15280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5" name="Google Shape;375;p42"/>
          <p:cNvCxnSpPr/>
          <p:nvPr/>
        </p:nvCxnSpPr>
        <p:spPr>
          <a:xfrm rot="10800000">
            <a:off x="6072135" y="2290916"/>
            <a:ext cx="0" cy="73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76" name="Google Shape;376;p42"/>
          <p:cNvCxnSpPr/>
          <p:nvPr/>
        </p:nvCxnSpPr>
        <p:spPr>
          <a:xfrm rot="10800000" flipH="1">
            <a:off x="7385533" y="2834767"/>
            <a:ext cx="1404800" cy="85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77" name="Google Shape;377;p42"/>
          <p:cNvCxnSpPr/>
          <p:nvPr/>
        </p:nvCxnSpPr>
        <p:spPr>
          <a:xfrm>
            <a:off x="7391900" y="4334700"/>
            <a:ext cx="1379200" cy="616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78" name="Google Shape;378;p42"/>
          <p:cNvCxnSpPr/>
          <p:nvPr/>
        </p:nvCxnSpPr>
        <p:spPr>
          <a:xfrm flipH="1">
            <a:off x="3495533" y="4207600"/>
            <a:ext cx="1354000" cy="578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79" name="Google Shape;379;p42"/>
          <p:cNvCxnSpPr/>
          <p:nvPr/>
        </p:nvCxnSpPr>
        <p:spPr>
          <a:xfrm rot="10800000">
            <a:off x="3572584" y="2675667"/>
            <a:ext cx="1284000" cy="890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80" name="Google Shape;380;p42"/>
          <p:cNvSpPr/>
          <p:nvPr/>
        </p:nvSpPr>
        <p:spPr>
          <a:xfrm>
            <a:off x="5145933" y="113800"/>
            <a:ext cx="1852400" cy="5156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l" sz="2400">
                <a:solidFill>
                  <a:schemeClr val="dk1"/>
                </a:solidFill>
              </a:rPr>
              <a:t>ϰ</a:t>
            </a:r>
            <a:r>
              <a:rPr lang="el" sz="2400" baseline="-25000">
                <a:solidFill>
                  <a:schemeClr val="dk1"/>
                </a:solidFill>
              </a:rPr>
              <a:t>weak lensing</a:t>
            </a:r>
            <a:endParaRPr sz="2400"/>
          </a:p>
        </p:txBody>
      </p:sp>
      <p:sp>
        <p:nvSpPr>
          <p:cNvPr id="381" name="Google Shape;381;p42"/>
          <p:cNvSpPr/>
          <p:nvPr/>
        </p:nvSpPr>
        <p:spPr>
          <a:xfrm>
            <a:off x="1396133" y="1150433"/>
            <a:ext cx="1254800" cy="4840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l" sz="2400">
                <a:solidFill>
                  <a:schemeClr val="dk1"/>
                </a:solidFill>
              </a:rPr>
              <a:t>ϰ</a:t>
            </a:r>
            <a:r>
              <a:rPr lang="el" sz="2400" baseline="-25000">
                <a:solidFill>
                  <a:schemeClr val="dk1"/>
                </a:solidFill>
              </a:rPr>
              <a:t>CMB</a:t>
            </a:r>
            <a:endParaRPr sz="2400"/>
          </a:p>
        </p:txBody>
      </p:sp>
      <p:sp>
        <p:nvSpPr>
          <p:cNvPr id="382" name="Google Shape;382;p42"/>
          <p:cNvSpPr/>
          <p:nvPr/>
        </p:nvSpPr>
        <p:spPr>
          <a:xfrm>
            <a:off x="1306931" y="3953367"/>
            <a:ext cx="1433200" cy="5156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l" sz="2400">
                <a:solidFill>
                  <a:schemeClr val="dk1"/>
                </a:solidFill>
              </a:rPr>
              <a:t>δT/T</a:t>
            </a:r>
            <a:r>
              <a:rPr lang="el" sz="2400" baseline="-25000">
                <a:solidFill>
                  <a:schemeClr val="dk1"/>
                </a:solidFill>
              </a:rPr>
              <a:t>ISW</a:t>
            </a:r>
            <a:endParaRPr sz="2400"/>
          </a:p>
        </p:txBody>
      </p:sp>
      <p:sp>
        <p:nvSpPr>
          <p:cNvPr id="383" name="Google Shape;383;p42"/>
          <p:cNvSpPr/>
          <p:nvPr/>
        </p:nvSpPr>
        <p:spPr>
          <a:xfrm>
            <a:off x="9242100" y="972200"/>
            <a:ext cx="1796000" cy="4840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l" sz="2400">
                <a:solidFill>
                  <a:schemeClr val="dk1"/>
                </a:solidFill>
              </a:rPr>
              <a:t>δg (</a:t>
            </a:r>
            <a:r>
              <a:rPr lang="el" sz="1600">
                <a:solidFill>
                  <a:schemeClr val="dk1"/>
                </a:solidFill>
              </a:rPr>
              <a:t>CMASS</a:t>
            </a:r>
            <a:r>
              <a:rPr lang="el" sz="2400">
                <a:solidFill>
                  <a:schemeClr val="dk1"/>
                </a:solidFill>
              </a:rPr>
              <a:t>)</a:t>
            </a:r>
            <a:endParaRPr sz="2400"/>
          </a:p>
        </p:txBody>
      </p:sp>
      <p:sp>
        <p:nvSpPr>
          <p:cNvPr id="384" name="Google Shape;384;p42"/>
          <p:cNvSpPr/>
          <p:nvPr/>
        </p:nvSpPr>
        <p:spPr>
          <a:xfrm>
            <a:off x="9289700" y="4024167"/>
            <a:ext cx="1700800" cy="4448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l" sz="2400">
                <a:solidFill>
                  <a:schemeClr val="dk1"/>
                </a:solidFill>
              </a:rPr>
              <a:t>δg (</a:t>
            </a:r>
            <a:r>
              <a:rPr lang="el" sz="1600">
                <a:solidFill>
                  <a:schemeClr val="dk1"/>
                </a:solidFill>
              </a:rPr>
              <a:t>LOWZ</a:t>
            </a:r>
            <a:r>
              <a:rPr lang="el" sz="2400">
                <a:solidFill>
                  <a:schemeClr val="dk1"/>
                </a:solidFill>
              </a:rPr>
              <a:t>)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385" name="Google Shape;385;p42"/>
          <p:cNvSpPr txBox="1">
            <a:spLocks noGrp="1"/>
          </p:cNvSpPr>
          <p:nvPr>
            <p:ph type="title"/>
          </p:nvPr>
        </p:nvSpPr>
        <p:spPr>
          <a:xfrm>
            <a:off x="1496933" y="208584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l" u="sng">
                <a:hlinkClick r:id="rId10"/>
              </a:rPr>
              <a:t>UFalcon2</a:t>
            </a:r>
            <a:endParaRPr/>
          </a:p>
        </p:txBody>
      </p:sp>
      <p:sp>
        <p:nvSpPr>
          <p:cNvPr id="386" name="Google Shape;386;p42"/>
          <p:cNvSpPr txBox="1"/>
          <p:nvPr/>
        </p:nvSpPr>
        <p:spPr>
          <a:xfrm>
            <a:off x="7522333" y="5994000"/>
            <a:ext cx="2232400" cy="801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l" sz="1600" u="sng">
                <a:solidFill>
                  <a:srgbClr val="0097A7"/>
                </a:solidFill>
                <a:latin typeface="Roboto"/>
                <a:ea typeface="Roboto"/>
                <a:cs typeface="Roboto"/>
                <a:sym typeface="Robo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Reeves et al. (2023)</a:t>
            </a:r>
            <a:endParaRPr sz="1600" u="sng">
              <a:solidFill>
                <a:srgbClr val="0097A7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ct val="115000"/>
              </a:lnSpc>
            </a:pPr>
            <a:endParaRPr sz="1467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3BE131-7506-79AB-FFE4-0FC2ADB0D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noProof="0"/>
              <a:t>Swiss cosmology days</a:t>
            </a:r>
            <a:endParaRPr lang="de-CH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C6BE8A-E896-D3BE-282A-C0C63FC1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2</a:t>
            </a:fld>
            <a:endParaRPr lang="de-CH" noProof="0"/>
          </a:p>
        </p:txBody>
      </p:sp>
      <p:sp>
        <p:nvSpPr>
          <p:cNvPr id="6" name="Google Shape;105;p16">
            <a:extLst>
              <a:ext uri="{FF2B5EF4-FFF2-40B4-BE49-F238E27FC236}">
                <a16:creationId xmlns:a16="http://schemas.microsoft.com/office/drawing/2014/main" id="{ABF2D004-A7E0-CB6B-A145-6B5D647559DE}"/>
              </a:ext>
            </a:extLst>
          </p:cNvPr>
          <p:cNvSpPr txBox="1">
            <a:spLocks/>
          </p:cNvSpPr>
          <p:nvPr/>
        </p:nvSpPr>
        <p:spPr>
          <a:xfrm>
            <a:off x="414000" y="1411200"/>
            <a:ext cx="6073064" cy="515155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>
            <a:lvl1pPr marL="539750" indent="-539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500" indent="-539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12900" indent="-533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2650" indent="-539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92400" indent="-539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dk1"/>
              </a:buClr>
            </a:pPr>
            <a:r>
              <a:rPr lang="en-GB" sz="2400" dirty="0">
                <a:solidFill>
                  <a:schemeClr val="dk1"/>
                </a:solidFill>
              </a:rPr>
              <a:t>Combining data from independent experiments allows to identify and mitigate systematics </a:t>
            </a:r>
          </a:p>
          <a:p>
            <a:pPr>
              <a:buClr>
                <a:schemeClr val="dk1"/>
              </a:buClr>
            </a:pPr>
            <a:r>
              <a:rPr lang="en-GB" sz="2400" dirty="0">
                <a:solidFill>
                  <a:schemeClr val="dk1"/>
                </a:solidFill>
              </a:rPr>
              <a:t>Test consistency between probes analysed in a consistent framework</a:t>
            </a:r>
          </a:p>
          <a:p>
            <a:pPr>
              <a:buClr>
                <a:schemeClr val="dk1"/>
              </a:buClr>
            </a:pPr>
            <a:r>
              <a:rPr lang="en-GB" sz="2400" dirty="0">
                <a:solidFill>
                  <a:schemeClr val="dk1"/>
                </a:solidFill>
              </a:rPr>
              <a:t>Many different scales and redshifts: end-to-end test of cosmological models with strong constraints due to degeneracy breaking </a:t>
            </a:r>
          </a:p>
          <a:p>
            <a:pPr marL="0" indent="0">
              <a:spcBef>
                <a:spcPts val="1600"/>
              </a:spcBef>
              <a:buFont typeface="+mj-lt"/>
              <a:buNone/>
            </a:pPr>
            <a:endParaRPr lang="en-GB"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Font typeface="+mj-lt"/>
              <a:buNone/>
            </a:pPr>
            <a:endParaRPr lang="en-GB" dirty="0"/>
          </a:p>
        </p:txBody>
      </p:sp>
      <p:pic>
        <p:nvPicPr>
          <p:cNvPr id="7" name="Google Shape;106;p16">
            <a:extLst>
              <a:ext uri="{FF2B5EF4-FFF2-40B4-BE49-F238E27FC236}">
                <a16:creationId xmlns:a16="http://schemas.microsoft.com/office/drawing/2014/main" id="{0BD265A5-063E-2BB6-5229-76D389D5BCB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96400" y="968400"/>
            <a:ext cx="4561200" cy="4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B8638CD-1843-8C0F-53A5-A538F7B12491}"/>
              </a:ext>
            </a:extLst>
          </p:cNvPr>
          <p:cNvSpPr txBox="1">
            <a:spLocks/>
          </p:cNvSpPr>
          <p:nvPr/>
        </p:nvSpPr>
        <p:spPr>
          <a:xfrm>
            <a:off x="730800" y="259200"/>
            <a:ext cx="10728325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H" dirty="0"/>
              <a:t>Combined probes: motivations</a:t>
            </a:r>
          </a:p>
        </p:txBody>
      </p:sp>
    </p:spTree>
    <p:extLst>
      <p:ext uri="{BB962C8B-B14F-4D97-AF65-F5344CB8AC3E}">
        <p14:creationId xmlns:p14="http://schemas.microsoft.com/office/powerpoint/2010/main" val="385734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l"/>
              <a:t>Validate pipeline with mock data</a:t>
            </a:r>
            <a:endParaRPr/>
          </a:p>
        </p:txBody>
      </p:sp>
      <p:sp>
        <p:nvSpPr>
          <p:cNvPr id="400" name="Google Shape;400;p44"/>
          <p:cNvSpPr txBox="1"/>
          <p:nvPr/>
        </p:nvSpPr>
        <p:spPr>
          <a:xfrm>
            <a:off x="492500" y="1754533"/>
            <a:ext cx="5311200" cy="4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57189">
              <a:buSzPts val="1800"/>
              <a:buChar char="●"/>
            </a:pPr>
            <a:r>
              <a:rPr lang="el" sz="2400"/>
              <a:t>Mock analysis of CMB, LSS (galaxy clustering, weak lensing and CMB lensing/ISW) </a:t>
            </a:r>
            <a:endParaRPr sz="2400"/>
          </a:p>
          <a:p>
            <a:pPr marL="609585" indent="-457189">
              <a:buSzPts val="1800"/>
              <a:buChar char="●"/>
            </a:pPr>
            <a:r>
              <a:rPr lang="el" sz="2400"/>
              <a:t>Validate covariance matrix and inference side of pipeline </a:t>
            </a:r>
            <a:endParaRPr sz="2400"/>
          </a:p>
          <a:p>
            <a:pPr marL="609585" indent="-457189">
              <a:buSzPts val="1800"/>
              <a:buChar char="●"/>
            </a:pPr>
            <a:r>
              <a:rPr lang="el" sz="2400"/>
              <a:t>Checked the pipeline reproduces literature results with real data for individual likelihoods</a:t>
            </a:r>
            <a:endParaRPr sz="2400"/>
          </a:p>
        </p:txBody>
      </p:sp>
      <p:sp>
        <p:nvSpPr>
          <p:cNvPr id="401" name="Google Shape;401;p44"/>
          <p:cNvSpPr txBox="1"/>
          <p:nvPr/>
        </p:nvSpPr>
        <p:spPr>
          <a:xfrm>
            <a:off x="492500" y="5965800"/>
            <a:ext cx="2232400" cy="801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l" sz="1600" u="sng">
                <a:solidFill>
                  <a:srgbClr val="0097A7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Reeves et al. (2023)</a:t>
            </a:r>
            <a:endParaRPr sz="1600" u="sng">
              <a:solidFill>
                <a:srgbClr val="0097A7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ct val="115000"/>
              </a:lnSpc>
            </a:pPr>
            <a:endParaRPr sz="1467">
              <a:solidFill>
                <a:schemeClr val="dk1"/>
              </a:solidFill>
            </a:endParaRPr>
          </a:p>
        </p:txBody>
      </p:sp>
      <p:pic>
        <p:nvPicPr>
          <p:cNvPr id="402" name="Google Shape;402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91767" y="1180567"/>
            <a:ext cx="5191535" cy="5201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6601" y="158167"/>
            <a:ext cx="7339897" cy="645160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45"/>
          <p:cNvSpPr txBox="1"/>
          <p:nvPr/>
        </p:nvSpPr>
        <p:spPr>
          <a:xfrm>
            <a:off x="225167" y="122234"/>
            <a:ext cx="4000000" cy="1761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l" sz="3400">
                <a:solidFill>
                  <a:schemeClr val="dk1"/>
                </a:solidFill>
              </a:rPr>
              <a:t>The multi-probe covariance matrix</a:t>
            </a:r>
            <a:endParaRPr sz="3400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</a:pPr>
            <a:endParaRPr sz="1467">
              <a:solidFill>
                <a:schemeClr val="dk1"/>
              </a:solidFill>
            </a:endParaRPr>
          </a:p>
        </p:txBody>
      </p:sp>
      <p:sp>
        <p:nvSpPr>
          <p:cNvPr id="409" name="Google Shape;409;p45"/>
          <p:cNvSpPr txBox="1"/>
          <p:nvPr/>
        </p:nvSpPr>
        <p:spPr>
          <a:xfrm>
            <a:off x="225167" y="1782068"/>
            <a:ext cx="4000000" cy="3644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457189">
              <a:lnSpc>
                <a:spcPct val="115000"/>
              </a:lnSpc>
              <a:buClr>
                <a:schemeClr val="dk1"/>
              </a:buClr>
              <a:buSzPts val="1800"/>
              <a:buChar char="●"/>
            </a:pPr>
            <a:r>
              <a:rPr lang="el" sz="2400">
                <a:solidFill>
                  <a:schemeClr val="dk1"/>
                </a:solidFill>
              </a:rPr>
              <a:t>Survey noise modelled on the map level </a:t>
            </a:r>
            <a:endParaRPr sz="2400">
              <a:solidFill>
                <a:schemeClr val="dk1"/>
              </a:solidFill>
            </a:endParaRPr>
          </a:p>
          <a:p>
            <a:pPr marL="609585" indent="-457189">
              <a:lnSpc>
                <a:spcPct val="115000"/>
              </a:lnSpc>
              <a:buClr>
                <a:schemeClr val="dk1"/>
              </a:buClr>
              <a:buSzPts val="1800"/>
              <a:buChar char="●"/>
            </a:pPr>
            <a:r>
              <a:rPr lang="el" sz="2400">
                <a:solidFill>
                  <a:schemeClr val="dk1"/>
                </a:solidFill>
              </a:rPr>
              <a:t>Using 2000 random</a:t>
            </a:r>
            <a:r>
              <a:rPr lang="el" sz="2400">
                <a:solidFill>
                  <a:schemeClr val="dk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l" sz="2400" b="1">
                <a:solidFill>
                  <a:schemeClr val="dk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cosmogrid</a:t>
            </a:r>
            <a:r>
              <a:rPr lang="el" sz="2400">
                <a:solidFill>
                  <a:schemeClr val="dk1"/>
                </a:solidFill>
              </a:rPr>
              <a:t> fiducial simulations</a:t>
            </a:r>
            <a:endParaRPr sz="2400">
              <a:solidFill>
                <a:schemeClr val="dk1"/>
              </a:solidFill>
            </a:endParaRPr>
          </a:p>
          <a:p>
            <a:pPr marL="609585" indent="-457189">
              <a:lnSpc>
                <a:spcPct val="115000"/>
              </a:lnSpc>
              <a:buClr>
                <a:schemeClr val="dk1"/>
              </a:buClr>
              <a:buSzPts val="1800"/>
              <a:buChar char="●"/>
            </a:pPr>
            <a:r>
              <a:rPr lang="el" sz="2400">
                <a:solidFill>
                  <a:schemeClr val="dk1"/>
                </a:solidFill>
              </a:rPr>
              <a:t>Checked convergence</a:t>
            </a:r>
            <a:endParaRPr sz="2400">
              <a:solidFill>
                <a:schemeClr val="dk1"/>
              </a:solidFill>
            </a:endParaRPr>
          </a:p>
          <a:p>
            <a:pPr marL="609585" indent="-457189">
              <a:lnSpc>
                <a:spcPct val="115000"/>
              </a:lnSpc>
              <a:buClr>
                <a:schemeClr val="dk1"/>
              </a:buClr>
              <a:buSzPts val="1800"/>
              <a:buChar char="●"/>
            </a:pPr>
            <a:r>
              <a:rPr lang="el" sz="2400">
                <a:solidFill>
                  <a:schemeClr val="dk1"/>
                </a:solidFill>
              </a:rPr>
              <a:t>CMB primary and BAO treated separately 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410" name="Google Shape;410;p45"/>
          <p:cNvSpPr txBox="1"/>
          <p:nvPr/>
        </p:nvSpPr>
        <p:spPr>
          <a:xfrm>
            <a:off x="990733" y="5815800"/>
            <a:ext cx="4000000" cy="801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l" sz="1600" u="sng">
                <a:solidFill>
                  <a:srgbClr val="0097A7"/>
                </a:solid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Reeves et al. (2023)</a:t>
            </a:r>
            <a:endParaRPr sz="1600" u="sng">
              <a:solidFill>
                <a:srgbClr val="0097A7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ct val="115000"/>
              </a:lnSpc>
            </a:pPr>
            <a:endParaRPr sz="1467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7"/>
          <p:cNvSpPr txBox="1">
            <a:spLocks noGrp="1"/>
          </p:cNvSpPr>
          <p:nvPr>
            <p:ph type="title"/>
          </p:nvPr>
        </p:nvSpPr>
        <p:spPr>
          <a:xfrm>
            <a:off x="2133467" y="350351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l"/>
              <a:t>UFalcon2</a:t>
            </a:r>
            <a:endParaRPr/>
          </a:p>
        </p:txBody>
      </p:sp>
      <p:pic>
        <p:nvPicPr>
          <p:cNvPr id="427" name="Google Shape;42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234" y="262998"/>
            <a:ext cx="1079933" cy="1079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1182" y="3057100"/>
            <a:ext cx="2181935" cy="2129400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47"/>
          <p:cNvSpPr/>
          <p:nvPr/>
        </p:nvSpPr>
        <p:spPr>
          <a:xfrm>
            <a:off x="4940000" y="5433267"/>
            <a:ext cx="2312000" cy="997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l" sz="1600" b="1"/>
              <a:t> Cosmogrid</a:t>
            </a:r>
            <a:r>
              <a:rPr lang="el" sz="1600"/>
              <a:t> (PkDGraV N-body simulations)</a:t>
            </a:r>
            <a:endParaRPr sz="1600"/>
          </a:p>
        </p:txBody>
      </p:sp>
      <p:pic>
        <p:nvPicPr>
          <p:cNvPr id="430" name="Google Shape;430;p47"/>
          <p:cNvPicPr preferRelativeResize="0"/>
          <p:nvPr/>
        </p:nvPicPr>
        <p:blipFill rotWithShape="1">
          <a:blip r:embed="rId5">
            <a:alphaModFix/>
          </a:blip>
          <a:srcRect t="5033"/>
          <a:stretch/>
        </p:blipFill>
        <p:spPr>
          <a:xfrm>
            <a:off x="4886201" y="767900"/>
            <a:ext cx="2419601" cy="14302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1" name="Google Shape;431;p47"/>
          <p:cNvCxnSpPr/>
          <p:nvPr/>
        </p:nvCxnSpPr>
        <p:spPr>
          <a:xfrm rot="10800000">
            <a:off x="6072135" y="2198167"/>
            <a:ext cx="0" cy="73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32" name="Google Shape;432;p47"/>
          <p:cNvSpPr/>
          <p:nvPr/>
        </p:nvSpPr>
        <p:spPr>
          <a:xfrm>
            <a:off x="5527600" y="343303"/>
            <a:ext cx="1201600" cy="4068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l" sz="1600">
                <a:solidFill>
                  <a:schemeClr val="dk1"/>
                </a:solidFill>
              </a:rPr>
              <a:t>ϰ</a:t>
            </a:r>
            <a:r>
              <a:rPr lang="el" sz="1600" baseline="-25000">
                <a:solidFill>
                  <a:schemeClr val="dk1"/>
                </a:solidFill>
              </a:rPr>
              <a:t>weak lensing</a:t>
            </a:r>
            <a:endParaRPr sz="1600"/>
          </a:p>
        </p:txBody>
      </p:sp>
      <p:sp>
        <p:nvSpPr>
          <p:cNvPr id="433" name="Google Shape;433;p47"/>
          <p:cNvSpPr txBox="1"/>
          <p:nvPr/>
        </p:nvSpPr>
        <p:spPr>
          <a:xfrm>
            <a:off x="481767" y="2281133"/>
            <a:ext cx="3840400" cy="3570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423323">
              <a:buSzPts val="1400"/>
              <a:buChar char="●"/>
            </a:pPr>
            <a:r>
              <a:rPr lang="el" sz="2400"/>
              <a:t>Use Born approximation weak lensing kernel </a:t>
            </a:r>
            <a:endParaRPr sz="2400"/>
          </a:p>
          <a:p>
            <a:pPr marL="609585" indent="-423323">
              <a:buSzPts val="1400"/>
              <a:buChar char="●"/>
            </a:pPr>
            <a:r>
              <a:rPr lang="el" sz="2400"/>
              <a:t>Approximate integral over matter density as sum over lighcone shells</a:t>
            </a:r>
            <a:endParaRPr sz="2400"/>
          </a:p>
          <a:p>
            <a:pPr marL="609585" indent="-423323">
              <a:buSzPts val="1400"/>
              <a:buChar char="●"/>
            </a:pPr>
            <a:r>
              <a:rPr lang="el" sz="2400"/>
              <a:t>Input source n(z) distribution </a:t>
            </a:r>
            <a:endParaRPr sz="2400"/>
          </a:p>
        </p:txBody>
      </p:sp>
      <p:pic>
        <p:nvPicPr>
          <p:cNvPr id="434" name="Google Shape;434;p47"/>
          <p:cNvPicPr preferRelativeResize="0"/>
          <p:nvPr/>
        </p:nvPicPr>
        <p:blipFill rotWithShape="1">
          <a:blip r:embed="rId6">
            <a:alphaModFix/>
          </a:blip>
          <a:srcRect l="-15963" r="-5987"/>
          <a:stretch/>
        </p:blipFill>
        <p:spPr>
          <a:xfrm>
            <a:off x="7252001" y="2732234"/>
            <a:ext cx="4368465" cy="534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47"/>
          <p:cNvPicPr preferRelativeResize="0"/>
          <p:nvPr/>
        </p:nvPicPr>
        <p:blipFill rotWithShape="1">
          <a:blip r:embed="rId7">
            <a:alphaModFix/>
          </a:blip>
          <a:srcRect t="8138"/>
          <a:stretch/>
        </p:blipFill>
        <p:spPr>
          <a:xfrm>
            <a:off x="7340501" y="3622900"/>
            <a:ext cx="4673535" cy="430800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47"/>
          <p:cNvSpPr/>
          <p:nvPr/>
        </p:nvSpPr>
        <p:spPr>
          <a:xfrm>
            <a:off x="10461800" y="2764800"/>
            <a:ext cx="260400" cy="2480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37" name="Google Shape;437;p47"/>
          <p:cNvSpPr/>
          <p:nvPr/>
        </p:nvSpPr>
        <p:spPr>
          <a:xfrm>
            <a:off x="9031900" y="3714300"/>
            <a:ext cx="336800" cy="2480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38" name="Google Shape;438;p47"/>
          <p:cNvSpPr/>
          <p:nvPr/>
        </p:nvSpPr>
        <p:spPr>
          <a:xfrm>
            <a:off x="8860233" y="2784000"/>
            <a:ext cx="336800" cy="4308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439" name="Google Shape;439;p47"/>
          <p:cNvCxnSpPr/>
          <p:nvPr/>
        </p:nvCxnSpPr>
        <p:spPr>
          <a:xfrm rot="10800000">
            <a:off x="8821800" y="2237433"/>
            <a:ext cx="197200" cy="438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40" name="Google Shape;440;p47"/>
          <p:cNvCxnSpPr/>
          <p:nvPr/>
        </p:nvCxnSpPr>
        <p:spPr>
          <a:xfrm rot="10800000" flipH="1">
            <a:off x="10633400" y="2256267"/>
            <a:ext cx="190800" cy="413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41" name="Google Shape;441;p47"/>
          <p:cNvCxnSpPr/>
          <p:nvPr/>
        </p:nvCxnSpPr>
        <p:spPr>
          <a:xfrm>
            <a:off x="9228733" y="4086833"/>
            <a:ext cx="95200" cy="406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42" name="Google Shape;442;p47"/>
          <p:cNvSpPr/>
          <p:nvPr/>
        </p:nvSpPr>
        <p:spPr>
          <a:xfrm>
            <a:off x="7909100" y="1745581"/>
            <a:ext cx="1459600" cy="4068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l" sz="1067"/>
              <a:t>Sum over lightcone shells</a:t>
            </a:r>
            <a:endParaRPr sz="1067"/>
          </a:p>
        </p:txBody>
      </p:sp>
      <p:sp>
        <p:nvSpPr>
          <p:cNvPr id="443" name="Google Shape;443;p47"/>
          <p:cNvSpPr/>
          <p:nvPr/>
        </p:nvSpPr>
        <p:spPr>
          <a:xfrm>
            <a:off x="10178300" y="1665367"/>
            <a:ext cx="1835600" cy="534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l" sz="1067"/>
              <a:t>Number of DM simulation particles at angle theta in given shell</a:t>
            </a:r>
            <a:endParaRPr sz="1067"/>
          </a:p>
        </p:txBody>
      </p:sp>
      <p:sp>
        <p:nvSpPr>
          <p:cNvPr id="444" name="Google Shape;444;p47"/>
          <p:cNvSpPr/>
          <p:nvPr/>
        </p:nvSpPr>
        <p:spPr>
          <a:xfrm>
            <a:off x="8751233" y="4573680"/>
            <a:ext cx="1370000" cy="328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l" sz="1067"/>
              <a:t>Source redshift distribution</a:t>
            </a:r>
            <a:endParaRPr sz="1067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48"/>
          <p:cNvSpPr txBox="1">
            <a:spLocks noGrp="1"/>
          </p:cNvSpPr>
          <p:nvPr>
            <p:ph type="title"/>
          </p:nvPr>
        </p:nvSpPr>
        <p:spPr>
          <a:xfrm>
            <a:off x="2133467" y="350351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l"/>
              <a:t>UFalcon2</a:t>
            </a:r>
            <a:endParaRPr/>
          </a:p>
        </p:txBody>
      </p:sp>
      <p:pic>
        <p:nvPicPr>
          <p:cNvPr id="450" name="Google Shape;45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234" y="262998"/>
            <a:ext cx="1079933" cy="1079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1182" y="3057100"/>
            <a:ext cx="2181935" cy="2129400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48"/>
          <p:cNvSpPr/>
          <p:nvPr/>
        </p:nvSpPr>
        <p:spPr>
          <a:xfrm>
            <a:off x="4940000" y="5433267"/>
            <a:ext cx="2312000" cy="997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l" sz="1600" b="1"/>
              <a:t> Cosmogrid</a:t>
            </a:r>
            <a:r>
              <a:rPr lang="el" sz="1600"/>
              <a:t> (PkDGraV N-body simulations)</a:t>
            </a:r>
            <a:endParaRPr sz="1600"/>
          </a:p>
        </p:txBody>
      </p:sp>
      <p:pic>
        <p:nvPicPr>
          <p:cNvPr id="453" name="Google Shape;453;p48"/>
          <p:cNvPicPr preferRelativeResize="0"/>
          <p:nvPr/>
        </p:nvPicPr>
        <p:blipFill rotWithShape="1">
          <a:blip r:embed="rId5">
            <a:alphaModFix/>
          </a:blip>
          <a:srcRect t="5793"/>
          <a:stretch/>
        </p:blipFill>
        <p:spPr>
          <a:xfrm>
            <a:off x="887967" y="1751301"/>
            <a:ext cx="2271133" cy="13474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4" name="Google Shape;454;p48"/>
          <p:cNvCxnSpPr/>
          <p:nvPr/>
        </p:nvCxnSpPr>
        <p:spPr>
          <a:xfrm rot="10800000">
            <a:off x="3572584" y="2675667"/>
            <a:ext cx="1284000" cy="890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55" name="Google Shape;455;p48"/>
          <p:cNvSpPr/>
          <p:nvPr/>
        </p:nvSpPr>
        <p:spPr>
          <a:xfrm>
            <a:off x="1635333" y="1319033"/>
            <a:ext cx="776400" cy="3280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l" sz="1600">
                <a:solidFill>
                  <a:schemeClr val="dk1"/>
                </a:solidFill>
              </a:rPr>
              <a:t>ϰ</a:t>
            </a:r>
            <a:r>
              <a:rPr lang="el" sz="1600" baseline="-25000">
                <a:solidFill>
                  <a:schemeClr val="dk1"/>
                </a:solidFill>
              </a:rPr>
              <a:t>CMB</a:t>
            </a:r>
            <a:endParaRPr sz="1600"/>
          </a:p>
        </p:txBody>
      </p:sp>
      <p:sp>
        <p:nvSpPr>
          <p:cNvPr id="456" name="Google Shape;456;p48"/>
          <p:cNvSpPr txBox="1"/>
          <p:nvPr/>
        </p:nvSpPr>
        <p:spPr>
          <a:xfrm>
            <a:off x="7437767" y="1319034"/>
            <a:ext cx="4000000" cy="172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423323">
              <a:buClr>
                <a:schemeClr val="dk1"/>
              </a:buClr>
              <a:buSzPts val="1400"/>
              <a:buChar char="●"/>
            </a:pPr>
            <a:r>
              <a:rPr lang="el" sz="2400">
                <a:solidFill>
                  <a:schemeClr val="dk1"/>
                </a:solidFill>
              </a:rPr>
              <a:t>Identical to weak lensing shear case but with Dirac-function source at z_cmb  </a:t>
            </a:r>
            <a:endParaRPr sz="2400"/>
          </a:p>
        </p:txBody>
      </p:sp>
      <p:pic>
        <p:nvPicPr>
          <p:cNvPr id="457" name="Google Shape;457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80533" y="4048634"/>
            <a:ext cx="3871968" cy="565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48"/>
          <p:cNvPicPr preferRelativeResize="0"/>
          <p:nvPr/>
        </p:nvPicPr>
        <p:blipFill rotWithShape="1">
          <a:blip r:embed="rId7">
            <a:alphaModFix/>
          </a:blip>
          <a:srcRect l="-15963" r="-5987"/>
          <a:stretch/>
        </p:blipFill>
        <p:spPr>
          <a:xfrm>
            <a:off x="7367601" y="3114367"/>
            <a:ext cx="4368465" cy="534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49"/>
          <p:cNvSpPr txBox="1">
            <a:spLocks noGrp="1"/>
          </p:cNvSpPr>
          <p:nvPr>
            <p:ph type="title"/>
          </p:nvPr>
        </p:nvSpPr>
        <p:spPr>
          <a:xfrm>
            <a:off x="2133467" y="350351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l"/>
              <a:t>UFalcon2</a:t>
            </a:r>
            <a:endParaRPr/>
          </a:p>
        </p:txBody>
      </p:sp>
      <p:pic>
        <p:nvPicPr>
          <p:cNvPr id="464" name="Google Shape;46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234" y="262998"/>
            <a:ext cx="1079933" cy="1079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1182" y="3057100"/>
            <a:ext cx="2181935" cy="2129400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49"/>
          <p:cNvSpPr/>
          <p:nvPr/>
        </p:nvSpPr>
        <p:spPr>
          <a:xfrm>
            <a:off x="4940000" y="5433267"/>
            <a:ext cx="2312000" cy="997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l" sz="1600" b="1"/>
              <a:t> Cosmogrid</a:t>
            </a:r>
            <a:r>
              <a:rPr lang="el" sz="1600"/>
              <a:t> (PkDGraV N-body simulations)</a:t>
            </a:r>
            <a:endParaRPr sz="1600"/>
          </a:p>
        </p:txBody>
      </p:sp>
      <p:pic>
        <p:nvPicPr>
          <p:cNvPr id="467" name="Google Shape;467;p49"/>
          <p:cNvPicPr preferRelativeResize="0"/>
          <p:nvPr/>
        </p:nvPicPr>
        <p:blipFill rotWithShape="1">
          <a:blip r:embed="rId5">
            <a:alphaModFix/>
          </a:blip>
          <a:srcRect t="8808" b="9"/>
          <a:stretch/>
        </p:blipFill>
        <p:spPr>
          <a:xfrm>
            <a:off x="8930267" y="4569867"/>
            <a:ext cx="2419600" cy="139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49"/>
          <p:cNvPicPr preferRelativeResize="0"/>
          <p:nvPr/>
        </p:nvPicPr>
        <p:blipFill rotWithShape="1">
          <a:blip r:embed="rId6">
            <a:alphaModFix/>
          </a:blip>
          <a:srcRect t="6489"/>
          <a:stretch/>
        </p:blipFill>
        <p:spPr>
          <a:xfrm>
            <a:off x="8882518" y="1661501"/>
            <a:ext cx="2515101" cy="15270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9" name="Google Shape;469;p49"/>
          <p:cNvCxnSpPr/>
          <p:nvPr/>
        </p:nvCxnSpPr>
        <p:spPr>
          <a:xfrm rot="10800000" flipH="1">
            <a:off x="7385533" y="2834767"/>
            <a:ext cx="1404800" cy="85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70" name="Google Shape;470;p49"/>
          <p:cNvCxnSpPr/>
          <p:nvPr/>
        </p:nvCxnSpPr>
        <p:spPr>
          <a:xfrm>
            <a:off x="7391900" y="4334700"/>
            <a:ext cx="1379200" cy="616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71" name="Google Shape;471;p49"/>
          <p:cNvSpPr/>
          <p:nvPr/>
        </p:nvSpPr>
        <p:spPr>
          <a:xfrm>
            <a:off x="9498087" y="1185600"/>
            <a:ext cx="1284000" cy="3280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l" sz="1600">
                <a:solidFill>
                  <a:schemeClr val="dk1"/>
                </a:solidFill>
              </a:rPr>
              <a:t>δg CMASS</a:t>
            </a:r>
            <a:endParaRPr sz="1600"/>
          </a:p>
        </p:txBody>
      </p:sp>
      <p:sp>
        <p:nvSpPr>
          <p:cNvPr id="472" name="Google Shape;472;p49"/>
          <p:cNvSpPr/>
          <p:nvPr/>
        </p:nvSpPr>
        <p:spPr>
          <a:xfrm>
            <a:off x="9498087" y="4109133"/>
            <a:ext cx="1284000" cy="3280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l" sz="1600">
                <a:solidFill>
                  <a:schemeClr val="dk1"/>
                </a:solidFill>
              </a:rPr>
              <a:t>δg LOWZ</a:t>
            </a:r>
            <a:endParaRPr sz="1600"/>
          </a:p>
        </p:txBody>
      </p:sp>
      <p:sp>
        <p:nvSpPr>
          <p:cNvPr id="473" name="Google Shape;473;p49"/>
          <p:cNvSpPr txBox="1"/>
          <p:nvPr/>
        </p:nvSpPr>
        <p:spPr>
          <a:xfrm>
            <a:off x="828900" y="1568034"/>
            <a:ext cx="3840400" cy="2831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423323">
              <a:buSzPts val="1400"/>
              <a:buChar char="●"/>
            </a:pPr>
            <a:r>
              <a:rPr lang="el" sz="2400"/>
              <a:t>Linear bias model currently implemented</a:t>
            </a:r>
            <a:endParaRPr sz="2400"/>
          </a:p>
          <a:p>
            <a:pPr marL="609585" indent="-423323">
              <a:buSzPts val="1400"/>
              <a:buChar char="●"/>
            </a:pPr>
            <a:r>
              <a:rPr lang="el" sz="2400"/>
              <a:t>Ongoing work to introduce EFTofLSS forward model</a:t>
            </a:r>
            <a:endParaRPr sz="2400"/>
          </a:p>
          <a:p>
            <a:pPr marL="609585"/>
            <a:endParaRPr sz="2400"/>
          </a:p>
        </p:txBody>
      </p:sp>
      <p:pic>
        <p:nvPicPr>
          <p:cNvPr id="474" name="Google Shape;474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4883" y="4108833"/>
            <a:ext cx="3661029" cy="6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4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94267" y="5008434"/>
            <a:ext cx="3001932" cy="492367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49"/>
          <p:cNvSpPr/>
          <p:nvPr/>
        </p:nvSpPr>
        <p:spPr>
          <a:xfrm>
            <a:off x="2580700" y="5130617"/>
            <a:ext cx="336800" cy="2480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477" name="Google Shape;477;p49"/>
          <p:cNvCxnSpPr/>
          <p:nvPr/>
        </p:nvCxnSpPr>
        <p:spPr>
          <a:xfrm>
            <a:off x="2745733" y="5436933"/>
            <a:ext cx="279600" cy="340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78" name="Google Shape;478;p49"/>
          <p:cNvSpPr/>
          <p:nvPr/>
        </p:nvSpPr>
        <p:spPr>
          <a:xfrm>
            <a:off x="2580700" y="5902047"/>
            <a:ext cx="1370000" cy="328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l" sz="1067"/>
              <a:t>Source redshift distribution</a:t>
            </a:r>
            <a:endParaRPr sz="1067"/>
          </a:p>
        </p:txBody>
      </p:sp>
      <p:sp>
        <p:nvSpPr>
          <p:cNvPr id="479" name="Google Shape;479;p49"/>
          <p:cNvSpPr/>
          <p:nvPr/>
        </p:nvSpPr>
        <p:spPr>
          <a:xfrm>
            <a:off x="2296984" y="5130600"/>
            <a:ext cx="336800" cy="2480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480" name="Google Shape;480;p49"/>
          <p:cNvCxnSpPr/>
          <p:nvPr/>
        </p:nvCxnSpPr>
        <p:spPr>
          <a:xfrm flipH="1">
            <a:off x="1366584" y="5431317"/>
            <a:ext cx="930400" cy="41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81" name="Google Shape;481;p49"/>
          <p:cNvSpPr/>
          <p:nvPr/>
        </p:nvSpPr>
        <p:spPr>
          <a:xfrm>
            <a:off x="526233" y="5902047"/>
            <a:ext cx="1370000" cy="328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l" sz="1067"/>
              <a:t>Linear bias model</a:t>
            </a:r>
            <a:endParaRPr sz="1067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50"/>
          <p:cNvSpPr txBox="1">
            <a:spLocks noGrp="1"/>
          </p:cNvSpPr>
          <p:nvPr>
            <p:ph type="title"/>
          </p:nvPr>
        </p:nvSpPr>
        <p:spPr>
          <a:xfrm>
            <a:off x="2133467" y="350351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l"/>
              <a:t>UFalcon2</a:t>
            </a:r>
            <a:endParaRPr/>
          </a:p>
        </p:txBody>
      </p:sp>
      <p:pic>
        <p:nvPicPr>
          <p:cNvPr id="487" name="Google Shape;48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234" y="262998"/>
            <a:ext cx="1079933" cy="1079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1182" y="3057100"/>
            <a:ext cx="2181935" cy="2129400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50"/>
          <p:cNvSpPr/>
          <p:nvPr/>
        </p:nvSpPr>
        <p:spPr>
          <a:xfrm>
            <a:off x="4940000" y="5433267"/>
            <a:ext cx="2312000" cy="997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l" sz="1600" b="1"/>
              <a:t> Cosmogrid</a:t>
            </a:r>
            <a:r>
              <a:rPr lang="el" sz="1600"/>
              <a:t> (PkDGraV N-body simulations)</a:t>
            </a:r>
            <a:endParaRPr sz="1600"/>
          </a:p>
        </p:txBody>
      </p:sp>
      <p:pic>
        <p:nvPicPr>
          <p:cNvPr id="490" name="Google Shape;490;p50"/>
          <p:cNvPicPr preferRelativeResize="0"/>
          <p:nvPr/>
        </p:nvPicPr>
        <p:blipFill rotWithShape="1">
          <a:blip r:embed="rId5">
            <a:alphaModFix/>
          </a:blip>
          <a:srcRect t="4233" b="-9"/>
          <a:stretch/>
        </p:blipFill>
        <p:spPr>
          <a:xfrm>
            <a:off x="785367" y="4534900"/>
            <a:ext cx="2476367" cy="14624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1" name="Google Shape;491;p50"/>
          <p:cNvCxnSpPr/>
          <p:nvPr/>
        </p:nvCxnSpPr>
        <p:spPr>
          <a:xfrm flipH="1">
            <a:off x="3495533" y="4207600"/>
            <a:ext cx="1354000" cy="578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92" name="Google Shape;492;p50"/>
          <p:cNvSpPr/>
          <p:nvPr/>
        </p:nvSpPr>
        <p:spPr>
          <a:xfrm>
            <a:off x="1522339" y="4109133"/>
            <a:ext cx="1002400" cy="3280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l" sz="1600">
                <a:solidFill>
                  <a:schemeClr val="dk1"/>
                </a:solidFill>
              </a:rPr>
              <a:t>δT/T</a:t>
            </a:r>
            <a:r>
              <a:rPr lang="el" sz="1600" baseline="-25000">
                <a:solidFill>
                  <a:schemeClr val="dk1"/>
                </a:solidFill>
              </a:rPr>
              <a:t>ISW</a:t>
            </a:r>
            <a:endParaRPr sz="1600"/>
          </a:p>
        </p:txBody>
      </p:sp>
      <p:sp>
        <p:nvSpPr>
          <p:cNvPr id="493" name="Google Shape;493;p50"/>
          <p:cNvSpPr txBox="1"/>
          <p:nvPr/>
        </p:nvSpPr>
        <p:spPr>
          <a:xfrm>
            <a:off x="3958067" y="1056134"/>
            <a:ext cx="5269200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406390">
              <a:buSzPts val="1200"/>
              <a:buChar char="●"/>
            </a:pPr>
            <a:r>
              <a:rPr lang="el" sz="1600"/>
              <a:t>New routine utilising the Spherical Bessel transform</a:t>
            </a:r>
            <a:endParaRPr sz="1600" b="1"/>
          </a:p>
          <a:p>
            <a:pPr marL="609585" indent="-406390">
              <a:buSzPts val="1200"/>
              <a:buChar char="●"/>
            </a:pPr>
            <a:r>
              <a:rPr lang="el" sz="1600"/>
              <a:t>Significant improvement over previous implementation requiring interpolation over snapshot to estimate potential</a:t>
            </a:r>
            <a:endParaRPr sz="1600"/>
          </a:p>
        </p:txBody>
      </p:sp>
      <p:pic>
        <p:nvPicPr>
          <p:cNvPr id="494" name="Google Shape;494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98234" y="4300403"/>
            <a:ext cx="4245599" cy="538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532967" y="2921883"/>
            <a:ext cx="2976133" cy="46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5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993201" y="3605934"/>
            <a:ext cx="2055665" cy="537133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50"/>
          <p:cNvSpPr/>
          <p:nvPr/>
        </p:nvSpPr>
        <p:spPr>
          <a:xfrm>
            <a:off x="9044033" y="3750500"/>
            <a:ext cx="388000" cy="2480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98" name="Google Shape;498;p50"/>
          <p:cNvSpPr/>
          <p:nvPr/>
        </p:nvSpPr>
        <p:spPr>
          <a:xfrm>
            <a:off x="7214133" y="3461165"/>
            <a:ext cx="1391200" cy="3648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l" sz="1067"/>
              <a:t>SBT transform of DM field</a:t>
            </a:r>
            <a:endParaRPr sz="1067"/>
          </a:p>
        </p:txBody>
      </p:sp>
      <p:cxnSp>
        <p:nvCxnSpPr>
          <p:cNvPr id="499" name="Google Shape;499;p50"/>
          <p:cNvCxnSpPr/>
          <p:nvPr/>
        </p:nvCxnSpPr>
        <p:spPr>
          <a:xfrm rot="10800000">
            <a:off x="8647667" y="3678547"/>
            <a:ext cx="282000" cy="104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00" name="Google Shape;500;p50"/>
          <p:cNvSpPr/>
          <p:nvPr/>
        </p:nvSpPr>
        <p:spPr>
          <a:xfrm>
            <a:off x="11121100" y="4445867"/>
            <a:ext cx="326000" cy="2480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501" name="Google Shape;501;p50"/>
          <p:cNvCxnSpPr/>
          <p:nvPr/>
        </p:nvCxnSpPr>
        <p:spPr>
          <a:xfrm flipH="1">
            <a:off x="10957400" y="4750347"/>
            <a:ext cx="234800" cy="321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02" name="Google Shape;502;p50"/>
          <p:cNvSpPr/>
          <p:nvPr/>
        </p:nvSpPr>
        <p:spPr>
          <a:xfrm>
            <a:off x="10040567" y="5128400"/>
            <a:ext cx="1597600" cy="526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l" sz="1067"/>
              <a:t>Linear growth factor (from Astropy instance)</a:t>
            </a:r>
            <a:endParaRPr sz="1067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1401" y="267901"/>
            <a:ext cx="6708401" cy="6708401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51"/>
          <p:cNvSpPr txBox="1">
            <a:spLocks noGrp="1"/>
          </p:cNvSpPr>
          <p:nvPr>
            <p:ph type="title"/>
          </p:nvPr>
        </p:nvSpPr>
        <p:spPr>
          <a:xfrm>
            <a:off x="415600" y="2152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l"/>
              <a:t>Covariance matrix validation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5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l"/>
              <a:t>A cosmologists neutrino mass review</a:t>
            </a:r>
            <a:endParaRPr/>
          </a:p>
        </p:txBody>
      </p:sp>
      <p:sp>
        <p:nvSpPr>
          <p:cNvPr id="514" name="Google Shape;514;p5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6062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lnSpc>
                <a:spcPct val="95000"/>
              </a:lnSpc>
            </a:pPr>
            <a:r>
              <a:rPr lang="el"/>
              <a:t>From oscillation experiments (e.g. Super-Kamiokande, SNO, KamLAND) there are two possible mass orderings: normal ordering (NO) and Inverted ordering (IO) </a:t>
            </a:r>
            <a:endParaRPr/>
          </a:p>
          <a:p>
            <a:pPr>
              <a:lnSpc>
                <a:spcPct val="95000"/>
              </a:lnSpc>
            </a:pPr>
            <a:r>
              <a:rPr lang="el"/>
              <a:t>Lab based measurements: KATRIN upper limit of electron anti-neutrino mass of 0.8eV </a:t>
            </a:r>
            <a:r>
              <a:rPr lang="el" sz="1067"/>
              <a:t>(doi: 10.1038/s41567-021-01463-1)</a:t>
            </a:r>
            <a:endParaRPr sz="1067"/>
          </a:p>
          <a:p>
            <a:pPr>
              <a:lnSpc>
                <a:spcPct val="95000"/>
              </a:lnSpc>
            </a:pPr>
            <a:r>
              <a:rPr lang="el"/>
              <a:t>Cosmology sensitive to sum of neutrino mass eigenstates* (     )- current precision at least 10X stronger** than lab based measurements</a:t>
            </a:r>
            <a:endParaRPr/>
          </a:p>
        </p:txBody>
      </p:sp>
      <p:pic>
        <p:nvPicPr>
          <p:cNvPr id="515" name="Google Shape;51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8767" y="1308234"/>
            <a:ext cx="3699565" cy="3216433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52"/>
          <p:cNvSpPr txBox="1"/>
          <p:nvPr/>
        </p:nvSpPr>
        <p:spPr>
          <a:xfrm>
            <a:off x="10639400" y="4181767"/>
            <a:ext cx="1401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l" sz="1067"/>
              <a:t>Image credit: Pablo Fernandez</a:t>
            </a:r>
            <a:endParaRPr sz="1067"/>
          </a:p>
        </p:txBody>
      </p:sp>
      <p:sp>
        <p:nvSpPr>
          <p:cNvPr id="517" name="Google Shape;517;p52"/>
          <p:cNvSpPr txBox="1"/>
          <p:nvPr/>
        </p:nvSpPr>
        <p:spPr>
          <a:xfrm>
            <a:off x="1226167" y="6221000"/>
            <a:ext cx="3300400" cy="5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l" sz="1200">
                <a:solidFill>
                  <a:schemeClr val="dk2"/>
                </a:solidFill>
              </a:rPr>
              <a:t>* Based on sensitivity of current data</a:t>
            </a:r>
            <a:endParaRPr sz="1200">
              <a:solidFill>
                <a:schemeClr val="dk2"/>
              </a:solidFill>
            </a:endParaRPr>
          </a:p>
          <a:p>
            <a:r>
              <a:rPr lang="el" sz="1200">
                <a:solidFill>
                  <a:schemeClr val="dk2"/>
                </a:solidFill>
              </a:rPr>
              <a:t>** Model dependent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518" name="Google Shape;518;p52"/>
          <p:cNvSpPr txBox="1"/>
          <p:nvPr/>
        </p:nvSpPr>
        <p:spPr>
          <a:xfrm>
            <a:off x="6983033" y="5444600"/>
            <a:ext cx="4205200" cy="1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l" sz="2400">
                <a:solidFill>
                  <a:schemeClr val="dk2"/>
                </a:solidFill>
              </a:rPr>
              <a:t> Planck + DESI Y1 BAO in                </a:t>
            </a:r>
            <a:endParaRPr sz="2400">
              <a:solidFill>
                <a:schemeClr val="dk2"/>
              </a:solidFill>
            </a:endParaRPr>
          </a:p>
        </p:txBody>
      </p:sp>
      <p:pic>
        <p:nvPicPr>
          <p:cNvPr id="519" name="Google Shape;519;p52" title="[89,89,89,&quot;https://www.codecogs.com/eqnedit.php?latex=M_%5Cnu%3C0.072%5Cmathrm%7BeV%7D#0&quot;]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9599" y="4912234"/>
            <a:ext cx="3755087" cy="50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52" title="[89,89,89,&quot;https://www.codecogs.com/eqnedit.php?latex=%5Cnu%20%5CLambda%20%5Cmathrm%7BCDM%7D#0&quot;]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12401" y="5967000"/>
            <a:ext cx="1222217" cy="254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52"/>
          <p:cNvSpPr txBox="1"/>
          <p:nvPr/>
        </p:nvSpPr>
        <p:spPr>
          <a:xfrm>
            <a:off x="10374800" y="6076200"/>
            <a:ext cx="1401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l" sz="1067"/>
              <a:t>DESI collaboration, 2024</a:t>
            </a:r>
            <a:endParaRPr sz="1067"/>
          </a:p>
        </p:txBody>
      </p:sp>
      <p:pic>
        <p:nvPicPr>
          <p:cNvPr id="522" name="Google Shape;522;p52" title="[89,89,89,&quot;https://www.codecogs.com/eqnedit.php?latex=M_%5Cnu#0&quot;]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29268" y="4841567"/>
            <a:ext cx="409097" cy="25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Google Shape;527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3737" y="978834"/>
            <a:ext cx="8774431" cy="54441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8" name="Google Shape;528;p53"/>
          <p:cNvCxnSpPr/>
          <p:nvPr/>
        </p:nvCxnSpPr>
        <p:spPr>
          <a:xfrm>
            <a:off x="9277133" y="1466900"/>
            <a:ext cx="688400" cy="74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529" name="Google Shape;529;p53"/>
          <p:cNvSpPr txBox="1"/>
          <p:nvPr/>
        </p:nvSpPr>
        <p:spPr>
          <a:xfrm>
            <a:off x="9892800" y="2088433"/>
            <a:ext cx="2151600" cy="4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l" sz="2400">
                <a:solidFill>
                  <a:schemeClr val="dk2"/>
                </a:solidFill>
              </a:rPr>
              <a:t>Parameter differences full parameter space tension </a:t>
            </a:r>
            <a:endParaRPr sz="2400">
              <a:solidFill>
                <a:schemeClr val="dk2"/>
              </a:solidFill>
            </a:endParaRPr>
          </a:p>
        </p:txBody>
      </p:sp>
      <p:sp>
        <p:nvSpPr>
          <p:cNvPr id="530" name="Google Shape;530;p53"/>
          <p:cNvSpPr txBox="1">
            <a:spLocks noGrp="1"/>
          </p:cNvSpPr>
          <p:nvPr>
            <p:ph type="title"/>
          </p:nvPr>
        </p:nvSpPr>
        <p:spPr>
          <a:xfrm>
            <a:off x="415600" y="2152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l"/>
              <a:t>Internal consistency: measuring tensions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3737" y="978834"/>
            <a:ext cx="8774431" cy="5444133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54"/>
          <p:cNvSpPr/>
          <p:nvPr/>
        </p:nvSpPr>
        <p:spPr>
          <a:xfrm>
            <a:off x="7719167" y="1403867"/>
            <a:ext cx="1562000" cy="2996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cxnSp>
        <p:nvCxnSpPr>
          <p:cNvPr id="540" name="Google Shape;540;p54"/>
          <p:cNvCxnSpPr/>
          <p:nvPr/>
        </p:nvCxnSpPr>
        <p:spPr>
          <a:xfrm>
            <a:off x="9281067" y="1551867"/>
            <a:ext cx="814000" cy="86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541" name="Google Shape;541;p54"/>
          <p:cNvSpPr txBox="1"/>
          <p:nvPr/>
        </p:nvSpPr>
        <p:spPr>
          <a:xfrm>
            <a:off x="10137533" y="1185867"/>
            <a:ext cx="1484000" cy="4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l" sz="2400">
                <a:solidFill>
                  <a:schemeClr val="dk2"/>
                </a:solidFill>
              </a:rPr>
              <a:t>Largest value in Table</a:t>
            </a:r>
            <a:endParaRPr sz="2400">
              <a:solidFill>
                <a:schemeClr val="dk2"/>
              </a:solidFill>
            </a:endParaRPr>
          </a:p>
        </p:txBody>
      </p:sp>
      <p:cxnSp>
        <p:nvCxnSpPr>
          <p:cNvPr id="542" name="Google Shape;542;p54"/>
          <p:cNvCxnSpPr/>
          <p:nvPr/>
        </p:nvCxnSpPr>
        <p:spPr>
          <a:xfrm>
            <a:off x="9602333" y="2532333"/>
            <a:ext cx="11600" cy="2532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43" name="Google Shape;543;p54"/>
          <p:cNvSpPr txBox="1"/>
          <p:nvPr/>
        </p:nvSpPr>
        <p:spPr>
          <a:xfrm>
            <a:off x="9848533" y="2695467"/>
            <a:ext cx="1968000" cy="4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l" sz="2400">
                <a:solidFill>
                  <a:schemeClr val="dk2"/>
                </a:solidFill>
              </a:rPr>
              <a:t>General decrease when adding BAO and in extended models</a:t>
            </a:r>
            <a:endParaRPr sz="2400">
              <a:solidFill>
                <a:schemeClr val="dk2"/>
              </a:solidFill>
            </a:endParaRPr>
          </a:p>
        </p:txBody>
      </p:sp>
      <p:sp>
        <p:nvSpPr>
          <p:cNvPr id="544" name="Google Shape;544;p54"/>
          <p:cNvSpPr txBox="1">
            <a:spLocks noGrp="1"/>
          </p:cNvSpPr>
          <p:nvPr>
            <p:ph type="title"/>
          </p:nvPr>
        </p:nvSpPr>
        <p:spPr>
          <a:xfrm>
            <a:off x="415600" y="2152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l"/>
              <a:t>Internal consistency: measuring tensions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5BA4FD-743D-2C09-5BCA-D9F28693E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noProof="0"/>
              <a:t>Swiss cosmology days</a:t>
            </a:r>
            <a:endParaRPr lang="de-CH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BEDE53-F872-54E7-1067-898C67E9E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3</a:t>
            </a:fld>
            <a:endParaRPr lang="de-CH" noProof="0"/>
          </a:p>
        </p:txBody>
      </p:sp>
      <p:pic>
        <p:nvPicPr>
          <p:cNvPr id="6" name="Google Shape;112;p17">
            <a:extLst>
              <a:ext uri="{FF2B5EF4-FFF2-40B4-BE49-F238E27FC236}">
                <a16:creationId xmlns:a16="http://schemas.microsoft.com/office/drawing/2014/main" id="{E7E9029D-EDA2-30C4-BFE1-23654751552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-350" r="250" b="-100"/>
          <a:stretch/>
        </p:blipFill>
        <p:spPr>
          <a:xfrm>
            <a:off x="7479147" y="968400"/>
            <a:ext cx="4564800" cy="4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13;p17">
            <a:extLst>
              <a:ext uri="{FF2B5EF4-FFF2-40B4-BE49-F238E27FC236}">
                <a16:creationId xmlns:a16="http://schemas.microsoft.com/office/drawing/2014/main" id="{CDB30D03-5A4B-212B-74B0-4FB9C82FC745}"/>
              </a:ext>
            </a:extLst>
          </p:cNvPr>
          <p:cNvSpPr txBox="1">
            <a:spLocks/>
          </p:cNvSpPr>
          <p:nvPr/>
        </p:nvSpPr>
        <p:spPr>
          <a:xfrm>
            <a:off x="414000" y="1411200"/>
            <a:ext cx="6038209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>
            <a:lvl1pPr marL="539750" indent="-539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500" indent="-539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12900" indent="-533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2650" indent="-539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92400" indent="-539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dk1"/>
              </a:buClr>
            </a:pPr>
            <a:r>
              <a:rPr lang="en-GB" sz="2400" dirty="0">
                <a:solidFill>
                  <a:schemeClr val="dk1"/>
                </a:solidFill>
              </a:rPr>
              <a:t>Combining data from independent experiments allows to identify and mitigate systematics </a:t>
            </a:r>
          </a:p>
          <a:p>
            <a:pPr>
              <a:buClr>
                <a:schemeClr val="dk1"/>
              </a:buClr>
            </a:pPr>
            <a:r>
              <a:rPr lang="en-GB" sz="2400" dirty="0">
                <a:solidFill>
                  <a:schemeClr val="dk1"/>
                </a:solidFill>
              </a:rPr>
              <a:t>Test consistency between probes analysed in a consistent framework</a:t>
            </a:r>
          </a:p>
          <a:p>
            <a:pPr>
              <a:buClr>
                <a:schemeClr val="dk1"/>
              </a:buClr>
            </a:pPr>
            <a:r>
              <a:rPr lang="en-GB" sz="2400" dirty="0">
                <a:solidFill>
                  <a:schemeClr val="dk1"/>
                </a:solidFill>
              </a:rPr>
              <a:t>Many different scales and redshifts: end-to-end test of cosmological models with strong constraints due to degeneracy breaking  </a:t>
            </a:r>
          </a:p>
          <a:p>
            <a:pPr marL="0" indent="0">
              <a:spcBef>
                <a:spcPts val="1600"/>
              </a:spcBef>
              <a:buFont typeface="+mj-lt"/>
              <a:buNone/>
            </a:pPr>
            <a:endParaRPr lang="en-GB"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Font typeface="+mj-lt"/>
              <a:buNone/>
            </a:pPr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A1BD2E4-A2E3-99A7-046C-809018E4E17D}"/>
              </a:ext>
            </a:extLst>
          </p:cNvPr>
          <p:cNvSpPr txBox="1">
            <a:spLocks/>
          </p:cNvSpPr>
          <p:nvPr/>
        </p:nvSpPr>
        <p:spPr>
          <a:xfrm>
            <a:off x="730800" y="259200"/>
            <a:ext cx="10728325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H" dirty="0"/>
              <a:t>Combined probes: motivations</a:t>
            </a:r>
          </a:p>
        </p:txBody>
      </p:sp>
    </p:spTree>
    <p:extLst>
      <p:ext uri="{BB962C8B-B14F-4D97-AF65-F5344CB8AC3E}">
        <p14:creationId xmlns:p14="http://schemas.microsoft.com/office/powerpoint/2010/main" val="36171517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Google Shape;552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8500" y="1064733"/>
            <a:ext cx="5576464" cy="5590064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55"/>
          <p:cNvSpPr txBox="1">
            <a:spLocks noGrp="1"/>
          </p:cNvSpPr>
          <p:nvPr>
            <p:ph type="title"/>
          </p:nvPr>
        </p:nvSpPr>
        <p:spPr>
          <a:xfrm>
            <a:off x="415600" y="2152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l"/>
              <a:t>Single probe neutrino mass constraints (why does this not help S8?)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l"/>
              <a:t>Baseline neutrino mass constraints tension with orderings</a:t>
            </a:r>
            <a:endParaRPr/>
          </a:p>
        </p:txBody>
      </p:sp>
      <p:sp>
        <p:nvSpPr>
          <p:cNvPr id="559" name="Google Shape;559;p5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l"/>
              <a:t>P(M_nu&lt;0.06)=0.29 ~ 0.5sigma tension with NO minimal mass </a:t>
            </a:r>
            <a:endParaRPr/>
          </a:p>
          <a:p>
            <a:r>
              <a:rPr lang="el"/>
              <a:t>P(M_nu&lt;0.10)=0.078 ~ 1.7sigma tension with IO minimal mass</a:t>
            </a:r>
            <a:endParaRPr/>
          </a:p>
          <a:p>
            <a:pPr marL="0" indent="0">
              <a:spcBef>
                <a:spcPts val="1600"/>
              </a:spcBef>
              <a:buNone/>
            </a:pP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l"/>
              <a:t>Note this is with a hard prior at M_nu=0 and so these tensions are lower than if we modelled the impact of an effective negative neutrino mass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0000" y="978833"/>
            <a:ext cx="7172000" cy="5508568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57"/>
          <p:cNvSpPr txBox="1">
            <a:spLocks noGrp="1"/>
          </p:cNvSpPr>
          <p:nvPr>
            <p:ph type="title"/>
          </p:nvPr>
        </p:nvSpPr>
        <p:spPr>
          <a:xfrm>
            <a:off x="415600" y="2152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l"/>
              <a:t>Constraining power from low-z data on DESI BAO bins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7251" y="1159967"/>
            <a:ext cx="9037503" cy="5410167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58"/>
          <p:cNvSpPr txBox="1">
            <a:spLocks noGrp="1"/>
          </p:cNvSpPr>
          <p:nvPr>
            <p:ph type="title"/>
          </p:nvPr>
        </p:nvSpPr>
        <p:spPr>
          <a:xfrm>
            <a:off x="415600" y="2152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l"/>
              <a:t>Fisher information for BAOs low-z vs DESI Y1 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Google Shape;576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334" y="1495018"/>
            <a:ext cx="6483231" cy="4298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2567" y="973733"/>
            <a:ext cx="5209664" cy="5222427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59"/>
          <p:cNvSpPr txBox="1">
            <a:spLocks noGrp="1"/>
          </p:cNvSpPr>
          <p:nvPr>
            <p:ph type="title"/>
          </p:nvPr>
        </p:nvSpPr>
        <p:spPr>
          <a:xfrm>
            <a:off x="415600" y="2152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l"/>
              <a:t>MC norm correction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60"/>
          <p:cNvSpPr txBox="1">
            <a:spLocks noGrp="1"/>
          </p:cNvSpPr>
          <p:nvPr>
            <p:ph type="title"/>
          </p:nvPr>
        </p:nvSpPr>
        <p:spPr>
          <a:xfrm>
            <a:off x="415600" y="2152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l"/>
              <a:t>Model selection </a:t>
            </a:r>
            <a:endParaRPr/>
          </a:p>
        </p:txBody>
      </p:sp>
      <p:pic>
        <p:nvPicPr>
          <p:cNvPr id="584" name="Google Shape;584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267" y="1012701"/>
            <a:ext cx="11785605" cy="4937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61"/>
          <p:cNvSpPr txBox="1">
            <a:spLocks noGrp="1"/>
          </p:cNvSpPr>
          <p:nvPr>
            <p:ph type="title"/>
          </p:nvPr>
        </p:nvSpPr>
        <p:spPr>
          <a:xfrm>
            <a:off x="415600" y="2152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l"/>
              <a:t>A-lens parameter </a:t>
            </a:r>
            <a:endParaRPr/>
          </a:p>
        </p:txBody>
      </p:sp>
      <p:pic>
        <p:nvPicPr>
          <p:cNvPr id="590" name="Google Shape;590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8301" y="1458301"/>
            <a:ext cx="7797268" cy="3883399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61"/>
          <p:cNvSpPr txBox="1"/>
          <p:nvPr/>
        </p:nvSpPr>
        <p:spPr>
          <a:xfrm>
            <a:off x="494300" y="1405700"/>
            <a:ext cx="3344000" cy="41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57189">
              <a:buClr>
                <a:schemeClr val="dk2"/>
              </a:buClr>
              <a:buSzPts val="1800"/>
              <a:buChar char="●"/>
            </a:pPr>
            <a:r>
              <a:rPr lang="el" sz="2400">
                <a:solidFill>
                  <a:schemeClr val="dk2"/>
                </a:solidFill>
              </a:rPr>
              <a:t>Having m</a:t>
            </a:r>
            <a:r>
              <a:rPr lang="el" sz="2400" baseline="-25000">
                <a:solidFill>
                  <a:schemeClr val="dk2"/>
                </a:solidFill>
              </a:rPr>
              <a:t>i</a:t>
            </a:r>
            <a:r>
              <a:rPr lang="el" sz="2400">
                <a:solidFill>
                  <a:schemeClr val="dk2"/>
                </a:solidFill>
              </a:rPr>
              <a:t>&lt;0 allows for a higher amplitude of clustering which fits the same “excess lensing” residual in PR3</a:t>
            </a:r>
            <a:endParaRPr sz="2400">
              <a:solidFill>
                <a:schemeClr val="dk2"/>
              </a:solidFill>
            </a:endParaRPr>
          </a:p>
          <a:p>
            <a:pPr marL="609585" indent="-457189">
              <a:buClr>
                <a:schemeClr val="dk2"/>
              </a:buClr>
              <a:buSzPts val="1800"/>
              <a:buChar char="●"/>
            </a:pPr>
            <a:r>
              <a:rPr lang="el" sz="2400">
                <a:solidFill>
                  <a:schemeClr val="dk2"/>
                </a:solidFill>
              </a:rPr>
              <a:t>Choose PR4 + low-z as baseline data combination  </a:t>
            </a:r>
            <a:endParaRPr sz="2400">
              <a:solidFill>
                <a:schemeClr val="dk2"/>
              </a:solidFill>
            </a:endParaRPr>
          </a:p>
        </p:txBody>
      </p:sp>
      <p:sp>
        <p:nvSpPr>
          <p:cNvPr id="595" name="Google Shape;595;p61"/>
          <p:cNvSpPr txBox="1"/>
          <p:nvPr/>
        </p:nvSpPr>
        <p:spPr>
          <a:xfrm>
            <a:off x="714433" y="6078533"/>
            <a:ext cx="23528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l" sz="16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Reeves et al. (2025)</a:t>
            </a:r>
            <a:endParaRPr sz="24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DE31E9-32E7-CB91-6963-61F6AAF80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noProof="0"/>
              <a:t>Swiss cosmology days</a:t>
            </a:r>
            <a:endParaRPr lang="de-CH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1FC061-B4C9-DC08-2E04-B80A87F3B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37</a:t>
            </a:fld>
            <a:endParaRPr lang="de-CH" noProof="0"/>
          </a:p>
        </p:txBody>
      </p:sp>
      <p:pic>
        <p:nvPicPr>
          <p:cNvPr id="6" name="Picture 5" descr="A graph of a number of measurements&#10;&#10;AI-generated content may be incorrect.">
            <a:extLst>
              <a:ext uri="{FF2B5EF4-FFF2-40B4-BE49-F238E27FC236}">
                <a16:creationId xmlns:a16="http://schemas.microsoft.com/office/drawing/2014/main" id="{B6245E3D-74E5-0995-A04C-A6904B277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231" y="1286448"/>
            <a:ext cx="4517536" cy="3762631"/>
          </a:xfrm>
          <a:prstGeom prst="rect">
            <a:avLst/>
          </a:prstGeom>
        </p:spPr>
      </p:pic>
      <p:sp>
        <p:nvSpPr>
          <p:cNvPr id="7" name="Google Shape;128;p18">
            <a:extLst>
              <a:ext uri="{FF2B5EF4-FFF2-40B4-BE49-F238E27FC236}">
                <a16:creationId xmlns:a16="http://schemas.microsoft.com/office/drawing/2014/main" id="{E6453285-5147-3B6F-BCA9-FF5618E5FE41}"/>
              </a:ext>
            </a:extLst>
          </p:cNvPr>
          <p:cNvSpPr txBox="1">
            <a:spLocks/>
          </p:cNvSpPr>
          <p:nvPr/>
        </p:nvSpPr>
        <p:spPr>
          <a:xfrm>
            <a:off x="415600" y="1411200"/>
            <a:ext cx="69120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>
            <a:lvl1pPr marL="539750" indent="-539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500" indent="-539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12900" indent="-533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2650" indent="-539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92400" indent="-539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dk1"/>
              </a:buClr>
            </a:pPr>
            <a:r>
              <a:rPr lang="en-GB" sz="2400" dirty="0">
                <a:solidFill>
                  <a:schemeClr val="dk1"/>
                </a:solidFill>
              </a:rPr>
              <a:t>Large data vectors/covariance matrix </a:t>
            </a:r>
          </a:p>
          <a:p>
            <a:pPr>
              <a:buClr>
                <a:schemeClr val="dk1"/>
              </a:buClr>
            </a:pPr>
            <a:r>
              <a:rPr lang="en-GB" sz="2400" dirty="0">
                <a:solidFill>
                  <a:schemeClr val="dk1"/>
                </a:solidFill>
              </a:rPr>
              <a:t>Different systematics and noise modelling for each probe with many associated parameters </a:t>
            </a:r>
          </a:p>
          <a:p>
            <a:pPr>
              <a:buClr>
                <a:schemeClr val="dk1"/>
              </a:buClr>
            </a:pPr>
            <a:r>
              <a:rPr lang="en-GB" sz="2400" dirty="0">
                <a:solidFill>
                  <a:schemeClr val="dk1"/>
                </a:solidFill>
              </a:rPr>
              <a:t>Tensions between datasets: how justified are we in combining data?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E9BFCC4-FD61-F6C0-35F2-422EFEF67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260351"/>
            <a:ext cx="10728325" cy="900000"/>
          </a:xfrm>
        </p:spPr>
        <p:txBody>
          <a:bodyPr/>
          <a:lstStyle/>
          <a:p>
            <a:r>
              <a:rPr lang="en-CH" dirty="0"/>
              <a:t>Combined probes: key challenges</a:t>
            </a:r>
          </a:p>
        </p:txBody>
      </p:sp>
    </p:spTree>
    <p:extLst>
      <p:ext uri="{BB962C8B-B14F-4D97-AF65-F5344CB8AC3E}">
        <p14:creationId xmlns:p14="http://schemas.microsoft.com/office/powerpoint/2010/main" val="32696430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64"/>
          <p:cNvSpPr txBox="1"/>
          <p:nvPr/>
        </p:nvSpPr>
        <p:spPr>
          <a:xfrm>
            <a:off x="498500" y="1048600"/>
            <a:ext cx="5842400" cy="47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57189">
              <a:buSzPts val="1800"/>
              <a:buChar char="●"/>
            </a:pPr>
            <a:r>
              <a:rPr lang="el" sz="2133">
                <a:solidFill>
                  <a:schemeClr val="dk1"/>
                </a:solidFill>
              </a:rPr>
              <a:t>A</a:t>
            </a:r>
            <a:r>
              <a:rPr lang="el" sz="2133" baseline="-25000">
                <a:solidFill>
                  <a:schemeClr val="dk1"/>
                </a:solidFill>
              </a:rPr>
              <a:t>L</a:t>
            </a:r>
            <a:r>
              <a:rPr lang="el" sz="2133">
                <a:solidFill>
                  <a:schemeClr val="dk1"/>
                </a:solidFill>
              </a:rPr>
              <a:t> is a phenomenological re-scaling parameter whereby </a:t>
            </a:r>
            <a:r>
              <a:rPr lang="el" sz="1067">
                <a:solidFill>
                  <a:schemeClr val="dk1"/>
                </a:solidFill>
              </a:rPr>
              <a:t>(Calabrese et al. 2008):</a:t>
            </a:r>
            <a:r>
              <a:rPr lang="el" sz="2133">
                <a:solidFill>
                  <a:schemeClr val="dk1"/>
                </a:solidFill>
              </a:rPr>
              <a:t> </a:t>
            </a:r>
            <a:endParaRPr sz="2133">
              <a:solidFill>
                <a:schemeClr val="dk1"/>
              </a:solidFill>
            </a:endParaRPr>
          </a:p>
          <a:p>
            <a:endParaRPr sz="2133">
              <a:solidFill>
                <a:schemeClr val="dk1"/>
              </a:solidFill>
            </a:endParaRPr>
          </a:p>
          <a:p>
            <a:pPr marL="609585"/>
            <a:r>
              <a:rPr lang="el" sz="2133">
                <a:solidFill>
                  <a:schemeClr val="dk1"/>
                </a:solidFill>
              </a:rPr>
              <a:t>(only for the impact of lensing on CMB primary!)</a:t>
            </a:r>
            <a:endParaRPr sz="2133">
              <a:solidFill>
                <a:schemeClr val="dk1"/>
              </a:solidFill>
            </a:endParaRPr>
          </a:p>
          <a:p>
            <a:pPr marL="609585" indent="-440256">
              <a:buClr>
                <a:schemeClr val="dk1"/>
              </a:buClr>
              <a:buSzPts val="1600"/>
              <a:buChar char="●"/>
            </a:pPr>
            <a:r>
              <a:rPr lang="el" sz="2133">
                <a:solidFill>
                  <a:schemeClr val="dk1"/>
                </a:solidFill>
              </a:rPr>
              <a:t>Measures consistency between CMB lensing information in the CMB primary and amplitude of CMB primary: expect A</a:t>
            </a:r>
            <a:r>
              <a:rPr lang="el" sz="2133" baseline="-25000">
                <a:solidFill>
                  <a:schemeClr val="dk1"/>
                </a:solidFill>
              </a:rPr>
              <a:t>L</a:t>
            </a:r>
            <a:r>
              <a:rPr lang="el" sz="2133">
                <a:solidFill>
                  <a:schemeClr val="dk1"/>
                </a:solidFill>
              </a:rPr>
              <a:t>=1 in ΛCDM </a:t>
            </a:r>
            <a:endParaRPr sz="2133">
              <a:solidFill>
                <a:schemeClr val="dk1"/>
              </a:solidFill>
            </a:endParaRPr>
          </a:p>
          <a:p>
            <a:pPr marL="609585" indent="-440256">
              <a:buSzPts val="1600"/>
              <a:buChar char="●"/>
            </a:pPr>
            <a:r>
              <a:rPr lang="el" sz="2133"/>
              <a:t>CMB likelihoods: </a:t>
            </a:r>
            <a:endParaRPr sz="2133"/>
          </a:p>
          <a:p>
            <a:pPr marL="1219170" lvl="1" indent="-440256">
              <a:buSzPts val="1600"/>
              <a:buChar char="○"/>
            </a:pPr>
            <a:r>
              <a:rPr lang="el" sz="2133"/>
              <a:t>Planck PR3 gives A</a:t>
            </a:r>
            <a:r>
              <a:rPr lang="el" sz="2133" baseline="-25000"/>
              <a:t>L</a:t>
            </a:r>
            <a:r>
              <a:rPr lang="el" sz="2133"/>
              <a:t>&gt;1</a:t>
            </a:r>
            <a:r>
              <a:rPr lang="el" sz="2133" baseline="-25000"/>
              <a:t> </a:t>
            </a:r>
            <a:r>
              <a:rPr lang="el" sz="2133"/>
              <a:t>at 3σ</a:t>
            </a:r>
            <a:endParaRPr sz="2133"/>
          </a:p>
          <a:p>
            <a:pPr marL="1219170" lvl="1" indent="-440256">
              <a:buSzPts val="1600"/>
              <a:buChar char="○"/>
            </a:pPr>
            <a:r>
              <a:rPr lang="el" sz="2133"/>
              <a:t>PR4 favours </a:t>
            </a:r>
            <a:r>
              <a:rPr lang="el" sz="2133">
                <a:solidFill>
                  <a:schemeClr val="dk1"/>
                </a:solidFill>
              </a:rPr>
              <a:t>A</a:t>
            </a:r>
            <a:r>
              <a:rPr lang="el" sz="2133" baseline="-25000">
                <a:solidFill>
                  <a:schemeClr val="dk1"/>
                </a:solidFill>
              </a:rPr>
              <a:t>L</a:t>
            </a:r>
            <a:r>
              <a:rPr lang="el" sz="2133">
                <a:solidFill>
                  <a:schemeClr val="dk1"/>
                </a:solidFill>
              </a:rPr>
              <a:t>&gt;1</a:t>
            </a:r>
            <a:r>
              <a:rPr lang="el" sz="2133" baseline="-25000">
                <a:solidFill>
                  <a:schemeClr val="dk1"/>
                </a:solidFill>
              </a:rPr>
              <a:t> </a:t>
            </a:r>
            <a:r>
              <a:rPr lang="el" sz="2133">
                <a:solidFill>
                  <a:schemeClr val="dk1"/>
                </a:solidFill>
              </a:rPr>
              <a:t>at 0.75σ </a:t>
            </a:r>
            <a:endParaRPr sz="2133">
              <a:solidFill>
                <a:schemeClr val="dk1"/>
              </a:solidFill>
            </a:endParaRPr>
          </a:p>
          <a:p>
            <a:pPr marL="1219170" lvl="1" indent="-440256">
              <a:buClr>
                <a:schemeClr val="dk1"/>
              </a:buClr>
              <a:buSzPts val="1600"/>
              <a:buChar char="○"/>
            </a:pPr>
            <a:r>
              <a:rPr lang="el" sz="2133">
                <a:solidFill>
                  <a:schemeClr val="dk1"/>
                </a:solidFill>
              </a:rPr>
              <a:t>ACT+WMAP has no preference for A</a:t>
            </a:r>
            <a:r>
              <a:rPr lang="el" sz="2133" baseline="-25000">
                <a:solidFill>
                  <a:schemeClr val="dk1"/>
                </a:solidFill>
              </a:rPr>
              <a:t>L</a:t>
            </a:r>
            <a:r>
              <a:rPr lang="el" sz="2133">
                <a:solidFill>
                  <a:schemeClr val="dk1"/>
                </a:solidFill>
              </a:rPr>
              <a:t>&gt;1</a:t>
            </a:r>
            <a:endParaRPr sz="2133">
              <a:solidFill>
                <a:schemeClr val="dk1"/>
              </a:solidFill>
            </a:endParaRPr>
          </a:p>
        </p:txBody>
      </p:sp>
      <p:pic>
        <p:nvPicPr>
          <p:cNvPr id="629" name="Google Shape;629;p64" title="[0,0,0,&quot;https://www.codecogs.com/eqnedit.php?latex=C_%5Cell%5E%7B%5Cphi%5Cphi%7D%20%5Cto%20A_L%20C_%5Cell%5E%7B%5Cphi%5Cphi%7D#0&quot;]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1306" y="1864499"/>
            <a:ext cx="1676799" cy="339100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64"/>
          <p:cNvSpPr txBox="1"/>
          <p:nvPr/>
        </p:nvSpPr>
        <p:spPr>
          <a:xfrm>
            <a:off x="7440284" y="4965433"/>
            <a:ext cx="3236000" cy="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l" sz="1067"/>
              <a:t>Tristram et al. 2023</a:t>
            </a:r>
            <a:endParaRPr sz="1067"/>
          </a:p>
        </p:txBody>
      </p:sp>
      <p:sp>
        <p:nvSpPr>
          <p:cNvPr id="631" name="Google Shape;631;p64"/>
          <p:cNvSpPr txBox="1">
            <a:spLocks noGrp="1"/>
          </p:cNvSpPr>
          <p:nvPr>
            <p:ph type="title"/>
          </p:nvPr>
        </p:nvSpPr>
        <p:spPr>
          <a:xfrm>
            <a:off x="415600" y="2152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l"/>
              <a:t>A-lens parameter </a:t>
            </a:r>
            <a:endParaRPr/>
          </a:p>
        </p:txBody>
      </p:sp>
      <p:pic>
        <p:nvPicPr>
          <p:cNvPr id="632" name="Google Shape;632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91568" y="1553201"/>
            <a:ext cx="5733433" cy="346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01AB1A-2806-6F13-767B-356A3BD9E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noProof="0"/>
              <a:t>Swiss cosmology days</a:t>
            </a:r>
            <a:endParaRPr lang="de-CH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E2059F-A022-3F40-AF96-AD7592808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4</a:t>
            </a:fld>
            <a:endParaRPr lang="de-CH" noProof="0"/>
          </a:p>
        </p:txBody>
      </p:sp>
      <p:sp>
        <p:nvSpPr>
          <p:cNvPr id="6" name="Google Shape;136;p19">
            <a:extLst>
              <a:ext uri="{FF2B5EF4-FFF2-40B4-BE49-F238E27FC236}">
                <a16:creationId xmlns:a16="http://schemas.microsoft.com/office/drawing/2014/main" id="{B682D6E1-A4D8-BD49-B06D-699992906C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0800" y="25920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l" dirty="0"/>
              <a:t>Combined probes: our approach </a:t>
            </a:r>
            <a:endParaRPr dirty="0"/>
          </a:p>
        </p:txBody>
      </p:sp>
      <p:sp>
        <p:nvSpPr>
          <p:cNvPr id="7" name="Google Shape;137;p19">
            <a:extLst>
              <a:ext uri="{FF2B5EF4-FFF2-40B4-BE49-F238E27FC236}">
                <a16:creationId xmlns:a16="http://schemas.microsoft.com/office/drawing/2014/main" id="{2F14E872-E02B-A59E-613C-22C283A09E80}"/>
              </a:ext>
            </a:extLst>
          </p:cNvPr>
          <p:cNvSpPr txBox="1">
            <a:spLocks/>
          </p:cNvSpPr>
          <p:nvPr/>
        </p:nvSpPr>
        <p:spPr>
          <a:xfrm>
            <a:off x="415600" y="1411200"/>
            <a:ext cx="72704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>
            <a:lvl1pPr marL="539750" indent="-539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500" indent="-539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12900" indent="-533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2650" indent="-539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92400" indent="-539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dk1"/>
                </a:solidFill>
              </a:rPr>
              <a:t>Build a consistent pipeline integrating several probes at the 2pt level </a:t>
            </a:r>
          </a:p>
          <a:p>
            <a:pPr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dk1"/>
                </a:solidFill>
              </a:rPr>
              <a:t>Restrict to scales (and summary statistics!) where simple modelling can be applied</a:t>
            </a:r>
          </a:p>
          <a:p>
            <a:pPr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dk1"/>
                </a:solidFill>
              </a:rPr>
              <a:t>Carefully quantify tensions between data before combining </a:t>
            </a:r>
          </a:p>
          <a:p>
            <a:pPr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dk1"/>
                </a:solidFill>
              </a:rPr>
              <a:t>Use emulators for theory predictions and implement all likelihoods in JAX for JIT + GPU acceleration when sampling</a:t>
            </a:r>
          </a:p>
        </p:txBody>
      </p:sp>
      <p:pic>
        <p:nvPicPr>
          <p:cNvPr id="8" name="Google Shape;138;p19">
            <a:extLst>
              <a:ext uri="{FF2B5EF4-FFF2-40B4-BE49-F238E27FC236}">
                <a16:creationId xmlns:a16="http://schemas.microsoft.com/office/drawing/2014/main" id="{78F3D9FC-6319-4F4E-590A-4A4324BDB78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97251" y="1148744"/>
            <a:ext cx="2394749" cy="703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39;p19">
            <a:extLst>
              <a:ext uri="{FF2B5EF4-FFF2-40B4-BE49-F238E27FC236}">
                <a16:creationId xmlns:a16="http://schemas.microsoft.com/office/drawing/2014/main" id="{E1B6AA81-9FE4-5EA7-B68A-07017370400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86000" y="450014"/>
            <a:ext cx="2719456" cy="2173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wl_demo_372CC20B-B020-43F0-A846-F361C69C4DBC.mp4">
            <a:hlinkClick r:id="" action="ppaction://media"/>
            <a:extLst>
              <a:ext uri="{FF2B5EF4-FFF2-40B4-BE49-F238E27FC236}">
                <a16:creationId xmlns:a16="http://schemas.microsoft.com/office/drawing/2014/main" id="{AEA04F96-63A3-FF99-E052-349F03DC18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11386" y="2883247"/>
            <a:ext cx="4371729" cy="233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82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6AFC662-FFF2-99D1-97DE-A75A98D27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813" y="3268240"/>
            <a:ext cx="1838879" cy="57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B74602-7D8C-13F4-C355-7223A4F10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140" y="1045555"/>
            <a:ext cx="9469717" cy="5476889"/>
          </a:xfrm>
          <a:prstGeom prst="rect">
            <a:avLst/>
          </a:prstGeo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C69C7-8989-6124-6A24-BA31FB629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1700" y="6522444"/>
            <a:ext cx="7200000" cy="21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CH" noProof="0"/>
              <a:t>Swiss cosmology days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A4F55-3BC9-402F-56CE-5ED430603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585" y="6522444"/>
            <a:ext cx="322577" cy="21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ACA52AF-F19D-405C-AD5F-7D94B96A5CC3}" type="slidenum">
              <a:rPr lang="de-CH" noProof="0" smtClean="0"/>
              <a:pPr>
                <a:spcAft>
                  <a:spcPts val="600"/>
                </a:spcAft>
              </a:pPr>
              <a:t>5</a:t>
            </a:fld>
            <a:endParaRPr lang="de-CH" noProof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39FCF64-7762-5839-2630-4E7FB9C54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The combined probes pipeline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B4ACD2-6BBF-1220-7896-70F8E526199D}"/>
              </a:ext>
            </a:extLst>
          </p:cNvPr>
          <p:cNvSpPr txBox="1"/>
          <p:nvPr/>
        </p:nvSpPr>
        <p:spPr>
          <a:xfrm>
            <a:off x="459225" y="2252577"/>
            <a:ext cx="16404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UFALCON2 code </a:t>
            </a:r>
            <a:r>
              <a:rPr lang="en-CH" u="sng" dirty="0">
                <a:hlinkClick r:id="rId4"/>
              </a:rPr>
              <a:t>publicly available </a:t>
            </a:r>
            <a:r>
              <a:rPr lang="en-CH" dirty="0"/>
              <a:t>and can be interfaced with the cosmogrid </a:t>
            </a:r>
          </a:p>
        </p:txBody>
      </p:sp>
    </p:spTree>
    <p:extLst>
      <p:ext uri="{BB962C8B-B14F-4D97-AF65-F5344CB8AC3E}">
        <p14:creationId xmlns:p14="http://schemas.microsoft.com/office/powerpoint/2010/main" val="3412122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D53B48-EB81-EFD5-DF56-8EE467139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noProof="0"/>
              <a:t>Swiss cosmology days</a:t>
            </a:r>
            <a:endParaRPr lang="de-CH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88C2E8-6CD2-8060-8988-82C13D098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6</a:t>
            </a:fld>
            <a:endParaRPr lang="de-CH" noProof="0"/>
          </a:p>
        </p:txBody>
      </p:sp>
      <p:sp>
        <p:nvSpPr>
          <p:cNvPr id="6" name="Google Shape;192;p21">
            <a:extLst>
              <a:ext uri="{FF2B5EF4-FFF2-40B4-BE49-F238E27FC236}">
                <a16:creationId xmlns:a16="http://schemas.microsoft.com/office/drawing/2014/main" id="{87804880-6BE5-8266-2A2D-E26FF7634E7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0800" y="25920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l" dirty="0"/>
              <a:t>Apply framework to data</a:t>
            </a:r>
            <a:endParaRPr dirty="0"/>
          </a:p>
        </p:txBody>
      </p:sp>
      <p:sp>
        <p:nvSpPr>
          <p:cNvPr id="7" name="Google Shape;193;p21">
            <a:extLst>
              <a:ext uri="{FF2B5EF4-FFF2-40B4-BE49-F238E27FC236}">
                <a16:creationId xmlns:a16="http://schemas.microsoft.com/office/drawing/2014/main" id="{ECA7E26A-A642-D24E-6DFC-CDC82C299487}"/>
              </a:ext>
            </a:extLst>
          </p:cNvPr>
          <p:cNvSpPr txBox="1"/>
          <p:nvPr/>
        </p:nvSpPr>
        <p:spPr>
          <a:xfrm>
            <a:off x="414000" y="1411200"/>
            <a:ext cx="5039908" cy="4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57189">
              <a:buSzPts val="1800"/>
              <a:buChar char="●"/>
            </a:pPr>
            <a:r>
              <a:rPr lang="el" sz="2400" dirty="0"/>
              <a:t>CMB: Planck PR3, Planck PR4 (Hillipop), ACT DR4+WMAP</a:t>
            </a:r>
            <a:endParaRPr sz="2400" dirty="0"/>
          </a:p>
          <a:p>
            <a:pPr marL="609585" indent="-457189">
              <a:buSzPts val="1800"/>
              <a:buChar char="●"/>
            </a:pPr>
            <a:r>
              <a:rPr lang="el" sz="2400" dirty="0"/>
              <a:t>BAO: DESI Y1 </a:t>
            </a:r>
            <a:endParaRPr sz="2400" dirty="0"/>
          </a:p>
          <a:p>
            <a:pPr marL="609585" indent="-457189">
              <a:buSzPts val="1800"/>
              <a:buChar char="●"/>
            </a:pPr>
            <a:r>
              <a:rPr lang="el" sz="2400" dirty="0"/>
              <a:t>Low-z: CMB lensing + ISW (PR3) X KiDS-1000 X BOSS DR12 (9x2pt)</a:t>
            </a:r>
            <a:endParaRPr sz="2400" dirty="0"/>
          </a:p>
          <a:p>
            <a:pPr marL="609585" indent="-457189">
              <a:buSzPts val="1800"/>
              <a:buChar char="●"/>
            </a:pPr>
            <a:r>
              <a:rPr lang="el" sz="2400" dirty="0"/>
              <a:t>Tomographic - measure 43 separate 2-point functions for low-z data vector</a:t>
            </a:r>
            <a:endParaRPr sz="2400" dirty="0"/>
          </a:p>
        </p:txBody>
      </p:sp>
      <p:pic>
        <p:nvPicPr>
          <p:cNvPr id="8" name="Google Shape;194;p21">
            <a:extLst>
              <a:ext uri="{FF2B5EF4-FFF2-40B4-BE49-F238E27FC236}">
                <a16:creationId xmlns:a16="http://schemas.microsoft.com/office/drawing/2014/main" id="{11357D07-F7B7-2920-7F67-474AB0FEE17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013700" y="3174134"/>
            <a:ext cx="5118368" cy="3411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95;p21">
            <a:extLst>
              <a:ext uri="{FF2B5EF4-FFF2-40B4-BE49-F238E27FC236}">
                <a16:creationId xmlns:a16="http://schemas.microsoft.com/office/drawing/2014/main" id="{8ED8B927-60D1-FD26-3EF6-254A3E20516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9334" y="152934"/>
            <a:ext cx="4750999" cy="2793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973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45296B0-53DE-4910-EC4F-0E7113302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1893" y="1497463"/>
            <a:ext cx="6516579" cy="36611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785CD8-6DA2-AC34-60E8-10401C1C5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Internal consistency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E3E75E-772E-4317-2D66-9B1497121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noProof="0"/>
              <a:t>Swiss cosmology days</a:t>
            </a:r>
            <a:endParaRPr lang="de-CH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F51B03-3913-5E37-E28B-D6CF87F42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7</a:t>
            </a:fld>
            <a:endParaRPr lang="de-CH" noProof="0"/>
          </a:p>
        </p:txBody>
      </p:sp>
      <p:sp>
        <p:nvSpPr>
          <p:cNvPr id="7" name="Google Shape;193;p21">
            <a:extLst>
              <a:ext uri="{FF2B5EF4-FFF2-40B4-BE49-F238E27FC236}">
                <a16:creationId xmlns:a16="http://schemas.microsoft.com/office/drawing/2014/main" id="{18E81E66-55A8-CCFA-54D1-D146EA13FA9A}"/>
              </a:ext>
            </a:extLst>
          </p:cNvPr>
          <p:cNvSpPr txBox="1"/>
          <p:nvPr/>
        </p:nvSpPr>
        <p:spPr>
          <a:xfrm>
            <a:off x="414000" y="1411200"/>
            <a:ext cx="5039908" cy="4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57189">
              <a:buSzPts val="1800"/>
              <a:buChar char="●"/>
            </a:pPr>
            <a:r>
              <a:rPr lang="en-US" sz="2400" dirty="0"/>
              <a:t>Amplitude parameter let free for each probe</a:t>
            </a:r>
          </a:p>
          <a:p>
            <a:pPr marL="609585" indent="-457189">
              <a:buSzPts val="1800"/>
              <a:buChar char="●"/>
            </a:pPr>
            <a:r>
              <a:rPr lang="en-US" sz="2400" dirty="0"/>
              <a:t>Three deviations from expectations: </a:t>
            </a:r>
          </a:p>
          <a:p>
            <a:pPr marL="1066785" lvl="1" indent="-457189">
              <a:buSzPts val="1800"/>
              <a:buChar char="●"/>
            </a:pPr>
            <a:r>
              <a:rPr lang="en-US" sz="2400" dirty="0"/>
              <a:t>Planck PR3: A-lens systematic detection</a:t>
            </a:r>
          </a:p>
          <a:p>
            <a:pPr marL="1066785" lvl="1" indent="-457189">
              <a:buSzPts val="1800"/>
              <a:buChar char="●"/>
            </a:pPr>
            <a:r>
              <a:rPr lang="en-US" sz="2400" dirty="0" err="1"/>
              <a:t>KiDS</a:t>
            </a:r>
            <a:r>
              <a:rPr lang="en-US" sz="2400" dirty="0"/>
              <a:t> z-bin 2: redshift systematic detection</a:t>
            </a:r>
          </a:p>
          <a:p>
            <a:pPr marL="1066785" lvl="1" indent="-457189">
              <a:buSzPts val="1800"/>
              <a:buChar char="●"/>
            </a:pPr>
            <a:r>
              <a:rPr lang="en-US" sz="2400" dirty="0" err="1"/>
              <a:t>KiDS</a:t>
            </a:r>
            <a:r>
              <a:rPr lang="en-US" sz="2400" dirty="0"/>
              <a:t> z-bins 4/5: S8 tension  </a:t>
            </a:r>
            <a:endParaRPr sz="24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6E6616-3704-8B70-6D4C-F95EDC5682BD}"/>
              </a:ext>
            </a:extLst>
          </p:cNvPr>
          <p:cNvSpPr/>
          <p:nvPr/>
        </p:nvSpPr>
        <p:spPr>
          <a:xfrm>
            <a:off x="7694762" y="1639019"/>
            <a:ext cx="1299713" cy="2402127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50FD801-B151-FA8F-831D-98883AAD473C}"/>
              </a:ext>
            </a:extLst>
          </p:cNvPr>
          <p:cNvCxnSpPr/>
          <p:nvPr/>
        </p:nvCxnSpPr>
        <p:spPr>
          <a:xfrm flipV="1">
            <a:off x="4462732" y="2771955"/>
            <a:ext cx="3157268" cy="5560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D2C7576-0CA7-61EA-CDB8-7AF26CEB1001}"/>
              </a:ext>
            </a:extLst>
          </p:cNvPr>
          <p:cNvCxnSpPr/>
          <p:nvPr/>
        </p:nvCxnSpPr>
        <p:spPr>
          <a:xfrm flipV="1">
            <a:off x="4572000" y="2524200"/>
            <a:ext cx="5331125" cy="15589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AD254141-0EAD-B98A-DEBF-B9FA6CC2144F}"/>
              </a:ext>
            </a:extLst>
          </p:cNvPr>
          <p:cNvSpPr/>
          <p:nvPr/>
        </p:nvSpPr>
        <p:spPr>
          <a:xfrm>
            <a:off x="9935616" y="2104844"/>
            <a:ext cx="1842384" cy="735237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36EC08F-4CD3-FE55-B7CE-6E73F60646A5}"/>
              </a:ext>
            </a:extLst>
          </p:cNvPr>
          <p:cNvCxnSpPr>
            <a:cxnSpLocks/>
          </p:cNvCxnSpPr>
          <p:nvPr/>
        </p:nvCxnSpPr>
        <p:spPr>
          <a:xfrm flipV="1">
            <a:off x="5462914" y="3128513"/>
            <a:ext cx="2594158" cy="14923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C32DD611-345D-0B68-8822-7FA375CE3798}"/>
              </a:ext>
            </a:extLst>
          </p:cNvPr>
          <p:cNvSpPr/>
          <p:nvPr/>
        </p:nvSpPr>
        <p:spPr>
          <a:xfrm>
            <a:off x="7919049" y="2697192"/>
            <a:ext cx="1107917" cy="529087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978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3" grpId="0" animBg="1"/>
      <p:bldP spid="13" grpId="1" animBg="1"/>
      <p:bldP spid="16" grpId="0" animBg="1"/>
      <p:bldP spid="1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0E994-637F-B2DB-5BA9-5CE00A52D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S8 measurement </a:t>
            </a:r>
            <a:r>
              <a:rPr lang="el" dirty="0"/>
              <a:t>(ΛCDM)</a:t>
            </a:r>
            <a:endParaRPr lang="en-CH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F1DB83-EF3A-FBD8-F2EC-9FF36F0EA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noProof="0"/>
              <a:t>Swiss cosmology days</a:t>
            </a:r>
            <a:endParaRPr lang="de-CH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50FDBB-75D9-C95F-BCA8-664EB4FD4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8</a:t>
            </a:fld>
            <a:endParaRPr lang="de-CH" noProof="0"/>
          </a:p>
        </p:txBody>
      </p:sp>
      <p:pic>
        <p:nvPicPr>
          <p:cNvPr id="11" name="Google Shape;218;p25">
            <a:extLst>
              <a:ext uri="{FF2B5EF4-FFF2-40B4-BE49-F238E27FC236}">
                <a16:creationId xmlns:a16="http://schemas.microsoft.com/office/drawing/2014/main" id="{F817F0BA-BC81-75A3-3A9D-F58650183F1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23140" y="1835347"/>
            <a:ext cx="6440122" cy="327537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220;p25">
            <a:extLst>
              <a:ext uri="{FF2B5EF4-FFF2-40B4-BE49-F238E27FC236}">
                <a16:creationId xmlns:a16="http://schemas.microsoft.com/office/drawing/2014/main" id="{9568738B-F979-ABA1-17A0-479FC1F124BB}"/>
              </a:ext>
            </a:extLst>
          </p:cNvPr>
          <p:cNvSpPr txBox="1"/>
          <p:nvPr/>
        </p:nvSpPr>
        <p:spPr>
          <a:xfrm>
            <a:off x="414000" y="1411200"/>
            <a:ext cx="5009140" cy="50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40256">
              <a:buClr>
                <a:schemeClr val="dk2"/>
              </a:buClr>
              <a:buSzPts val="1600"/>
              <a:buFontTx/>
              <a:buChar char="●"/>
            </a:pPr>
            <a:r>
              <a:rPr lang="en-US" sz="2400" dirty="0">
                <a:solidFill>
                  <a:schemeClr val="dk2"/>
                </a:solidFill>
              </a:rPr>
              <a:t>Novel 9x2pt measurement from this data combination. Consistent with S8 found in other contemporary analyses</a:t>
            </a:r>
          </a:p>
          <a:p>
            <a:pPr marL="609585" indent="-440256">
              <a:buClr>
                <a:schemeClr val="dk2"/>
              </a:buClr>
              <a:buSzPts val="1600"/>
              <a:buChar char="●"/>
            </a:pPr>
            <a:r>
              <a:rPr lang="el" sz="2400" dirty="0">
                <a:solidFill>
                  <a:schemeClr val="dk2"/>
                </a:solidFill>
              </a:rPr>
              <a:t>Tension with CMB likelihoods - “S8-tension” which is 2.2σ in for our baseline (Planck PR4)</a:t>
            </a:r>
            <a:endParaRPr lang="en-US" sz="2400" dirty="0">
              <a:solidFill>
                <a:schemeClr val="dk2"/>
              </a:solidFill>
            </a:endParaRPr>
          </a:p>
          <a:p>
            <a:pPr marL="609585" indent="-440256">
              <a:buClr>
                <a:schemeClr val="dk2"/>
              </a:buClr>
              <a:buSzPts val="1600"/>
              <a:buChar char="●"/>
            </a:pPr>
            <a:r>
              <a:rPr lang="el" sz="2400" dirty="0">
                <a:solidFill>
                  <a:schemeClr val="dk2"/>
                </a:solidFill>
              </a:rPr>
              <a:t>In full parameter space reduced to 1.7σ and further still in extended models</a:t>
            </a:r>
            <a:r>
              <a:rPr lang="en-US" sz="2400" dirty="0">
                <a:solidFill>
                  <a:schemeClr val="dk2"/>
                </a:solidFill>
              </a:rPr>
              <a:t>,</a:t>
            </a:r>
            <a:r>
              <a:rPr lang="el" sz="2400" dirty="0">
                <a:solidFill>
                  <a:schemeClr val="dk2"/>
                </a:solidFill>
              </a:rPr>
              <a:t> and adding BAO (see later) </a:t>
            </a:r>
            <a:endParaRPr sz="2400" dirty="0">
              <a:solidFill>
                <a:schemeClr val="dk2"/>
              </a:solidFill>
            </a:endParaRPr>
          </a:p>
        </p:txBody>
      </p:sp>
      <p:pic>
        <p:nvPicPr>
          <p:cNvPr id="13" name="Google Shape;221;p25" title="[89,89,89,&quot;https://www.codecogs.com/eqnedit.php?latex=S8%3D%5Csigma_8%5Csqrt%7B%5COmega_m%2F0.3%7D#0&quot;]">
            <a:extLst>
              <a:ext uri="{FF2B5EF4-FFF2-40B4-BE49-F238E27FC236}">
                <a16:creationId xmlns:a16="http://schemas.microsoft.com/office/drawing/2014/main" id="{477A1106-4A8A-64EE-56F0-DCD37152E98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1701" y="1188401"/>
            <a:ext cx="2745932" cy="42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25;p25">
            <a:extLst>
              <a:ext uri="{FF2B5EF4-FFF2-40B4-BE49-F238E27FC236}">
                <a16:creationId xmlns:a16="http://schemas.microsoft.com/office/drawing/2014/main" id="{A593831C-2457-BFAF-0A3C-8DB413634673}"/>
              </a:ext>
            </a:extLst>
          </p:cNvPr>
          <p:cNvSpPr txBox="1"/>
          <p:nvPr/>
        </p:nvSpPr>
        <p:spPr>
          <a:xfrm>
            <a:off x="714433" y="6078533"/>
            <a:ext cx="23528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l" sz="16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Reeves et al. (2025)</a:t>
            </a:r>
            <a:endParaRPr sz="2400"/>
          </a:p>
        </p:txBody>
      </p:sp>
      <p:sp>
        <p:nvSpPr>
          <p:cNvPr id="15" name="Google Shape;226;p25">
            <a:extLst>
              <a:ext uri="{FF2B5EF4-FFF2-40B4-BE49-F238E27FC236}">
                <a16:creationId xmlns:a16="http://schemas.microsoft.com/office/drawing/2014/main" id="{F73F5FFF-85F0-3734-1003-09B24D3796F2}"/>
              </a:ext>
            </a:extLst>
          </p:cNvPr>
          <p:cNvSpPr txBox="1"/>
          <p:nvPr/>
        </p:nvSpPr>
        <p:spPr>
          <a:xfrm>
            <a:off x="7254033" y="5328367"/>
            <a:ext cx="4042000" cy="9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l" sz="1067">
                <a:solidFill>
                  <a:schemeClr val="dk2"/>
                </a:solidFill>
              </a:rPr>
              <a:t>S8 measurements from (in order vertically):</a:t>
            </a:r>
            <a:br>
              <a:rPr lang="el" sz="1067">
                <a:solidFill>
                  <a:schemeClr val="dk2"/>
                </a:solidFill>
              </a:rPr>
            </a:br>
            <a:r>
              <a:rPr lang="el" sz="1067">
                <a:solidFill>
                  <a:schemeClr val="dk2"/>
                </a:solidFill>
              </a:rPr>
              <a:t>DES  collaboration, 2022, Xu et. al 2023, Heymans et. al 2020, Asgari et.al, 2020, Sailer et. al 2024, Farren et. al 2024, Chen et. al 2024. </a:t>
            </a:r>
            <a:endParaRPr sz="1067">
              <a:solidFill>
                <a:schemeClr val="dk2"/>
              </a:solidFill>
            </a:endParaRPr>
          </a:p>
          <a:p>
            <a:endParaRPr sz="24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36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136EC-9775-20A3-95ED-01032075F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677DB-EF01-F84D-BAF4-3CF00BDB4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Dynamical dark energy: multiprobe constraints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505EE8-8BC0-40FB-FC34-A54DFA9FC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noProof="0"/>
              <a:t>Swiss cosmology days</a:t>
            </a:r>
            <a:endParaRPr lang="de-CH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EA0253-8C8E-11CC-6039-133DBE711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9</a:t>
            </a:fld>
            <a:endParaRPr lang="de-CH" noProof="0"/>
          </a:p>
        </p:txBody>
      </p:sp>
      <p:sp>
        <p:nvSpPr>
          <p:cNvPr id="14" name="Google Shape;225;p25">
            <a:extLst>
              <a:ext uri="{FF2B5EF4-FFF2-40B4-BE49-F238E27FC236}">
                <a16:creationId xmlns:a16="http://schemas.microsoft.com/office/drawing/2014/main" id="{72D8E1C6-22C4-1367-7D9C-E11F907FFAE3}"/>
              </a:ext>
            </a:extLst>
          </p:cNvPr>
          <p:cNvSpPr txBox="1"/>
          <p:nvPr/>
        </p:nvSpPr>
        <p:spPr>
          <a:xfrm>
            <a:off x="714433" y="6078533"/>
            <a:ext cx="23528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l" sz="16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2"/>
              </a:rPr>
              <a:t>Reeves et al. (2025)</a:t>
            </a:r>
            <a:endParaRPr sz="2400"/>
          </a:p>
        </p:txBody>
      </p:sp>
      <p:pic>
        <p:nvPicPr>
          <p:cNvPr id="7" name="Google Shape;252;p28">
            <a:extLst>
              <a:ext uri="{FF2B5EF4-FFF2-40B4-BE49-F238E27FC236}">
                <a16:creationId xmlns:a16="http://schemas.microsoft.com/office/drawing/2014/main" id="{8DBC4454-BF3E-256E-B26D-9A593075051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8400" y="1620000"/>
            <a:ext cx="3600000" cy="36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20;p25">
            <a:extLst>
              <a:ext uri="{FF2B5EF4-FFF2-40B4-BE49-F238E27FC236}">
                <a16:creationId xmlns:a16="http://schemas.microsoft.com/office/drawing/2014/main" id="{0576A0DB-CAC8-45DE-F248-1294A9491369}"/>
              </a:ext>
            </a:extLst>
          </p:cNvPr>
          <p:cNvSpPr txBox="1"/>
          <p:nvPr/>
        </p:nvSpPr>
        <p:spPr>
          <a:xfrm>
            <a:off x="419751" y="1160351"/>
            <a:ext cx="3697924" cy="50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sz="2133" dirty="0">
              <a:solidFill>
                <a:schemeClr val="dk2"/>
              </a:solidFill>
            </a:endParaRPr>
          </a:p>
          <a:p>
            <a:pPr marL="609585" indent="-440256">
              <a:buClr>
                <a:schemeClr val="dk2"/>
              </a:buClr>
              <a:buSzPts val="1600"/>
              <a:buFontTx/>
              <a:buChar char="●"/>
            </a:pPr>
            <a:r>
              <a:rPr lang="en-US" sz="2133" dirty="0">
                <a:solidFill>
                  <a:schemeClr val="dk2"/>
                </a:solidFill>
              </a:rPr>
              <a:t>Find models far from a CC worsen the S8 tension between CMB and low-z data (especially KiDS-1000) </a:t>
            </a:r>
          </a:p>
          <a:p>
            <a:pPr marL="609585" indent="-440256">
              <a:buClr>
                <a:schemeClr val="dk2"/>
              </a:buClr>
              <a:buSzPts val="1600"/>
              <a:buFontTx/>
              <a:buChar char="●"/>
            </a:pPr>
            <a:r>
              <a:rPr lang="en-US" sz="2133" dirty="0">
                <a:solidFill>
                  <a:schemeClr val="dk2"/>
                </a:solidFill>
              </a:rPr>
              <a:t>This means that including KiDS-1000 in the analysis pushes constraints towards a CC </a:t>
            </a:r>
          </a:p>
          <a:p>
            <a:pPr marL="609585" indent="-440256">
              <a:buClr>
                <a:schemeClr val="dk2"/>
              </a:buClr>
              <a:buSzPts val="1600"/>
              <a:buFontTx/>
              <a:buChar char="●"/>
            </a:pPr>
            <a:r>
              <a:rPr lang="en-US" sz="2133" dirty="0">
                <a:solidFill>
                  <a:schemeClr val="dk2"/>
                </a:solidFill>
              </a:rPr>
              <a:t>Caveat: based on DESI Y1 BAO and KiDS-1000 (both updated now!)</a:t>
            </a:r>
          </a:p>
          <a:p>
            <a:pPr marL="609585" indent="-440256">
              <a:buClr>
                <a:schemeClr val="dk2"/>
              </a:buClr>
              <a:buSzPts val="1600"/>
              <a:buFontTx/>
              <a:buChar char="●"/>
            </a:pPr>
            <a:endParaRPr lang="en-US" sz="2133" dirty="0">
              <a:solidFill>
                <a:schemeClr val="dk2"/>
              </a:solidFill>
            </a:endParaRPr>
          </a:p>
          <a:p>
            <a:pPr marL="609585" indent="-440256">
              <a:buClr>
                <a:schemeClr val="dk2"/>
              </a:buClr>
              <a:buSzPts val="1600"/>
              <a:buFontTx/>
              <a:buChar char="●"/>
            </a:pPr>
            <a:endParaRPr lang="en-US" sz="2133" dirty="0">
              <a:solidFill>
                <a:schemeClr val="dk2"/>
              </a:solidFill>
            </a:endParaRPr>
          </a:p>
        </p:txBody>
      </p:sp>
      <p:pic>
        <p:nvPicPr>
          <p:cNvPr id="6" name="Picture 5" descr="A diagram of a graph&#10;&#10;AI-generated content may be incorrect.">
            <a:extLst>
              <a:ext uri="{FF2B5EF4-FFF2-40B4-BE49-F238E27FC236}">
                <a16:creationId xmlns:a16="http://schemas.microsoft.com/office/drawing/2014/main" id="{824CE90C-F001-B6C5-5027-4940503B0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1620000"/>
            <a:ext cx="3600000" cy="361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64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TH Zürich">
  <a:themeElements>
    <a:clrScheme name="ETH Zürich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215CAF"/>
      </a:accent1>
      <a:accent2>
        <a:srgbClr val="007894"/>
      </a:accent2>
      <a:accent3>
        <a:srgbClr val="627313"/>
      </a:accent3>
      <a:accent4>
        <a:srgbClr val="8E6713"/>
      </a:accent4>
      <a:accent5>
        <a:srgbClr val="B7352D"/>
      </a:accent5>
      <a:accent6>
        <a:srgbClr val="A30774"/>
      </a:accent6>
      <a:hlink>
        <a:srgbClr val="0563C1"/>
      </a:hlink>
      <a:folHlink>
        <a:srgbClr val="954F72"/>
      </a:folHlink>
    </a:clrScheme>
    <a:fontScheme name="ETH Züric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ETH Blau">
      <a:srgbClr val="215CAF"/>
    </a:custClr>
    <a:custClr name="ETH Petrol">
      <a:srgbClr val="007894"/>
    </a:custClr>
    <a:custClr name="ETH Gruen">
      <a:srgbClr val="627313"/>
    </a:custClr>
    <a:custClr name="ETH Bronze">
      <a:srgbClr val="8E6713"/>
    </a:custClr>
    <a:custClr name="ETH Rot">
      <a:srgbClr val="B7352D"/>
    </a:custClr>
    <a:custClr name="ETH Purpur">
      <a:srgbClr val="A30774"/>
    </a:custClr>
    <a:custClr name="ETH Grau">
      <a:srgbClr val="6F6F6F"/>
    </a:custClr>
  </a:custClrLst>
  <a:extLst>
    <a:ext uri="{05A4C25C-085E-4340-85A3-A5531E510DB2}">
      <thm15:themeFamily xmlns:thm15="http://schemas.microsoft.com/office/thememl/2012/main" name="Präsentation2" id="{1321EF9B-D0C2-B940-BAF0-923936C95B7C}" vid="{0165591E-D8AE-AE49-AAAE-F458C46D785B}"/>
    </a:ext>
  </a:extLst>
</a:theme>
</file>

<file path=ppt/theme/theme2.xml><?xml version="1.0" encoding="utf-8"?>
<a:theme xmlns:a="http://schemas.openxmlformats.org/drawingml/2006/main" name="Office">
  <a:themeElements>
    <a:clrScheme name="ETH Zürich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215CAF"/>
      </a:accent1>
      <a:accent2>
        <a:srgbClr val="007894"/>
      </a:accent2>
      <a:accent3>
        <a:srgbClr val="627313"/>
      </a:accent3>
      <a:accent4>
        <a:srgbClr val="8E6713"/>
      </a:accent4>
      <a:accent5>
        <a:srgbClr val="B7352D"/>
      </a:accent5>
      <a:accent6>
        <a:srgbClr val="A30774"/>
      </a:accent6>
      <a:hlink>
        <a:srgbClr val="0563C1"/>
      </a:hlink>
      <a:folHlink>
        <a:srgbClr val="954F72"/>
      </a:folHlink>
    </a:clrScheme>
    <a:fontScheme name="ETH Züric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ETH Blau">
      <a:srgbClr val="215CAF"/>
    </a:custClr>
    <a:custClr name="ETH Petrol">
      <a:srgbClr val="007894"/>
    </a:custClr>
    <a:custClr name="ETH Gruen">
      <a:srgbClr val="627313"/>
    </a:custClr>
    <a:custClr name="ETH Bronze">
      <a:srgbClr val="8E6713"/>
    </a:custClr>
    <a:custClr name="ETH Rot">
      <a:srgbClr val="B7352D"/>
    </a:custClr>
    <a:custClr name="ETH Purpur">
      <a:srgbClr val="A30774"/>
    </a:custClr>
    <a:custClr name="ETH Grau">
      <a:srgbClr val="6F6F6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ETH Zürich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215CAF"/>
      </a:accent1>
      <a:accent2>
        <a:srgbClr val="007894"/>
      </a:accent2>
      <a:accent3>
        <a:srgbClr val="627313"/>
      </a:accent3>
      <a:accent4>
        <a:srgbClr val="8E6713"/>
      </a:accent4>
      <a:accent5>
        <a:srgbClr val="B7352D"/>
      </a:accent5>
      <a:accent6>
        <a:srgbClr val="A30774"/>
      </a:accent6>
      <a:hlink>
        <a:srgbClr val="0563C1"/>
      </a:hlink>
      <a:folHlink>
        <a:srgbClr val="954F72"/>
      </a:folHlink>
    </a:clrScheme>
    <a:fontScheme name="ETH Züric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ETH Zürich</Template>
  <TotalTime>7433</TotalTime>
  <Words>1690</Words>
  <Application>Microsoft Macintosh PowerPoint</Application>
  <PresentationFormat>Widescreen</PresentationFormat>
  <Paragraphs>239</Paragraphs>
  <Slides>38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Cambria Math</vt:lpstr>
      <vt:lpstr>Roboto</vt:lpstr>
      <vt:lpstr>Symbol</vt:lpstr>
      <vt:lpstr>ETH Zürich</vt:lpstr>
      <vt:lpstr>Robust cosmology through combined probes</vt:lpstr>
      <vt:lpstr>PowerPoint Presentation</vt:lpstr>
      <vt:lpstr>PowerPoint Presentation</vt:lpstr>
      <vt:lpstr>Combined probes: our approach </vt:lpstr>
      <vt:lpstr>The combined probes pipeline </vt:lpstr>
      <vt:lpstr>Apply framework to data</vt:lpstr>
      <vt:lpstr>Internal consistency</vt:lpstr>
      <vt:lpstr>S8 measurement (ΛCDM)</vt:lpstr>
      <vt:lpstr>Dynamical dark energy: multiprobe constraints </vt:lpstr>
      <vt:lpstr>Dynamical dark energy: multiprobe constraints </vt:lpstr>
      <vt:lpstr>Dynamical dark energy: multiprobe constraints </vt:lpstr>
      <vt:lpstr>Dynamical dark energy: multiprobe constraints </vt:lpstr>
      <vt:lpstr>Dynamical dark energy: multiprobe constraints </vt:lpstr>
      <vt:lpstr>PowerPoint Presentation</vt:lpstr>
      <vt:lpstr>Outlook and conclusions</vt:lpstr>
      <vt:lpstr>BACKUP</vt:lpstr>
      <vt:lpstr>Multiprobe landscape </vt:lpstr>
      <vt:lpstr>Preference for negative neutrino mass?</vt:lpstr>
      <vt:lpstr>UFalcon2</vt:lpstr>
      <vt:lpstr>Validate pipeline with mock data</vt:lpstr>
      <vt:lpstr>PowerPoint Presentation</vt:lpstr>
      <vt:lpstr>UFalcon2</vt:lpstr>
      <vt:lpstr>UFalcon2</vt:lpstr>
      <vt:lpstr>UFalcon2</vt:lpstr>
      <vt:lpstr>UFalcon2</vt:lpstr>
      <vt:lpstr>Covariance matrix validation</vt:lpstr>
      <vt:lpstr>A cosmologists neutrino mass review</vt:lpstr>
      <vt:lpstr>Internal consistency: measuring tensions</vt:lpstr>
      <vt:lpstr>Internal consistency: measuring tensions</vt:lpstr>
      <vt:lpstr>Single probe neutrino mass constraints (why does this not help S8?)</vt:lpstr>
      <vt:lpstr>Baseline neutrino mass constraints tension with orderings</vt:lpstr>
      <vt:lpstr>Constraining power from low-z data on DESI BAO bins</vt:lpstr>
      <vt:lpstr>Fisher information for BAOs low-z vs DESI Y1 </vt:lpstr>
      <vt:lpstr>MC norm correction</vt:lpstr>
      <vt:lpstr>Model selection </vt:lpstr>
      <vt:lpstr>A-lens parameter </vt:lpstr>
      <vt:lpstr>Combined probes: key challenges</vt:lpstr>
      <vt:lpstr>A-lens parameter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Reeves  Alexander</dc:creator>
  <cp:lastModifiedBy>Reeves  Alexander</cp:lastModifiedBy>
  <cp:revision>3</cp:revision>
  <dcterms:created xsi:type="dcterms:W3CDTF">2025-05-30T09:33:14Z</dcterms:created>
  <dcterms:modified xsi:type="dcterms:W3CDTF">2025-06-04T13:26:51Z</dcterms:modified>
</cp:coreProperties>
</file>