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7" r:id="rId2"/>
    <p:sldId id="563" r:id="rId3"/>
    <p:sldId id="862" r:id="rId4"/>
    <p:sldId id="825" r:id="rId5"/>
    <p:sldId id="574" r:id="rId6"/>
    <p:sldId id="819" r:id="rId7"/>
    <p:sldId id="818" r:id="rId8"/>
    <p:sldId id="820" r:id="rId9"/>
    <p:sldId id="864" r:id="rId10"/>
    <p:sldId id="821" r:id="rId11"/>
    <p:sldId id="866" r:id="rId12"/>
    <p:sldId id="848" r:id="rId13"/>
    <p:sldId id="827" r:id="rId14"/>
    <p:sldId id="832" r:id="rId15"/>
    <p:sldId id="830" r:id="rId16"/>
    <p:sldId id="837" r:id="rId17"/>
    <p:sldId id="839" r:id="rId18"/>
    <p:sldId id="840" r:id="rId19"/>
    <p:sldId id="842" r:id="rId20"/>
    <p:sldId id="841" r:id="rId21"/>
    <p:sldId id="843" r:id="rId22"/>
    <p:sldId id="846" r:id="rId23"/>
    <p:sldId id="564" r:id="rId24"/>
    <p:sldId id="585" r:id="rId25"/>
    <p:sldId id="851" r:id="rId26"/>
    <p:sldId id="854" r:id="rId27"/>
    <p:sldId id="852" r:id="rId28"/>
    <p:sldId id="853" r:id="rId29"/>
    <p:sldId id="715" r:id="rId30"/>
    <p:sldId id="863" r:id="rId31"/>
    <p:sldId id="855" r:id="rId32"/>
    <p:sldId id="856" r:id="rId33"/>
    <p:sldId id="860" r:id="rId34"/>
    <p:sldId id="691" r:id="rId35"/>
    <p:sldId id="716" r:id="rId36"/>
    <p:sldId id="723" r:id="rId37"/>
    <p:sldId id="724" r:id="rId38"/>
    <p:sldId id="721" r:id="rId39"/>
    <p:sldId id="726" r:id="rId40"/>
    <p:sldId id="725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61B6D-5222-165E-50D8-3E030FEE2205}" v="1851" dt="2025-06-02T15:20:27.142"/>
    <p1510:client id="{1D407611-3CA0-E4A2-3BA3-B95F6C7ADD68}" v="11" dt="2025-06-03T10:50:20.938"/>
    <p1510:client id="{686CB470-98DA-0D29-178D-D5DC30A3BE4F}" v="219" dt="2025-06-03T15:39:03.395"/>
    <p1510:client id="{8527463A-2698-E74F-AC99-69AA722E6034}" v="1017" dt="2025-06-02T10:20:16.136"/>
    <p1510:client id="{A0B7B34D-EB86-93F0-7F0A-1920EDC464B7}" v="98" dt="2025-06-03T15:12:46.748"/>
    <p1510:client id="{B5FF7A0A-6B44-59E9-F806-B7472416773B}" v="10" dt="2025-06-03T16:01:38.890"/>
    <p1510:client id="{C2351E45-0C23-4790-6ADA-176ADC555216}" v="2082" dt="2025-06-03T10:44:49.387"/>
    <p1510:client id="{C7756208-62B1-518F-BFC9-644F32D97C5E}" v="53" dt="2025-06-03T15:59:44.022"/>
    <p1510:client id="{F3DF4DF8-7CC3-5915-8293-59625CC490DD}" v="1" dt="2025-06-02T11:50:18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jpe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egacysurvey.org/viewer" TargetMode="External"/><Relationship Id="rId4" Type="http://schemas.openxmlformats.org/officeDocument/2006/relationships/hyperlink" Target="https://legacysurvey.org/dr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gacysurvey.org/viewer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hyperlink" Target="https://legacysurvey.org/viewer" TargetMode="External"/><Relationship Id="rId5" Type="http://schemas.openxmlformats.org/officeDocument/2006/relationships/image" Target="../media/image24.jpe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ata.desi.lbl.gov/doc/releases/dr1" TargetMode="Externa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arxiv.org/abs/2411.12020" TargetMode="External"/><Relationship Id="rId7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7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17.png"/><Relationship Id="rId4" Type="http://schemas.openxmlformats.org/officeDocument/2006/relationships/image" Target="../media/image51.jpeg"/><Relationship Id="rId9" Type="http://schemas.openxmlformats.org/officeDocument/2006/relationships/hyperlink" Target="https://arxiv.org/abs/2411.1202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17.png"/><Relationship Id="rId10" Type="http://schemas.openxmlformats.org/officeDocument/2006/relationships/image" Target="../media/image55.png"/><Relationship Id="rId4" Type="http://schemas.openxmlformats.org/officeDocument/2006/relationships/image" Target="../media/image51.jpeg"/><Relationship Id="rId9" Type="http://schemas.openxmlformats.org/officeDocument/2006/relationships/hyperlink" Target="https://arxiv.org/abs/2411.1202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11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ESI Looks 11 Billion Years Into the Past to Reveal Most Detailed View Ever  of the Expanding Universe | NOIRLab">
            <a:extLst>
              <a:ext uri="{FF2B5EF4-FFF2-40B4-BE49-F238E27FC236}">
                <a16:creationId xmlns:a16="http://schemas.microsoft.com/office/drawing/2014/main" id="{8DCAEB26-DAEF-A07F-C8A8-2BDB46BCA5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31" t="6625" r="12724" b="13947"/>
          <a:stretch>
            <a:fillRect/>
          </a:stretch>
        </p:blipFill>
        <p:spPr>
          <a:xfrm>
            <a:off x="-5201" y="-47325"/>
            <a:ext cx="9153542" cy="691214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B444DD6-2127-744E-E94B-84FBAAB4B9C3}"/>
              </a:ext>
            </a:extLst>
          </p:cNvPr>
          <p:cNvSpPr txBox="1"/>
          <p:nvPr/>
        </p:nvSpPr>
        <p:spPr>
          <a:xfrm>
            <a:off x="3478069" y="4349149"/>
            <a:ext cx="5676235" cy="25160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sz="4000" b="1">
                <a:solidFill>
                  <a:srgbClr val="FFFFFF"/>
                </a:solidFill>
                <a:latin typeface="Franklin Gothic"/>
              </a:rPr>
              <a:t>Antoine Rocher</a:t>
            </a:r>
            <a:endParaRPr lang="fr-FR" sz="4000">
              <a:solidFill>
                <a:srgbClr val="000000"/>
              </a:solidFill>
              <a:latin typeface="Aptos"/>
            </a:endParaRPr>
          </a:p>
          <a:p>
            <a:pPr algn="r"/>
            <a:r>
              <a:rPr lang="fr-FR" sz="2400" b="1">
                <a:solidFill>
                  <a:srgbClr val="FFFFFF"/>
                </a:solidFill>
                <a:latin typeface="Franklin Gothic"/>
              </a:rPr>
              <a:t>Postdoc</a:t>
            </a:r>
            <a:endParaRPr lang="fr-FR" sz="2000">
              <a:solidFill>
                <a:srgbClr val="000000"/>
              </a:solidFill>
              <a:latin typeface="Aptos"/>
            </a:endParaRPr>
          </a:p>
          <a:p>
            <a:pPr algn="r"/>
            <a:r>
              <a:rPr lang="fr-FR" sz="1400" b="1" i="1">
                <a:solidFill>
                  <a:srgbClr val="FFFFFF"/>
                </a:solidFill>
                <a:latin typeface="Franklin Gothic"/>
              </a:rPr>
              <a:t>Ecole Polytechnique Fédérale de Lausanne</a:t>
            </a:r>
            <a:endParaRPr lang="fr-FR" sz="1400"/>
          </a:p>
          <a:p>
            <a:pPr algn="r"/>
            <a:endParaRPr lang="fr-FR" sz="1500" b="1" i="1">
              <a:solidFill>
                <a:srgbClr val="FFFFFF"/>
              </a:solidFill>
              <a:latin typeface="Franklin Gothic"/>
            </a:endParaRPr>
          </a:p>
          <a:p>
            <a:pPr algn="r"/>
            <a:r>
              <a:rPr lang="fr-FR" sz="2000" b="1">
                <a:solidFill>
                  <a:srgbClr val="FFFFFF"/>
                </a:solidFill>
                <a:latin typeface="Franklin Gothic"/>
                <a:ea typeface="+mn-lt"/>
                <a:cs typeface="+mn-lt"/>
              </a:rPr>
              <a:t>On </a:t>
            </a:r>
            <a:r>
              <a:rPr lang="fr-FR" sz="2000" b="1" err="1">
                <a:solidFill>
                  <a:srgbClr val="FFFFFF"/>
                </a:solidFill>
                <a:latin typeface="Franklin Gothic"/>
                <a:ea typeface="+mn-lt"/>
                <a:cs typeface="+mn-lt"/>
              </a:rPr>
              <a:t>behalf</a:t>
            </a:r>
            <a:r>
              <a:rPr lang="fr-FR" sz="2000" b="1">
                <a:solidFill>
                  <a:srgbClr val="FFFFFF"/>
                </a:solidFill>
                <a:latin typeface="Franklin Gothic"/>
                <a:ea typeface="+mn-lt"/>
                <a:cs typeface="+mn-lt"/>
              </a:rPr>
              <a:t> of the DESI collaboration</a:t>
            </a:r>
            <a:endParaRPr lang="en-US" sz="2000">
              <a:solidFill>
                <a:srgbClr val="FFFFFF"/>
              </a:solidFill>
              <a:latin typeface="Franklin Gothic"/>
              <a:ea typeface="+mn-lt"/>
              <a:cs typeface="+mn-lt"/>
            </a:endParaRPr>
          </a:p>
          <a:p>
            <a:pPr algn="r"/>
            <a:endParaRPr lang="fr-FR" sz="1500" b="1" i="1">
              <a:solidFill>
                <a:srgbClr val="FFFFFF"/>
              </a:solidFill>
              <a:latin typeface="Franklin Gothic"/>
            </a:endParaRPr>
          </a:p>
          <a:p>
            <a:pPr algn="r"/>
            <a:endParaRPr lang="fr-FR" sz="1500" b="1" i="1">
              <a:solidFill>
                <a:srgbClr val="FFFFFF"/>
              </a:solidFill>
              <a:latin typeface="Franklin Gothic"/>
            </a:endParaRPr>
          </a:p>
          <a:p>
            <a:pPr algn="r"/>
            <a:r>
              <a:rPr lang="fr-FR" sz="1600" b="1" i="1" err="1">
                <a:solidFill>
                  <a:srgbClr val="FFFFFF"/>
                </a:solidFill>
                <a:latin typeface="Franklin Gothic"/>
              </a:rPr>
              <a:t>Swiss</a:t>
            </a:r>
            <a:r>
              <a:rPr lang="fr-FR" sz="1600" b="1" i="1">
                <a:solidFill>
                  <a:srgbClr val="FFFFFF"/>
                </a:solidFill>
                <a:latin typeface="Franklin Gothic"/>
              </a:rPr>
              <a:t> Cosmo </a:t>
            </a:r>
            <a:r>
              <a:rPr lang="fr-FR" sz="1600" b="1" i="1" err="1">
                <a:solidFill>
                  <a:srgbClr val="FFFFFF"/>
                </a:solidFill>
                <a:latin typeface="Franklin Gothic"/>
              </a:rPr>
              <a:t>days</a:t>
            </a:r>
            <a:r>
              <a:rPr lang="fr-FR" sz="1600" b="1" i="1">
                <a:solidFill>
                  <a:srgbClr val="FFFFFF"/>
                </a:solidFill>
                <a:latin typeface="Franklin Gothic"/>
              </a:rPr>
              <a:t> – 2025 June 5</a:t>
            </a:r>
            <a:r>
              <a:rPr lang="fr-FR" sz="1600" b="1" i="1" baseline="30000">
                <a:solidFill>
                  <a:srgbClr val="FFFFFF"/>
                </a:solidFill>
                <a:latin typeface="Franklin Gothic"/>
              </a:rPr>
              <a:t>th </a:t>
            </a:r>
            <a:r>
              <a:rPr lang="fr-FR" sz="1600" b="1" i="1">
                <a:solidFill>
                  <a:srgbClr val="FFFFFF"/>
                </a:solidFill>
                <a:latin typeface="Franklin Gothic"/>
              </a:rPr>
              <a:t>- Zurich</a:t>
            </a:r>
          </a:p>
        </p:txBody>
      </p:sp>
      <p:pic>
        <p:nvPicPr>
          <p:cNvPr id="13" name="Image 12" descr="Une image contenant Graphique, Police, symbole, logo&#10;&#10;Description générée automatiquement">
            <a:extLst>
              <a:ext uri="{FF2B5EF4-FFF2-40B4-BE49-F238E27FC236}">
                <a16:creationId xmlns:a16="http://schemas.microsoft.com/office/drawing/2014/main" id="{C3DCFB9E-C1AE-4846-D888-6E1BEFE55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" y="5670221"/>
            <a:ext cx="2357438" cy="1021556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7BA2B8F-84D1-BCA0-E1EC-CC3759CFE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02" y="4803180"/>
            <a:ext cx="2064544" cy="9072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E9761BB-9A6C-CAD6-1702-342F69BCBE4D}"/>
              </a:ext>
            </a:extLst>
          </p:cNvPr>
          <p:cNvSpPr txBox="1"/>
          <p:nvPr/>
        </p:nvSpPr>
        <p:spPr>
          <a:xfrm>
            <a:off x="-402" y="6626312"/>
            <a:ext cx="1970726" cy="23083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i="1" err="1">
                <a:solidFill>
                  <a:srgbClr val="FFFFFF"/>
                </a:solidFill>
                <a:latin typeface="Book Antiqua"/>
              </a:rPr>
              <a:t>Credit</a:t>
            </a:r>
            <a:r>
              <a:rPr lang="fr-FR" sz="1050" i="1">
                <a:solidFill>
                  <a:srgbClr val="FFFFFF"/>
                </a:solidFill>
                <a:latin typeface="Book Antiqua"/>
              </a:rPr>
              <a:t> : DESI 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F6423C-8FC0-54CE-C496-924538FF95A3}"/>
              </a:ext>
            </a:extLst>
          </p:cNvPr>
          <p:cNvSpPr txBox="1"/>
          <p:nvPr/>
        </p:nvSpPr>
        <p:spPr>
          <a:xfrm>
            <a:off x="6928" y="228600"/>
            <a:ext cx="915092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  <a:latin typeface="Garamond"/>
              </a:rPr>
              <a:t>DESI Part 1: </a:t>
            </a:r>
            <a:br>
              <a:rPr lang="en-US" sz="3600" b="1">
                <a:latin typeface="Garamond"/>
              </a:rPr>
            </a:br>
            <a:r>
              <a:rPr lang="en-US" sz="3600" b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Overview of the DESI survey </a:t>
            </a:r>
            <a:endParaRPr lang="en-US" sz="3600" b="1">
              <a:solidFill>
                <a:schemeClr val="bg1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427241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DF3B2-4223-A57D-4D0A-F8C1205C3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865A574F-8042-46CD-B5A4-ACBBF5244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939" y="-987"/>
            <a:ext cx="9207281" cy="6861562"/>
          </a:xfrm>
          <a:prstGeom prst="rect">
            <a:avLst/>
          </a:prstGeom>
        </p:spPr>
      </p:pic>
      <p:pic>
        <p:nvPicPr>
          <p:cNvPr id="18" name="Content Placeholder 15">
            <a:extLst>
              <a:ext uri="{FF2B5EF4-FFF2-40B4-BE49-F238E27FC236}">
                <a16:creationId xmlns:a16="http://schemas.microsoft.com/office/drawing/2014/main" id="{EE0E6770-79E2-73DC-F790-5BC7D08BAF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257" t="96093" r="475" b="957"/>
          <a:stretch>
            <a:fillRect/>
          </a:stretch>
        </p:blipFill>
        <p:spPr>
          <a:xfrm>
            <a:off x="8614813" y="6318319"/>
            <a:ext cx="300895" cy="202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90A9AB-6345-668F-637D-3DCB929385EA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9A4CE-C7F2-C033-987B-ADD745BC8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054" y="839244"/>
            <a:ext cx="4491995" cy="4578264"/>
          </a:xfrm>
          <a:prstGeom prst="rect">
            <a:avLst/>
          </a:prstGeom>
        </p:spPr>
      </p:pic>
      <p:pic>
        <p:nvPicPr>
          <p:cNvPr id="5" name="2018-04-06 EM Petal Tests (short)_h264">
            <a:hlinkClick r:id="" action="ppaction://media"/>
            <a:extLst>
              <a:ext uri="{FF2B5EF4-FFF2-40B4-BE49-F238E27FC236}">
                <a16:creationId xmlns:a16="http://schemas.microsoft.com/office/drawing/2014/main" id="{820BFF5D-5E4D-EEDE-24B6-6724B17F3E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391" y="3256761"/>
            <a:ext cx="6523454" cy="337903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DF87A4-7D82-9A27-C56F-ECE8D1D29D8B}"/>
              </a:ext>
            </a:extLst>
          </p:cNvPr>
          <p:cNvCxnSpPr>
            <a:cxnSpLocks/>
          </p:cNvCxnSpPr>
          <p:nvPr/>
        </p:nvCxnSpPr>
        <p:spPr>
          <a:xfrm flipV="1">
            <a:off x="4605259" y="1162305"/>
            <a:ext cx="615012" cy="1887957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58DA36-9023-D240-EC5E-7D2EE0921414}"/>
              </a:ext>
            </a:extLst>
          </p:cNvPr>
          <p:cNvCxnSpPr>
            <a:cxnSpLocks/>
          </p:cNvCxnSpPr>
          <p:nvPr/>
        </p:nvCxnSpPr>
        <p:spPr>
          <a:xfrm flipV="1">
            <a:off x="4617785" y="1907603"/>
            <a:ext cx="1610831" cy="1155185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B80EC321-E1CE-9094-F1AF-EFB10BA3CEE6}"/>
              </a:ext>
            </a:extLst>
          </p:cNvPr>
          <p:cNvSpPr/>
          <p:nvPr/>
        </p:nvSpPr>
        <p:spPr>
          <a:xfrm rot="780000">
            <a:off x="3941352" y="1137767"/>
            <a:ext cx="2304787" cy="1083500"/>
          </a:xfrm>
          <a:prstGeom prst="arc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5EDAE51-05CC-9627-08B2-3595AFC2BEC3}"/>
              </a:ext>
            </a:extLst>
          </p:cNvPr>
          <p:cNvCxnSpPr/>
          <p:nvPr/>
        </p:nvCxnSpPr>
        <p:spPr>
          <a:xfrm flipH="1">
            <a:off x="5448723" y="2392233"/>
            <a:ext cx="96703" cy="102900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19">
            <a:extLst>
              <a:ext uri="{FF2B5EF4-FFF2-40B4-BE49-F238E27FC236}">
                <a16:creationId xmlns:a16="http://schemas.microsoft.com/office/drawing/2014/main" id="{3568F83B-D9D0-D64C-DB28-DE9F11EF60B9}"/>
              </a:ext>
            </a:extLst>
          </p:cNvPr>
          <p:cNvSpPr txBox="1"/>
          <p:nvPr/>
        </p:nvSpPr>
        <p:spPr>
          <a:xfrm>
            <a:off x="455574" y="3924077"/>
            <a:ext cx="2680064" cy="300083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500" b="1">
                <a:solidFill>
                  <a:srgbClr val="FFFFFF"/>
                </a:solidFill>
                <a:latin typeface="Garamond"/>
              </a:rPr>
              <a:t>Reconfiguration time &lt; 2min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81F2A-EB48-DB24-73B8-567D19E6B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047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85954-60D8-6CCB-3A89-83DE4CBB9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5">
            <a:extLst>
              <a:ext uri="{FF2B5EF4-FFF2-40B4-BE49-F238E27FC236}">
                <a16:creationId xmlns:a16="http://schemas.microsoft.com/office/drawing/2014/main" id="{566ACBD1-775C-44D3-63DE-DFAC2EACC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939" y="-987"/>
            <a:ext cx="9207281" cy="6861562"/>
          </a:xfrm>
          <a:prstGeom prst="rect">
            <a:avLst/>
          </a:prstGeom>
        </p:spPr>
      </p:pic>
      <p:pic>
        <p:nvPicPr>
          <p:cNvPr id="18" name="Content Placeholder 15">
            <a:extLst>
              <a:ext uri="{FF2B5EF4-FFF2-40B4-BE49-F238E27FC236}">
                <a16:creationId xmlns:a16="http://schemas.microsoft.com/office/drawing/2014/main" id="{09A28D3E-8842-C35A-91AA-47313B2B2E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6257" t="96093" r="475" b="957"/>
          <a:stretch>
            <a:fillRect/>
          </a:stretch>
        </p:blipFill>
        <p:spPr>
          <a:xfrm>
            <a:off x="8614813" y="6318319"/>
            <a:ext cx="300895" cy="202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4A5C44-74DC-91EA-7CF7-3EDA665D22DE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430902-ECA4-FDAD-9999-8691C079E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1054" y="839244"/>
            <a:ext cx="4491995" cy="4578264"/>
          </a:xfrm>
          <a:prstGeom prst="rect">
            <a:avLst/>
          </a:prstGeom>
        </p:spPr>
      </p:pic>
      <p:pic>
        <p:nvPicPr>
          <p:cNvPr id="5" name="2018-04-06 EM Petal Tests (short)_h264">
            <a:hlinkClick r:id="" action="ppaction://media"/>
            <a:extLst>
              <a:ext uri="{FF2B5EF4-FFF2-40B4-BE49-F238E27FC236}">
                <a16:creationId xmlns:a16="http://schemas.microsoft.com/office/drawing/2014/main" id="{FCF70679-165B-6CD7-C729-397B4E77CE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391" y="3256761"/>
            <a:ext cx="6523454" cy="337903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64238D-E1C2-B058-8E24-2FF8BE763276}"/>
              </a:ext>
            </a:extLst>
          </p:cNvPr>
          <p:cNvCxnSpPr>
            <a:cxnSpLocks/>
          </p:cNvCxnSpPr>
          <p:nvPr/>
        </p:nvCxnSpPr>
        <p:spPr>
          <a:xfrm flipV="1">
            <a:off x="4605259" y="1162305"/>
            <a:ext cx="615012" cy="1887957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E512BD-89BA-93F4-66E1-C4265CB69E0B}"/>
              </a:ext>
            </a:extLst>
          </p:cNvPr>
          <p:cNvCxnSpPr>
            <a:cxnSpLocks/>
          </p:cNvCxnSpPr>
          <p:nvPr/>
        </p:nvCxnSpPr>
        <p:spPr>
          <a:xfrm flipV="1">
            <a:off x="4617785" y="1907603"/>
            <a:ext cx="1610831" cy="1155185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Arc 21">
            <a:extLst>
              <a:ext uri="{FF2B5EF4-FFF2-40B4-BE49-F238E27FC236}">
                <a16:creationId xmlns:a16="http://schemas.microsoft.com/office/drawing/2014/main" id="{12AD3DC6-8AEB-D282-59A6-384207648780}"/>
              </a:ext>
            </a:extLst>
          </p:cNvPr>
          <p:cNvSpPr/>
          <p:nvPr/>
        </p:nvSpPr>
        <p:spPr>
          <a:xfrm rot="780000">
            <a:off x="3941352" y="1137767"/>
            <a:ext cx="2304787" cy="1083500"/>
          </a:xfrm>
          <a:prstGeom prst="arc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797817-1A2C-CE00-EFB1-1943F05ADAB7}"/>
              </a:ext>
            </a:extLst>
          </p:cNvPr>
          <p:cNvCxnSpPr/>
          <p:nvPr/>
        </p:nvCxnSpPr>
        <p:spPr>
          <a:xfrm flipH="1">
            <a:off x="5448723" y="2392233"/>
            <a:ext cx="96703" cy="102900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19">
            <a:extLst>
              <a:ext uri="{FF2B5EF4-FFF2-40B4-BE49-F238E27FC236}">
                <a16:creationId xmlns:a16="http://schemas.microsoft.com/office/drawing/2014/main" id="{0B599F4E-73D4-B87D-7E55-21288186E5C4}"/>
              </a:ext>
            </a:extLst>
          </p:cNvPr>
          <p:cNvSpPr txBox="1"/>
          <p:nvPr/>
        </p:nvSpPr>
        <p:spPr>
          <a:xfrm>
            <a:off x="455574" y="3924077"/>
            <a:ext cx="2680064" cy="300083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500" b="1">
                <a:solidFill>
                  <a:srgbClr val="FFFFFF"/>
                </a:solidFill>
                <a:latin typeface="Garamond"/>
              </a:rPr>
              <a:t>Reconfiguration time &lt; 2min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1FCF1-883A-2F2F-628F-59C16114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11</a:t>
            </a:fld>
            <a:endParaRPr lang="en-US"/>
          </a:p>
        </p:txBody>
      </p:sp>
      <p:pic>
        <p:nvPicPr>
          <p:cNvPr id="7" name="Sloan Digital Sky Survey Plate Plugging Time Lapse(1)">
            <a:hlinkClick r:id="" action="ppaction://media"/>
            <a:extLst>
              <a:ext uri="{FF2B5EF4-FFF2-40B4-BE49-F238E27FC236}">
                <a16:creationId xmlns:a16="http://schemas.microsoft.com/office/drawing/2014/main" id="{A54E6C68-F710-DD97-726E-AE0EB655C67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3204" y="999341"/>
            <a:ext cx="5236762" cy="2929739"/>
          </a:xfrm>
          <a:prstGeom prst="rect">
            <a:avLst/>
          </a:prstGeom>
        </p:spPr>
      </p:pic>
      <p:pic>
        <p:nvPicPr>
          <p:cNvPr id="12" name="Picture 11" descr="SDSS-IV Logo Black Text | SDSS">
            <a:extLst>
              <a:ext uri="{FF2B5EF4-FFF2-40B4-BE49-F238E27FC236}">
                <a16:creationId xmlns:a16="http://schemas.microsoft.com/office/drawing/2014/main" id="{633A42C5-49AC-8F61-F1B6-853B2F597A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49444" y="1632"/>
            <a:ext cx="2895600" cy="904875"/>
          </a:xfrm>
          <a:prstGeom prst="rect">
            <a:avLst/>
          </a:prstGeom>
        </p:spPr>
      </p:pic>
      <p:sp>
        <p:nvSpPr>
          <p:cNvPr id="14" name="ZoneTexte 5">
            <a:extLst>
              <a:ext uri="{FF2B5EF4-FFF2-40B4-BE49-F238E27FC236}">
                <a16:creationId xmlns:a16="http://schemas.microsoft.com/office/drawing/2014/main" id="{8CE8CDD8-EFD1-CE67-57AF-C74755FD7632}"/>
              </a:ext>
            </a:extLst>
          </p:cNvPr>
          <p:cNvSpPr txBox="1"/>
          <p:nvPr/>
        </p:nvSpPr>
        <p:spPr>
          <a:xfrm>
            <a:off x="4168436" y="3579614"/>
            <a:ext cx="3548876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rgbClr val="FFFFFF"/>
                </a:solidFill>
                <a:highlight>
                  <a:srgbClr val="000000"/>
                </a:highlight>
                <a:latin typeface="Garamond"/>
              </a:rPr>
              <a:t>~20 min </a:t>
            </a:r>
            <a:r>
              <a:rPr lang="fr-FR" b="1" err="1">
                <a:solidFill>
                  <a:srgbClr val="FFFFFF"/>
                </a:solidFill>
                <a:highlight>
                  <a:srgbClr val="000000"/>
                </a:highlight>
                <a:latin typeface="Garamond"/>
              </a:rPr>
              <a:t>between</a:t>
            </a:r>
            <a:r>
              <a:rPr lang="fr-FR" b="1">
                <a:solidFill>
                  <a:srgbClr val="FFFFFF"/>
                </a:solidFill>
                <a:highlight>
                  <a:srgbClr val="000000"/>
                </a:highlight>
                <a:latin typeface="Garamond"/>
              </a:rPr>
              <a:t> 2 </a:t>
            </a:r>
            <a:r>
              <a:rPr lang="fr-FR" b="1" err="1">
                <a:solidFill>
                  <a:srgbClr val="FFFFFF"/>
                </a:solidFill>
                <a:highlight>
                  <a:srgbClr val="000000"/>
                </a:highlight>
                <a:latin typeface="Garamond"/>
              </a:rPr>
              <a:t>exposures</a:t>
            </a:r>
            <a:endParaRPr lang="fr-FR" sz="1600" b="1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1672138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9C281-8D07-35F1-EA47-C26174A33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339876-683D-1AFB-2A9E-11E29DB3F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8EC9F1-FD18-F773-ABEF-D7C8909CAC2A}"/>
              </a:ext>
            </a:extLst>
          </p:cNvPr>
          <p:cNvSpPr txBox="1"/>
          <p:nvPr/>
        </p:nvSpPr>
        <p:spPr>
          <a:xfrm>
            <a:off x="3975527" y="142557"/>
            <a:ext cx="40149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Garamond"/>
              </a:rPr>
              <a:t>The DESI main survey</a:t>
            </a:r>
            <a:endParaRPr lang="en-US"/>
          </a:p>
        </p:txBody>
      </p:sp>
      <p:grpSp>
        <p:nvGrpSpPr>
          <p:cNvPr id="8" name="Groupe 37">
            <a:extLst>
              <a:ext uri="{FF2B5EF4-FFF2-40B4-BE49-F238E27FC236}">
                <a16:creationId xmlns:a16="http://schemas.microsoft.com/office/drawing/2014/main" id="{5F10915E-343E-188E-1CB3-6C0A7F346AE9}"/>
              </a:ext>
            </a:extLst>
          </p:cNvPr>
          <p:cNvGrpSpPr/>
          <p:nvPr/>
        </p:nvGrpSpPr>
        <p:grpSpPr>
          <a:xfrm>
            <a:off x="2755808" y="2099374"/>
            <a:ext cx="2235454" cy="2954492"/>
            <a:chOff x="9029031" y="2034913"/>
            <a:chExt cx="2878418" cy="3510068"/>
          </a:xfrm>
        </p:grpSpPr>
        <p:pic>
          <p:nvPicPr>
            <p:cNvPr id="5" name="Image 35">
              <a:extLst>
                <a:ext uri="{FF2B5EF4-FFF2-40B4-BE49-F238E27FC236}">
                  <a16:creationId xmlns:a16="http://schemas.microsoft.com/office/drawing/2014/main" id="{A43AF7AF-9946-2C5D-2D5B-1215C46A3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31" r="144" b="-191"/>
            <a:stretch/>
          </p:blipFill>
          <p:spPr>
            <a:xfrm>
              <a:off x="9029031" y="2034913"/>
              <a:ext cx="2878418" cy="3510068"/>
            </a:xfrm>
            <a:prstGeom prst="rect">
              <a:avLst/>
            </a:prstGeom>
          </p:spPr>
        </p:pic>
        <p:sp>
          <p:nvSpPr>
            <p:cNvPr id="7" name="ZoneTexte 14">
              <a:extLst>
                <a:ext uri="{FF2B5EF4-FFF2-40B4-BE49-F238E27FC236}">
                  <a16:creationId xmlns:a16="http://schemas.microsoft.com/office/drawing/2014/main" id="{4108B0F8-63BB-ADCB-7987-5933E0A0F7F8}"/>
                </a:ext>
              </a:extLst>
            </p:cNvPr>
            <p:cNvSpPr txBox="1"/>
            <p:nvPr/>
          </p:nvSpPr>
          <p:spPr>
            <a:xfrm>
              <a:off x="10462985" y="4287760"/>
              <a:ext cx="1049420" cy="379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fr-FR" sz="1400">
                <a:latin typeface="Garamond"/>
                <a:cs typeface="Calibri"/>
              </a:endParaRPr>
            </a:p>
          </p:txBody>
        </p:sp>
      </p:grpSp>
      <p:cxnSp>
        <p:nvCxnSpPr>
          <p:cNvPr id="13" name="Connecteur droit avec flèche 39">
            <a:extLst>
              <a:ext uri="{FF2B5EF4-FFF2-40B4-BE49-F238E27FC236}">
                <a16:creationId xmlns:a16="http://schemas.microsoft.com/office/drawing/2014/main" id="{9D507FCC-74AF-2A1D-E206-401D4FAA15B7}"/>
              </a:ext>
            </a:extLst>
          </p:cNvPr>
          <p:cNvCxnSpPr/>
          <p:nvPr/>
        </p:nvCxnSpPr>
        <p:spPr>
          <a:xfrm flipV="1">
            <a:off x="3282052" y="3607727"/>
            <a:ext cx="1363895" cy="14786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8">
            <a:extLst>
              <a:ext uri="{FF2B5EF4-FFF2-40B4-BE49-F238E27FC236}">
                <a16:creationId xmlns:a16="http://schemas.microsoft.com/office/drawing/2014/main" id="{A3DFFD25-EE42-3AD0-BE38-AA67E1FCEC2F}"/>
              </a:ext>
            </a:extLst>
          </p:cNvPr>
          <p:cNvSpPr txBox="1"/>
          <p:nvPr/>
        </p:nvSpPr>
        <p:spPr>
          <a:xfrm>
            <a:off x="4203264" y="4162843"/>
            <a:ext cx="454192" cy="27699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350">
                <a:latin typeface="Garamond"/>
                <a:cs typeface="Calibri"/>
              </a:rPr>
              <a:t>z</a:t>
            </a:r>
            <a:endParaRPr lang="fr-FR" sz="1350">
              <a:latin typeface="Garamond"/>
            </a:endParaRPr>
          </a:p>
        </p:txBody>
      </p:sp>
      <p:sp>
        <p:nvSpPr>
          <p:cNvPr id="21" name="ZoneTexte 43">
            <a:extLst>
              <a:ext uri="{FF2B5EF4-FFF2-40B4-BE49-F238E27FC236}">
                <a16:creationId xmlns:a16="http://schemas.microsoft.com/office/drawing/2014/main" id="{B7C9B603-D09A-F4CF-67CC-ADB898F5E207}"/>
              </a:ext>
            </a:extLst>
          </p:cNvPr>
          <p:cNvSpPr txBox="1"/>
          <p:nvPr/>
        </p:nvSpPr>
        <p:spPr>
          <a:xfrm>
            <a:off x="-13" y="1197488"/>
            <a:ext cx="5610387" cy="3597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latin typeface="Garamond"/>
                <a:ea typeface="Verdana"/>
                <a:cs typeface="Gautami"/>
              </a:rPr>
              <a:t>4 </a:t>
            </a:r>
            <a:r>
              <a:rPr lang="fr-FR" sz="2000" b="1" err="1">
                <a:latin typeface="Garamond"/>
                <a:ea typeface="Verdana"/>
                <a:cs typeface="Gautami"/>
              </a:rPr>
              <a:t>different</a:t>
            </a:r>
            <a:r>
              <a:rPr lang="fr-FR" sz="2000" b="1">
                <a:latin typeface="Garamond"/>
                <a:ea typeface="Verdana"/>
                <a:cs typeface="Gautami"/>
              </a:rPr>
              <a:t> </a:t>
            </a:r>
            <a:r>
              <a:rPr lang="fr-FR" sz="2000" b="1" err="1">
                <a:latin typeface="Garamond"/>
                <a:ea typeface="Verdana"/>
                <a:cs typeface="Gautami"/>
              </a:rPr>
              <a:t>tracers</a:t>
            </a:r>
            <a:r>
              <a:rPr lang="fr-FR" sz="2000" b="1">
                <a:latin typeface="Garamond"/>
                <a:ea typeface="Verdana"/>
                <a:cs typeface="Gautami"/>
              </a:rPr>
              <a:t> to probe the </a:t>
            </a:r>
            <a:r>
              <a:rPr lang="fr-FR" sz="2000" b="1" err="1">
                <a:latin typeface="Garamond"/>
                <a:ea typeface="Verdana"/>
                <a:cs typeface="Gautami"/>
              </a:rPr>
              <a:t>Universe</a:t>
            </a:r>
            <a:r>
              <a:rPr lang="fr-FR" sz="2000" b="1">
                <a:latin typeface="Garamond"/>
                <a:ea typeface="Verdana"/>
                <a:cs typeface="Gautami"/>
              </a:rPr>
              <a:t> z &lt; 3.5</a:t>
            </a:r>
            <a:endParaRPr lang="fr-FR"/>
          </a:p>
        </p:txBody>
      </p:sp>
      <p:sp>
        <p:nvSpPr>
          <p:cNvPr id="23" name="ZoneTexte 3">
            <a:extLst>
              <a:ext uri="{FF2B5EF4-FFF2-40B4-BE49-F238E27FC236}">
                <a16:creationId xmlns:a16="http://schemas.microsoft.com/office/drawing/2014/main" id="{F2FD3F3E-52C1-4873-C350-5CDBC142F8B8}"/>
              </a:ext>
            </a:extLst>
          </p:cNvPr>
          <p:cNvSpPr txBox="1"/>
          <p:nvPr/>
        </p:nvSpPr>
        <p:spPr>
          <a:xfrm>
            <a:off x="70517" y="3811192"/>
            <a:ext cx="2423358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8M 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Luminous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red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galaxies (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LRGs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b="1">
                <a:latin typeface="Garamond"/>
                <a:cs typeface="Calibri"/>
              </a:rPr>
              <a:t>0.4&lt;z&lt;1.1</a:t>
            </a:r>
          </a:p>
        </p:txBody>
      </p:sp>
      <p:sp>
        <p:nvSpPr>
          <p:cNvPr id="25" name="ZoneTexte 4">
            <a:extLst>
              <a:ext uri="{FF2B5EF4-FFF2-40B4-BE49-F238E27FC236}">
                <a16:creationId xmlns:a16="http://schemas.microsoft.com/office/drawing/2014/main" id="{2035AB71-0BC7-0549-CB88-CFCDC6DFC9C3}"/>
              </a:ext>
            </a:extLst>
          </p:cNvPr>
          <p:cNvSpPr txBox="1"/>
          <p:nvPr/>
        </p:nvSpPr>
        <p:spPr>
          <a:xfrm>
            <a:off x="70516" y="3028136"/>
            <a:ext cx="2423358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rgbClr val="0070C0"/>
                </a:solidFill>
                <a:latin typeface="Garamond"/>
                <a:cs typeface="Calibri"/>
              </a:rPr>
              <a:t>17M Emission line galaxies (</a:t>
            </a:r>
            <a:r>
              <a:rPr lang="fr-FR" b="1" err="1">
                <a:solidFill>
                  <a:srgbClr val="0070C0"/>
                </a:solidFill>
                <a:latin typeface="Garamond"/>
                <a:cs typeface="Calibri"/>
              </a:rPr>
              <a:t>ELGs</a:t>
            </a:r>
            <a:r>
              <a:rPr lang="fr-FR" b="1">
                <a:solidFill>
                  <a:srgbClr val="0070C0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sz="1400" b="1">
                <a:latin typeface="Garamond"/>
                <a:cs typeface="Calibri"/>
              </a:rPr>
              <a:t>                        </a:t>
            </a:r>
            <a:r>
              <a:rPr lang="fr-FR" b="1">
                <a:latin typeface="Garamond"/>
                <a:cs typeface="Calibri"/>
              </a:rPr>
              <a:t>0.6&lt;z&lt;1.6</a:t>
            </a:r>
          </a:p>
        </p:txBody>
      </p:sp>
      <p:sp>
        <p:nvSpPr>
          <p:cNvPr id="27" name="ZoneTexte 5">
            <a:extLst>
              <a:ext uri="{FF2B5EF4-FFF2-40B4-BE49-F238E27FC236}">
                <a16:creationId xmlns:a16="http://schemas.microsoft.com/office/drawing/2014/main" id="{AAC81B1D-C5A5-8813-E1B8-C362A291B281}"/>
              </a:ext>
            </a:extLst>
          </p:cNvPr>
          <p:cNvSpPr txBox="1"/>
          <p:nvPr/>
        </p:nvSpPr>
        <p:spPr>
          <a:xfrm>
            <a:off x="-5684" y="2099699"/>
            <a:ext cx="2423358" cy="931024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chemeClr val="accent2"/>
                </a:solidFill>
                <a:latin typeface="Garamond"/>
                <a:cs typeface="Calibri"/>
              </a:rPr>
              <a:t>3M Quasars (</a:t>
            </a:r>
            <a:r>
              <a:rPr lang="fr-FR" b="1" err="1">
                <a:solidFill>
                  <a:schemeClr val="accent2"/>
                </a:solidFill>
                <a:latin typeface="Garamond"/>
                <a:cs typeface="Calibri"/>
              </a:rPr>
              <a:t>QSOs</a:t>
            </a:r>
            <a:r>
              <a:rPr lang="fr-FR" b="1">
                <a:solidFill>
                  <a:schemeClr val="accent2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b="1">
                <a:latin typeface="Garamond"/>
                <a:cs typeface="Calibri"/>
              </a:rPr>
              <a:t>                     0.8&lt;z&lt;2.6</a:t>
            </a:r>
          </a:p>
          <a:p>
            <a:r>
              <a:rPr lang="fr-FR" b="1">
                <a:latin typeface="Garamond"/>
                <a:cs typeface="Calibri"/>
              </a:rPr>
              <a:t>+ </a:t>
            </a:r>
            <a:r>
              <a:rPr lang="fr-FR" sz="2000" b="1">
                <a:solidFill>
                  <a:schemeClr val="accent6"/>
                </a:solidFill>
                <a:latin typeface="Garamond"/>
                <a:cs typeface="Calibri"/>
              </a:rPr>
              <a:t>Ly-</a:t>
            </a:r>
            <a:r>
              <a:rPr lang="fr-FR" sz="2000" b="1">
                <a:solidFill>
                  <a:schemeClr val="accent6"/>
                </a:solidFill>
                <a:latin typeface="Garamond"/>
                <a:ea typeface="+mn-lt"/>
                <a:cs typeface="+mn-lt"/>
              </a:rPr>
              <a:t>α            </a:t>
            </a:r>
            <a:r>
              <a:rPr lang="fr-FR" b="1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z</a:t>
            </a:r>
            <a:r>
              <a:rPr lang="fr-FR" b="1">
                <a:latin typeface="Garamond"/>
                <a:ea typeface="+mn-lt"/>
                <a:cs typeface="+mn-lt"/>
              </a:rPr>
              <a:t> &gt; 2.1</a:t>
            </a:r>
            <a:endParaRPr lang="fr-FR" b="1">
              <a:latin typeface="Garamond"/>
              <a:cs typeface="Calibri"/>
            </a:endParaRPr>
          </a:p>
        </p:txBody>
      </p:sp>
      <p:cxnSp>
        <p:nvCxnSpPr>
          <p:cNvPr id="29" name="Connecteur droit avec flèche 51">
            <a:extLst>
              <a:ext uri="{FF2B5EF4-FFF2-40B4-BE49-F238E27FC236}">
                <a16:creationId xmlns:a16="http://schemas.microsoft.com/office/drawing/2014/main" id="{4054FE68-84C4-0882-4ECD-9CE86437FE2B}"/>
              </a:ext>
            </a:extLst>
          </p:cNvPr>
          <p:cNvCxnSpPr>
            <a:cxnSpLocks/>
          </p:cNvCxnSpPr>
          <p:nvPr/>
        </p:nvCxnSpPr>
        <p:spPr>
          <a:xfrm flipV="1">
            <a:off x="2252116" y="4582093"/>
            <a:ext cx="483269" cy="306804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53">
            <a:extLst>
              <a:ext uri="{FF2B5EF4-FFF2-40B4-BE49-F238E27FC236}">
                <a16:creationId xmlns:a16="http://schemas.microsoft.com/office/drawing/2014/main" id="{1D1BED9B-6ED0-C40B-1A07-035BA6DA1AE2}"/>
              </a:ext>
            </a:extLst>
          </p:cNvPr>
          <p:cNvCxnSpPr>
            <a:cxnSpLocks/>
          </p:cNvCxnSpPr>
          <p:nvPr/>
        </p:nvCxnSpPr>
        <p:spPr>
          <a:xfrm>
            <a:off x="2046576" y="4120881"/>
            <a:ext cx="691816" cy="711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55">
            <a:extLst>
              <a:ext uri="{FF2B5EF4-FFF2-40B4-BE49-F238E27FC236}">
                <a16:creationId xmlns:a16="http://schemas.microsoft.com/office/drawing/2014/main" id="{94E838E1-1117-1B01-41D7-B2A12410299B}"/>
              </a:ext>
            </a:extLst>
          </p:cNvPr>
          <p:cNvCxnSpPr>
            <a:cxnSpLocks/>
          </p:cNvCxnSpPr>
          <p:nvPr/>
        </p:nvCxnSpPr>
        <p:spPr>
          <a:xfrm>
            <a:off x="1936286" y="3357877"/>
            <a:ext cx="809125" cy="11731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57">
            <a:extLst>
              <a:ext uri="{FF2B5EF4-FFF2-40B4-BE49-F238E27FC236}">
                <a16:creationId xmlns:a16="http://schemas.microsoft.com/office/drawing/2014/main" id="{19504B3B-807F-999E-6946-0101E3EF927E}"/>
              </a:ext>
            </a:extLst>
          </p:cNvPr>
          <p:cNvCxnSpPr>
            <a:cxnSpLocks/>
          </p:cNvCxnSpPr>
          <p:nvPr/>
        </p:nvCxnSpPr>
        <p:spPr>
          <a:xfrm>
            <a:off x="2157910" y="2300832"/>
            <a:ext cx="579520" cy="45820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2">
            <a:extLst>
              <a:ext uri="{FF2B5EF4-FFF2-40B4-BE49-F238E27FC236}">
                <a16:creationId xmlns:a16="http://schemas.microsoft.com/office/drawing/2014/main" id="{87D7965C-F920-D710-046A-20F50F0CAC8C}"/>
              </a:ext>
            </a:extLst>
          </p:cNvPr>
          <p:cNvSpPr txBox="1"/>
          <p:nvPr/>
        </p:nvSpPr>
        <p:spPr>
          <a:xfrm>
            <a:off x="70516" y="4799788"/>
            <a:ext cx="2423359" cy="623248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Garamond"/>
                <a:cs typeface="Calibri"/>
              </a:rPr>
              <a:t>13.5M Bright galaxies</a:t>
            </a:r>
            <a:endParaRPr lang="fr-FR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fr-FR" sz="1400" b="1">
                <a:solidFill>
                  <a:srgbClr val="000000"/>
                </a:solidFill>
                <a:latin typeface="Garamond"/>
                <a:cs typeface="Calibri"/>
              </a:rPr>
              <a:t>                             </a:t>
            </a:r>
            <a:r>
              <a:rPr lang="fr-FR" b="1">
                <a:solidFill>
                  <a:srgbClr val="000000"/>
                </a:solidFill>
                <a:latin typeface="Garamond"/>
                <a:cs typeface="Calibri"/>
              </a:rPr>
              <a:t> 0</a:t>
            </a:r>
            <a:r>
              <a:rPr lang="fr-FR" b="1">
                <a:latin typeface="Garamond"/>
                <a:cs typeface="Calibri"/>
              </a:rPr>
              <a:t>&lt;z&lt;0.5</a:t>
            </a:r>
            <a:endParaRPr lang="fr-FR">
              <a:cs typeface="Calibri" panose="020F0502020204030204"/>
            </a:endParaRPr>
          </a:p>
        </p:txBody>
      </p:sp>
      <p:pic>
        <p:nvPicPr>
          <p:cNvPr id="14" name="Picture 13" descr="First batch of Year 1 Key Project 1 papers">
            <a:extLst>
              <a:ext uri="{FF2B5EF4-FFF2-40B4-BE49-F238E27FC236}">
                <a16:creationId xmlns:a16="http://schemas.microsoft.com/office/drawing/2014/main" id="{C904C1C1-79E8-0D69-DE2F-C97312469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631" y="1786328"/>
            <a:ext cx="4254153" cy="3924170"/>
          </a:xfrm>
          <a:prstGeom prst="rect">
            <a:avLst/>
          </a:prstGeom>
        </p:spPr>
      </p:pic>
      <p:sp>
        <p:nvSpPr>
          <p:cNvPr id="15" name="ZoneTexte 43">
            <a:extLst>
              <a:ext uri="{FF2B5EF4-FFF2-40B4-BE49-F238E27FC236}">
                <a16:creationId xmlns:a16="http://schemas.microsoft.com/office/drawing/2014/main" id="{222022F6-8DFC-3816-7B40-F970AA26CA2A}"/>
              </a:ext>
            </a:extLst>
          </p:cNvPr>
          <p:cNvSpPr txBox="1"/>
          <p:nvPr/>
        </p:nvSpPr>
        <p:spPr>
          <a:xfrm>
            <a:off x="69259" y="5527033"/>
            <a:ext cx="5610387" cy="3597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+ </a:t>
            </a:r>
            <a:r>
              <a:rPr lang="fr-FR" sz="2000" b="1" err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Milky</a:t>
            </a:r>
            <a:r>
              <a:rPr lang="fr-FR" sz="2000" b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sz="2000" b="1" err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way</a:t>
            </a:r>
            <a:r>
              <a:rPr lang="fr-FR" sz="2000" b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 Stars</a:t>
            </a:r>
            <a:endParaRPr lang="en-US">
              <a:solidFill>
                <a:srgbClr val="FFC000"/>
              </a:solidFill>
              <a:latin typeface="Aptos"/>
              <a:ea typeface="Verdana"/>
              <a:cs typeface="Gautam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89E969-BE3D-D7A9-878B-39232307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09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6BCCE-CAB9-8B1E-8894-89E28B9B2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810BB60-BDDD-156D-47DE-FE9986B8C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D44FE2-3E0E-B32F-9118-934AFDC0743F}"/>
              </a:ext>
            </a:extLst>
          </p:cNvPr>
          <p:cNvSpPr txBox="1"/>
          <p:nvPr/>
        </p:nvSpPr>
        <p:spPr>
          <a:xfrm>
            <a:off x="3975527" y="142557"/>
            <a:ext cx="40149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Garamond"/>
              </a:rPr>
              <a:t>The DESI main survey</a:t>
            </a:r>
            <a:endParaRPr lang="en-US"/>
          </a:p>
        </p:txBody>
      </p:sp>
      <p:grpSp>
        <p:nvGrpSpPr>
          <p:cNvPr id="8" name="Groupe 37">
            <a:extLst>
              <a:ext uri="{FF2B5EF4-FFF2-40B4-BE49-F238E27FC236}">
                <a16:creationId xmlns:a16="http://schemas.microsoft.com/office/drawing/2014/main" id="{ACAA65F4-49AB-BD28-0877-7981ABE73FCB}"/>
              </a:ext>
            </a:extLst>
          </p:cNvPr>
          <p:cNvGrpSpPr/>
          <p:nvPr/>
        </p:nvGrpSpPr>
        <p:grpSpPr>
          <a:xfrm>
            <a:off x="2755808" y="2099374"/>
            <a:ext cx="2235454" cy="2954492"/>
            <a:chOff x="9029031" y="2034913"/>
            <a:chExt cx="2878418" cy="3510068"/>
          </a:xfrm>
        </p:grpSpPr>
        <p:pic>
          <p:nvPicPr>
            <p:cNvPr id="5" name="Image 35">
              <a:extLst>
                <a:ext uri="{FF2B5EF4-FFF2-40B4-BE49-F238E27FC236}">
                  <a16:creationId xmlns:a16="http://schemas.microsoft.com/office/drawing/2014/main" id="{50A92EC5-1D8C-EF48-EAF1-6383F9CF2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931" r="144" b="-191"/>
            <a:stretch/>
          </p:blipFill>
          <p:spPr>
            <a:xfrm>
              <a:off x="9029031" y="2034913"/>
              <a:ext cx="2878418" cy="3510068"/>
            </a:xfrm>
            <a:prstGeom prst="rect">
              <a:avLst/>
            </a:prstGeom>
          </p:spPr>
        </p:pic>
        <p:sp>
          <p:nvSpPr>
            <p:cNvPr id="7" name="ZoneTexte 14">
              <a:extLst>
                <a:ext uri="{FF2B5EF4-FFF2-40B4-BE49-F238E27FC236}">
                  <a16:creationId xmlns:a16="http://schemas.microsoft.com/office/drawing/2014/main" id="{45FD034B-04D5-501E-B413-45A309D95CC1}"/>
                </a:ext>
              </a:extLst>
            </p:cNvPr>
            <p:cNvSpPr txBox="1"/>
            <p:nvPr/>
          </p:nvSpPr>
          <p:spPr>
            <a:xfrm>
              <a:off x="10462985" y="4287760"/>
              <a:ext cx="1049420" cy="379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fr-FR" sz="1400">
                <a:latin typeface="Garamond"/>
                <a:cs typeface="Calibri"/>
              </a:endParaRPr>
            </a:p>
          </p:txBody>
        </p:sp>
      </p:grpSp>
      <p:cxnSp>
        <p:nvCxnSpPr>
          <p:cNvPr id="13" name="Connecteur droit avec flèche 39">
            <a:extLst>
              <a:ext uri="{FF2B5EF4-FFF2-40B4-BE49-F238E27FC236}">
                <a16:creationId xmlns:a16="http://schemas.microsoft.com/office/drawing/2014/main" id="{CFF0361A-0F18-BFF6-C79B-EDC2AA53E1BA}"/>
              </a:ext>
            </a:extLst>
          </p:cNvPr>
          <p:cNvCxnSpPr/>
          <p:nvPr/>
        </p:nvCxnSpPr>
        <p:spPr>
          <a:xfrm flipV="1">
            <a:off x="3282052" y="3607727"/>
            <a:ext cx="1363895" cy="147860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8">
            <a:extLst>
              <a:ext uri="{FF2B5EF4-FFF2-40B4-BE49-F238E27FC236}">
                <a16:creationId xmlns:a16="http://schemas.microsoft.com/office/drawing/2014/main" id="{DED37881-2228-AD6F-ACC1-A4ACE6C9D913}"/>
              </a:ext>
            </a:extLst>
          </p:cNvPr>
          <p:cNvSpPr txBox="1"/>
          <p:nvPr/>
        </p:nvSpPr>
        <p:spPr>
          <a:xfrm>
            <a:off x="4203264" y="4162843"/>
            <a:ext cx="454192" cy="27699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350">
                <a:latin typeface="Garamond"/>
                <a:cs typeface="Calibri"/>
              </a:rPr>
              <a:t>z</a:t>
            </a:r>
            <a:endParaRPr lang="fr-FR" sz="1350">
              <a:latin typeface="Garamond"/>
            </a:endParaRPr>
          </a:p>
        </p:txBody>
      </p:sp>
      <p:sp>
        <p:nvSpPr>
          <p:cNvPr id="21" name="ZoneTexte 43">
            <a:extLst>
              <a:ext uri="{FF2B5EF4-FFF2-40B4-BE49-F238E27FC236}">
                <a16:creationId xmlns:a16="http://schemas.microsoft.com/office/drawing/2014/main" id="{0DF5F5F6-DEAD-6BA9-3C24-95F5D769C9F2}"/>
              </a:ext>
            </a:extLst>
          </p:cNvPr>
          <p:cNvSpPr txBox="1"/>
          <p:nvPr/>
        </p:nvSpPr>
        <p:spPr>
          <a:xfrm>
            <a:off x="-13" y="1197488"/>
            <a:ext cx="5610387" cy="3597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latin typeface="Garamond"/>
                <a:ea typeface="Verdana"/>
                <a:cs typeface="Gautami"/>
              </a:rPr>
              <a:t>4 </a:t>
            </a:r>
            <a:r>
              <a:rPr lang="fr-FR" sz="2000" b="1" err="1">
                <a:latin typeface="Garamond"/>
                <a:ea typeface="Verdana"/>
                <a:cs typeface="Gautami"/>
              </a:rPr>
              <a:t>different</a:t>
            </a:r>
            <a:r>
              <a:rPr lang="fr-FR" sz="2000" b="1">
                <a:latin typeface="Garamond"/>
                <a:ea typeface="Verdana"/>
                <a:cs typeface="Gautami"/>
              </a:rPr>
              <a:t> </a:t>
            </a:r>
            <a:r>
              <a:rPr lang="fr-FR" sz="2000" b="1" err="1">
                <a:latin typeface="Garamond"/>
                <a:ea typeface="Verdana"/>
                <a:cs typeface="Gautami"/>
              </a:rPr>
              <a:t>tracers</a:t>
            </a:r>
            <a:r>
              <a:rPr lang="fr-FR" sz="2000" b="1">
                <a:latin typeface="Garamond"/>
                <a:ea typeface="Verdana"/>
                <a:cs typeface="Gautami"/>
              </a:rPr>
              <a:t> to probe the </a:t>
            </a:r>
            <a:r>
              <a:rPr lang="fr-FR" sz="2000" b="1" err="1">
                <a:latin typeface="Garamond"/>
                <a:ea typeface="Verdana"/>
                <a:cs typeface="Gautami"/>
              </a:rPr>
              <a:t>Universe</a:t>
            </a:r>
            <a:r>
              <a:rPr lang="fr-FR" sz="2000" b="1">
                <a:latin typeface="Garamond"/>
                <a:ea typeface="Verdana"/>
                <a:cs typeface="Gautami"/>
              </a:rPr>
              <a:t> z &lt; 3.5</a:t>
            </a:r>
            <a:endParaRPr lang="fr-FR"/>
          </a:p>
        </p:txBody>
      </p:sp>
      <p:sp>
        <p:nvSpPr>
          <p:cNvPr id="23" name="ZoneTexte 3">
            <a:extLst>
              <a:ext uri="{FF2B5EF4-FFF2-40B4-BE49-F238E27FC236}">
                <a16:creationId xmlns:a16="http://schemas.microsoft.com/office/drawing/2014/main" id="{E605EFA3-6E3C-7D8F-3D6D-23C1C610757B}"/>
              </a:ext>
            </a:extLst>
          </p:cNvPr>
          <p:cNvSpPr txBox="1"/>
          <p:nvPr/>
        </p:nvSpPr>
        <p:spPr>
          <a:xfrm>
            <a:off x="70517" y="3811192"/>
            <a:ext cx="2423358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8M 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Luminous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red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galaxies (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LRGs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b="1">
                <a:latin typeface="Garamond"/>
                <a:cs typeface="Calibri"/>
              </a:rPr>
              <a:t>0.4&lt;z&lt;1.1</a:t>
            </a:r>
          </a:p>
        </p:txBody>
      </p:sp>
      <p:sp>
        <p:nvSpPr>
          <p:cNvPr id="25" name="ZoneTexte 4">
            <a:extLst>
              <a:ext uri="{FF2B5EF4-FFF2-40B4-BE49-F238E27FC236}">
                <a16:creationId xmlns:a16="http://schemas.microsoft.com/office/drawing/2014/main" id="{3E860D89-855F-641B-B3DE-5ED8A4F613C4}"/>
              </a:ext>
            </a:extLst>
          </p:cNvPr>
          <p:cNvSpPr txBox="1"/>
          <p:nvPr/>
        </p:nvSpPr>
        <p:spPr>
          <a:xfrm>
            <a:off x="70516" y="3028136"/>
            <a:ext cx="2423358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rgbClr val="0070C0"/>
                </a:solidFill>
                <a:latin typeface="Garamond"/>
                <a:cs typeface="Calibri"/>
              </a:rPr>
              <a:t>17M Emission line galaxies (</a:t>
            </a:r>
            <a:r>
              <a:rPr lang="fr-FR" b="1" err="1">
                <a:solidFill>
                  <a:srgbClr val="0070C0"/>
                </a:solidFill>
                <a:latin typeface="Garamond"/>
                <a:cs typeface="Calibri"/>
              </a:rPr>
              <a:t>ELGs</a:t>
            </a:r>
            <a:r>
              <a:rPr lang="fr-FR" b="1">
                <a:solidFill>
                  <a:srgbClr val="0070C0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sz="1400" b="1">
                <a:latin typeface="Garamond"/>
                <a:cs typeface="Calibri"/>
              </a:rPr>
              <a:t>                        </a:t>
            </a:r>
            <a:r>
              <a:rPr lang="fr-FR" b="1">
                <a:latin typeface="Garamond"/>
                <a:cs typeface="Calibri"/>
              </a:rPr>
              <a:t>0.6&lt;z&lt;1.6</a:t>
            </a:r>
          </a:p>
        </p:txBody>
      </p:sp>
      <p:sp>
        <p:nvSpPr>
          <p:cNvPr id="27" name="ZoneTexte 5">
            <a:extLst>
              <a:ext uri="{FF2B5EF4-FFF2-40B4-BE49-F238E27FC236}">
                <a16:creationId xmlns:a16="http://schemas.microsoft.com/office/drawing/2014/main" id="{C2FA0270-2319-2968-A9A8-7B9807D3E527}"/>
              </a:ext>
            </a:extLst>
          </p:cNvPr>
          <p:cNvSpPr txBox="1"/>
          <p:nvPr/>
        </p:nvSpPr>
        <p:spPr>
          <a:xfrm>
            <a:off x="-5684" y="2099699"/>
            <a:ext cx="2423358" cy="931024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chemeClr val="accent2"/>
                </a:solidFill>
                <a:latin typeface="Garamond"/>
                <a:cs typeface="Calibri"/>
              </a:rPr>
              <a:t>3M Quasars (</a:t>
            </a:r>
            <a:r>
              <a:rPr lang="fr-FR" b="1" err="1">
                <a:solidFill>
                  <a:schemeClr val="accent2"/>
                </a:solidFill>
                <a:latin typeface="Garamond"/>
                <a:cs typeface="Calibri"/>
              </a:rPr>
              <a:t>QSOs</a:t>
            </a:r>
            <a:r>
              <a:rPr lang="fr-FR" b="1">
                <a:solidFill>
                  <a:schemeClr val="accent2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b="1">
                <a:latin typeface="Garamond"/>
                <a:cs typeface="Calibri"/>
              </a:rPr>
              <a:t>                     0.8&lt;z&lt;2.6</a:t>
            </a:r>
          </a:p>
          <a:p>
            <a:r>
              <a:rPr lang="fr-FR" b="1">
                <a:latin typeface="Garamond"/>
                <a:cs typeface="Calibri"/>
              </a:rPr>
              <a:t>+ </a:t>
            </a:r>
            <a:r>
              <a:rPr lang="fr-FR" sz="2000" b="1">
                <a:solidFill>
                  <a:schemeClr val="accent6"/>
                </a:solidFill>
                <a:latin typeface="Garamond"/>
                <a:cs typeface="Calibri"/>
              </a:rPr>
              <a:t>Ly-</a:t>
            </a:r>
            <a:r>
              <a:rPr lang="fr-FR" sz="2000" b="1">
                <a:solidFill>
                  <a:schemeClr val="accent6"/>
                </a:solidFill>
                <a:latin typeface="Garamond"/>
                <a:ea typeface="+mn-lt"/>
                <a:cs typeface="+mn-lt"/>
              </a:rPr>
              <a:t>α            </a:t>
            </a:r>
            <a:r>
              <a:rPr lang="fr-FR" b="1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z</a:t>
            </a:r>
            <a:r>
              <a:rPr lang="fr-FR" b="1">
                <a:latin typeface="Garamond"/>
                <a:ea typeface="+mn-lt"/>
                <a:cs typeface="+mn-lt"/>
              </a:rPr>
              <a:t> &gt; 2.1</a:t>
            </a:r>
            <a:endParaRPr lang="fr-FR" b="1">
              <a:latin typeface="Garamond"/>
              <a:cs typeface="Calibri"/>
            </a:endParaRPr>
          </a:p>
        </p:txBody>
      </p:sp>
      <p:cxnSp>
        <p:nvCxnSpPr>
          <p:cNvPr id="29" name="Connecteur droit avec flèche 51">
            <a:extLst>
              <a:ext uri="{FF2B5EF4-FFF2-40B4-BE49-F238E27FC236}">
                <a16:creationId xmlns:a16="http://schemas.microsoft.com/office/drawing/2014/main" id="{59BFFCFF-EEEA-56F5-757F-D7BE37C327CA}"/>
              </a:ext>
            </a:extLst>
          </p:cNvPr>
          <p:cNvCxnSpPr>
            <a:cxnSpLocks/>
          </p:cNvCxnSpPr>
          <p:nvPr/>
        </p:nvCxnSpPr>
        <p:spPr>
          <a:xfrm flipV="1">
            <a:off x="2252116" y="4582093"/>
            <a:ext cx="483269" cy="306804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53">
            <a:extLst>
              <a:ext uri="{FF2B5EF4-FFF2-40B4-BE49-F238E27FC236}">
                <a16:creationId xmlns:a16="http://schemas.microsoft.com/office/drawing/2014/main" id="{83AE0B2B-EBD5-65AA-EE5B-525E2F30CDBE}"/>
              </a:ext>
            </a:extLst>
          </p:cNvPr>
          <p:cNvCxnSpPr>
            <a:cxnSpLocks/>
          </p:cNvCxnSpPr>
          <p:nvPr/>
        </p:nvCxnSpPr>
        <p:spPr>
          <a:xfrm>
            <a:off x="2046576" y="4120881"/>
            <a:ext cx="691816" cy="711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55">
            <a:extLst>
              <a:ext uri="{FF2B5EF4-FFF2-40B4-BE49-F238E27FC236}">
                <a16:creationId xmlns:a16="http://schemas.microsoft.com/office/drawing/2014/main" id="{DC73DA97-5B5A-4900-2428-1F16946E046D}"/>
              </a:ext>
            </a:extLst>
          </p:cNvPr>
          <p:cNvCxnSpPr>
            <a:cxnSpLocks/>
          </p:cNvCxnSpPr>
          <p:nvPr/>
        </p:nvCxnSpPr>
        <p:spPr>
          <a:xfrm>
            <a:off x="1936286" y="3357877"/>
            <a:ext cx="809125" cy="11731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57">
            <a:extLst>
              <a:ext uri="{FF2B5EF4-FFF2-40B4-BE49-F238E27FC236}">
                <a16:creationId xmlns:a16="http://schemas.microsoft.com/office/drawing/2014/main" id="{5B68A8FA-C773-D0F4-80C4-B0C036C70D54}"/>
              </a:ext>
            </a:extLst>
          </p:cNvPr>
          <p:cNvCxnSpPr>
            <a:cxnSpLocks/>
          </p:cNvCxnSpPr>
          <p:nvPr/>
        </p:nvCxnSpPr>
        <p:spPr>
          <a:xfrm>
            <a:off x="2157910" y="2300832"/>
            <a:ext cx="579520" cy="458201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2">
            <a:extLst>
              <a:ext uri="{FF2B5EF4-FFF2-40B4-BE49-F238E27FC236}">
                <a16:creationId xmlns:a16="http://schemas.microsoft.com/office/drawing/2014/main" id="{0D5D43EE-E54E-601B-7345-8B0A82D73D9F}"/>
              </a:ext>
            </a:extLst>
          </p:cNvPr>
          <p:cNvSpPr txBox="1"/>
          <p:nvPr/>
        </p:nvSpPr>
        <p:spPr>
          <a:xfrm>
            <a:off x="70516" y="4799788"/>
            <a:ext cx="2423359" cy="623248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>
                <a:solidFill>
                  <a:schemeClr val="bg1">
                    <a:lumMod val="50000"/>
                  </a:schemeClr>
                </a:solidFill>
                <a:latin typeface="Garamond"/>
                <a:cs typeface="Calibri"/>
              </a:rPr>
              <a:t>13.5M Bright galaxies</a:t>
            </a:r>
            <a:endParaRPr lang="fr-FR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fr-FR" sz="1400" b="1">
                <a:solidFill>
                  <a:srgbClr val="000000"/>
                </a:solidFill>
                <a:latin typeface="Garamond"/>
                <a:cs typeface="Calibri"/>
              </a:rPr>
              <a:t>                             </a:t>
            </a:r>
            <a:r>
              <a:rPr lang="fr-FR" b="1">
                <a:solidFill>
                  <a:srgbClr val="000000"/>
                </a:solidFill>
                <a:latin typeface="Garamond"/>
                <a:cs typeface="Calibri"/>
              </a:rPr>
              <a:t> 0</a:t>
            </a:r>
            <a:r>
              <a:rPr lang="fr-FR" b="1">
                <a:latin typeface="Garamond"/>
                <a:cs typeface="Calibri"/>
              </a:rPr>
              <a:t>&lt;z&lt;0.5</a:t>
            </a:r>
            <a:endParaRPr lang="fr-FR">
              <a:cs typeface="Calibri" panose="020F0502020204030204"/>
            </a:endParaRPr>
          </a:p>
        </p:txBody>
      </p:sp>
      <p:pic>
        <p:nvPicPr>
          <p:cNvPr id="14" name="Picture 13" descr="First batch of Year 1 Key Project 1 papers">
            <a:extLst>
              <a:ext uri="{FF2B5EF4-FFF2-40B4-BE49-F238E27FC236}">
                <a16:creationId xmlns:a16="http://schemas.microsoft.com/office/drawing/2014/main" id="{0F8B225F-C0B4-2C01-78FA-965DE66A7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631" y="1786328"/>
            <a:ext cx="4254153" cy="3924170"/>
          </a:xfrm>
          <a:prstGeom prst="rect">
            <a:avLst/>
          </a:prstGeom>
        </p:spPr>
      </p:pic>
      <p:sp>
        <p:nvSpPr>
          <p:cNvPr id="15" name="ZoneTexte 43">
            <a:extLst>
              <a:ext uri="{FF2B5EF4-FFF2-40B4-BE49-F238E27FC236}">
                <a16:creationId xmlns:a16="http://schemas.microsoft.com/office/drawing/2014/main" id="{B36F0AE1-4176-DD2C-087D-24D79D149BF5}"/>
              </a:ext>
            </a:extLst>
          </p:cNvPr>
          <p:cNvSpPr txBox="1"/>
          <p:nvPr/>
        </p:nvSpPr>
        <p:spPr>
          <a:xfrm>
            <a:off x="69259" y="5527033"/>
            <a:ext cx="5610387" cy="3597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+ </a:t>
            </a:r>
            <a:r>
              <a:rPr lang="fr-FR" sz="2000" b="1" err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Milky</a:t>
            </a:r>
            <a:r>
              <a:rPr lang="fr-FR" sz="2000" b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sz="2000" b="1" err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way</a:t>
            </a:r>
            <a:r>
              <a:rPr lang="fr-FR" sz="2000" b="1">
                <a:solidFill>
                  <a:srgbClr val="FFC000"/>
                </a:solidFill>
                <a:latin typeface="Garamond"/>
                <a:ea typeface="Verdana"/>
                <a:cs typeface="Gautami"/>
              </a:rPr>
              <a:t> Stars</a:t>
            </a:r>
            <a:endParaRPr lang="en-US">
              <a:solidFill>
                <a:srgbClr val="FFC000"/>
              </a:solidFill>
              <a:latin typeface="Aptos"/>
              <a:ea typeface="Verdana"/>
              <a:cs typeface="Gautam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A0284E6-4E56-6A6E-8F5D-49DF9CEFB3E1}"/>
              </a:ext>
            </a:extLst>
          </p:cNvPr>
          <p:cNvSpPr/>
          <p:nvPr/>
        </p:nvSpPr>
        <p:spPr>
          <a:xfrm>
            <a:off x="0" y="4710544"/>
            <a:ext cx="2694708" cy="1697182"/>
          </a:xfrm>
          <a:prstGeom prst="roundRect">
            <a:avLst/>
          </a:prstGeom>
          <a:noFill/>
          <a:ln w="285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A6049E-330F-C0FB-04B6-97017EA07D7D}"/>
              </a:ext>
            </a:extLst>
          </p:cNvPr>
          <p:cNvSpPr txBox="1"/>
          <p:nvPr/>
        </p:nvSpPr>
        <p:spPr>
          <a:xfrm>
            <a:off x="290945" y="5950527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970"/>
              </a:lnSpc>
            </a:pPr>
            <a:r>
              <a:rPr lang="fr-FR" b="1">
                <a:solidFill>
                  <a:srgbClr val="7F7F7F"/>
                </a:solidFill>
                <a:latin typeface="Garamond"/>
              </a:rPr>
              <a:t>Bright time </a:t>
            </a:r>
            <a:r>
              <a:rPr lang="fr-FR" b="1" err="1">
                <a:solidFill>
                  <a:srgbClr val="7F7F7F"/>
                </a:solidFill>
                <a:latin typeface="Garamond"/>
              </a:rPr>
              <a:t>survey</a:t>
            </a:r>
            <a:endParaRPr lang="en-US" err="1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9CBD1D-4412-FA64-65CE-AC1F1D817FE2}"/>
              </a:ext>
            </a:extLst>
          </p:cNvPr>
          <p:cNvSpPr/>
          <p:nvPr/>
        </p:nvSpPr>
        <p:spPr>
          <a:xfrm>
            <a:off x="-1" y="1634835"/>
            <a:ext cx="2743199" cy="3075708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E9BE9D-CD87-845C-5FB1-24AB8CD363DB}"/>
              </a:ext>
            </a:extLst>
          </p:cNvPr>
          <p:cNvSpPr txBox="1"/>
          <p:nvPr/>
        </p:nvSpPr>
        <p:spPr>
          <a:xfrm>
            <a:off x="290944" y="1558636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970"/>
              </a:lnSpc>
            </a:pPr>
            <a:r>
              <a:rPr lang="fr-FR" b="1" err="1">
                <a:latin typeface="Garamond"/>
              </a:rPr>
              <a:t>Dark</a:t>
            </a:r>
            <a:r>
              <a:rPr lang="fr-FR" b="1">
                <a:latin typeface="Garamond"/>
              </a:rPr>
              <a:t> time </a:t>
            </a:r>
            <a:r>
              <a:rPr lang="fr-FR" b="1" err="1">
                <a:latin typeface="Garamond"/>
              </a:rPr>
              <a:t>survey</a:t>
            </a:r>
            <a:endParaRPr lang="en-US" err="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47E23F-9157-3E07-2C8F-EE34F0DB3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96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73AEA-8D17-8A53-A4CE-A2CFD955E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4B279F-DB3F-4F56-368F-375AE6D69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8ACB79-83DD-18FF-8C12-393111413CAB}"/>
              </a:ext>
            </a:extLst>
          </p:cNvPr>
          <p:cNvSpPr txBox="1"/>
          <p:nvPr/>
        </p:nvSpPr>
        <p:spPr>
          <a:xfrm>
            <a:off x="3199673" y="239539"/>
            <a:ext cx="542806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Garamond"/>
              </a:rPr>
              <a:t>DESI Legacy photometric surveys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849EC-3EF7-824E-B905-0D0248EA9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8630"/>
            <a:ext cx="9144000" cy="4278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A31B7E-F268-2EF3-81DB-E953B66CC81C}"/>
              </a:ext>
            </a:extLst>
          </p:cNvPr>
          <p:cNvSpPr txBox="1"/>
          <p:nvPr/>
        </p:nvSpPr>
        <p:spPr>
          <a:xfrm>
            <a:off x="1489364" y="5742709"/>
            <a:ext cx="6165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DESI Legacy Imaging Surveys: </a:t>
            </a:r>
            <a:r>
              <a:rPr lang="en-US">
                <a:latin typeface="Garamond"/>
                <a:hlinkClick r:id="rId4"/>
              </a:rPr>
              <a:t>https://legacysurvey.org/dr9</a:t>
            </a:r>
            <a:r>
              <a:rPr lang="en-US">
                <a:latin typeface="Garamond"/>
              </a:rPr>
              <a:t> </a:t>
            </a:r>
          </a:p>
          <a:p>
            <a:r>
              <a:rPr lang="en-US">
                <a:latin typeface="Garamond"/>
              </a:rPr>
              <a:t>Interactive Sky Viewer: </a:t>
            </a:r>
            <a:r>
              <a:rPr lang="en-US">
                <a:latin typeface="Garamond"/>
                <a:hlinkClick r:id="rId5"/>
              </a:rPr>
              <a:t>https://legacysurvey.org/viewer</a:t>
            </a:r>
            <a:endParaRPr lang="en-US">
              <a:latin typeface="Garamond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DF6CC0-59B5-28B4-5028-33F3E855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04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espace, Espace lointain, astronomie, objet astronomique&#10;&#10;Description générée automatiquement">
            <a:extLst>
              <a:ext uri="{FF2B5EF4-FFF2-40B4-BE49-F238E27FC236}">
                <a16:creationId xmlns:a16="http://schemas.microsoft.com/office/drawing/2014/main" id="{015FFF59-2051-A628-AA97-4C69E40182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" r="24868" b="7103"/>
          <a:stretch>
            <a:fillRect/>
          </a:stretch>
        </p:blipFill>
        <p:spPr>
          <a:xfrm>
            <a:off x="-664" y="-166"/>
            <a:ext cx="9145804" cy="6864892"/>
          </a:xfrm>
          <a:prstGeom prst="rect">
            <a:avLst/>
          </a:prstGeom>
        </p:spPr>
      </p:pic>
      <p:pic>
        <p:nvPicPr>
          <p:cNvPr id="3" name="Image 2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0F7EB781-4706-4B88-C6B6-C30784AF1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38" y="3300826"/>
            <a:ext cx="3044537" cy="13832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44684B-08B9-99F5-4656-E28F3A34A156}"/>
              </a:ext>
            </a:extLst>
          </p:cNvPr>
          <p:cNvSpPr txBox="1"/>
          <p:nvPr/>
        </p:nvSpPr>
        <p:spPr>
          <a:xfrm>
            <a:off x="-1401" y="1803645"/>
            <a:ext cx="4081427" cy="14542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 b="1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Legacy</a:t>
            </a:r>
            <a:r>
              <a:rPr lang="fr-FR" sz="1800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</a:t>
            </a:r>
            <a:r>
              <a:rPr lang="fr-FR" sz="1800" b="1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surveys</a:t>
            </a:r>
            <a:r>
              <a:rPr lang="fr-FR" sz="1800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</a:t>
            </a:r>
            <a:r>
              <a:rPr lang="fr-FR" sz="1800" b="1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grz</a:t>
            </a:r>
            <a:r>
              <a:rPr lang="fr-FR" sz="1800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bands: </a:t>
            </a:r>
            <a:endParaRPr lang="fr-FR" sz="1350" b="1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257175" indent="-257175">
              <a:buFont typeface="Calibri"/>
              <a:buChar char="-"/>
            </a:pPr>
            <a:r>
              <a:rPr lang="fr-FR" sz="1800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BASS+MzLS</a:t>
            </a:r>
            <a:endParaRPr lang="fr-FR" sz="1800">
              <a:solidFill>
                <a:schemeClr val="bg1"/>
              </a:solidFill>
              <a:highlight>
                <a:srgbClr val="000000"/>
              </a:highlight>
              <a:latin typeface="Garamond"/>
              <a:cs typeface="Calibri"/>
            </a:endParaRPr>
          </a:p>
          <a:p>
            <a:pPr marL="257175" indent="-257175">
              <a:buFont typeface="Calibri"/>
              <a:buChar char="-"/>
            </a:pPr>
            <a:r>
              <a:rPr lang="fr-FR" sz="1800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DECaLS</a:t>
            </a:r>
            <a:endParaRPr lang="fr-FR" sz="1800">
              <a:solidFill>
                <a:schemeClr val="bg1"/>
              </a:solidFill>
              <a:highlight>
                <a:srgbClr val="000000"/>
              </a:highlight>
              <a:latin typeface="Garamond"/>
              <a:cs typeface="Calibri"/>
            </a:endParaRPr>
          </a:p>
          <a:p>
            <a:pPr marL="257175" indent="-257175">
              <a:buFont typeface="Calibri"/>
              <a:buChar char="-"/>
            </a:pPr>
            <a:r>
              <a:rPr lang="fr-FR" sz="1800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DES</a:t>
            </a:r>
            <a:endParaRPr lang="fr-FR" sz="135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fr-FR" sz="1800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+ W1/W2 </a:t>
            </a:r>
            <a:r>
              <a:rPr lang="fr-FR" sz="1800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infrared</a:t>
            </a:r>
            <a:r>
              <a:rPr lang="fr-FR" sz="1800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bands </a:t>
            </a:r>
            <a:r>
              <a:rPr lang="fr-FR" sz="1800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from</a:t>
            </a:r>
            <a:r>
              <a:rPr lang="fr-FR" sz="1800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</a:t>
            </a:r>
            <a:r>
              <a:rPr lang="fr-FR" sz="1800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unWISE</a:t>
            </a:r>
            <a:r>
              <a:rPr lang="fr-FR" sz="1800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</a:t>
            </a:r>
          </a:p>
        </p:txBody>
      </p:sp>
      <p:pic>
        <p:nvPicPr>
          <p:cNvPr id="8" name="Image 7" descr="The unWISE Catalog">
            <a:extLst>
              <a:ext uri="{FF2B5EF4-FFF2-40B4-BE49-F238E27FC236}">
                <a16:creationId xmlns:a16="http://schemas.microsoft.com/office/drawing/2014/main" id="{634094CB-42FB-402A-EE97-B1B04B012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595" y="3317356"/>
            <a:ext cx="471488" cy="15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21A777-B735-1B17-5196-54C793BE6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55ABB7-EFAB-95A3-A321-26C7D262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8300E9-B526-87BB-966F-083926BDC3A3}"/>
              </a:ext>
            </a:extLst>
          </p:cNvPr>
          <p:cNvSpPr txBox="1"/>
          <p:nvPr/>
        </p:nvSpPr>
        <p:spPr>
          <a:xfrm>
            <a:off x="125491" y="6350710"/>
            <a:ext cx="61652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aramond"/>
              </a:rPr>
              <a:t>Interactive Sky Viewer: </a:t>
            </a:r>
            <a:r>
              <a:rPr lang="en-US">
                <a:solidFill>
                  <a:schemeClr val="tx2">
                    <a:lumMod val="49000"/>
                    <a:lumOff val="51000"/>
                  </a:schemeClr>
                </a:solidFill>
                <a:latin typeface="Garamon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https://legacysurvey.org/viewer</a:t>
            </a:r>
            <a:endParaRPr lang="en-US">
              <a:solidFill>
                <a:schemeClr val="tx2">
                  <a:lumMod val="49000"/>
                  <a:lumOff val="51000"/>
                </a:scheme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383666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CE793-AE0B-CB22-5977-6A1706466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" descr="Une image contenant espace, Espace lointain, astronomie, objet astronomique&#10;&#10;Description générée automatiquement">
            <a:extLst>
              <a:ext uri="{FF2B5EF4-FFF2-40B4-BE49-F238E27FC236}">
                <a16:creationId xmlns:a16="http://schemas.microsoft.com/office/drawing/2014/main" id="{CA7A4A5E-063F-A64C-912B-4255AA8E3D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" r="24868" b="7103"/>
          <a:stretch>
            <a:fillRect/>
          </a:stretch>
        </p:blipFill>
        <p:spPr>
          <a:xfrm>
            <a:off x="-664" y="-166"/>
            <a:ext cx="9145804" cy="6864892"/>
          </a:xfrm>
          <a:prstGeom prst="rect">
            <a:avLst/>
          </a:prstGeom>
        </p:spPr>
      </p:pic>
      <p:pic>
        <p:nvPicPr>
          <p:cNvPr id="3" name="Image 2" descr="Une image contenant texte, diagramme, Tracé, ligne&#10;&#10;Description générée automatiquement">
            <a:extLst>
              <a:ext uri="{FF2B5EF4-FFF2-40B4-BE49-F238E27FC236}">
                <a16:creationId xmlns:a16="http://schemas.microsoft.com/office/drawing/2014/main" id="{04537745-8E7A-7186-EB48-36AF63C99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38" y="3300826"/>
            <a:ext cx="3044537" cy="13832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7791FBE-3527-706B-E159-1E6454F72252}"/>
              </a:ext>
            </a:extLst>
          </p:cNvPr>
          <p:cNvSpPr txBox="1"/>
          <p:nvPr/>
        </p:nvSpPr>
        <p:spPr>
          <a:xfrm>
            <a:off x="-1401" y="1803645"/>
            <a:ext cx="4081427" cy="14542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 b="1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Legacy</a:t>
            </a:r>
            <a:r>
              <a:rPr lang="fr-FR" sz="1800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</a:t>
            </a:r>
            <a:r>
              <a:rPr lang="fr-FR" sz="1800" b="1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surveys</a:t>
            </a:r>
            <a:r>
              <a:rPr lang="fr-FR" sz="1800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</a:t>
            </a:r>
            <a:r>
              <a:rPr lang="fr-FR" sz="1800" b="1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grz</a:t>
            </a:r>
            <a:r>
              <a:rPr lang="fr-FR" sz="1800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bands: </a:t>
            </a:r>
            <a:endParaRPr lang="fr-FR" sz="1350" b="1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marL="257175" indent="-257175">
              <a:buFont typeface="Calibri"/>
              <a:buChar char="-"/>
            </a:pPr>
            <a:r>
              <a:rPr lang="fr-FR" sz="1800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BASS+MzLS</a:t>
            </a:r>
            <a:endParaRPr lang="fr-FR" sz="1800">
              <a:solidFill>
                <a:schemeClr val="bg1"/>
              </a:solidFill>
              <a:highlight>
                <a:srgbClr val="000000"/>
              </a:highlight>
              <a:latin typeface="Garamond"/>
              <a:cs typeface="Calibri"/>
            </a:endParaRPr>
          </a:p>
          <a:p>
            <a:pPr marL="257175" indent="-257175">
              <a:buFont typeface="Calibri"/>
              <a:buChar char="-"/>
            </a:pPr>
            <a:r>
              <a:rPr lang="fr-FR" sz="1800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DECaLS</a:t>
            </a:r>
            <a:endParaRPr lang="fr-FR" sz="1800">
              <a:solidFill>
                <a:schemeClr val="bg1"/>
              </a:solidFill>
              <a:highlight>
                <a:srgbClr val="000000"/>
              </a:highlight>
              <a:latin typeface="Garamond"/>
              <a:cs typeface="Calibri"/>
            </a:endParaRPr>
          </a:p>
          <a:p>
            <a:pPr marL="257175" indent="-257175">
              <a:buFont typeface="Calibri"/>
              <a:buChar char="-"/>
            </a:pPr>
            <a:r>
              <a:rPr lang="fr-FR" sz="1800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DES</a:t>
            </a:r>
            <a:endParaRPr lang="fr-FR" sz="135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fr-FR" sz="1800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+ W1/W2 </a:t>
            </a:r>
            <a:r>
              <a:rPr lang="fr-FR" sz="1800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infrared</a:t>
            </a:r>
            <a:r>
              <a:rPr lang="fr-FR" sz="1800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bands </a:t>
            </a:r>
            <a:r>
              <a:rPr lang="fr-FR" sz="1800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from</a:t>
            </a:r>
            <a:r>
              <a:rPr lang="fr-FR" sz="1800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</a:t>
            </a:r>
            <a:r>
              <a:rPr lang="fr-FR" sz="1800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unWISE</a:t>
            </a:r>
            <a:r>
              <a:rPr lang="fr-FR" sz="1800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</a:t>
            </a:r>
          </a:p>
        </p:txBody>
      </p:sp>
      <p:pic>
        <p:nvPicPr>
          <p:cNvPr id="8" name="Image 7" descr="The unWISE Catalog">
            <a:extLst>
              <a:ext uri="{FF2B5EF4-FFF2-40B4-BE49-F238E27FC236}">
                <a16:creationId xmlns:a16="http://schemas.microsoft.com/office/drawing/2014/main" id="{F2854C32-B2F7-3F12-6B54-259EC990E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595" y="3317356"/>
            <a:ext cx="471488" cy="15716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E75CC7F-1487-74FC-9BDC-49502F6CE28B}"/>
              </a:ext>
            </a:extLst>
          </p:cNvPr>
          <p:cNvSpPr txBox="1"/>
          <p:nvPr/>
        </p:nvSpPr>
        <p:spPr>
          <a:xfrm>
            <a:off x="3318810" y="1097221"/>
            <a:ext cx="5884250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DESI </a:t>
            </a:r>
            <a:r>
              <a:rPr lang="fr-FR" sz="1800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Target </a:t>
            </a:r>
            <a:r>
              <a:rPr lang="fr-FR" b="1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Selection</a:t>
            </a:r>
            <a:r>
              <a:rPr lang="fr-FR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 </a:t>
            </a:r>
            <a:endParaRPr lang="fr-FR" sz="1500">
              <a:solidFill>
                <a:schemeClr val="bg1"/>
              </a:solidFill>
              <a:highlight>
                <a:srgbClr val="000000"/>
              </a:highlight>
              <a:latin typeface="Book Antiqua"/>
            </a:endParaRPr>
          </a:p>
        </p:txBody>
      </p:sp>
      <p:pic>
        <p:nvPicPr>
          <p:cNvPr id="24" name="Image 23" descr="Une image contenant texte, diagramme, Tracé, capture d’écran&#10;&#10;Description générée automatiquement">
            <a:extLst>
              <a:ext uri="{FF2B5EF4-FFF2-40B4-BE49-F238E27FC236}">
                <a16:creationId xmlns:a16="http://schemas.microsoft.com/office/drawing/2014/main" id="{20422B4F-C643-20B3-4C8F-2A3F77DEE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9665" y="4072794"/>
            <a:ext cx="2460049" cy="1816462"/>
          </a:xfrm>
          <a:prstGeom prst="rect">
            <a:avLst/>
          </a:prstGeom>
        </p:spPr>
      </p:pic>
      <p:pic>
        <p:nvPicPr>
          <p:cNvPr id="26" name="Image 25" descr="Une image contenant texte, capture d’écran, Caractère coloré&#10;&#10;Description générée automatiquement">
            <a:extLst>
              <a:ext uri="{FF2B5EF4-FFF2-40B4-BE49-F238E27FC236}">
                <a16:creationId xmlns:a16="http://schemas.microsoft.com/office/drawing/2014/main" id="{F4721B84-0D33-CF77-F326-92F71A3C57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46" t="4140" r="3910" b="4065"/>
          <a:stretch/>
        </p:blipFill>
        <p:spPr>
          <a:xfrm>
            <a:off x="6493001" y="4150092"/>
            <a:ext cx="2557242" cy="1663843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23FCC39D-4F60-C9B6-F5F1-E54F2AA81788}"/>
              </a:ext>
            </a:extLst>
          </p:cNvPr>
          <p:cNvSpPr txBox="1"/>
          <p:nvPr/>
        </p:nvSpPr>
        <p:spPr>
          <a:xfrm>
            <a:off x="4381201" y="1521043"/>
            <a:ext cx="166554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sz="1200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Bright Galaxy </a:t>
            </a:r>
            <a:r>
              <a:rPr lang="fr-FR" sz="1200" b="1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Sample</a:t>
            </a:r>
            <a:r>
              <a:rPr lang="fr-FR" sz="1200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</a:t>
            </a:r>
            <a:endParaRPr lang="fr-FR" sz="12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AD83940-A4F6-249D-7AAB-50C226255F9C}"/>
              </a:ext>
            </a:extLst>
          </p:cNvPr>
          <p:cNvSpPr txBox="1"/>
          <p:nvPr/>
        </p:nvSpPr>
        <p:spPr>
          <a:xfrm>
            <a:off x="6582184" y="1518838"/>
            <a:ext cx="2384402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b="1" err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Luminous</a:t>
            </a:r>
            <a:r>
              <a:rPr lang="fr-FR" sz="1200" b="1">
                <a:solidFill>
                  <a:schemeClr val="bg1"/>
                </a:solidFill>
                <a:highlight>
                  <a:srgbClr val="000000"/>
                </a:highlight>
                <a:latin typeface="Garamond"/>
                <a:cs typeface="Calibri"/>
              </a:rPr>
              <a:t> Red Galaxies </a:t>
            </a:r>
            <a:endParaRPr lang="fr-FR" sz="120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8480692-3FEF-A94D-14F5-734FE19A11B8}"/>
              </a:ext>
            </a:extLst>
          </p:cNvPr>
          <p:cNvSpPr txBox="1"/>
          <p:nvPr/>
        </p:nvSpPr>
        <p:spPr>
          <a:xfrm>
            <a:off x="3940044" y="3819604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b="1">
                <a:solidFill>
                  <a:srgbClr val="FFFFFF"/>
                </a:solidFill>
                <a:highlight>
                  <a:srgbClr val="000000"/>
                </a:highlight>
                <a:latin typeface="Garamond"/>
              </a:rPr>
              <a:t>Emission Line Galaxies </a:t>
            </a:r>
            <a:r>
              <a:rPr lang="fr-FR" sz="1200">
                <a:latin typeface="Garamond"/>
              </a:rPr>
              <a:t>​</a:t>
            </a:r>
            <a:endParaRPr lang="fr-FR" sz="135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ABC7DAF-0DE9-0BBC-2204-1310F6197443}"/>
              </a:ext>
            </a:extLst>
          </p:cNvPr>
          <p:cNvSpPr txBox="1"/>
          <p:nvPr/>
        </p:nvSpPr>
        <p:spPr>
          <a:xfrm>
            <a:off x="6740866" y="3819604"/>
            <a:ext cx="2057400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b="1">
                <a:solidFill>
                  <a:srgbClr val="FFFFFF"/>
                </a:solidFill>
                <a:highlight>
                  <a:srgbClr val="000000"/>
                </a:highlight>
                <a:latin typeface="Garamond"/>
              </a:rPr>
              <a:t>DESI Quasar</a:t>
            </a:r>
            <a:endParaRPr lang="fr-FR" sz="1350" err="1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B1380DF-7041-54DF-AE27-35323602FC8B}"/>
              </a:ext>
            </a:extLst>
          </p:cNvPr>
          <p:cNvSpPr txBox="1"/>
          <p:nvPr/>
        </p:nvSpPr>
        <p:spPr>
          <a:xfrm>
            <a:off x="5149169" y="5713583"/>
            <a:ext cx="111277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900" err="1">
                <a:latin typeface="Book Antiqua"/>
              </a:rPr>
              <a:t>Raichoor</a:t>
            </a:r>
            <a:r>
              <a:rPr lang="fr-FR" sz="900">
                <a:latin typeface="Book Antiqua"/>
              </a:rPr>
              <a:t> &amp; al. 2022</a:t>
            </a:r>
            <a:endParaRPr lang="fr-FR" sz="900" b="1">
              <a:latin typeface="Book Antiqua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F6B874FC-2B86-D574-9ED9-E76FCDAAFE48}"/>
              </a:ext>
            </a:extLst>
          </p:cNvPr>
          <p:cNvSpPr txBox="1"/>
          <p:nvPr/>
        </p:nvSpPr>
        <p:spPr>
          <a:xfrm>
            <a:off x="7846082" y="5642736"/>
            <a:ext cx="1296974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900" err="1">
                <a:latin typeface="Book Antiqua"/>
              </a:rPr>
              <a:t>Chaussidon</a:t>
            </a:r>
            <a:r>
              <a:rPr lang="fr-FR" sz="900">
                <a:latin typeface="Book Antiqua"/>
              </a:rPr>
              <a:t> &amp; al. 2022</a:t>
            </a:r>
            <a:endParaRPr lang="fr-FR" sz="900" b="1">
              <a:latin typeface="Book Antiqu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F8CDEB-E6D0-C406-DB16-449D5A6A1E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6B1D1D-7405-C1CA-4927-A89363A947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5317" y="1773814"/>
            <a:ext cx="1902403" cy="20426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2305BF-324B-6D1A-BDF6-317260419A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1887" b="14286"/>
          <a:stretch>
            <a:fillRect/>
          </a:stretch>
        </p:blipFill>
        <p:spPr>
          <a:xfrm>
            <a:off x="4874202" y="3593090"/>
            <a:ext cx="552982" cy="207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BBE794-261F-B867-EF37-CE704259D6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89989" y="1774248"/>
            <a:ext cx="2357005" cy="2076450"/>
          </a:xfrm>
          <a:prstGeom prst="rect">
            <a:avLst/>
          </a:prstGeom>
        </p:spPr>
      </p:pic>
      <p:sp>
        <p:nvSpPr>
          <p:cNvPr id="15" name="ZoneTexte 35">
            <a:extLst>
              <a:ext uri="{FF2B5EF4-FFF2-40B4-BE49-F238E27FC236}">
                <a16:creationId xmlns:a16="http://schemas.microsoft.com/office/drawing/2014/main" id="{41771080-E810-BB68-228F-A20E17A1063A}"/>
              </a:ext>
            </a:extLst>
          </p:cNvPr>
          <p:cNvSpPr txBox="1"/>
          <p:nvPr/>
        </p:nvSpPr>
        <p:spPr>
          <a:xfrm>
            <a:off x="4407950" y="1806600"/>
            <a:ext cx="111277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900">
                <a:latin typeface="Book Antiqua"/>
              </a:rPr>
              <a:t>Hahn &amp; al. 2022</a:t>
            </a:r>
            <a:endParaRPr lang="fr-FR" sz="900" b="1">
              <a:latin typeface="Book Antiqua"/>
            </a:endParaRPr>
          </a:p>
        </p:txBody>
      </p:sp>
      <p:sp>
        <p:nvSpPr>
          <p:cNvPr id="16" name="ZoneTexte 35">
            <a:extLst>
              <a:ext uri="{FF2B5EF4-FFF2-40B4-BE49-F238E27FC236}">
                <a16:creationId xmlns:a16="http://schemas.microsoft.com/office/drawing/2014/main" id="{41AB9969-A979-4A4F-394F-E41832FC94A6}"/>
              </a:ext>
            </a:extLst>
          </p:cNvPr>
          <p:cNvSpPr txBox="1"/>
          <p:nvPr/>
        </p:nvSpPr>
        <p:spPr>
          <a:xfrm>
            <a:off x="7733041" y="3545346"/>
            <a:ext cx="1112772" cy="2077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900">
                <a:latin typeface="Book Antiqua"/>
              </a:rPr>
              <a:t>Zhou &amp; al. 2022</a:t>
            </a:r>
            <a:endParaRPr lang="fr-FR" sz="900" b="1">
              <a:latin typeface="Book Antiqu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FE14B0-0FAB-CC63-55CC-7733774C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FDF79-2598-3282-07AC-15E2D6474BF0}"/>
              </a:ext>
            </a:extLst>
          </p:cNvPr>
          <p:cNvSpPr txBox="1"/>
          <p:nvPr/>
        </p:nvSpPr>
        <p:spPr>
          <a:xfrm>
            <a:off x="125491" y="6350710"/>
            <a:ext cx="61652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Garamond"/>
              </a:rPr>
              <a:t>Interactive Sky Viewer: </a:t>
            </a:r>
            <a:r>
              <a:rPr lang="en-US">
                <a:solidFill>
                  <a:schemeClr val="tx2">
                    <a:lumMod val="49000"/>
                    <a:lumOff val="51000"/>
                  </a:schemeClr>
                </a:solidFill>
                <a:latin typeface="Garamon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https://legacysurvey.org/viewer</a:t>
            </a:r>
            <a:endParaRPr lang="en-US">
              <a:solidFill>
                <a:schemeClr val="tx2">
                  <a:lumMod val="49000"/>
                  <a:lumOff val="51000"/>
                </a:schemeClr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230402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25AD4BC-7C35-D913-DD61-251E1F150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" descr="Une image contenant espace, Espace lointain, astronomie, objet astronomique&#10;&#10;Description générée automatiquement">
            <a:extLst>
              <a:ext uri="{FF2B5EF4-FFF2-40B4-BE49-F238E27FC236}">
                <a16:creationId xmlns:a16="http://schemas.microsoft.com/office/drawing/2014/main" id="{64FC2B25-60CC-F308-67AE-0298D83F94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" r="24868" b="7103"/>
          <a:stretch>
            <a:fillRect/>
          </a:stretch>
        </p:blipFill>
        <p:spPr>
          <a:xfrm>
            <a:off x="-664" y="-166"/>
            <a:ext cx="9145804" cy="6864892"/>
          </a:xfrm>
          <a:prstGeom prst="rect">
            <a:avLst/>
          </a:prstGeom>
        </p:spPr>
      </p:pic>
      <p:pic>
        <p:nvPicPr>
          <p:cNvPr id="19" name="Image 3" descr="Dark Energy Spectroscopic Instrument (DESI)">
            <a:extLst>
              <a:ext uri="{FF2B5EF4-FFF2-40B4-BE49-F238E27FC236}">
                <a16:creationId xmlns:a16="http://schemas.microsoft.com/office/drawing/2014/main" id="{CAFCEA54-4C51-591E-DF2E-72A34F5D49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" y="4860531"/>
            <a:ext cx="2134860" cy="19995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97E999-AF77-9248-61AB-A729A6DC1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90CBAE-96CD-FF53-E609-7D2226E7E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09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5533401-64F6-3B79-E292-6E7106A8E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AAF37EB-9DA0-58E9-96C4-CF79AEE3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18</a:t>
            </a:fld>
            <a:endParaRPr lang="en-US"/>
          </a:p>
        </p:txBody>
      </p:sp>
      <p:pic>
        <p:nvPicPr>
          <p:cNvPr id="3" name="Image 21" descr="Une image contenant Univers, espace, Espace lointain, étoile&#10;&#10;Description générée automatiquement">
            <a:extLst>
              <a:ext uri="{FF2B5EF4-FFF2-40B4-BE49-F238E27FC236}">
                <a16:creationId xmlns:a16="http://schemas.microsoft.com/office/drawing/2014/main" id="{C4B2D342-36E6-3DCF-F7B8-049287D589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" t="21" r="24777" b="7261"/>
          <a:stretch>
            <a:fillRect/>
          </a:stretch>
        </p:blipFill>
        <p:spPr>
          <a:xfrm>
            <a:off x="9475" y="-166"/>
            <a:ext cx="9139194" cy="6861255"/>
          </a:xfrm>
          <a:prstGeom prst="rect">
            <a:avLst/>
          </a:prstGeom>
        </p:spPr>
      </p:pic>
      <p:pic>
        <p:nvPicPr>
          <p:cNvPr id="19" name="Image 3" descr="Dark Energy Spectroscopic Instrument (DESI)">
            <a:extLst>
              <a:ext uri="{FF2B5EF4-FFF2-40B4-BE49-F238E27FC236}">
                <a16:creationId xmlns:a16="http://schemas.microsoft.com/office/drawing/2014/main" id="{62B968B3-AEF5-0A41-7636-7A99C3AA3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" y="4860531"/>
            <a:ext cx="2134860" cy="1999570"/>
          </a:xfrm>
          <a:prstGeom prst="rect">
            <a:avLst/>
          </a:prstGeom>
        </p:spPr>
      </p:pic>
      <p:grpSp>
        <p:nvGrpSpPr>
          <p:cNvPr id="23" name="Groupe 15">
            <a:extLst>
              <a:ext uri="{FF2B5EF4-FFF2-40B4-BE49-F238E27FC236}">
                <a16:creationId xmlns:a16="http://schemas.microsoft.com/office/drawing/2014/main" id="{876927D5-C8C8-FA9D-D893-D16FF426A342}"/>
              </a:ext>
            </a:extLst>
          </p:cNvPr>
          <p:cNvGrpSpPr/>
          <p:nvPr/>
        </p:nvGrpSpPr>
        <p:grpSpPr>
          <a:xfrm>
            <a:off x="102744" y="1124358"/>
            <a:ext cx="1407644" cy="1177245"/>
            <a:chOff x="134844" y="3255752"/>
            <a:chExt cx="1248786" cy="10483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CF7199B-27B3-B7A8-7F95-6598DF59D57B}"/>
                </a:ext>
              </a:extLst>
            </p:cNvPr>
            <p:cNvSpPr/>
            <p:nvPr/>
          </p:nvSpPr>
          <p:spPr>
            <a:xfrm>
              <a:off x="134844" y="3289018"/>
              <a:ext cx="946560" cy="98887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ZoneTexte 10">
              <a:extLst>
                <a:ext uri="{FF2B5EF4-FFF2-40B4-BE49-F238E27FC236}">
                  <a16:creationId xmlns:a16="http://schemas.microsoft.com/office/drawing/2014/main" id="{9B32CF8A-F187-3771-FEA2-8753F8DD107A}"/>
                </a:ext>
              </a:extLst>
            </p:cNvPr>
            <p:cNvSpPr txBox="1"/>
            <p:nvPr/>
          </p:nvSpPr>
          <p:spPr>
            <a:xfrm>
              <a:off x="307473" y="3255752"/>
              <a:ext cx="1076157" cy="10483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:BGS</a:t>
              </a: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LRGs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ELGs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QSOs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</p:txBody>
        </p:sp>
        <p:sp>
          <p:nvSpPr>
            <p:cNvPr id="18" name="Organigramme : Connecteur 9">
              <a:extLst>
                <a:ext uri="{FF2B5EF4-FFF2-40B4-BE49-F238E27FC236}">
                  <a16:creationId xmlns:a16="http://schemas.microsoft.com/office/drawing/2014/main" id="{C010ABDD-B3CF-5B02-630D-7A4DFC04929E}"/>
                </a:ext>
              </a:extLst>
            </p:cNvPr>
            <p:cNvSpPr/>
            <p:nvPr/>
          </p:nvSpPr>
          <p:spPr>
            <a:xfrm>
              <a:off x="227261" y="3355471"/>
              <a:ext cx="127000" cy="140369"/>
            </a:xfrm>
            <a:prstGeom prst="flowChartConnector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0" name="Organigramme : Connecteur 12">
              <a:extLst>
                <a:ext uri="{FF2B5EF4-FFF2-40B4-BE49-F238E27FC236}">
                  <a16:creationId xmlns:a16="http://schemas.microsoft.com/office/drawing/2014/main" id="{6DFD4840-2678-B700-29BE-19F45EE227A4}"/>
                </a:ext>
              </a:extLst>
            </p:cNvPr>
            <p:cNvSpPr/>
            <p:nvPr/>
          </p:nvSpPr>
          <p:spPr>
            <a:xfrm>
              <a:off x="227261" y="3589418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1" name="Organigramme : Connecteur 13">
              <a:extLst>
                <a:ext uri="{FF2B5EF4-FFF2-40B4-BE49-F238E27FC236}">
                  <a16:creationId xmlns:a16="http://schemas.microsoft.com/office/drawing/2014/main" id="{2B549320-22A1-0060-91B8-14A23E61C8D7}"/>
                </a:ext>
              </a:extLst>
            </p:cNvPr>
            <p:cNvSpPr/>
            <p:nvPr/>
          </p:nvSpPr>
          <p:spPr>
            <a:xfrm>
              <a:off x="227260" y="3830049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2" name="Organigramme : Connecteur 14">
              <a:extLst>
                <a:ext uri="{FF2B5EF4-FFF2-40B4-BE49-F238E27FC236}">
                  <a16:creationId xmlns:a16="http://schemas.microsoft.com/office/drawing/2014/main" id="{408F6DC7-8CAF-C2B8-609E-8BF25EF095B3}"/>
                </a:ext>
              </a:extLst>
            </p:cNvPr>
            <p:cNvSpPr/>
            <p:nvPr/>
          </p:nvSpPr>
          <p:spPr>
            <a:xfrm>
              <a:off x="227260" y="4070680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AD5DEDF-247D-7D11-058D-A00D4C6FF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86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8C43E5E-A527-8B4E-3F87-DFC1A772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5CCEC3C-9FF4-DC69-B444-D94A11E37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19</a:t>
            </a:fld>
            <a:endParaRPr lang="en-US"/>
          </a:p>
        </p:txBody>
      </p:sp>
      <p:pic>
        <p:nvPicPr>
          <p:cNvPr id="3" name="Image 21" descr="Une image contenant Univers, espace, Espace lointain, étoile&#10;&#10;Description générée automatiquement">
            <a:extLst>
              <a:ext uri="{FF2B5EF4-FFF2-40B4-BE49-F238E27FC236}">
                <a16:creationId xmlns:a16="http://schemas.microsoft.com/office/drawing/2014/main" id="{48E3E4AE-6263-BD4B-69A5-42843848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" t="21" r="24777" b="7261"/>
          <a:stretch>
            <a:fillRect/>
          </a:stretch>
        </p:blipFill>
        <p:spPr>
          <a:xfrm>
            <a:off x="9475" y="-166"/>
            <a:ext cx="9139194" cy="6861255"/>
          </a:xfrm>
          <a:prstGeom prst="rect">
            <a:avLst/>
          </a:prstGeom>
        </p:spPr>
      </p:pic>
      <p:pic>
        <p:nvPicPr>
          <p:cNvPr id="19" name="Image 3" descr="Dark Energy Spectroscopic Instrument (DESI)">
            <a:extLst>
              <a:ext uri="{FF2B5EF4-FFF2-40B4-BE49-F238E27FC236}">
                <a16:creationId xmlns:a16="http://schemas.microsoft.com/office/drawing/2014/main" id="{B93DA847-00E3-9734-D84D-CC2AF4EEF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1" y="4860531"/>
            <a:ext cx="2134860" cy="1999570"/>
          </a:xfrm>
          <a:prstGeom prst="rect">
            <a:avLst/>
          </a:prstGeom>
        </p:spPr>
      </p:pic>
      <p:cxnSp>
        <p:nvCxnSpPr>
          <p:cNvPr id="7" name="Connecteur droit avec flèche 5">
            <a:extLst>
              <a:ext uri="{FF2B5EF4-FFF2-40B4-BE49-F238E27FC236}">
                <a16:creationId xmlns:a16="http://schemas.microsoft.com/office/drawing/2014/main" id="{EBB72C01-A154-1CA8-7A29-27522221A9C3}"/>
              </a:ext>
            </a:extLst>
          </p:cNvPr>
          <p:cNvCxnSpPr/>
          <p:nvPr/>
        </p:nvCxnSpPr>
        <p:spPr>
          <a:xfrm flipH="1" flipV="1">
            <a:off x="706425" y="2846009"/>
            <a:ext cx="474675" cy="2465006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6">
            <a:extLst>
              <a:ext uri="{FF2B5EF4-FFF2-40B4-BE49-F238E27FC236}">
                <a16:creationId xmlns:a16="http://schemas.microsoft.com/office/drawing/2014/main" id="{27FC87D6-CB20-1358-7A51-AE6793DC6F7B}"/>
              </a:ext>
            </a:extLst>
          </p:cNvPr>
          <p:cNvCxnSpPr>
            <a:cxnSpLocks/>
          </p:cNvCxnSpPr>
          <p:nvPr/>
        </p:nvCxnSpPr>
        <p:spPr>
          <a:xfrm flipV="1">
            <a:off x="1167404" y="5040376"/>
            <a:ext cx="1793533" cy="29441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7">
            <a:extLst>
              <a:ext uri="{FF2B5EF4-FFF2-40B4-BE49-F238E27FC236}">
                <a16:creationId xmlns:a16="http://schemas.microsoft.com/office/drawing/2014/main" id="{69424C6F-067B-55E3-432C-AA0EF72DBB91}"/>
              </a:ext>
            </a:extLst>
          </p:cNvPr>
          <p:cNvCxnSpPr>
            <a:cxnSpLocks/>
          </p:cNvCxnSpPr>
          <p:nvPr/>
        </p:nvCxnSpPr>
        <p:spPr>
          <a:xfrm flipV="1">
            <a:off x="1188026" y="3363032"/>
            <a:ext cx="1325627" cy="1994268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8">
            <a:extLst>
              <a:ext uri="{FF2B5EF4-FFF2-40B4-BE49-F238E27FC236}">
                <a16:creationId xmlns:a16="http://schemas.microsoft.com/office/drawing/2014/main" id="{E454F128-0018-8C12-64F2-BA10F9022AEB}"/>
              </a:ext>
            </a:extLst>
          </p:cNvPr>
          <p:cNvCxnSpPr>
            <a:cxnSpLocks/>
          </p:cNvCxnSpPr>
          <p:nvPr/>
        </p:nvCxnSpPr>
        <p:spPr>
          <a:xfrm>
            <a:off x="1215423" y="5352576"/>
            <a:ext cx="1145517" cy="122014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39961E6-FC97-EAC9-789D-20418D0C2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grpSp>
        <p:nvGrpSpPr>
          <p:cNvPr id="33" name="Groupe 15">
            <a:extLst>
              <a:ext uri="{FF2B5EF4-FFF2-40B4-BE49-F238E27FC236}">
                <a16:creationId xmlns:a16="http://schemas.microsoft.com/office/drawing/2014/main" id="{7C81D033-4846-5260-831F-0BE966A06F46}"/>
              </a:ext>
            </a:extLst>
          </p:cNvPr>
          <p:cNvGrpSpPr/>
          <p:nvPr/>
        </p:nvGrpSpPr>
        <p:grpSpPr>
          <a:xfrm>
            <a:off x="102744" y="1124358"/>
            <a:ext cx="1407644" cy="1177245"/>
            <a:chOff x="134844" y="3255752"/>
            <a:chExt cx="1248786" cy="104832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04CC5EB-73DB-FCB5-7976-2E7A9BD7DEC0}"/>
                </a:ext>
              </a:extLst>
            </p:cNvPr>
            <p:cNvSpPr/>
            <p:nvPr/>
          </p:nvSpPr>
          <p:spPr>
            <a:xfrm>
              <a:off x="134844" y="3289018"/>
              <a:ext cx="946560" cy="98887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8" name="ZoneTexte 10">
              <a:extLst>
                <a:ext uri="{FF2B5EF4-FFF2-40B4-BE49-F238E27FC236}">
                  <a16:creationId xmlns:a16="http://schemas.microsoft.com/office/drawing/2014/main" id="{28F1D39A-BBF3-CFC6-0264-9C742D46B215}"/>
                </a:ext>
              </a:extLst>
            </p:cNvPr>
            <p:cNvSpPr txBox="1"/>
            <p:nvPr/>
          </p:nvSpPr>
          <p:spPr>
            <a:xfrm>
              <a:off x="307473" y="3255752"/>
              <a:ext cx="1076157" cy="10483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:BGS</a:t>
              </a: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LRGs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ELGs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QSOs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</p:txBody>
        </p:sp>
        <p:sp>
          <p:nvSpPr>
            <p:cNvPr id="29" name="Organigramme : Connecteur 9">
              <a:extLst>
                <a:ext uri="{FF2B5EF4-FFF2-40B4-BE49-F238E27FC236}">
                  <a16:creationId xmlns:a16="http://schemas.microsoft.com/office/drawing/2014/main" id="{2619FFF1-82BF-50A9-CC28-7E5301E22E9B}"/>
                </a:ext>
              </a:extLst>
            </p:cNvPr>
            <p:cNvSpPr/>
            <p:nvPr/>
          </p:nvSpPr>
          <p:spPr>
            <a:xfrm>
              <a:off x="227261" y="3355471"/>
              <a:ext cx="127000" cy="140369"/>
            </a:xfrm>
            <a:prstGeom prst="flowChartConnector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0" name="Organigramme : Connecteur 12">
              <a:extLst>
                <a:ext uri="{FF2B5EF4-FFF2-40B4-BE49-F238E27FC236}">
                  <a16:creationId xmlns:a16="http://schemas.microsoft.com/office/drawing/2014/main" id="{2CA9C6CA-6D08-7822-F868-A0E9ECC48A75}"/>
                </a:ext>
              </a:extLst>
            </p:cNvPr>
            <p:cNvSpPr/>
            <p:nvPr/>
          </p:nvSpPr>
          <p:spPr>
            <a:xfrm>
              <a:off x="227261" y="3589418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1" name="Organigramme : Connecteur 13">
              <a:extLst>
                <a:ext uri="{FF2B5EF4-FFF2-40B4-BE49-F238E27FC236}">
                  <a16:creationId xmlns:a16="http://schemas.microsoft.com/office/drawing/2014/main" id="{084976CC-92C1-4CE5-D26C-907E080DEDA7}"/>
                </a:ext>
              </a:extLst>
            </p:cNvPr>
            <p:cNvSpPr/>
            <p:nvPr/>
          </p:nvSpPr>
          <p:spPr>
            <a:xfrm>
              <a:off x="227260" y="3830049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32" name="Organigramme : Connecteur 14">
              <a:extLst>
                <a:ext uri="{FF2B5EF4-FFF2-40B4-BE49-F238E27FC236}">
                  <a16:creationId xmlns:a16="http://schemas.microsoft.com/office/drawing/2014/main" id="{EAF93627-BB53-CB40-17B9-A58EFE543564}"/>
                </a:ext>
              </a:extLst>
            </p:cNvPr>
            <p:cNvSpPr/>
            <p:nvPr/>
          </p:nvSpPr>
          <p:spPr>
            <a:xfrm>
              <a:off x="227260" y="4070680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</p:spTree>
    <p:extLst>
      <p:ext uri="{BB962C8B-B14F-4D97-AF65-F5344CB8AC3E}">
        <p14:creationId xmlns:p14="http://schemas.microsoft.com/office/powerpoint/2010/main" val="694156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98F970-136D-DE42-8D62-276FF15E7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833" y="-2313"/>
            <a:ext cx="9223130" cy="6861031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98726-1651-E736-2227-C9413A245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63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1DA2DC3-E401-6FCD-E329-2950F2CB9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" descr="Une image contenant espace, Espace lointain, astronomie, objet astronomique&#10;&#10;Description générée automatiquement">
            <a:extLst>
              <a:ext uri="{FF2B5EF4-FFF2-40B4-BE49-F238E27FC236}">
                <a16:creationId xmlns:a16="http://schemas.microsoft.com/office/drawing/2014/main" id="{9229720B-372C-C4C6-8708-19D3BD36B1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" r="24868" b="7103"/>
          <a:stretch>
            <a:fillRect/>
          </a:stretch>
        </p:blipFill>
        <p:spPr>
          <a:xfrm>
            <a:off x="-664" y="-166"/>
            <a:ext cx="9145804" cy="68648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D32B93-5368-B045-094B-52399176F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20</a:t>
            </a:fld>
            <a:endParaRPr lang="en-US"/>
          </a:p>
        </p:txBody>
      </p:sp>
      <p:pic>
        <p:nvPicPr>
          <p:cNvPr id="3" name="Image 21" descr="Une image contenant Univers, espace, Espace lointain, étoile&#10;&#10;Description générée automatiquement">
            <a:extLst>
              <a:ext uri="{FF2B5EF4-FFF2-40B4-BE49-F238E27FC236}">
                <a16:creationId xmlns:a16="http://schemas.microsoft.com/office/drawing/2014/main" id="{F48DDDB7-27AE-0395-8021-6F8D6746D9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" t="21" r="24777" b="7261"/>
          <a:stretch>
            <a:fillRect/>
          </a:stretch>
        </p:blipFill>
        <p:spPr>
          <a:xfrm>
            <a:off x="9475" y="-166"/>
            <a:ext cx="9139194" cy="6861255"/>
          </a:xfrm>
          <a:prstGeom prst="rect">
            <a:avLst/>
          </a:prstGeom>
        </p:spPr>
      </p:pic>
      <p:pic>
        <p:nvPicPr>
          <p:cNvPr id="19" name="Image 3" descr="Dark Energy Spectroscopic Instrument (DESI)">
            <a:extLst>
              <a:ext uri="{FF2B5EF4-FFF2-40B4-BE49-F238E27FC236}">
                <a16:creationId xmlns:a16="http://schemas.microsoft.com/office/drawing/2014/main" id="{693C2022-BAFA-FA2C-3E93-8DA3E194B8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" y="4860531"/>
            <a:ext cx="2134860" cy="1999570"/>
          </a:xfrm>
          <a:prstGeom prst="rect">
            <a:avLst/>
          </a:prstGeom>
        </p:spPr>
      </p:pic>
      <p:cxnSp>
        <p:nvCxnSpPr>
          <p:cNvPr id="7" name="Connecteur droit avec flèche 5">
            <a:extLst>
              <a:ext uri="{FF2B5EF4-FFF2-40B4-BE49-F238E27FC236}">
                <a16:creationId xmlns:a16="http://schemas.microsoft.com/office/drawing/2014/main" id="{37163288-6AC5-3E63-B27D-66802C81A3F0}"/>
              </a:ext>
            </a:extLst>
          </p:cNvPr>
          <p:cNvCxnSpPr/>
          <p:nvPr/>
        </p:nvCxnSpPr>
        <p:spPr>
          <a:xfrm flipH="1" flipV="1">
            <a:off x="706425" y="2846009"/>
            <a:ext cx="474675" cy="2465006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6">
            <a:extLst>
              <a:ext uri="{FF2B5EF4-FFF2-40B4-BE49-F238E27FC236}">
                <a16:creationId xmlns:a16="http://schemas.microsoft.com/office/drawing/2014/main" id="{01F6C137-2B1E-2823-64CB-E6265F4A6824}"/>
              </a:ext>
            </a:extLst>
          </p:cNvPr>
          <p:cNvCxnSpPr>
            <a:cxnSpLocks/>
          </p:cNvCxnSpPr>
          <p:nvPr/>
        </p:nvCxnSpPr>
        <p:spPr>
          <a:xfrm flipV="1">
            <a:off x="1167404" y="5040376"/>
            <a:ext cx="1793533" cy="29441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7">
            <a:extLst>
              <a:ext uri="{FF2B5EF4-FFF2-40B4-BE49-F238E27FC236}">
                <a16:creationId xmlns:a16="http://schemas.microsoft.com/office/drawing/2014/main" id="{4174C06E-94E2-9F8F-80C6-597A674B69EA}"/>
              </a:ext>
            </a:extLst>
          </p:cNvPr>
          <p:cNvCxnSpPr>
            <a:cxnSpLocks/>
          </p:cNvCxnSpPr>
          <p:nvPr/>
        </p:nvCxnSpPr>
        <p:spPr>
          <a:xfrm flipV="1">
            <a:off x="1188026" y="3363032"/>
            <a:ext cx="1325627" cy="1994268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8">
            <a:extLst>
              <a:ext uri="{FF2B5EF4-FFF2-40B4-BE49-F238E27FC236}">
                <a16:creationId xmlns:a16="http://schemas.microsoft.com/office/drawing/2014/main" id="{B56B6FE1-8F7D-3052-180E-59BFFF5BC695}"/>
              </a:ext>
            </a:extLst>
          </p:cNvPr>
          <p:cNvCxnSpPr>
            <a:cxnSpLocks/>
          </p:cNvCxnSpPr>
          <p:nvPr/>
        </p:nvCxnSpPr>
        <p:spPr>
          <a:xfrm>
            <a:off x="1215423" y="5352576"/>
            <a:ext cx="1145517" cy="122014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e 15">
            <a:extLst>
              <a:ext uri="{FF2B5EF4-FFF2-40B4-BE49-F238E27FC236}">
                <a16:creationId xmlns:a16="http://schemas.microsoft.com/office/drawing/2014/main" id="{19B6A6D8-FB2F-51B7-68CE-00DD57507560}"/>
              </a:ext>
            </a:extLst>
          </p:cNvPr>
          <p:cNvGrpSpPr/>
          <p:nvPr/>
        </p:nvGrpSpPr>
        <p:grpSpPr>
          <a:xfrm>
            <a:off x="102744" y="1124358"/>
            <a:ext cx="1407644" cy="1177245"/>
            <a:chOff x="134844" y="3255752"/>
            <a:chExt cx="1248786" cy="10483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5A6A0A1-DC87-A494-D08D-BB4D778F7DB9}"/>
                </a:ext>
              </a:extLst>
            </p:cNvPr>
            <p:cNvSpPr/>
            <p:nvPr/>
          </p:nvSpPr>
          <p:spPr>
            <a:xfrm>
              <a:off x="134844" y="3289018"/>
              <a:ext cx="946560" cy="98887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ZoneTexte 10">
              <a:extLst>
                <a:ext uri="{FF2B5EF4-FFF2-40B4-BE49-F238E27FC236}">
                  <a16:creationId xmlns:a16="http://schemas.microsoft.com/office/drawing/2014/main" id="{3BD29DC5-6FB6-F738-AF67-570D7B988EC0}"/>
                </a:ext>
              </a:extLst>
            </p:cNvPr>
            <p:cNvSpPr txBox="1"/>
            <p:nvPr/>
          </p:nvSpPr>
          <p:spPr>
            <a:xfrm>
              <a:off x="307473" y="3255752"/>
              <a:ext cx="1076157" cy="10483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:BGS</a:t>
              </a: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LRGs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ELGs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QSOs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</p:txBody>
        </p:sp>
        <p:sp>
          <p:nvSpPr>
            <p:cNvPr id="18" name="Organigramme : Connecteur 9">
              <a:extLst>
                <a:ext uri="{FF2B5EF4-FFF2-40B4-BE49-F238E27FC236}">
                  <a16:creationId xmlns:a16="http://schemas.microsoft.com/office/drawing/2014/main" id="{BA9E7323-CB82-4505-C28D-0BA0476F9C8B}"/>
                </a:ext>
              </a:extLst>
            </p:cNvPr>
            <p:cNvSpPr/>
            <p:nvPr/>
          </p:nvSpPr>
          <p:spPr>
            <a:xfrm>
              <a:off x="227261" y="3355471"/>
              <a:ext cx="127000" cy="140369"/>
            </a:xfrm>
            <a:prstGeom prst="flowChartConnector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0" name="Organigramme : Connecteur 12">
              <a:extLst>
                <a:ext uri="{FF2B5EF4-FFF2-40B4-BE49-F238E27FC236}">
                  <a16:creationId xmlns:a16="http://schemas.microsoft.com/office/drawing/2014/main" id="{FA75598C-5D59-D369-C6BC-3F0E501B4C3E}"/>
                </a:ext>
              </a:extLst>
            </p:cNvPr>
            <p:cNvSpPr/>
            <p:nvPr/>
          </p:nvSpPr>
          <p:spPr>
            <a:xfrm>
              <a:off x="227261" y="3589418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1" name="Organigramme : Connecteur 13">
              <a:extLst>
                <a:ext uri="{FF2B5EF4-FFF2-40B4-BE49-F238E27FC236}">
                  <a16:creationId xmlns:a16="http://schemas.microsoft.com/office/drawing/2014/main" id="{9F0CFE7C-CF4B-FF6A-44B2-AFAD1BA33C44}"/>
                </a:ext>
              </a:extLst>
            </p:cNvPr>
            <p:cNvSpPr/>
            <p:nvPr/>
          </p:nvSpPr>
          <p:spPr>
            <a:xfrm>
              <a:off x="227260" y="3830049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2" name="Organigramme : Connecteur 14">
              <a:extLst>
                <a:ext uri="{FF2B5EF4-FFF2-40B4-BE49-F238E27FC236}">
                  <a16:creationId xmlns:a16="http://schemas.microsoft.com/office/drawing/2014/main" id="{C3E8D76D-E584-21F9-F254-FC105182BC34}"/>
                </a:ext>
              </a:extLst>
            </p:cNvPr>
            <p:cNvSpPr/>
            <p:nvPr/>
          </p:nvSpPr>
          <p:spPr>
            <a:xfrm>
              <a:off x="227260" y="4070680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pic>
        <p:nvPicPr>
          <p:cNvPr id="25" name="Image 1" descr="First batch of Year 1 Key Project 1 papers">
            <a:extLst>
              <a:ext uri="{FF2B5EF4-FFF2-40B4-BE49-F238E27FC236}">
                <a16:creationId xmlns:a16="http://schemas.microsoft.com/office/drawing/2014/main" id="{03637D8C-FD97-FC13-F123-AA43C0352E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459" r="-204" b="-219"/>
          <a:stretch/>
        </p:blipFill>
        <p:spPr>
          <a:xfrm>
            <a:off x="3267012" y="1000798"/>
            <a:ext cx="5654042" cy="4186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71A0A3-D15F-16F6-B461-6B703E254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55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489263F-B673-D8A7-BB4B-0D0A19427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" descr="Une image contenant espace, Espace lointain, astronomie, objet astronomique&#10;&#10;Description générée automatiquement">
            <a:extLst>
              <a:ext uri="{FF2B5EF4-FFF2-40B4-BE49-F238E27FC236}">
                <a16:creationId xmlns:a16="http://schemas.microsoft.com/office/drawing/2014/main" id="{EDF88A1C-61CC-42C8-EDD6-297D6EB36D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" r="24868" b="7103"/>
          <a:stretch>
            <a:fillRect/>
          </a:stretch>
        </p:blipFill>
        <p:spPr>
          <a:xfrm>
            <a:off x="-664" y="-166"/>
            <a:ext cx="9145804" cy="68648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3A0C159-817A-757C-7663-52477F0B1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21</a:t>
            </a:fld>
            <a:endParaRPr lang="en-US"/>
          </a:p>
        </p:txBody>
      </p:sp>
      <p:pic>
        <p:nvPicPr>
          <p:cNvPr id="3" name="Image 21" descr="Une image contenant Univers, espace, Espace lointain, étoile&#10;&#10;Description générée automatiquement">
            <a:extLst>
              <a:ext uri="{FF2B5EF4-FFF2-40B4-BE49-F238E27FC236}">
                <a16:creationId xmlns:a16="http://schemas.microsoft.com/office/drawing/2014/main" id="{60686D8C-3E76-811B-F325-63CB1D9E64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" t="21" r="24777" b="7261"/>
          <a:stretch>
            <a:fillRect/>
          </a:stretch>
        </p:blipFill>
        <p:spPr>
          <a:xfrm>
            <a:off x="9475" y="-166"/>
            <a:ext cx="9139194" cy="6861255"/>
          </a:xfrm>
          <a:prstGeom prst="rect">
            <a:avLst/>
          </a:prstGeom>
        </p:spPr>
      </p:pic>
      <p:pic>
        <p:nvPicPr>
          <p:cNvPr id="19" name="Image 3" descr="Dark Energy Spectroscopic Instrument (DESI)">
            <a:extLst>
              <a:ext uri="{FF2B5EF4-FFF2-40B4-BE49-F238E27FC236}">
                <a16:creationId xmlns:a16="http://schemas.microsoft.com/office/drawing/2014/main" id="{C071C1D7-FC5E-A4E5-143F-CA6E92A41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" y="4860531"/>
            <a:ext cx="2134860" cy="1999570"/>
          </a:xfrm>
          <a:prstGeom prst="rect">
            <a:avLst/>
          </a:prstGeom>
        </p:spPr>
      </p:pic>
      <p:cxnSp>
        <p:nvCxnSpPr>
          <p:cNvPr id="7" name="Connecteur droit avec flèche 5">
            <a:extLst>
              <a:ext uri="{FF2B5EF4-FFF2-40B4-BE49-F238E27FC236}">
                <a16:creationId xmlns:a16="http://schemas.microsoft.com/office/drawing/2014/main" id="{003C61A3-E7B3-ED47-0F49-56150D3F1C19}"/>
              </a:ext>
            </a:extLst>
          </p:cNvPr>
          <p:cNvCxnSpPr/>
          <p:nvPr/>
        </p:nvCxnSpPr>
        <p:spPr>
          <a:xfrm flipH="1" flipV="1">
            <a:off x="706425" y="2846009"/>
            <a:ext cx="474675" cy="2465006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6">
            <a:extLst>
              <a:ext uri="{FF2B5EF4-FFF2-40B4-BE49-F238E27FC236}">
                <a16:creationId xmlns:a16="http://schemas.microsoft.com/office/drawing/2014/main" id="{A4EC5C53-8AD7-7D74-F78C-8162AE946B79}"/>
              </a:ext>
            </a:extLst>
          </p:cNvPr>
          <p:cNvCxnSpPr>
            <a:cxnSpLocks/>
          </p:cNvCxnSpPr>
          <p:nvPr/>
        </p:nvCxnSpPr>
        <p:spPr>
          <a:xfrm flipV="1">
            <a:off x="1167404" y="5040376"/>
            <a:ext cx="1793533" cy="29441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7">
            <a:extLst>
              <a:ext uri="{FF2B5EF4-FFF2-40B4-BE49-F238E27FC236}">
                <a16:creationId xmlns:a16="http://schemas.microsoft.com/office/drawing/2014/main" id="{B88E6825-B4F2-DD11-2712-AF9EF9CF047E}"/>
              </a:ext>
            </a:extLst>
          </p:cNvPr>
          <p:cNvCxnSpPr>
            <a:cxnSpLocks/>
          </p:cNvCxnSpPr>
          <p:nvPr/>
        </p:nvCxnSpPr>
        <p:spPr>
          <a:xfrm flipV="1">
            <a:off x="1188026" y="3363032"/>
            <a:ext cx="1325627" cy="1994268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8">
            <a:extLst>
              <a:ext uri="{FF2B5EF4-FFF2-40B4-BE49-F238E27FC236}">
                <a16:creationId xmlns:a16="http://schemas.microsoft.com/office/drawing/2014/main" id="{D5F2EFFD-C717-EC30-83F6-8F28F69C4E70}"/>
              </a:ext>
            </a:extLst>
          </p:cNvPr>
          <p:cNvCxnSpPr>
            <a:cxnSpLocks/>
          </p:cNvCxnSpPr>
          <p:nvPr/>
        </p:nvCxnSpPr>
        <p:spPr>
          <a:xfrm>
            <a:off x="1215423" y="5352576"/>
            <a:ext cx="1145517" cy="122014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e 15">
            <a:extLst>
              <a:ext uri="{FF2B5EF4-FFF2-40B4-BE49-F238E27FC236}">
                <a16:creationId xmlns:a16="http://schemas.microsoft.com/office/drawing/2014/main" id="{BE970F9E-1ED0-1CB0-ABA5-DDE7DEE6B0BA}"/>
              </a:ext>
            </a:extLst>
          </p:cNvPr>
          <p:cNvGrpSpPr/>
          <p:nvPr/>
        </p:nvGrpSpPr>
        <p:grpSpPr>
          <a:xfrm>
            <a:off x="102744" y="1124358"/>
            <a:ext cx="1407644" cy="1177245"/>
            <a:chOff x="134844" y="3255752"/>
            <a:chExt cx="1248786" cy="10483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3B90742-9622-780A-FF7B-AA71F44D7986}"/>
                </a:ext>
              </a:extLst>
            </p:cNvPr>
            <p:cNvSpPr/>
            <p:nvPr/>
          </p:nvSpPr>
          <p:spPr>
            <a:xfrm>
              <a:off x="134844" y="3289018"/>
              <a:ext cx="946560" cy="98887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ZoneTexte 10">
              <a:extLst>
                <a:ext uri="{FF2B5EF4-FFF2-40B4-BE49-F238E27FC236}">
                  <a16:creationId xmlns:a16="http://schemas.microsoft.com/office/drawing/2014/main" id="{61AEA2E4-CFE4-80BB-E6CE-A3F907982CDF}"/>
                </a:ext>
              </a:extLst>
            </p:cNvPr>
            <p:cNvSpPr txBox="1"/>
            <p:nvPr/>
          </p:nvSpPr>
          <p:spPr>
            <a:xfrm>
              <a:off x="307473" y="3255752"/>
              <a:ext cx="1076157" cy="10483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:BGS</a:t>
              </a: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LRGs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ELGs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QSOs</a:t>
              </a:r>
              <a:endParaRPr lang="fr-FR" b="1">
                <a:solidFill>
                  <a:srgbClr val="FFFFFF"/>
                </a:solidFill>
                <a:latin typeface="Garamond"/>
                <a:cs typeface="Calibri"/>
              </a:endParaRPr>
            </a:p>
          </p:txBody>
        </p:sp>
        <p:sp>
          <p:nvSpPr>
            <p:cNvPr id="18" name="Organigramme : Connecteur 9">
              <a:extLst>
                <a:ext uri="{FF2B5EF4-FFF2-40B4-BE49-F238E27FC236}">
                  <a16:creationId xmlns:a16="http://schemas.microsoft.com/office/drawing/2014/main" id="{FCFC0AA8-70DE-117A-B00E-84CC65396EA0}"/>
                </a:ext>
              </a:extLst>
            </p:cNvPr>
            <p:cNvSpPr/>
            <p:nvPr/>
          </p:nvSpPr>
          <p:spPr>
            <a:xfrm>
              <a:off x="227261" y="3355471"/>
              <a:ext cx="127000" cy="140369"/>
            </a:xfrm>
            <a:prstGeom prst="flowChartConnector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0" name="Organigramme : Connecteur 12">
              <a:extLst>
                <a:ext uri="{FF2B5EF4-FFF2-40B4-BE49-F238E27FC236}">
                  <a16:creationId xmlns:a16="http://schemas.microsoft.com/office/drawing/2014/main" id="{638877D9-F5A5-9689-0C10-FC487355B3CD}"/>
                </a:ext>
              </a:extLst>
            </p:cNvPr>
            <p:cNvSpPr/>
            <p:nvPr/>
          </p:nvSpPr>
          <p:spPr>
            <a:xfrm>
              <a:off x="227261" y="3589418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1" name="Organigramme : Connecteur 13">
              <a:extLst>
                <a:ext uri="{FF2B5EF4-FFF2-40B4-BE49-F238E27FC236}">
                  <a16:creationId xmlns:a16="http://schemas.microsoft.com/office/drawing/2014/main" id="{B2C61A0D-1D6E-DCCD-521B-83A167CF6BA7}"/>
                </a:ext>
              </a:extLst>
            </p:cNvPr>
            <p:cNvSpPr/>
            <p:nvPr/>
          </p:nvSpPr>
          <p:spPr>
            <a:xfrm>
              <a:off x="227260" y="3830049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2" name="Organigramme : Connecteur 14">
              <a:extLst>
                <a:ext uri="{FF2B5EF4-FFF2-40B4-BE49-F238E27FC236}">
                  <a16:creationId xmlns:a16="http://schemas.microsoft.com/office/drawing/2014/main" id="{63F93ACE-C53C-3167-14B0-0B2706178992}"/>
                </a:ext>
              </a:extLst>
            </p:cNvPr>
            <p:cNvSpPr/>
            <p:nvPr/>
          </p:nvSpPr>
          <p:spPr>
            <a:xfrm>
              <a:off x="227260" y="4070680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pic>
        <p:nvPicPr>
          <p:cNvPr id="25" name="Image 1" descr="First batch of Year 1 Key Project 1 papers">
            <a:extLst>
              <a:ext uri="{FF2B5EF4-FFF2-40B4-BE49-F238E27FC236}">
                <a16:creationId xmlns:a16="http://schemas.microsoft.com/office/drawing/2014/main" id="{56204167-76BC-CFF0-1CAE-07162ACC44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459" r="-204" b="-219"/>
          <a:stretch/>
        </p:blipFill>
        <p:spPr>
          <a:xfrm>
            <a:off x="3267012" y="1000798"/>
            <a:ext cx="5654042" cy="41868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CA89A-2FBF-A136-AEE2-F7E95DBB4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F6F9B8-F5F9-7E59-0213-2FB00E0CD7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25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7020-3337-1E62-B194-65B5C9F87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10" descr="Une image contenant espace, Espace lointain, astronomie, objet astronomique&#10;&#10;Description générée automatiquement">
            <a:extLst>
              <a:ext uri="{FF2B5EF4-FFF2-40B4-BE49-F238E27FC236}">
                <a16:creationId xmlns:a16="http://schemas.microsoft.com/office/drawing/2014/main" id="{185C1552-3AAC-1F7A-9FCF-DE0E3903CC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" r="24868" b="7103"/>
          <a:stretch>
            <a:fillRect/>
          </a:stretch>
        </p:blipFill>
        <p:spPr>
          <a:xfrm>
            <a:off x="-664" y="-166"/>
            <a:ext cx="9145804" cy="6864892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6169B9-6510-748F-5B9B-AEDA2B14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22</a:t>
            </a:fld>
            <a:endParaRPr lang="en-US"/>
          </a:p>
        </p:txBody>
      </p:sp>
      <p:pic>
        <p:nvPicPr>
          <p:cNvPr id="3" name="Image 21" descr="Une image contenant Univers, espace, Espace lointain, étoile&#10;&#10;Description générée automatiquement">
            <a:extLst>
              <a:ext uri="{FF2B5EF4-FFF2-40B4-BE49-F238E27FC236}">
                <a16:creationId xmlns:a16="http://schemas.microsoft.com/office/drawing/2014/main" id="{E0949832-2FEE-3ED5-DB74-315887BE75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" t="21" r="24777" b="7261"/>
          <a:stretch>
            <a:fillRect/>
          </a:stretch>
        </p:blipFill>
        <p:spPr>
          <a:xfrm>
            <a:off x="9475" y="-166"/>
            <a:ext cx="9139194" cy="6861255"/>
          </a:xfrm>
          <a:prstGeom prst="rect">
            <a:avLst/>
          </a:prstGeom>
        </p:spPr>
      </p:pic>
      <p:pic>
        <p:nvPicPr>
          <p:cNvPr id="19" name="Image 3" descr="Dark Energy Spectroscopic Instrument (DESI)">
            <a:extLst>
              <a:ext uri="{FF2B5EF4-FFF2-40B4-BE49-F238E27FC236}">
                <a16:creationId xmlns:a16="http://schemas.microsoft.com/office/drawing/2014/main" id="{03953F57-91B4-7C90-CD80-7F5A0E9D1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1" y="4860531"/>
            <a:ext cx="2134860" cy="1999570"/>
          </a:xfrm>
          <a:prstGeom prst="rect">
            <a:avLst/>
          </a:prstGeom>
        </p:spPr>
      </p:pic>
      <p:grpSp>
        <p:nvGrpSpPr>
          <p:cNvPr id="23" name="Groupe 15">
            <a:extLst>
              <a:ext uri="{FF2B5EF4-FFF2-40B4-BE49-F238E27FC236}">
                <a16:creationId xmlns:a16="http://schemas.microsoft.com/office/drawing/2014/main" id="{079ED43D-A68E-F647-4C22-CC9C2AA48C96}"/>
              </a:ext>
            </a:extLst>
          </p:cNvPr>
          <p:cNvGrpSpPr/>
          <p:nvPr/>
        </p:nvGrpSpPr>
        <p:grpSpPr>
          <a:xfrm>
            <a:off x="102744" y="1124358"/>
            <a:ext cx="1407644" cy="1177245"/>
            <a:chOff x="134844" y="3255752"/>
            <a:chExt cx="1248786" cy="10483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9F96A2-9614-F266-9114-A0B7C5ADA3DC}"/>
                </a:ext>
              </a:extLst>
            </p:cNvPr>
            <p:cNvSpPr/>
            <p:nvPr/>
          </p:nvSpPr>
          <p:spPr>
            <a:xfrm>
              <a:off x="134844" y="3289018"/>
              <a:ext cx="946560" cy="988876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7" name="ZoneTexte 10">
              <a:extLst>
                <a:ext uri="{FF2B5EF4-FFF2-40B4-BE49-F238E27FC236}">
                  <a16:creationId xmlns:a16="http://schemas.microsoft.com/office/drawing/2014/main" id="{FEA86E6E-3491-C2D8-B4E9-E7A738FED9F9}"/>
                </a:ext>
              </a:extLst>
            </p:cNvPr>
            <p:cNvSpPr txBox="1"/>
            <p:nvPr/>
          </p:nvSpPr>
          <p:spPr>
            <a:xfrm>
              <a:off x="307473" y="3255752"/>
              <a:ext cx="1076157" cy="10483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:BGS</a:t>
              </a: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LRGs</a:t>
              </a: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ELGs</a:t>
              </a:r>
            </a:p>
            <a:p>
              <a:r>
                <a:rPr lang="fr-FR" b="1">
                  <a:solidFill>
                    <a:srgbClr val="FFFFFF"/>
                  </a:solidFill>
                  <a:latin typeface="Garamond"/>
                  <a:cs typeface="Calibri"/>
                </a:rPr>
                <a:t>:</a:t>
              </a:r>
              <a:r>
                <a:rPr lang="fr-FR" b="1" err="1">
                  <a:solidFill>
                    <a:srgbClr val="FFFFFF"/>
                  </a:solidFill>
                  <a:latin typeface="Garamond"/>
                  <a:cs typeface="Calibri"/>
                </a:rPr>
                <a:t>QSOs</a:t>
              </a:r>
            </a:p>
          </p:txBody>
        </p:sp>
        <p:sp>
          <p:nvSpPr>
            <p:cNvPr id="18" name="Organigramme : Connecteur 9">
              <a:extLst>
                <a:ext uri="{FF2B5EF4-FFF2-40B4-BE49-F238E27FC236}">
                  <a16:creationId xmlns:a16="http://schemas.microsoft.com/office/drawing/2014/main" id="{6A7991BA-C6F5-7A02-3746-5E01DF448224}"/>
                </a:ext>
              </a:extLst>
            </p:cNvPr>
            <p:cNvSpPr/>
            <p:nvPr/>
          </p:nvSpPr>
          <p:spPr>
            <a:xfrm>
              <a:off x="227261" y="3355471"/>
              <a:ext cx="127000" cy="140369"/>
            </a:xfrm>
            <a:prstGeom prst="flowChartConnector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0" name="Organigramme : Connecteur 12">
              <a:extLst>
                <a:ext uri="{FF2B5EF4-FFF2-40B4-BE49-F238E27FC236}">
                  <a16:creationId xmlns:a16="http://schemas.microsoft.com/office/drawing/2014/main" id="{C3BEA06B-4442-4A22-018D-7CF340763C79}"/>
                </a:ext>
              </a:extLst>
            </p:cNvPr>
            <p:cNvSpPr/>
            <p:nvPr/>
          </p:nvSpPr>
          <p:spPr>
            <a:xfrm>
              <a:off x="227261" y="3589418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1" name="Organigramme : Connecteur 13">
              <a:extLst>
                <a:ext uri="{FF2B5EF4-FFF2-40B4-BE49-F238E27FC236}">
                  <a16:creationId xmlns:a16="http://schemas.microsoft.com/office/drawing/2014/main" id="{7082E7A4-0431-0E69-770F-200118AD659A}"/>
                </a:ext>
              </a:extLst>
            </p:cNvPr>
            <p:cNvSpPr/>
            <p:nvPr/>
          </p:nvSpPr>
          <p:spPr>
            <a:xfrm>
              <a:off x="227260" y="3830049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22" name="Organigramme : Connecteur 14">
              <a:extLst>
                <a:ext uri="{FF2B5EF4-FFF2-40B4-BE49-F238E27FC236}">
                  <a16:creationId xmlns:a16="http://schemas.microsoft.com/office/drawing/2014/main" id="{59E1CDBA-DE89-5DC2-05E0-D3513824A641}"/>
                </a:ext>
              </a:extLst>
            </p:cNvPr>
            <p:cNvSpPr/>
            <p:nvPr/>
          </p:nvSpPr>
          <p:spPr>
            <a:xfrm>
              <a:off x="227260" y="4070680"/>
              <a:ext cx="127000" cy="140369"/>
            </a:xfrm>
            <a:prstGeom prst="flowChartConnector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7CBE2E0-0FBD-50E1-1E34-C38F2B385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2C7C61FA-D5EC-64C8-2450-E516E1EAB189}"/>
              </a:ext>
            </a:extLst>
          </p:cNvPr>
          <p:cNvCxnSpPr/>
          <p:nvPr/>
        </p:nvCxnSpPr>
        <p:spPr>
          <a:xfrm flipH="1" flipV="1">
            <a:off x="706425" y="2846009"/>
            <a:ext cx="474675" cy="2465006"/>
          </a:xfrm>
          <a:prstGeom prst="straightConnector1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6">
            <a:extLst>
              <a:ext uri="{FF2B5EF4-FFF2-40B4-BE49-F238E27FC236}">
                <a16:creationId xmlns:a16="http://schemas.microsoft.com/office/drawing/2014/main" id="{7AAE73DD-6707-845F-70D2-4EE756238BC0}"/>
              </a:ext>
            </a:extLst>
          </p:cNvPr>
          <p:cNvCxnSpPr>
            <a:cxnSpLocks/>
          </p:cNvCxnSpPr>
          <p:nvPr/>
        </p:nvCxnSpPr>
        <p:spPr>
          <a:xfrm flipV="1">
            <a:off x="1167404" y="5040376"/>
            <a:ext cx="1793533" cy="29441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7">
            <a:extLst>
              <a:ext uri="{FF2B5EF4-FFF2-40B4-BE49-F238E27FC236}">
                <a16:creationId xmlns:a16="http://schemas.microsoft.com/office/drawing/2014/main" id="{1A204831-9556-1D70-4974-83A175E7E38F}"/>
              </a:ext>
            </a:extLst>
          </p:cNvPr>
          <p:cNvCxnSpPr>
            <a:cxnSpLocks/>
          </p:cNvCxnSpPr>
          <p:nvPr/>
        </p:nvCxnSpPr>
        <p:spPr>
          <a:xfrm flipV="1">
            <a:off x="1188026" y="3363032"/>
            <a:ext cx="1325627" cy="1994268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8">
            <a:extLst>
              <a:ext uri="{FF2B5EF4-FFF2-40B4-BE49-F238E27FC236}">
                <a16:creationId xmlns:a16="http://schemas.microsoft.com/office/drawing/2014/main" id="{744EB18E-A66A-D6A4-DB40-E309B854ED95}"/>
              </a:ext>
            </a:extLst>
          </p:cNvPr>
          <p:cNvCxnSpPr>
            <a:cxnSpLocks/>
          </p:cNvCxnSpPr>
          <p:nvPr/>
        </p:nvCxnSpPr>
        <p:spPr>
          <a:xfrm>
            <a:off x="1215423" y="5352576"/>
            <a:ext cx="1145517" cy="122014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Image 1" descr="First batch of Year 1 Key Project 1 papers">
            <a:extLst>
              <a:ext uri="{FF2B5EF4-FFF2-40B4-BE49-F238E27FC236}">
                <a16:creationId xmlns:a16="http://schemas.microsoft.com/office/drawing/2014/main" id="{08698F40-41CB-0187-1047-5653421C8C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459" r="-204" b="-219"/>
          <a:stretch/>
        </p:blipFill>
        <p:spPr>
          <a:xfrm>
            <a:off x="3267012" y="1000798"/>
            <a:ext cx="5654042" cy="41868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242385-2F53-30C7-5C71-EE36BA659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7" name="ZoneTexte 7">
            <a:extLst>
              <a:ext uri="{FF2B5EF4-FFF2-40B4-BE49-F238E27FC236}">
                <a16:creationId xmlns:a16="http://schemas.microsoft.com/office/drawing/2014/main" id="{C378113C-A7C6-17AA-7C13-F5B2B80FCA6D}"/>
              </a:ext>
            </a:extLst>
          </p:cNvPr>
          <p:cNvSpPr txBox="1"/>
          <p:nvPr/>
        </p:nvSpPr>
        <p:spPr>
          <a:xfrm>
            <a:off x="1137817" y="6612583"/>
            <a:ext cx="2489471" cy="230832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i="1" err="1">
                <a:solidFill>
                  <a:srgbClr val="FFFFFF"/>
                </a:solidFill>
                <a:latin typeface="Book Antiqua"/>
              </a:rPr>
              <a:t>Credit</a:t>
            </a:r>
            <a:r>
              <a:rPr lang="fr-FR" sz="1050" i="1">
                <a:solidFill>
                  <a:srgbClr val="FFFFFF"/>
                </a:solidFill>
                <a:latin typeface="Book Antiqua"/>
              </a:rPr>
              <a:t> : DESI collaboration/Claire </a:t>
            </a:r>
            <a:r>
              <a:rPr lang="fr-FR" sz="1050" i="1" err="1">
                <a:solidFill>
                  <a:srgbClr val="FFFFFF"/>
                </a:solidFill>
                <a:latin typeface="Book Antiqua"/>
              </a:rPr>
              <a:t>Lamman</a:t>
            </a:r>
          </a:p>
        </p:txBody>
      </p:sp>
    </p:spTree>
    <p:extLst>
      <p:ext uri="{BB962C8B-B14F-4D97-AF65-F5344CB8AC3E}">
        <p14:creationId xmlns:p14="http://schemas.microsoft.com/office/powerpoint/2010/main" val="4635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314C-D859-1A36-9692-AB4C3DF19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C074976-97C7-B1A0-0BEC-BE76ED84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465"/>
            <a:ext cx="9144000" cy="469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CE6E7C-5633-0D12-926F-EF50CCA99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033" y="1085655"/>
            <a:ext cx="574240" cy="471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2D6E76-1D66-2073-1978-DD1063BC6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FE9F30-0F17-B203-D6E4-29ADE15C35AD}"/>
              </a:ext>
            </a:extLst>
          </p:cNvPr>
          <p:cNvSpPr txBox="1"/>
          <p:nvPr/>
        </p:nvSpPr>
        <p:spPr>
          <a:xfrm>
            <a:off x="3975527" y="142557"/>
            <a:ext cx="401490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Garamond"/>
              </a:rPr>
              <a:t>DESI Timeline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962601-BAA4-03C7-5D65-17666755DE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73" t="3809" r="-279" b="476"/>
          <a:stretch>
            <a:fillRect/>
          </a:stretch>
        </p:blipFill>
        <p:spPr>
          <a:xfrm>
            <a:off x="2869614" y="4562801"/>
            <a:ext cx="2018999" cy="1133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C5A79C-DB2F-83C0-D956-3AAE7443F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115" y="4559344"/>
            <a:ext cx="1929009" cy="112760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5E933D5-4DD3-35FA-E9D1-2395AC0D3E9C}"/>
              </a:ext>
            </a:extLst>
          </p:cNvPr>
          <p:cNvSpPr/>
          <p:nvPr/>
        </p:nvSpPr>
        <p:spPr>
          <a:xfrm>
            <a:off x="630903" y="1517014"/>
            <a:ext cx="4492079" cy="1557126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3EFAF2-9208-0566-2205-0803FC62DF1C}"/>
              </a:ext>
            </a:extLst>
          </p:cNvPr>
          <p:cNvCxnSpPr/>
          <p:nvPr/>
        </p:nvCxnSpPr>
        <p:spPr>
          <a:xfrm flipV="1">
            <a:off x="5096460" y="1432530"/>
            <a:ext cx="199072" cy="98768"/>
          </a:xfrm>
          <a:prstGeom prst="straightConnector1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43">
            <a:extLst>
              <a:ext uri="{FF2B5EF4-FFF2-40B4-BE49-F238E27FC236}">
                <a16:creationId xmlns:a16="http://schemas.microsoft.com/office/drawing/2014/main" id="{2652B1CD-5E0D-8BB6-432C-7493607C9E28}"/>
              </a:ext>
            </a:extLst>
          </p:cNvPr>
          <p:cNvSpPr txBox="1"/>
          <p:nvPr/>
        </p:nvSpPr>
        <p:spPr>
          <a:xfrm rot="19860000">
            <a:off x="5214820" y="1058293"/>
            <a:ext cx="579858" cy="3730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>
                <a:latin typeface="Garamond"/>
                <a:ea typeface="Verdana"/>
                <a:cs typeface="Gautami"/>
              </a:rPr>
              <a:t>DR2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2C9511-5B52-7C63-AE4B-CB102FAC6DD8}"/>
              </a:ext>
            </a:extLst>
          </p:cNvPr>
          <p:cNvSpPr txBox="1"/>
          <p:nvPr/>
        </p:nvSpPr>
        <p:spPr>
          <a:xfrm>
            <a:off x="4102475" y="6031440"/>
            <a:ext cx="1395523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Garamond"/>
              </a:rPr>
              <a:t>DR1 </a:t>
            </a:r>
            <a:endParaRPr lang="en-US"/>
          </a:p>
          <a:p>
            <a:pPr algn="ctr"/>
            <a:r>
              <a:rPr lang="en-US" b="1">
                <a:solidFill>
                  <a:srgbClr val="FFFFFF"/>
                </a:solidFill>
                <a:latin typeface="Garamond"/>
              </a:rPr>
              <a:t>BAO results</a:t>
            </a:r>
            <a:endParaRPr lang="en-US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309306-76B4-86B4-A24A-A1CD988A2B7C}"/>
              </a:ext>
            </a:extLst>
          </p:cNvPr>
          <p:cNvSpPr txBox="1"/>
          <p:nvPr/>
        </p:nvSpPr>
        <p:spPr>
          <a:xfrm>
            <a:off x="6270710" y="3773147"/>
            <a:ext cx="1395523" cy="646331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25000"/>
                <a:lumOff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Garamond"/>
              </a:rPr>
              <a:t>DR2 </a:t>
            </a:r>
            <a:endParaRPr lang="en-US"/>
          </a:p>
          <a:p>
            <a:pPr algn="ctr"/>
            <a:r>
              <a:rPr lang="en-US" b="1">
                <a:latin typeface="Garamond"/>
              </a:rPr>
              <a:t>BAO results</a:t>
            </a:r>
            <a:endParaRPr lang="en-US" b="1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CA94F2-00BA-F5E5-58AC-0A096E019EC8}"/>
              </a:ext>
            </a:extLst>
          </p:cNvPr>
          <p:cNvCxnSpPr/>
          <p:nvPr/>
        </p:nvCxnSpPr>
        <p:spPr>
          <a:xfrm flipH="1" flipV="1">
            <a:off x="4814453" y="3519054"/>
            <a:ext cx="6927" cy="2590800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AF7617B-5125-36BE-D3AA-EED95CB1410D}"/>
              </a:ext>
            </a:extLst>
          </p:cNvPr>
          <p:cNvCxnSpPr>
            <a:cxnSpLocks/>
          </p:cNvCxnSpPr>
          <p:nvPr/>
        </p:nvCxnSpPr>
        <p:spPr>
          <a:xfrm flipH="1" flipV="1">
            <a:off x="5465615" y="3519053"/>
            <a:ext cx="69272" cy="311728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EE61310-0004-49AB-C9E7-733CEF1E0FF0}"/>
              </a:ext>
            </a:extLst>
          </p:cNvPr>
          <p:cNvCxnSpPr>
            <a:cxnSpLocks/>
          </p:cNvCxnSpPr>
          <p:nvPr/>
        </p:nvCxnSpPr>
        <p:spPr>
          <a:xfrm flipH="1" flipV="1">
            <a:off x="6054432" y="3532908"/>
            <a:ext cx="623453" cy="311729"/>
          </a:xfrm>
          <a:prstGeom prst="straightConnector1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8BF37D8-B65A-B41E-73B4-F49DD1C0D79F}"/>
              </a:ext>
            </a:extLst>
          </p:cNvPr>
          <p:cNvSpPr txBox="1"/>
          <p:nvPr/>
        </p:nvSpPr>
        <p:spPr>
          <a:xfrm>
            <a:off x="4523425" y="3773149"/>
            <a:ext cx="1515184" cy="58477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Garamond"/>
              </a:rPr>
              <a:t>DR1 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400" b="1">
                <a:solidFill>
                  <a:schemeClr val="bg1"/>
                </a:solidFill>
                <a:latin typeface="Garamond"/>
              </a:rPr>
              <a:t>Full shape results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944F459E-F17D-15DA-4721-A2F5EE88CC06}"/>
              </a:ext>
            </a:extLst>
          </p:cNvPr>
          <p:cNvSpPr/>
          <p:nvPr/>
        </p:nvSpPr>
        <p:spPr>
          <a:xfrm>
            <a:off x="6137563" y="3186545"/>
            <a:ext cx="110836" cy="10390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43">
            <a:extLst>
              <a:ext uri="{FF2B5EF4-FFF2-40B4-BE49-F238E27FC236}">
                <a16:creationId xmlns:a16="http://schemas.microsoft.com/office/drawing/2014/main" id="{8C054B07-5B82-A21F-128D-79F632A963D0}"/>
              </a:ext>
            </a:extLst>
          </p:cNvPr>
          <p:cNvSpPr txBox="1"/>
          <p:nvPr/>
        </p:nvSpPr>
        <p:spPr>
          <a:xfrm>
            <a:off x="7058119" y="1279382"/>
            <a:ext cx="1959716" cy="60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>
                <a:latin typeface="Garamond"/>
                <a:ea typeface="Verdana"/>
                <a:cs typeface="Gautami"/>
              </a:rPr>
              <a:t>40M extra </a:t>
            </a:r>
            <a:r>
              <a:rPr lang="fr-FR" b="1" err="1">
                <a:latin typeface="Garamond"/>
                <a:ea typeface="Verdana"/>
                <a:cs typeface="Gautami"/>
              </a:rPr>
              <a:t>galactic</a:t>
            </a:r>
            <a:r>
              <a:rPr lang="fr-FR" b="1">
                <a:latin typeface="Garamond"/>
                <a:ea typeface="Verdana"/>
                <a:cs typeface="Gautami"/>
              </a:rPr>
              <a:t> </a:t>
            </a:r>
            <a:r>
              <a:rPr lang="fr-FR" b="1" err="1">
                <a:latin typeface="Garamond"/>
                <a:ea typeface="Verdana"/>
                <a:cs typeface="Gautami"/>
              </a:rPr>
              <a:t>redshifts</a:t>
            </a:r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19EEF31-A904-6390-64E2-096B4BB2CD3B}"/>
              </a:ext>
            </a:extLst>
          </p:cNvPr>
          <p:cNvCxnSpPr/>
          <p:nvPr/>
        </p:nvCxnSpPr>
        <p:spPr>
          <a:xfrm flipH="1">
            <a:off x="6213764" y="1572491"/>
            <a:ext cx="907471" cy="160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C9B355-E416-4A30-E07D-58A25E33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16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6B07-8073-A221-DFD4-00F2DCD70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F4F751-1B85-7289-710E-1284ACE76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F635A6-882E-B08D-6C52-D7FC3C3A6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" y="1152394"/>
            <a:ext cx="4711655" cy="5254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285A4C-AE9D-DE01-0502-3804D3BB14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78" r="-413" b="787"/>
          <a:stretch>
            <a:fillRect/>
          </a:stretch>
        </p:blipFill>
        <p:spPr>
          <a:xfrm>
            <a:off x="5187471" y="3340700"/>
            <a:ext cx="3178748" cy="31157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D1E1CD-81AD-1E25-1A9A-EF5CFB2AC89E}"/>
              </a:ext>
            </a:extLst>
          </p:cNvPr>
          <p:cNvSpPr/>
          <p:nvPr/>
        </p:nvSpPr>
        <p:spPr>
          <a:xfrm>
            <a:off x="7247920" y="3668133"/>
            <a:ext cx="1111685" cy="2952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736EE3-F3AD-F81C-C27D-B466E3B62CB8}"/>
              </a:ext>
            </a:extLst>
          </p:cNvPr>
          <p:cNvSpPr txBox="1"/>
          <p:nvPr/>
        </p:nvSpPr>
        <p:spPr>
          <a:xfrm>
            <a:off x="5486399" y="1340286"/>
            <a:ext cx="351981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Main Survey : 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13.1M galaxies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1.6M quasars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4M stars</a:t>
            </a:r>
          </a:p>
          <a:p>
            <a:r>
              <a:rPr lang="en-US">
                <a:latin typeface="Garamond"/>
              </a:rPr>
              <a:t>+ Survey Validation (1.7M objects)</a:t>
            </a:r>
          </a:p>
          <a:p>
            <a:pPr>
              <a:buFont typeface="Calibri"/>
            </a:pPr>
            <a:r>
              <a:rPr lang="en-US" b="1">
                <a:solidFill>
                  <a:srgbClr val="FF0000"/>
                </a:solidFill>
                <a:latin typeface="Garamond"/>
              </a:rPr>
              <a:t>Total: 20.4M redshifts</a:t>
            </a:r>
            <a:endParaRPr lang="en-US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42FEF7-E555-E1F6-841F-8E821EC277C7}"/>
              </a:ext>
            </a:extLst>
          </p:cNvPr>
          <p:cNvSpPr txBox="1"/>
          <p:nvPr/>
        </p:nvSpPr>
        <p:spPr>
          <a:xfrm>
            <a:off x="3087664" y="4916466"/>
            <a:ext cx="158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~ 9'500 deg</a:t>
            </a:r>
            <a:r>
              <a:rPr lang="en-US" baseline="30000">
                <a:latin typeface="Garamond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9FC9C-BFA8-342D-9CEF-25F28DE63BB8}"/>
              </a:ext>
            </a:extLst>
          </p:cNvPr>
          <p:cNvSpPr txBox="1"/>
          <p:nvPr/>
        </p:nvSpPr>
        <p:spPr>
          <a:xfrm>
            <a:off x="3087664" y="1246340"/>
            <a:ext cx="158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~ 9'700 deg</a:t>
            </a:r>
            <a:r>
              <a:rPr lang="en-US" baseline="30000">
                <a:latin typeface="Garamond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61349D-095B-501C-CF48-82FE0ACC5970}"/>
              </a:ext>
            </a:extLst>
          </p:cNvPr>
          <p:cNvSpPr txBox="1"/>
          <p:nvPr/>
        </p:nvSpPr>
        <p:spPr>
          <a:xfrm>
            <a:off x="2528772" y="117505"/>
            <a:ext cx="661338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DESI DR1</a:t>
            </a:r>
            <a:r>
              <a:rPr lang="en-US" sz="2200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 contains the </a:t>
            </a:r>
            <a:r>
              <a:rPr lang="en-US" sz="2200" b="1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most detailed 3D map of the universe</a:t>
            </a:r>
            <a:r>
              <a:rPr lang="en-US" sz="2200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 ever, spanning 12 billion years of cosmic time.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335279-F53F-DF64-9C21-1C36E8EB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5FE40E-8B88-59A8-394B-7E52F42B2A3E}"/>
              </a:ext>
            </a:extLst>
          </p:cNvPr>
          <p:cNvSpPr txBox="1"/>
          <p:nvPr/>
        </p:nvSpPr>
        <p:spPr>
          <a:xfrm>
            <a:off x="69273" y="6456218"/>
            <a:ext cx="717665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 </a:t>
            </a:r>
            <a:r>
              <a:rPr lang="en-US">
                <a:hlinkClick r:id="rId5"/>
              </a:rPr>
              <a:t>https://data.desi.lbl.gov/doc/releases/dr1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93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7F87B-0B74-8CE0-03A7-A5CFAA93F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5855742-5D9C-2557-9878-D35B375FF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1C18105-7EAC-6DC1-9329-5C5F1B7CC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9" y="1152394"/>
            <a:ext cx="4711655" cy="52546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0B2080-FE1F-D660-FBB9-5F655B27C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" y="1164920"/>
            <a:ext cx="4711655" cy="52546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B67FE-9A25-4805-C8B6-817B6DE393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80" t="1378" r="-792" b="1843"/>
          <a:stretch>
            <a:fillRect/>
          </a:stretch>
        </p:blipFill>
        <p:spPr>
          <a:xfrm>
            <a:off x="5250101" y="3340700"/>
            <a:ext cx="3128079" cy="30821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550072-FC63-3ADE-6FEA-2711FB47E1B1}"/>
              </a:ext>
            </a:extLst>
          </p:cNvPr>
          <p:cNvSpPr txBox="1"/>
          <p:nvPr/>
        </p:nvSpPr>
        <p:spPr>
          <a:xfrm>
            <a:off x="5486399" y="1340286"/>
            <a:ext cx="351981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Main Survey (internal release): 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31M galaxies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2.8M quasars</a:t>
            </a:r>
          </a:p>
          <a:p>
            <a:pPr marL="285750" indent="-285750">
              <a:buFont typeface="Calibri"/>
              <a:buChar char="-"/>
            </a:pPr>
            <a:r>
              <a:rPr lang="en-US" b="1">
                <a:latin typeface="Garamond"/>
              </a:rPr>
              <a:t>12.3M stars</a:t>
            </a:r>
          </a:p>
          <a:p>
            <a:r>
              <a:rPr lang="en-US">
                <a:latin typeface="Garamond"/>
              </a:rPr>
              <a:t>+ Survey Validation (1.7M objects)</a:t>
            </a:r>
          </a:p>
          <a:p>
            <a:pPr>
              <a:buFont typeface="Calibri"/>
            </a:pPr>
            <a:r>
              <a:rPr lang="en-US" b="1">
                <a:solidFill>
                  <a:srgbClr val="FF0000"/>
                </a:solidFill>
                <a:latin typeface="Garamond"/>
              </a:rPr>
              <a:t>Total: 46.1M redshifts</a:t>
            </a:r>
            <a:endParaRPr lang="en-US">
              <a:solidFill>
                <a:srgbClr val="FF0000"/>
              </a:solidFill>
              <a:latin typeface="Garamon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CE13C2-643E-1A43-951A-520E6887A45B}"/>
              </a:ext>
            </a:extLst>
          </p:cNvPr>
          <p:cNvSpPr txBox="1"/>
          <p:nvPr/>
        </p:nvSpPr>
        <p:spPr>
          <a:xfrm>
            <a:off x="3087664" y="1246340"/>
            <a:ext cx="158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~ 12'355 deg</a:t>
            </a:r>
            <a:r>
              <a:rPr lang="en-US" baseline="30000">
                <a:latin typeface="Garamond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36FF65-AE31-E4F4-FFF5-98A82DB0EB65}"/>
              </a:ext>
            </a:extLst>
          </p:cNvPr>
          <p:cNvSpPr txBox="1"/>
          <p:nvPr/>
        </p:nvSpPr>
        <p:spPr>
          <a:xfrm>
            <a:off x="3087664" y="4916466"/>
            <a:ext cx="15845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Garamond"/>
              </a:rPr>
              <a:t>~ 10'500 deg</a:t>
            </a:r>
            <a:r>
              <a:rPr lang="en-US" baseline="30000">
                <a:latin typeface="Garamond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960B7C-9064-F674-EBE4-6646DEE73D00}"/>
              </a:ext>
            </a:extLst>
          </p:cNvPr>
          <p:cNvSpPr txBox="1"/>
          <p:nvPr/>
        </p:nvSpPr>
        <p:spPr>
          <a:xfrm>
            <a:off x="2528772" y="117505"/>
            <a:ext cx="662031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DESI DR2 will contain two-thirds of the 5-year survey data and ~50M redshifts, two times more than DR1!</a:t>
            </a:r>
            <a:endParaRPr lang="en-US" b="1">
              <a:latin typeface="Garamond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F7B94-BA8F-3577-B49C-13DA872E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04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F4BE8-FDB4-2F22-FA67-6068FC9FB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35BF3E-D721-C8E2-A9F2-833E81179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7D490C-A757-CCE0-2984-9B5ED676D051}"/>
              </a:ext>
            </a:extLst>
          </p:cNvPr>
          <p:cNvSpPr txBox="1"/>
          <p:nvPr/>
        </p:nvSpPr>
        <p:spPr>
          <a:xfrm>
            <a:off x="7010401" y="318655"/>
            <a:ext cx="2029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>
                <a:latin typeface="Garamond"/>
                <a:hlinkClick r:id="rId3"/>
              </a:rPr>
              <a:t>arxiv: 2411.12020v1</a:t>
            </a:r>
            <a:endParaRPr lang="en-US" u="sng">
              <a:latin typeface="Garamond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A73A90-3CA5-7E82-6EAF-8EB834B22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921" y="58045"/>
            <a:ext cx="4120862" cy="9949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8F3BAA-3711-B670-4A89-6A5E04E314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7" b="5656"/>
          <a:stretch>
            <a:fillRect/>
          </a:stretch>
        </p:blipFill>
        <p:spPr>
          <a:xfrm>
            <a:off x="178286" y="2666999"/>
            <a:ext cx="4015982" cy="4115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1E079-FCC5-129A-6B8D-314E4634A3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5927" y="1149495"/>
            <a:ext cx="4527839" cy="3291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FB1B37-7C8A-7731-B17A-AF1E22135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357" y="4439084"/>
            <a:ext cx="4417869" cy="1644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989B2D-F68D-B4B8-C1CD-3E97C14C99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" y="1148629"/>
            <a:ext cx="4189268" cy="15196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5B632-9407-8318-FA34-92F1E2CD6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01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A7AFC-89AB-7D43-0A35-041127DD6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iagramme, ligne, Police&#10;&#10;Description générée automatiquement">
            <a:extLst>
              <a:ext uri="{FF2B5EF4-FFF2-40B4-BE49-F238E27FC236}">
                <a16:creationId xmlns:a16="http://schemas.microsoft.com/office/drawing/2014/main" id="{5F8907A4-C0DA-D3AA-988B-B96F5591E1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6" t="1365" r="1157" b="-341"/>
          <a:stretch/>
        </p:blipFill>
        <p:spPr>
          <a:xfrm>
            <a:off x="-4886" y="1460074"/>
            <a:ext cx="5217278" cy="3737388"/>
          </a:xfrm>
          <a:prstGeom prst="rect">
            <a:avLst/>
          </a:prstGeom>
        </p:spPr>
      </p:pic>
      <p:pic>
        <p:nvPicPr>
          <p:cNvPr id="3" name="Image 2" descr="Une image contenant texte, capture d’écran, diagramme, Caractère coloré&#10;&#10;Description générée automatiquement">
            <a:extLst>
              <a:ext uri="{FF2B5EF4-FFF2-40B4-BE49-F238E27FC236}">
                <a16:creationId xmlns:a16="http://schemas.microsoft.com/office/drawing/2014/main" id="{96EEBA41-8D8F-7562-68E2-A5DF647041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" t="421" r="1147" b="-421"/>
          <a:stretch/>
        </p:blipFill>
        <p:spPr>
          <a:xfrm>
            <a:off x="5075173" y="1465457"/>
            <a:ext cx="4026638" cy="3364309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B6A6516-01DF-CB39-688B-92F935EA8C47}"/>
              </a:ext>
            </a:extLst>
          </p:cNvPr>
          <p:cNvCxnSpPr/>
          <p:nvPr/>
        </p:nvCxnSpPr>
        <p:spPr>
          <a:xfrm flipH="1">
            <a:off x="7782496" y="3062093"/>
            <a:ext cx="522263" cy="6860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F6527204-650A-428B-8E03-B4B304D374FF}"/>
              </a:ext>
            </a:extLst>
          </p:cNvPr>
          <p:cNvSpPr txBox="1"/>
          <p:nvPr/>
        </p:nvSpPr>
        <p:spPr>
          <a:xfrm>
            <a:off x="7690533" y="2764140"/>
            <a:ext cx="1334759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>
                <a:latin typeface="Garamond"/>
              </a:rPr>
              <a:t>ΛCDM (w=-1)</a:t>
            </a:r>
            <a:r>
              <a:rPr lang="fr-FR" sz="1500">
                <a:latin typeface="Garamond"/>
              </a:rPr>
              <a:t>​</a:t>
            </a:r>
          </a:p>
        </p:txBody>
      </p:sp>
      <p:pic>
        <p:nvPicPr>
          <p:cNvPr id="6" name="Image 5" descr="Une image contenant Police, typographie, calligraphie, blanc&#10;&#10;Description générée automatiquement">
            <a:extLst>
              <a:ext uri="{FF2B5EF4-FFF2-40B4-BE49-F238E27FC236}">
                <a16:creationId xmlns:a16="http://schemas.microsoft.com/office/drawing/2014/main" id="{94F036BC-C945-D8E7-5936-B964774DD64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53" t="5785" r="3905" b="5785"/>
          <a:stretch/>
        </p:blipFill>
        <p:spPr>
          <a:xfrm>
            <a:off x="7403275" y="2421240"/>
            <a:ext cx="1739474" cy="29126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07223E0-667F-3460-CBC6-EC2558235427}"/>
              </a:ext>
            </a:extLst>
          </p:cNvPr>
          <p:cNvSpPr txBox="1"/>
          <p:nvPr/>
        </p:nvSpPr>
        <p:spPr>
          <a:xfrm>
            <a:off x="3258653" y="205456"/>
            <a:ext cx="5512764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latin typeface="Garamond"/>
              </a:rPr>
              <a:t>Flash BAO </a:t>
            </a:r>
            <a:r>
              <a:rPr lang="fr-FR" sz="2800" b="1" err="1">
                <a:latin typeface="Garamond"/>
              </a:rPr>
              <a:t>results</a:t>
            </a:r>
            <a:r>
              <a:rPr lang="fr-FR" sz="2800" b="1">
                <a:latin typeface="Garamond"/>
              </a:rPr>
              <a:t> </a:t>
            </a:r>
            <a:r>
              <a:rPr lang="fr-FR" sz="2800" b="1" err="1">
                <a:latin typeface="Garamond"/>
              </a:rPr>
              <a:t>from</a:t>
            </a:r>
            <a:r>
              <a:rPr lang="fr-FR" sz="2800" b="1">
                <a:latin typeface="Garamond"/>
              </a:rPr>
              <a:t> DESI DR1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94E22C-A66E-DC64-777B-E95D9DB24EDC}"/>
              </a:ext>
            </a:extLst>
          </p:cNvPr>
          <p:cNvSpPr txBox="1"/>
          <p:nvPr/>
        </p:nvSpPr>
        <p:spPr>
          <a:xfrm>
            <a:off x="206874" y="5953675"/>
            <a:ext cx="5668397" cy="438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err="1">
                <a:latin typeface="Garamond"/>
              </a:rPr>
              <a:t>Hint</a:t>
            </a:r>
            <a:r>
              <a:rPr lang="fr-FR" sz="2400" b="1">
                <a:latin typeface="Garamond"/>
              </a:rPr>
              <a:t> for Time </a:t>
            </a:r>
            <a:r>
              <a:rPr lang="fr-FR" sz="2400" b="1" err="1">
                <a:latin typeface="Garamond"/>
              </a:rPr>
              <a:t>dependent</a:t>
            </a:r>
            <a:r>
              <a:rPr lang="fr-FR" sz="2400" b="1">
                <a:latin typeface="Garamond"/>
              </a:rPr>
              <a:t> </a:t>
            </a:r>
            <a:r>
              <a:rPr lang="fr-FR" sz="2400" b="1" err="1">
                <a:latin typeface="Garamond"/>
              </a:rPr>
              <a:t>dark</a:t>
            </a:r>
            <a:r>
              <a:rPr lang="fr-FR" sz="2400" b="1">
                <a:latin typeface="Garamond"/>
              </a:rPr>
              <a:t> </a:t>
            </a:r>
            <a:r>
              <a:rPr lang="fr-FR" sz="2400" b="1" err="1">
                <a:latin typeface="Garamond"/>
              </a:rPr>
              <a:t>energy</a:t>
            </a:r>
            <a:r>
              <a:rPr lang="fr-FR" sz="2400" b="1">
                <a:latin typeface="Garamond"/>
              </a:rPr>
              <a:t>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AC607C1-A61F-790B-5FA4-5C1FB0F16186}"/>
              </a:ext>
            </a:extLst>
          </p:cNvPr>
          <p:cNvSpPr txBox="1"/>
          <p:nvPr/>
        </p:nvSpPr>
        <p:spPr>
          <a:xfrm>
            <a:off x="389199" y="5173387"/>
            <a:ext cx="1729846" cy="23083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i="1" err="1">
                <a:latin typeface="Book Antiqua"/>
              </a:rPr>
              <a:t>Credit</a:t>
            </a:r>
            <a:r>
              <a:rPr lang="fr-FR" sz="1050" i="1">
                <a:latin typeface="Book Antiqua"/>
              </a:rPr>
              <a:t> : DESI collaboration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E732FE-278D-7A9A-CE5A-C4A3937B5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8028BD-64DA-3AFC-7557-D69A17C5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7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E50A4-CC5C-88C4-4C25-9290593F4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diagramme, ligne, Police&#10;&#10;Description générée automatiquement">
            <a:extLst>
              <a:ext uri="{FF2B5EF4-FFF2-40B4-BE49-F238E27FC236}">
                <a16:creationId xmlns:a16="http://schemas.microsoft.com/office/drawing/2014/main" id="{F85B40BE-8BA7-B697-49CF-D261381CD2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6" t="1365" r="1157" b="-341"/>
          <a:stretch/>
        </p:blipFill>
        <p:spPr>
          <a:xfrm>
            <a:off x="-4886" y="1460074"/>
            <a:ext cx="5217278" cy="3737388"/>
          </a:xfrm>
          <a:prstGeom prst="rect">
            <a:avLst/>
          </a:prstGeom>
        </p:spPr>
      </p:pic>
      <p:pic>
        <p:nvPicPr>
          <p:cNvPr id="3" name="Image 2" descr="Une image contenant texte, capture d’écran, diagramme, Caractère coloré&#10;&#10;Description générée automatiquement">
            <a:extLst>
              <a:ext uri="{FF2B5EF4-FFF2-40B4-BE49-F238E27FC236}">
                <a16:creationId xmlns:a16="http://schemas.microsoft.com/office/drawing/2014/main" id="{EDFBA45A-F2E9-BB30-A800-93C2F70D7E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7" t="421" r="1147" b="-421"/>
          <a:stretch/>
        </p:blipFill>
        <p:spPr>
          <a:xfrm>
            <a:off x="5075173" y="1465457"/>
            <a:ext cx="4026638" cy="3364309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4EDC1C9-C0CE-2782-E988-66DE047D9DEC}"/>
              </a:ext>
            </a:extLst>
          </p:cNvPr>
          <p:cNvCxnSpPr/>
          <p:nvPr/>
        </p:nvCxnSpPr>
        <p:spPr>
          <a:xfrm flipH="1">
            <a:off x="7782496" y="3062093"/>
            <a:ext cx="522263" cy="6860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C4EDE004-BA1B-D88B-A0FC-5C4F0B83710A}"/>
              </a:ext>
            </a:extLst>
          </p:cNvPr>
          <p:cNvSpPr txBox="1"/>
          <p:nvPr/>
        </p:nvSpPr>
        <p:spPr>
          <a:xfrm>
            <a:off x="7690533" y="2764140"/>
            <a:ext cx="1334759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>
                <a:latin typeface="Garamond"/>
              </a:rPr>
              <a:t>ΛCDM (w=-1)</a:t>
            </a:r>
            <a:r>
              <a:rPr lang="fr-FR" sz="1500">
                <a:latin typeface="Garamond"/>
              </a:rPr>
              <a:t>​</a:t>
            </a:r>
          </a:p>
        </p:txBody>
      </p:sp>
      <p:pic>
        <p:nvPicPr>
          <p:cNvPr id="6" name="Image 5" descr="Une image contenant Police, typographie, calligraphie, blanc&#10;&#10;Description générée automatiquement">
            <a:extLst>
              <a:ext uri="{FF2B5EF4-FFF2-40B4-BE49-F238E27FC236}">
                <a16:creationId xmlns:a16="http://schemas.microsoft.com/office/drawing/2014/main" id="{6998289E-136D-0048-C956-C32225A6DE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53" t="5785" r="3905" b="5785"/>
          <a:stretch/>
        </p:blipFill>
        <p:spPr>
          <a:xfrm>
            <a:off x="7403275" y="2421240"/>
            <a:ext cx="1739474" cy="29126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2CCCC24-BEB7-A3C3-8377-C3D900BCC6FE}"/>
              </a:ext>
            </a:extLst>
          </p:cNvPr>
          <p:cNvSpPr txBox="1"/>
          <p:nvPr/>
        </p:nvSpPr>
        <p:spPr>
          <a:xfrm>
            <a:off x="206874" y="5953675"/>
            <a:ext cx="5668397" cy="438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err="1">
                <a:latin typeface="Garamond"/>
              </a:rPr>
              <a:t>Hint</a:t>
            </a:r>
            <a:r>
              <a:rPr lang="fr-FR" sz="2400" b="1">
                <a:latin typeface="Garamond"/>
              </a:rPr>
              <a:t> for Time </a:t>
            </a:r>
            <a:r>
              <a:rPr lang="fr-FR" sz="2400" b="1" err="1">
                <a:latin typeface="Garamond"/>
              </a:rPr>
              <a:t>dependent</a:t>
            </a:r>
            <a:r>
              <a:rPr lang="fr-FR" sz="2400" b="1">
                <a:latin typeface="Garamond"/>
              </a:rPr>
              <a:t> </a:t>
            </a:r>
            <a:r>
              <a:rPr lang="fr-FR" sz="2400" b="1" err="1">
                <a:latin typeface="Garamond"/>
              </a:rPr>
              <a:t>dark</a:t>
            </a:r>
            <a:r>
              <a:rPr lang="fr-FR" sz="2400" b="1">
                <a:latin typeface="Garamond"/>
              </a:rPr>
              <a:t> </a:t>
            </a:r>
            <a:r>
              <a:rPr lang="fr-FR" sz="2400" b="1" err="1">
                <a:latin typeface="Garamond"/>
              </a:rPr>
              <a:t>energy</a:t>
            </a:r>
            <a:r>
              <a:rPr lang="fr-FR" sz="2400" b="1">
                <a:latin typeface="Garamond"/>
              </a:rPr>
              <a:t>!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30EB2EF-F111-7325-8A0A-D039EF3FBAA7}"/>
              </a:ext>
            </a:extLst>
          </p:cNvPr>
          <p:cNvSpPr txBox="1"/>
          <p:nvPr/>
        </p:nvSpPr>
        <p:spPr>
          <a:xfrm>
            <a:off x="389199" y="5173387"/>
            <a:ext cx="1729846" cy="23083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i="1" err="1">
                <a:latin typeface="Book Antiqua"/>
              </a:rPr>
              <a:t>Credit</a:t>
            </a:r>
            <a:r>
              <a:rPr lang="fr-FR" sz="1050" i="1">
                <a:latin typeface="Book Antiqua"/>
              </a:rPr>
              <a:t> : DESI collaboration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B66511-27B8-2E73-310A-17FDBEFA4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B2A62-FA38-5415-A3AE-6326854B4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28</a:t>
            </a:fld>
            <a:endParaRPr lang="en-US"/>
          </a:p>
        </p:txBody>
      </p:sp>
      <p:sp>
        <p:nvSpPr>
          <p:cNvPr id="17" name="ZoneTexte 6">
            <a:extLst>
              <a:ext uri="{FF2B5EF4-FFF2-40B4-BE49-F238E27FC236}">
                <a16:creationId xmlns:a16="http://schemas.microsoft.com/office/drawing/2014/main" id="{B1DA1DE1-BF8D-7312-BD35-39D167457730}"/>
              </a:ext>
            </a:extLst>
          </p:cNvPr>
          <p:cNvSpPr txBox="1"/>
          <p:nvPr/>
        </p:nvSpPr>
        <p:spPr>
          <a:xfrm>
            <a:off x="3258653" y="205456"/>
            <a:ext cx="5512764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latin typeface="Garamond"/>
              </a:rPr>
              <a:t>Flash BAO </a:t>
            </a:r>
            <a:r>
              <a:rPr lang="fr-FR" sz="2800" b="1" err="1">
                <a:latin typeface="Garamond"/>
              </a:rPr>
              <a:t>results</a:t>
            </a:r>
            <a:r>
              <a:rPr lang="fr-FR" sz="2800" b="1">
                <a:latin typeface="Garamond"/>
              </a:rPr>
              <a:t> </a:t>
            </a:r>
            <a:r>
              <a:rPr lang="fr-FR" sz="2800" b="1" err="1">
                <a:latin typeface="Garamond"/>
              </a:rPr>
              <a:t>from</a:t>
            </a:r>
            <a:r>
              <a:rPr lang="fr-FR" sz="2800" b="1">
                <a:latin typeface="Garamond"/>
              </a:rPr>
              <a:t> DESI DR1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B0196A-496C-2535-591B-E1A4DA1DE16A}"/>
              </a:ext>
            </a:extLst>
          </p:cNvPr>
          <p:cNvSpPr/>
          <p:nvPr/>
        </p:nvSpPr>
        <p:spPr>
          <a:xfrm>
            <a:off x="-15720" y="-8792"/>
            <a:ext cx="9157854" cy="6878781"/>
          </a:xfrm>
          <a:prstGeom prst="rect">
            <a:avLst/>
          </a:prstGeom>
          <a:solidFill>
            <a:srgbClr val="F2F2F2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BCC844-ADAC-8F12-9776-D05B31EC1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4958195"/>
            <a:ext cx="1302328" cy="1742210"/>
          </a:xfrm>
          <a:prstGeom prst="rect">
            <a:avLst/>
          </a:prstGeom>
        </p:spPr>
      </p:pic>
      <p:sp>
        <p:nvSpPr>
          <p:cNvPr id="16" name="ZoneTexte 7">
            <a:extLst>
              <a:ext uri="{FF2B5EF4-FFF2-40B4-BE49-F238E27FC236}">
                <a16:creationId xmlns:a16="http://schemas.microsoft.com/office/drawing/2014/main" id="{7656537E-F4D5-D5A0-0010-6F8085BDA163}"/>
              </a:ext>
            </a:extLst>
          </p:cNvPr>
          <p:cNvSpPr txBox="1"/>
          <p:nvPr/>
        </p:nvSpPr>
        <p:spPr>
          <a:xfrm>
            <a:off x="4571055" y="4699838"/>
            <a:ext cx="2682743" cy="11772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400" b="1" err="1">
                <a:latin typeface="Garamond"/>
              </a:rPr>
              <a:t>Rafaela's</a:t>
            </a:r>
            <a:r>
              <a:rPr lang="fr-FR" sz="2400" b="1">
                <a:latin typeface="Garamond"/>
              </a:rPr>
              <a:t> talk </a:t>
            </a:r>
            <a:r>
              <a:rPr lang="fr-FR" sz="2400" b="1" err="1">
                <a:latin typeface="Garamond"/>
              </a:rPr>
              <a:t>just</a:t>
            </a:r>
            <a:r>
              <a:rPr lang="fr-FR" sz="2400" b="1">
                <a:latin typeface="Garamond"/>
              </a:rPr>
              <a:t> </a:t>
            </a:r>
            <a:r>
              <a:rPr lang="fr-FR" sz="2400" b="1" err="1">
                <a:latin typeface="Garamond"/>
              </a:rPr>
              <a:t>after</a:t>
            </a:r>
            <a:r>
              <a:rPr lang="fr-FR" sz="2400" b="1">
                <a:latin typeface="Garamond"/>
              </a:rPr>
              <a:t> for more insights 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02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992CF7D6-392B-7E7E-569E-F3D23F699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827" y="4894090"/>
            <a:ext cx="2537825" cy="18986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385C085-18D3-9BC9-220C-E2F5B607E515}"/>
              </a:ext>
            </a:extLst>
          </p:cNvPr>
          <p:cNvSpPr txBox="1"/>
          <p:nvPr/>
        </p:nvSpPr>
        <p:spPr>
          <a:xfrm>
            <a:off x="112935" y="2887455"/>
            <a:ext cx="4280632" cy="28392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endParaRPr lang="en-US" sz="1500">
              <a:latin typeface="Garamond"/>
            </a:endParaRPr>
          </a:p>
          <a:p>
            <a:pPr marL="213995" indent="-213995">
              <a:buFont typeface="Arial,Sans-Serif"/>
              <a:buChar char="•"/>
            </a:pPr>
            <a:r>
              <a:rPr lang="en-US" sz="1500" b="1">
                <a:latin typeface="Garamond"/>
              </a:rPr>
              <a:t>Systematic errors from spectroscopic operations:</a:t>
            </a:r>
            <a:endParaRPr lang="en-US" sz="1500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r>
              <a:rPr lang="en-US" sz="1500">
                <a:latin typeface="Garamond"/>
              </a:rPr>
              <a:t>Change in spectroscopic success rate (SSR) due to instrumentation or observing conditions</a:t>
            </a:r>
            <a:endParaRPr lang="en-US">
              <a:latin typeface="Aptos" panose="020B0004020202020204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171450" indent="-285750">
              <a:buFont typeface="Arial"/>
              <a:buChar char="•"/>
            </a:pPr>
            <a:r>
              <a:rPr lang="en-US" sz="1500" b="1">
                <a:latin typeface="Garamond"/>
              </a:rPr>
              <a:t>Fiber assignment effects:</a:t>
            </a:r>
            <a:endParaRPr lang="en-US"/>
          </a:p>
          <a:p>
            <a:pPr marL="556895" lvl="1" indent="-213995">
              <a:buFont typeface="Calibri"/>
              <a:buChar char="-"/>
            </a:pPr>
            <a:r>
              <a:rPr lang="en-US" sz="1500">
                <a:latin typeface="Garamond"/>
              </a:rPr>
              <a:t>Miss close pairs of objects</a:t>
            </a:r>
          </a:p>
          <a:p>
            <a:pPr marL="556895" lvl="1" indent="-213995">
              <a:buFont typeface="Calibri"/>
              <a:buChar char="-"/>
            </a:pPr>
            <a:endParaRPr lang="en-US" sz="1500">
              <a:latin typeface="Garamond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BD86199-A066-811B-EC9B-514781437741}"/>
              </a:ext>
            </a:extLst>
          </p:cNvPr>
          <p:cNvCxnSpPr/>
          <p:nvPr/>
        </p:nvCxnSpPr>
        <p:spPr>
          <a:xfrm flipV="1">
            <a:off x="97690" y="2518139"/>
            <a:ext cx="8831744" cy="994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FF63A123-7487-737A-DE41-A8E2FE029645}"/>
              </a:ext>
            </a:extLst>
          </p:cNvPr>
          <p:cNvCxnSpPr>
            <a:cxnSpLocks/>
          </p:cNvCxnSpPr>
          <p:nvPr/>
        </p:nvCxnSpPr>
        <p:spPr>
          <a:xfrm flipV="1">
            <a:off x="154057" y="4782378"/>
            <a:ext cx="8831744" cy="994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EDB604B9-2D55-9166-1A97-6230E0554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651" y="5167435"/>
            <a:ext cx="2920325" cy="1461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1A210EA-06E7-8FF6-1202-7059E59D0ECF}"/>
              </a:ext>
            </a:extLst>
          </p:cNvPr>
          <p:cNvSpPr/>
          <p:nvPr/>
        </p:nvSpPr>
        <p:spPr>
          <a:xfrm>
            <a:off x="5833558" y="5691642"/>
            <a:ext cx="642120" cy="7659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0022360-D880-D3E9-4556-F952F8EC474A}"/>
              </a:ext>
            </a:extLst>
          </p:cNvPr>
          <p:cNvSpPr txBox="1"/>
          <p:nvPr/>
        </p:nvSpPr>
        <p:spPr>
          <a:xfrm>
            <a:off x="5932948" y="5692484"/>
            <a:ext cx="830876" cy="8079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:BGS</a:t>
            </a: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LRGs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ELGs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QSOs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43739CAB-4995-F940-EF80-0DBB6E47A906}"/>
              </a:ext>
            </a:extLst>
          </p:cNvPr>
          <p:cNvSpPr/>
          <p:nvPr/>
        </p:nvSpPr>
        <p:spPr>
          <a:xfrm>
            <a:off x="5896983" y="5781441"/>
            <a:ext cx="70403" cy="84571"/>
          </a:xfrm>
          <a:prstGeom prst="flowChartConnector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0380EB2E-7B1D-916C-F5FF-F6562437FBFD}"/>
              </a:ext>
            </a:extLst>
          </p:cNvPr>
          <p:cNvSpPr/>
          <p:nvPr/>
        </p:nvSpPr>
        <p:spPr>
          <a:xfrm>
            <a:off x="5896983" y="5961915"/>
            <a:ext cx="70403" cy="84571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F8086EA8-C6E0-67A3-4915-065A7FD50406}"/>
              </a:ext>
            </a:extLst>
          </p:cNvPr>
          <p:cNvSpPr/>
          <p:nvPr/>
        </p:nvSpPr>
        <p:spPr>
          <a:xfrm>
            <a:off x="5896982" y="6142388"/>
            <a:ext cx="70403" cy="84571"/>
          </a:xfrm>
          <a:prstGeom prst="flowChartConnector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F3F39208-0C40-4391-0745-20407E897A7B}"/>
              </a:ext>
            </a:extLst>
          </p:cNvPr>
          <p:cNvSpPr/>
          <p:nvPr/>
        </p:nvSpPr>
        <p:spPr>
          <a:xfrm>
            <a:off x="5887646" y="6331144"/>
            <a:ext cx="70403" cy="84571"/>
          </a:xfrm>
          <a:prstGeom prst="flowChartConnector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15FDEF9-D9B4-47B7-7452-99A7E2D25C2D}"/>
              </a:ext>
            </a:extLst>
          </p:cNvPr>
          <p:cNvSpPr/>
          <p:nvPr/>
        </p:nvSpPr>
        <p:spPr>
          <a:xfrm>
            <a:off x="4801274" y="5527019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21EA525-D457-75A8-0EDD-8BAC67B0E8A5}"/>
              </a:ext>
            </a:extLst>
          </p:cNvPr>
          <p:cNvCxnSpPr>
            <a:cxnSpLocks/>
          </p:cNvCxnSpPr>
          <p:nvPr/>
        </p:nvCxnSpPr>
        <p:spPr>
          <a:xfrm flipH="1">
            <a:off x="5090854" y="5052825"/>
            <a:ext cx="856506" cy="2087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6554B991-415F-1B28-49AF-27D3A26B81E8}"/>
              </a:ext>
            </a:extLst>
          </p:cNvPr>
          <p:cNvSpPr txBox="1"/>
          <p:nvPr/>
        </p:nvSpPr>
        <p:spPr>
          <a:xfrm>
            <a:off x="5722592" y="4821367"/>
            <a:ext cx="1261548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 err="1">
                <a:latin typeface="Garamond"/>
                <a:cs typeface="Arial"/>
              </a:rPr>
              <a:t>Fiber</a:t>
            </a:r>
            <a:r>
              <a:rPr lang="fr-FR" sz="1350">
                <a:latin typeface="Garamond"/>
                <a:cs typeface="Arial"/>
              </a:rPr>
              <a:t> </a:t>
            </a:r>
            <a:r>
              <a:rPr lang="fr-FR" sz="1350" err="1">
                <a:latin typeface="Garamond"/>
                <a:cs typeface="Arial"/>
              </a:rPr>
              <a:t>patrol</a:t>
            </a:r>
            <a:r>
              <a:rPr lang="fr-FR" sz="1350">
                <a:latin typeface="Garamond"/>
                <a:cs typeface="Arial"/>
              </a:rPr>
              <a:t> radius</a:t>
            </a:r>
            <a:endParaRPr lang="fr-FR" sz="1350">
              <a:cs typeface="Calibri"/>
            </a:endParaRPr>
          </a:p>
        </p:txBody>
      </p:sp>
      <p:pic>
        <p:nvPicPr>
          <p:cNvPr id="4" name="Image 3" descr="Une image contenant texte, diagramme, capture d’écran&#10;&#10;Description générée automatiquement">
            <a:extLst>
              <a:ext uri="{FF2B5EF4-FFF2-40B4-BE49-F238E27FC236}">
                <a16:creationId xmlns:a16="http://schemas.microsoft.com/office/drawing/2014/main" id="{87DD52EE-805F-74C6-4D47-61B1158E3F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0" t="38340"/>
          <a:stretch/>
        </p:blipFill>
        <p:spPr>
          <a:xfrm>
            <a:off x="5945507" y="688852"/>
            <a:ext cx="2979463" cy="1835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F70147-6CFE-B7C2-32D8-EB1461030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935EA491-8B67-6521-203A-F968CFBB17D5}"/>
              </a:ext>
            </a:extLst>
          </p:cNvPr>
          <p:cNvSpPr txBox="1"/>
          <p:nvPr/>
        </p:nvSpPr>
        <p:spPr>
          <a:xfrm>
            <a:off x="2739108" y="59984"/>
            <a:ext cx="6173772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latin typeface="Garamond"/>
              </a:rPr>
              <a:t>Main </a:t>
            </a:r>
            <a:r>
              <a:rPr lang="fr-FR" sz="2800" b="1" err="1">
                <a:latin typeface="Garamond"/>
              </a:rPr>
              <a:t>observationnal</a:t>
            </a:r>
            <a:r>
              <a:rPr lang="fr-FR" sz="2800" b="1">
                <a:latin typeface="Garamond"/>
              </a:rPr>
              <a:t> </a:t>
            </a:r>
            <a:r>
              <a:rPr lang="fr-FR" sz="2800" b="1" err="1">
                <a:latin typeface="Garamond"/>
              </a:rPr>
              <a:t>systematic</a:t>
            </a:r>
            <a:r>
              <a:rPr lang="fr-FR" sz="2800" b="1">
                <a:latin typeface="Garamond"/>
              </a:rPr>
              <a:t> sources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C72D51-9DCB-FCDA-2326-6C61D4E9FA8A}"/>
              </a:ext>
            </a:extLst>
          </p:cNvPr>
          <p:cNvSpPr txBox="1"/>
          <p:nvPr/>
        </p:nvSpPr>
        <p:spPr>
          <a:xfrm>
            <a:off x="0" y="1101911"/>
            <a:ext cx="5523966" cy="1010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75"/>
              </a:lnSpc>
            </a:pPr>
            <a:r>
              <a:rPr lang="en-US" sz="1500" b="1">
                <a:latin typeface="Garamond"/>
              </a:rPr>
              <a:t>Systematic </a:t>
            </a:r>
            <a:r>
              <a:rPr lang="fr-FR" sz="1500" b="1" err="1">
                <a:latin typeface="Garamond"/>
              </a:rPr>
              <a:t>errors</a:t>
            </a:r>
            <a:r>
              <a:rPr lang="fr-FR" sz="1500" b="1">
                <a:latin typeface="Garamond"/>
              </a:rPr>
              <a:t> </a:t>
            </a:r>
            <a:r>
              <a:rPr lang="fr-FR" sz="1500" b="1" err="1">
                <a:latin typeface="Garamond"/>
              </a:rPr>
              <a:t>from</a:t>
            </a:r>
            <a:r>
              <a:rPr lang="fr-FR" sz="1500" b="1">
                <a:latin typeface="Garamond"/>
              </a:rPr>
              <a:t> the </a:t>
            </a:r>
            <a:r>
              <a:rPr lang="fr-FR" sz="1500" b="1" err="1">
                <a:latin typeface="Garamond"/>
              </a:rPr>
              <a:t>target</a:t>
            </a:r>
            <a:r>
              <a:rPr lang="fr-FR" sz="1500" b="1">
                <a:latin typeface="Garamond"/>
              </a:rPr>
              <a:t> </a:t>
            </a:r>
            <a:r>
              <a:rPr lang="fr-FR" sz="1500" b="1" err="1">
                <a:latin typeface="Garamond"/>
              </a:rPr>
              <a:t>selection</a:t>
            </a:r>
            <a:r>
              <a:rPr lang="fr-FR" sz="1500">
                <a:latin typeface="Garamond"/>
              </a:rPr>
              <a:t> (</a:t>
            </a:r>
            <a:r>
              <a:rPr lang="fr-FR" sz="1500" err="1">
                <a:latin typeface="Garamond"/>
              </a:rPr>
              <a:t>imaging</a:t>
            </a:r>
            <a:r>
              <a:rPr lang="fr-FR" sz="1500">
                <a:latin typeface="Garamond"/>
              </a:rPr>
              <a:t> </a:t>
            </a:r>
            <a:r>
              <a:rPr lang="fr-FR" sz="1500" err="1">
                <a:latin typeface="Garamond"/>
              </a:rPr>
              <a:t>systematics</a:t>
            </a:r>
            <a:r>
              <a:rPr lang="fr-FR" sz="1500">
                <a:latin typeface="Garamond"/>
              </a:rPr>
              <a:t>):</a:t>
            </a:r>
            <a:r>
              <a:rPr lang="en-US" sz="1500">
                <a:latin typeface="Garamond"/>
              </a:rPr>
              <a:t>​</a:t>
            </a:r>
            <a:endParaRPr lang="en-US"/>
          </a:p>
          <a:p>
            <a:pPr marL="556895" lvl="1" indent="-213995">
              <a:lnSpc>
                <a:spcPts val="2475"/>
              </a:lnSpc>
              <a:buFont typeface="Calibri,Sans-Serif"/>
              <a:buChar char="-"/>
            </a:pPr>
            <a:r>
              <a:rPr lang="en-US" sz="1500">
                <a:latin typeface="Garamond"/>
                <a:cs typeface="Arial"/>
              </a:rPr>
              <a:t>Target density variations due to p</a:t>
            </a:r>
            <a:r>
              <a:rPr lang="fr-FR" sz="1500" err="1">
                <a:latin typeface="Garamond"/>
                <a:cs typeface="Arial"/>
              </a:rPr>
              <a:t>hotometric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properties</a:t>
            </a:r>
            <a:r>
              <a:rPr lang="en-US" sz="1500">
                <a:latin typeface="Garamond"/>
                <a:cs typeface="Arial"/>
              </a:rPr>
              <a:t> </a:t>
            </a:r>
          </a:p>
          <a:p>
            <a:endParaRPr lang="en-US">
              <a:latin typeface="Aptos" panose="020B0004020202020204"/>
              <a:cs typeface="Arial"/>
            </a:endParaRPr>
          </a:p>
        </p:txBody>
      </p:sp>
      <p:pic>
        <p:nvPicPr>
          <p:cNvPr id="2" name="Picture 1" descr="Une image contenant texte, cercle, Police&#10;&#10;Description générée automatiquement">
            <a:extLst>
              <a:ext uri="{FF2B5EF4-FFF2-40B4-BE49-F238E27FC236}">
                <a16:creationId xmlns:a16="http://schemas.microsoft.com/office/drawing/2014/main" id="{B159F482-9EEC-D6BA-A425-D14481B042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95" y="5406331"/>
            <a:ext cx="1324889" cy="1206544"/>
          </a:xfrm>
          <a:prstGeom prst="rect">
            <a:avLst/>
          </a:prstGeom>
        </p:spPr>
      </p:pic>
      <p:sp>
        <p:nvSpPr>
          <p:cNvPr id="3" name="Ellipse 29">
            <a:extLst>
              <a:ext uri="{FF2B5EF4-FFF2-40B4-BE49-F238E27FC236}">
                <a16:creationId xmlns:a16="http://schemas.microsoft.com/office/drawing/2014/main" id="{F24D6593-20E9-CFF7-891A-08CD343C2C16}"/>
              </a:ext>
            </a:extLst>
          </p:cNvPr>
          <p:cNvSpPr/>
          <p:nvPr/>
        </p:nvSpPr>
        <p:spPr>
          <a:xfrm>
            <a:off x="4118605" y="5671068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Ellipse 29">
            <a:extLst>
              <a:ext uri="{FF2B5EF4-FFF2-40B4-BE49-F238E27FC236}">
                <a16:creationId xmlns:a16="http://schemas.microsoft.com/office/drawing/2014/main" id="{59D50347-F27B-A13D-B300-F6BCBE3FDAAA}"/>
              </a:ext>
            </a:extLst>
          </p:cNvPr>
          <p:cNvSpPr/>
          <p:nvPr/>
        </p:nvSpPr>
        <p:spPr>
          <a:xfrm>
            <a:off x="3623827" y="5151238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Ellipse 29">
            <a:extLst>
              <a:ext uri="{FF2B5EF4-FFF2-40B4-BE49-F238E27FC236}">
                <a16:creationId xmlns:a16="http://schemas.microsoft.com/office/drawing/2014/main" id="{2AFC307F-69A4-D42E-E3BD-E3EEF91C18E9}"/>
              </a:ext>
            </a:extLst>
          </p:cNvPr>
          <p:cNvSpPr/>
          <p:nvPr/>
        </p:nvSpPr>
        <p:spPr>
          <a:xfrm>
            <a:off x="4306495" y="5025977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Ellipse 29">
            <a:extLst>
              <a:ext uri="{FF2B5EF4-FFF2-40B4-BE49-F238E27FC236}">
                <a16:creationId xmlns:a16="http://schemas.microsoft.com/office/drawing/2014/main" id="{1F80C1A8-BC7A-F2FB-7B86-477104C38B21}"/>
              </a:ext>
            </a:extLst>
          </p:cNvPr>
          <p:cNvSpPr/>
          <p:nvPr/>
        </p:nvSpPr>
        <p:spPr>
          <a:xfrm>
            <a:off x="3410884" y="5821380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Ellipse 29">
            <a:extLst>
              <a:ext uri="{FF2B5EF4-FFF2-40B4-BE49-F238E27FC236}">
                <a16:creationId xmlns:a16="http://schemas.microsoft.com/office/drawing/2014/main" id="{1F510D58-BE7D-C5F9-97A4-C681E78F9B52}"/>
              </a:ext>
            </a:extLst>
          </p:cNvPr>
          <p:cNvSpPr/>
          <p:nvPr/>
        </p:nvSpPr>
        <p:spPr>
          <a:xfrm>
            <a:off x="2934895" y="5289023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1" name="Image 1" descr="Une image contenant ligne,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247CD555-C739-406C-1B6A-6E277628E7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5258" y="2639704"/>
            <a:ext cx="1858917" cy="1960886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4D1BCDA6-3E84-B3F0-CCE0-A14C74472F62}"/>
              </a:ext>
            </a:extLst>
          </p:cNvPr>
          <p:cNvSpPr txBox="1"/>
          <p:nvPr/>
        </p:nvSpPr>
        <p:spPr>
          <a:xfrm rot="16200000">
            <a:off x="4015151" y="3289126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Garamond"/>
              </a:rPr>
              <a:t>z estimated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9" name="ZoneTexte 17">
            <a:extLst>
              <a:ext uri="{FF2B5EF4-FFF2-40B4-BE49-F238E27FC236}">
                <a16:creationId xmlns:a16="http://schemas.microsoft.com/office/drawing/2014/main" id="{84037AB9-2B01-C7EA-EE91-500FDDCC4D32}"/>
              </a:ext>
            </a:extLst>
          </p:cNvPr>
          <p:cNvSpPr txBox="1"/>
          <p:nvPr/>
        </p:nvSpPr>
        <p:spPr>
          <a:xfrm>
            <a:off x="5132962" y="4498689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Garamond"/>
              </a:rPr>
              <a:t>z true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3" name="ZoneTexte 20">
            <a:extLst>
              <a:ext uri="{FF2B5EF4-FFF2-40B4-BE49-F238E27FC236}">
                <a16:creationId xmlns:a16="http://schemas.microsoft.com/office/drawing/2014/main" id="{0DDD2A0B-B8DE-B38E-8697-1EB40CB3A058}"/>
              </a:ext>
            </a:extLst>
          </p:cNvPr>
          <p:cNvSpPr txBox="1"/>
          <p:nvPr/>
        </p:nvSpPr>
        <p:spPr>
          <a:xfrm>
            <a:off x="3743972" y="2540798"/>
            <a:ext cx="1185550" cy="48474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>
                <a:latin typeface="Garamond"/>
              </a:rPr>
              <a:t>[OII] line confusion</a:t>
            </a:r>
            <a:endParaRPr lang="fr-FR" sz="1350">
              <a:latin typeface="Garamond"/>
            </a:endParaRPr>
          </a:p>
        </p:txBody>
      </p:sp>
      <p:cxnSp>
        <p:nvCxnSpPr>
          <p:cNvPr id="36" name="Connecteur droit avec flèche 21">
            <a:extLst>
              <a:ext uri="{FF2B5EF4-FFF2-40B4-BE49-F238E27FC236}">
                <a16:creationId xmlns:a16="http://schemas.microsoft.com/office/drawing/2014/main" id="{E3DA7F1B-4DF1-8AD6-4CEA-DDA89C467DC0}"/>
              </a:ext>
            </a:extLst>
          </p:cNvPr>
          <p:cNvCxnSpPr/>
          <p:nvPr/>
        </p:nvCxnSpPr>
        <p:spPr>
          <a:xfrm>
            <a:off x="4740553" y="2804905"/>
            <a:ext cx="368764" cy="4063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12">
            <a:extLst>
              <a:ext uri="{FF2B5EF4-FFF2-40B4-BE49-F238E27FC236}">
                <a16:creationId xmlns:a16="http://schemas.microsoft.com/office/drawing/2014/main" id="{1483BC2B-9149-A0C8-0D55-B0B9FC557886}"/>
              </a:ext>
            </a:extLst>
          </p:cNvPr>
          <p:cNvSpPr txBox="1"/>
          <p:nvPr/>
        </p:nvSpPr>
        <p:spPr>
          <a:xfrm>
            <a:off x="114939" y="2666750"/>
            <a:ext cx="1693431" cy="4457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</a:rPr>
              <a:t>Yu et al. 2024</a:t>
            </a:r>
          </a:p>
          <a:p>
            <a:r>
              <a:rPr lang="en-US" sz="1200" i="1">
                <a:latin typeface="Book Antiqua"/>
              </a:rPr>
              <a:t>Krolewski et al. 2024</a:t>
            </a:r>
            <a:endParaRPr lang="en-US" sz="1350">
              <a:cs typeface="Calibri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6804607-EE7D-40EB-D8AF-82A78B9B8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349" y="2637315"/>
            <a:ext cx="2305050" cy="1971675"/>
          </a:xfrm>
          <a:prstGeom prst="rect">
            <a:avLst/>
          </a:prstGeom>
        </p:spPr>
      </p:pic>
      <p:sp>
        <p:nvSpPr>
          <p:cNvPr id="42" name="ZoneTexte 16">
            <a:extLst>
              <a:ext uri="{FF2B5EF4-FFF2-40B4-BE49-F238E27FC236}">
                <a16:creationId xmlns:a16="http://schemas.microsoft.com/office/drawing/2014/main" id="{16BAFAD4-2E09-BF71-47CD-E48EC79B29E7}"/>
              </a:ext>
            </a:extLst>
          </p:cNvPr>
          <p:cNvSpPr txBox="1"/>
          <p:nvPr/>
        </p:nvSpPr>
        <p:spPr>
          <a:xfrm rot="16200000">
            <a:off x="8048531" y="3542777"/>
            <a:ext cx="1876298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Garamond"/>
              </a:rPr>
              <a:t>Spectroscopic </a:t>
            </a:r>
            <a:r>
              <a:rPr lang="en-US" sz="1200" b="1" err="1">
                <a:latin typeface="Garamond"/>
              </a:rPr>
              <a:t>succes</a:t>
            </a:r>
            <a:r>
              <a:rPr lang="en-US" sz="1200" b="1">
                <a:latin typeface="Garamond"/>
              </a:rPr>
              <a:t> rate</a:t>
            </a:r>
            <a:endParaRPr lang="en-US"/>
          </a:p>
        </p:txBody>
      </p:sp>
      <p:cxnSp>
        <p:nvCxnSpPr>
          <p:cNvPr id="44" name="Connecteur droit avec flèche 31">
            <a:extLst>
              <a:ext uri="{FF2B5EF4-FFF2-40B4-BE49-F238E27FC236}">
                <a16:creationId xmlns:a16="http://schemas.microsoft.com/office/drawing/2014/main" id="{01C1136A-4F33-F423-6B5D-F03425854964}"/>
              </a:ext>
            </a:extLst>
          </p:cNvPr>
          <p:cNvCxnSpPr>
            <a:cxnSpLocks/>
          </p:cNvCxnSpPr>
          <p:nvPr/>
        </p:nvCxnSpPr>
        <p:spPr>
          <a:xfrm>
            <a:off x="6849233" y="5046562"/>
            <a:ext cx="1016135" cy="4717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2">
            <a:extLst>
              <a:ext uri="{FF2B5EF4-FFF2-40B4-BE49-F238E27FC236}">
                <a16:creationId xmlns:a16="http://schemas.microsoft.com/office/drawing/2014/main" id="{96DEB58F-4CCE-F0E1-0858-40B3A68D5A35}"/>
              </a:ext>
            </a:extLst>
          </p:cNvPr>
          <p:cNvSpPr txBox="1"/>
          <p:nvPr/>
        </p:nvSpPr>
        <p:spPr>
          <a:xfrm>
            <a:off x="157214" y="6499232"/>
            <a:ext cx="16934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</a:rPr>
              <a:t>Pinon et al 2024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7AAE2D-2F77-232D-4158-20A46BFA6C16}"/>
              </a:ext>
            </a:extLst>
          </p:cNvPr>
          <p:cNvSpPr txBox="1"/>
          <p:nvPr/>
        </p:nvSpPr>
        <p:spPr>
          <a:xfrm>
            <a:off x="7621605" y="498994"/>
            <a:ext cx="1670539" cy="3273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80"/>
              </a:lnSpc>
            </a:pPr>
            <a:r>
              <a:rPr lang="en-US" sz="1200" i="1" err="1">
                <a:latin typeface="Book Antiqua"/>
              </a:rPr>
              <a:t>Chaussidon</a:t>
            </a:r>
            <a:r>
              <a:rPr lang="en-US" sz="1200" i="1">
                <a:latin typeface="Book Antiqua"/>
              </a:rPr>
              <a:t> et al 2022</a:t>
            </a:r>
            <a:endParaRPr lang="en-US" sz="1200">
              <a:latin typeface="Book Antiqua"/>
            </a:endParaRPr>
          </a:p>
        </p:txBody>
      </p:sp>
      <p:sp>
        <p:nvSpPr>
          <p:cNvPr id="50" name="ZoneTexte 21">
            <a:extLst>
              <a:ext uri="{FF2B5EF4-FFF2-40B4-BE49-F238E27FC236}">
                <a16:creationId xmlns:a16="http://schemas.microsoft.com/office/drawing/2014/main" id="{CD7A52FC-68F5-BF0E-94D7-779F55D1E170}"/>
              </a:ext>
            </a:extLst>
          </p:cNvPr>
          <p:cNvSpPr txBox="1"/>
          <p:nvPr/>
        </p:nvSpPr>
        <p:spPr>
          <a:xfrm>
            <a:off x="8038799" y="6180928"/>
            <a:ext cx="1256540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>
                <a:latin typeface="Garamond"/>
                <a:cs typeface="Calibri"/>
              </a:rPr>
              <a:t>Y1 FA </a:t>
            </a:r>
            <a:r>
              <a:rPr lang="fr-FR" sz="1400" b="1" err="1">
                <a:latin typeface="Garamond"/>
                <a:cs typeface="Calibri"/>
              </a:rPr>
              <a:t>mocks</a:t>
            </a:r>
            <a:endParaRPr lang="fr-FR" sz="1400" err="1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17A37109-C068-1A41-B85D-3B252AC1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29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BEE637-85FF-461B-AE79-D4899AB850E4}"/>
              </a:ext>
            </a:extLst>
          </p:cNvPr>
          <p:cNvSpPr txBox="1"/>
          <p:nvPr/>
        </p:nvSpPr>
        <p:spPr>
          <a:xfrm>
            <a:off x="2858023" y="500282"/>
            <a:ext cx="2029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>
                <a:latin typeface="Garamond"/>
                <a:hlinkClick r:id="rId9"/>
              </a:rPr>
              <a:t>arxiv: 2411.12020v1</a:t>
            </a:r>
            <a:endParaRPr lang="en-US" u="sng"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6579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5ABFA-A658-CB36-75A6-5E58E14CA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BEDD04-9096-D232-ED96-6F899B84F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31" t="14" r="4472" b="-14"/>
          <a:stretch>
            <a:fillRect/>
          </a:stretch>
        </p:blipFill>
        <p:spPr>
          <a:xfrm>
            <a:off x="-5396" y="-78184"/>
            <a:ext cx="9197398" cy="6937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91403F-B823-EBCE-D2DE-1D858AA6E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FC338C-7143-7162-4797-6B842B1356D5}"/>
              </a:ext>
            </a:extLst>
          </p:cNvPr>
          <p:cNvSpPr txBox="1"/>
          <p:nvPr/>
        </p:nvSpPr>
        <p:spPr>
          <a:xfrm>
            <a:off x="2548265" y="156374"/>
            <a:ext cx="633816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Garamond"/>
              </a:rPr>
              <a:t>Dark Energy Spectroscopic Instrument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E295562A-A8FC-B27A-D0E5-4A4EC58C6378}"/>
              </a:ext>
            </a:extLst>
          </p:cNvPr>
          <p:cNvSpPr txBox="1"/>
          <p:nvPr/>
        </p:nvSpPr>
        <p:spPr>
          <a:xfrm>
            <a:off x="3357197" y="905585"/>
            <a:ext cx="5629012" cy="37144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DESI is a state-of-the-art spectroscopic instrument installed at the</a:t>
            </a:r>
            <a:r>
              <a:rPr lang="en-US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 Mayall 4-meter telescope at Kitt Peak National Observatory.</a:t>
            </a:r>
            <a:endParaRPr lang="en-US">
              <a:solidFill>
                <a:schemeClr val="bg1"/>
              </a:solidFill>
              <a:highlight>
                <a:srgbClr val="FF0000"/>
              </a:highlight>
              <a:latin typeface="Garamond"/>
              <a:ea typeface="Verdana"/>
              <a:cs typeface="Gautami"/>
            </a:endParaRPr>
          </a:p>
          <a:p>
            <a:pPr marL="257175" indent="-257175">
              <a:buFont typeface="Arial"/>
              <a:buChar char="•"/>
            </a:pPr>
            <a:endParaRPr lang="en-US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257175" indent="-257175">
              <a:buFont typeface="Arial"/>
              <a:buChar char="•"/>
            </a:pPr>
            <a:r>
              <a:rPr lang="fr-FR" b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First </a:t>
            </a:r>
            <a:r>
              <a:rPr lang="fr-FR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+mn-lt"/>
                <a:cs typeface="+mn-lt"/>
              </a:rPr>
              <a:t>Stage-4 </a:t>
            </a:r>
            <a:r>
              <a:rPr lang="fr-FR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Calibri"/>
                <a:cs typeface="Calibri"/>
              </a:rPr>
              <a:t>s</a:t>
            </a:r>
            <a:r>
              <a:rPr lang="fr-FR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pectroscopic</a:t>
            </a:r>
            <a:r>
              <a:rPr lang="fr-FR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 </a:t>
            </a:r>
            <a:r>
              <a:rPr lang="fr-FR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survey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on sky </a:t>
            </a:r>
            <a:endParaRPr lang="fr-FR" b="1">
              <a:solidFill>
                <a:schemeClr val="bg1"/>
              </a:solidFill>
              <a:latin typeface="Garamond"/>
              <a:ea typeface="Verdana"/>
              <a:cs typeface="Calibri" panose="020F0502020204030204"/>
            </a:endParaRPr>
          </a:p>
          <a:p>
            <a:pPr marL="600075" lvl="1" indent="-257175">
              <a:buFont typeface="Calibri"/>
              <a:buChar char="-"/>
            </a:pPr>
            <a:r>
              <a:rPr lang="fr-FR" sz="1600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measures</a:t>
            </a:r>
            <a:r>
              <a:rPr lang="fr-FR" sz="1600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the 3D distributions of galaxies </a:t>
            </a:r>
          </a:p>
          <a:p>
            <a:pPr marL="600075" lvl="1" indent="-257175">
              <a:buFont typeface="Calibri"/>
              <a:buChar char="-"/>
            </a:pP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1/3 sky 14000 deg²</a:t>
            </a:r>
          </a:p>
          <a:p>
            <a:pPr marL="257175" indent="-257175">
              <a:buFont typeface="Arial"/>
              <a:buChar char="•"/>
            </a:pPr>
            <a:endParaRPr lang="fr-FR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257175" indent="-257175">
              <a:buFont typeface="Arial"/>
              <a:buChar char="•"/>
            </a:pPr>
            <a:r>
              <a:rPr lang="fr-FR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40M </a:t>
            </a:r>
            <a:r>
              <a:rPr lang="fr-FR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redshifts</a:t>
            </a:r>
            <a:r>
              <a:rPr lang="fr-FR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 at the end of the </a:t>
            </a:r>
            <a:r>
              <a:rPr lang="fr-FR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survey</a:t>
            </a:r>
            <a:r>
              <a:rPr lang="fr-FR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 (5 </a:t>
            </a:r>
            <a:r>
              <a:rPr lang="fr-FR" b="1" err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years</a:t>
            </a:r>
            <a:r>
              <a:rPr lang="fr-FR" b="1">
                <a:solidFill>
                  <a:schemeClr val="bg1"/>
                </a:solidFill>
                <a:highlight>
                  <a:srgbClr val="FF0000"/>
                </a:highlight>
                <a:latin typeface="Garamond"/>
                <a:ea typeface="Verdana"/>
                <a:cs typeface="Gautami"/>
              </a:rPr>
              <a:t>)</a:t>
            </a:r>
          </a:p>
          <a:p>
            <a:pPr lvl="1"/>
            <a:r>
              <a:rPr lang="fr-FR" b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     x13 </a:t>
            </a:r>
            <a:r>
              <a:rPr lang="fr-FR" b="1" err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previous</a:t>
            </a:r>
            <a:r>
              <a:rPr lang="fr-FR" b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 </a:t>
            </a:r>
            <a:r>
              <a:rPr lang="fr-FR" b="1" err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spectroscopic</a:t>
            </a:r>
            <a:r>
              <a:rPr lang="fr-FR" b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 </a:t>
            </a:r>
            <a:r>
              <a:rPr lang="fr-FR" b="1" err="1">
                <a:solidFill>
                  <a:schemeClr val="bg1"/>
                </a:solidFill>
                <a:latin typeface="Garamond"/>
                <a:ea typeface="+mn-lt"/>
                <a:cs typeface="+mn-lt"/>
              </a:rPr>
              <a:t>surveys</a:t>
            </a:r>
            <a:endParaRPr lang="fr-FR" b="1">
              <a:solidFill>
                <a:schemeClr val="bg1"/>
              </a:solidFill>
              <a:latin typeface="Garamond"/>
              <a:ea typeface="+mn-lt"/>
              <a:cs typeface="+mn-lt"/>
            </a:endParaRPr>
          </a:p>
          <a:p>
            <a:pPr marL="600075" lvl="1" indent="-257175">
              <a:buFont typeface="Calibri"/>
              <a:buChar char="-"/>
            </a:pPr>
            <a:endParaRPr lang="fr-FR" sz="2000" b="1">
              <a:solidFill>
                <a:schemeClr val="bg1"/>
              </a:solidFill>
              <a:latin typeface="Garamond"/>
              <a:ea typeface="Verdana"/>
              <a:cs typeface="Calibri" panose="020F0502020204030204"/>
            </a:endParaRPr>
          </a:p>
          <a:p>
            <a:pPr lvl="1"/>
            <a:endParaRPr lang="fr-FR" sz="2000" b="1">
              <a:solidFill>
                <a:schemeClr val="bg1"/>
              </a:solidFill>
              <a:latin typeface="Garamond"/>
              <a:ea typeface="Verdana"/>
              <a:cs typeface="Calibri" panose="020F0502020204030204"/>
            </a:endParaRPr>
          </a:p>
          <a:p>
            <a:pPr marL="942975" lvl="2" indent="-257175">
              <a:buFont typeface="Calibri"/>
              <a:buChar char="-"/>
            </a:pPr>
            <a:endParaRPr lang="fr-FR" sz="2000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06294-53BF-C4FE-003E-0E801DC9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34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B8B8D-5CA4-4528-7490-839257760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3DBDC206-6DE4-7706-2E36-4EF4A3DFA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827" y="4894090"/>
            <a:ext cx="2537825" cy="18986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40816B7-A884-EEE6-A03C-7E09BDC773EA}"/>
              </a:ext>
            </a:extLst>
          </p:cNvPr>
          <p:cNvSpPr txBox="1"/>
          <p:nvPr/>
        </p:nvSpPr>
        <p:spPr>
          <a:xfrm>
            <a:off x="112935" y="2887455"/>
            <a:ext cx="4280632" cy="28392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endParaRPr lang="en-US" sz="1500">
              <a:latin typeface="Garamond"/>
            </a:endParaRPr>
          </a:p>
          <a:p>
            <a:pPr marL="213995" indent="-213995">
              <a:buFont typeface="Arial,Sans-Serif"/>
              <a:buChar char="•"/>
            </a:pPr>
            <a:r>
              <a:rPr lang="en-US" sz="1500" b="1">
                <a:latin typeface="Garamond"/>
              </a:rPr>
              <a:t>Systematic errors from spectroscopic operations:</a:t>
            </a:r>
            <a:endParaRPr lang="en-US" sz="1500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r>
              <a:rPr lang="en-US" sz="1500">
                <a:latin typeface="Garamond"/>
              </a:rPr>
              <a:t>Change in spectroscopic success rate (SSR) due to instrumentation or observing conditions</a:t>
            </a:r>
            <a:endParaRPr lang="en-US">
              <a:latin typeface="Aptos" panose="020B0004020202020204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556895" lvl="1" indent="-213995">
              <a:buFont typeface="Calibri"/>
              <a:buChar char="-"/>
            </a:pPr>
            <a:endParaRPr lang="en-US" sz="1500" b="1">
              <a:latin typeface="Garamond"/>
            </a:endParaRPr>
          </a:p>
          <a:p>
            <a:pPr marL="171450" indent="-285750">
              <a:buFont typeface="Arial"/>
              <a:buChar char="•"/>
            </a:pPr>
            <a:r>
              <a:rPr lang="en-US" sz="1500" b="1">
                <a:latin typeface="Garamond"/>
              </a:rPr>
              <a:t>Fiber assignment effects:</a:t>
            </a:r>
            <a:endParaRPr lang="en-US"/>
          </a:p>
          <a:p>
            <a:pPr marL="556895" lvl="1" indent="-213995">
              <a:buFont typeface="Calibri"/>
              <a:buChar char="-"/>
            </a:pPr>
            <a:r>
              <a:rPr lang="en-US" sz="1500">
                <a:latin typeface="Garamond"/>
              </a:rPr>
              <a:t>Miss close pairs of objects</a:t>
            </a:r>
          </a:p>
          <a:p>
            <a:pPr marL="556895" lvl="1" indent="-213995">
              <a:buFont typeface="Calibri"/>
              <a:buChar char="-"/>
            </a:pPr>
            <a:endParaRPr lang="en-US" sz="1500">
              <a:latin typeface="Garamond"/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CD3872E-3ACC-DE5C-1F13-11FFB6AAB2AD}"/>
              </a:ext>
            </a:extLst>
          </p:cNvPr>
          <p:cNvCxnSpPr/>
          <p:nvPr/>
        </p:nvCxnSpPr>
        <p:spPr>
          <a:xfrm flipV="1">
            <a:off x="97690" y="2518139"/>
            <a:ext cx="8831744" cy="994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1A434C7-B3D5-C11F-83DB-8F3D1F34DCF1}"/>
              </a:ext>
            </a:extLst>
          </p:cNvPr>
          <p:cNvCxnSpPr>
            <a:cxnSpLocks/>
          </p:cNvCxnSpPr>
          <p:nvPr/>
        </p:nvCxnSpPr>
        <p:spPr>
          <a:xfrm flipV="1">
            <a:off x="154057" y="4782378"/>
            <a:ext cx="8831744" cy="9940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F2C08C4A-5BE0-68A7-DFDA-4660DA22B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651" y="5167435"/>
            <a:ext cx="2920325" cy="1461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2B5985-E9C7-97C3-1D51-6AE97FECAC52}"/>
              </a:ext>
            </a:extLst>
          </p:cNvPr>
          <p:cNvSpPr/>
          <p:nvPr/>
        </p:nvSpPr>
        <p:spPr>
          <a:xfrm>
            <a:off x="5833558" y="5691642"/>
            <a:ext cx="642120" cy="7659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3F21292-8836-B6EE-AFE4-FE1380E0A739}"/>
              </a:ext>
            </a:extLst>
          </p:cNvPr>
          <p:cNvSpPr txBox="1"/>
          <p:nvPr/>
        </p:nvSpPr>
        <p:spPr>
          <a:xfrm>
            <a:off x="5932948" y="5692484"/>
            <a:ext cx="830876" cy="8079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:BGS</a:t>
            </a: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LRGs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ELGs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  <a:p>
            <a:r>
              <a:rPr lang="fr-FR" sz="1200">
                <a:solidFill>
                  <a:srgbClr val="000000"/>
                </a:solidFill>
                <a:latin typeface="Garamond"/>
                <a:cs typeface="Calibri"/>
              </a:rPr>
              <a:t>:</a:t>
            </a:r>
            <a:r>
              <a:rPr lang="fr-FR" sz="1200" err="1">
                <a:solidFill>
                  <a:srgbClr val="000000"/>
                </a:solidFill>
                <a:latin typeface="Garamond"/>
                <a:cs typeface="Calibri"/>
              </a:rPr>
              <a:t>QSOs</a:t>
            </a:r>
            <a:endParaRPr lang="fr-FR" sz="1200">
              <a:solidFill>
                <a:srgbClr val="000000"/>
              </a:solidFill>
              <a:latin typeface="Garamond"/>
              <a:cs typeface="Calibri"/>
            </a:endParaRPr>
          </a:p>
        </p:txBody>
      </p:sp>
      <p:sp>
        <p:nvSpPr>
          <p:cNvPr id="22" name="Organigramme : Connecteur 21">
            <a:extLst>
              <a:ext uri="{FF2B5EF4-FFF2-40B4-BE49-F238E27FC236}">
                <a16:creationId xmlns:a16="http://schemas.microsoft.com/office/drawing/2014/main" id="{CC549433-26C9-200C-5022-F35705C5292A}"/>
              </a:ext>
            </a:extLst>
          </p:cNvPr>
          <p:cNvSpPr/>
          <p:nvPr/>
        </p:nvSpPr>
        <p:spPr>
          <a:xfrm>
            <a:off x="5896983" y="5781441"/>
            <a:ext cx="70403" cy="84571"/>
          </a:xfrm>
          <a:prstGeom prst="flowChartConnector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4" name="Organigramme : Connecteur 23">
            <a:extLst>
              <a:ext uri="{FF2B5EF4-FFF2-40B4-BE49-F238E27FC236}">
                <a16:creationId xmlns:a16="http://schemas.microsoft.com/office/drawing/2014/main" id="{78AE2DDC-8843-80BA-CD48-CB75393CC78E}"/>
              </a:ext>
            </a:extLst>
          </p:cNvPr>
          <p:cNvSpPr/>
          <p:nvPr/>
        </p:nvSpPr>
        <p:spPr>
          <a:xfrm>
            <a:off x="5896983" y="5961915"/>
            <a:ext cx="70403" cy="84571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6" name="Organigramme : Connecteur 25">
            <a:extLst>
              <a:ext uri="{FF2B5EF4-FFF2-40B4-BE49-F238E27FC236}">
                <a16:creationId xmlns:a16="http://schemas.microsoft.com/office/drawing/2014/main" id="{B65A4D36-844C-A3AB-FFC5-2B6D2CEC1F0A}"/>
              </a:ext>
            </a:extLst>
          </p:cNvPr>
          <p:cNvSpPr/>
          <p:nvPr/>
        </p:nvSpPr>
        <p:spPr>
          <a:xfrm>
            <a:off x="5896982" y="6142388"/>
            <a:ext cx="70403" cy="84571"/>
          </a:xfrm>
          <a:prstGeom prst="flowChartConnector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67D48DDB-699F-C775-6957-76F9A818CE5B}"/>
              </a:ext>
            </a:extLst>
          </p:cNvPr>
          <p:cNvSpPr/>
          <p:nvPr/>
        </p:nvSpPr>
        <p:spPr>
          <a:xfrm>
            <a:off x="5887646" y="6331144"/>
            <a:ext cx="70403" cy="84571"/>
          </a:xfrm>
          <a:prstGeom prst="flowChartConnector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rgbClr val="00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EB5543A7-2DDC-97DA-D5C8-038BA49F55BF}"/>
              </a:ext>
            </a:extLst>
          </p:cNvPr>
          <p:cNvSpPr/>
          <p:nvPr/>
        </p:nvSpPr>
        <p:spPr>
          <a:xfrm>
            <a:off x="4801274" y="5527019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79096485-233F-CC05-83AC-2C5416B99707}"/>
              </a:ext>
            </a:extLst>
          </p:cNvPr>
          <p:cNvCxnSpPr>
            <a:cxnSpLocks/>
          </p:cNvCxnSpPr>
          <p:nvPr/>
        </p:nvCxnSpPr>
        <p:spPr>
          <a:xfrm flipH="1">
            <a:off x="5090854" y="5052825"/>
            <a:ext cx="856506" cy="20874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A4113A39-C8F1-3894-9965-6C823DD102E1}"/>
              </a:ext>
            </a:extLst>
          </p:cNvPr>
          <p:cNvSpPr txBox="1"/>
          <p:nvPr/>
        </p:nvSpPr>
        <p:spPr>
          <a:xfrm>
            <a:off x="5722592" y="4821367"/>
            <a:ext cx="1261548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 err="1">
                <a:latin typeface="Garamond"/>
                <a:cs typeface="Arial"/>
              </a:rPr>
              <a:t>Fiber</a:t>
            </a:r>
            <a:r>
              <a:rPr lang="fr-FR" sz="1350">
                <a:latin typeface="Garamond"/>
                <a:cs typeface="Arial"/>
              </a:rPr>
              <a:t> </a:t>
            </a:r>
            <a:r>
              <a:rPr lang="fr-FR" sz="1350" err="1">
                <a:latin typeface="Garamond"/>
                <a:cs typeface="Arial"/>
              </a:rPr>
              <a:t>patrol</a:t>
            </a:r>
            <a:r>
              <a:rPr lang="fr-FR" sz="1350">
                <a:latin typeface="Garamond"/>
                <a:cs typeface="Arial"/>
              </a:rPr>
              <a:t> radius</a:t>
            </a:r>
            <a:endParaRPr lang="fr-FR" sz="1350">
              <a:cs typeface="Calibri"/>
            </a:endParaRPr>
          </a:p>
        </p:txBody>
      </p:sp>
      <p:pic>
        <p:nvPicPr>
          <p:cNvPr id="4" name="Image 3" descr="Une image contenant texte, diagramme, capture d’écran&#10;&#10;Description générée automatiquement">
            <a:extLst>
              <a:ext uri="{FF2B5EF4-FFF2-40B4-BE49-F238E27FC236}">
                <a16:creationId xmlns:a16="http://schemas.microsoft.com/office/drawing/2014/main" id="{F3677536-0892-EA75-6C80-E5A2A65616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0" t="38340"/>
          <a:stretch/>
        </p:blipFill>
        <p:spPr>
          <a:xfrm>
            <a:off x="5945507" y="688852"/>
            <a:ext cx="2979463" cy="1835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1CFA73-75FE-10C1-2F66-03CA9238B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79236549-36C0-ECC4-570C-184BD9549D72}"/>
              </a:ext>
            </a:extLst>
          </p:cNvPr>
          <p:cNvSpPr txBox="1"/>
          <p:nvPr/>
        </p:nvSpPr>
        <p:spPr>
          <a:xfrm>
            <a:off x="2739108" y="59984"/>
            <a:ext cx="6173772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latin typeface="Garamond"/>
              </a:rPr>
              <a:t>Main </a:t>
            </a:r>
            <a:r>
              <a:rPr lang="fr-FR" sz="2800" b="1" err="1">
                <a:latin typeface="Garamond"/>
              </a:rPr>
              <a:t>observationnal</a:t>
            </a:r>
            <a:r>
              <a:rPr lang="fr-FR" sz="2800" b="1">
                <a:latin typeface="Garamond"/>
              </a:rPr>
              <a:t> </a:t>
            </a:r>
            <a:r>
              <a:rPr lang="fr-FR" sz="2800" b="1" err="1">
                <a:latin typeface="Garamond"/>
              </a:rPr>
              <a:t>systematic</a:t>
            </a:r>
            <a:r>
              <a:rPr lang="fr-FR" sz="2800" b="1">
                <a:latin typeface="Garamond"/>
              </a:rPr>
              <a:t> sources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49639-C7F1-6DE5-B637-34952259603E}"/>
              </a:ext>
            </a:extLst>
          </p:cNvPr>
          <p:cNvSpPr txBox="1"/>
          <p:nvPr/>
        </p:nvSpPr>
        <p:spPr>
          <a:xfrm>
            <a:off x="0" y="1101911"/>
            <a:ext cx="5523966" cy="10105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75"/>
              </a:lnSpc>
            </a:pPr>
            <a:r>
              <a:rPr lang="en-US" sz="1500" b="1">
                <a:latin typeface="Garamond"/>
              </a:rPr>
              <a:t>Systematic </a:t>
            </a:r>
            <a:r>
              <a:rPr lang="fr-FR" sz="1500" b="1" err="1">
                <a:latin typeface="Garamond"/>
              </a:rPr>
              <a:t>errors</a:t>
            </a:r>
            <a:r>
              <a:rPr lang="fr-FR" sz="1500" b="1">
                <a:latin typeface="Garamond"/>
              </a:rPr>
              <a:t> </a:t>
            </a:r>
            <a:r>
              <a:rPr lang="fr-FR" sz="1500" b="1" err="1">
                <a:latin typeface="Garamond"/>
              </a:rPr>
              <a:t>from</a:t>
            </a:r>
            <a:r>
              <a:rPr lang="fr-FR" sz="1500" b="1">
                <a:latin typeface="Garamond"/>
              </a:rPr>
              <a:t> the </a:t>
            </a:r>
            <a:r>
              <a:rPr lang="fr-FR" sz="1500" b="1" err="1">
                <a:latin typeface="Garamond"/>
              </a:rPr>
              <a:t>target</a:t>
            </a:r>
            <a:r>
              <a:rPr lang="fr-FR" sz="1500" b="1">
                <a:latin typeface="Garamond"/>
              </a:rPr>
              <a:t> </a:t>
            </a:r>
            <a:r>
              <a:rPr lang="fr-FR" sz="1500" b="1" err="1">
                <a:latin typeface="Garamond"/>
              </a:rPr>
              <a:t>selection</a:t>
            </a:r>
            <a:r>
              <a:rPr lang="fr-FR" sz="1500">
                <a:latin typeface="Garamond"/>
              </a:rPr>
              <a:t> (</a:t>
            </a:r>
            <a:r>
              <a:rPr lang="fr-FR" sz="1500" err="1">
                <a:latin typeface="Garamond"/>
              </a:rPr>
              <a:t>imaging</a:t>
            </a:r>
            <a:r>
              <a:rPr lang="fr-FR" sz="1500">
                <a:latin typeface="Garamond"/>
              </a:rPr>
              <a:t> </a:t>
            </a:r>
            <a:r>
              <a:rPr lang="fr-FR" sz="1500" err="1">
                <a:latin typeface="Garamond"/>
              </a:rPr>
              <a:t>systematics</a:t>
            </a:r>
            <a:r>
              <a:rPr lang="fr-FR" sz="1500">
                <a:latin typeface="Garamond"/>
              </a:rPr>
              <a:t>):</a:t>
            </a:r>
            <a:r>
              <a:rPr lang="en-US" sz="1500">
                <a:latin typeface="Garamond"/>
              </a:rPr>
              <a:t>​</a:t>
            </a:r>
            <a:endParaRPr lang="en-US"/>
          </a:p>
          <a:p>
            <a:pPr marL="556895" lvl="1" indent="-213995">
              <a:lnSpc>
                <a:spcPts val="2475"/>
              </a:lnSpc>
              <a:buFont typeface="Calibri,Sans-Serif"/>
              <a:buChar char="-"/>
            </a:pPr>
            <a:r>
              <a:rPr lang="en-US" sz="1500">
                <a:latin typeface="Garamond"/>
                <a:cs typeface="Arial"/>
              </a:rPr>
              <a:t>Target density variations due to p</a:t>
            </a:r>
            <a:r>
              <a:rPr lang="fr-FR" sz="1500" err="1">
                <a:latin typeface="Garamond"/>
                <a:cs typeface="Arial"/>
              </a:rPr>
              <a:t>hotometric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properties</a:t>
            </a:r>
            <a:r>
              <a:rPr lang="en-US" sz="1500">
                <a:latin typeface="Garamond"/>
                <a:cs typeface="Arial"/>
              </a:rPr>
              <a:t> </a:t>
            </a:r>
          </a:p>
          <a:p>
            <a:endParaRPr lang="en-US">
              <a:latin typeface="Aptos" panose="020B0004020202020204"/>
              <a:cs typeface="Arial"/>
            </a:endParaRPr>
          </a:p>
        </p:txBody>
      </p:sp>
      <p:pic>
        <p:nvPicPr>
          <p:cNvPr id="2" name="Picture 1" descr="Une image contenant texte, cercle, Police&#10;&#10;Description générée automatiquement">
            <a:extLst>
              <a:ext uri="{FF2B5EF4-FFF2-40B4-BE49-F238E27FC236}">
                <a16:creationId xmlns:a16="http://schemas.microsoft.com/office/drawing/2014/main" id="{A958EA24-6266-A6EF-E449-67A3F482E9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95" y="5406331"/>
            <a:ext cx="1324889" cy="1206544"/>
          </a:xfrm>
          <a:prstGeom prst="rect">
            <a:avLst/>
          </a:prstGeom>
        </p:spPr>
      </p:pic>
      <p:sp>
        <p:nvSpPr>
          <p:cNvPr id="3" name="Ellipse 29">
            <a:extLst>
              <a:ext uri="{FF2B5EF4-FFF2-40B4-BE49-F238E27FC236}">
                <a16:creationId xmlns:a16="http://schemas.microsoft.com/office/drawing/2014/main" id="{D7BE434C-9291-58EF-67EE-EC1C3386B47C}"/>
              </a:ext>
            </a:extLst>
          </p:cNvPr>
          <p:cNvSpPr/>
          <p:nvPr/>
        </p:nvSpPr>
        <p:spPr>
          <a:xfrm>
            <a:off x="4118605" y="5671068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Ellipse 29">
            <a:extLst>
              <a:ext uri="{FF2B5EF4-FFF2-40B4-BE49-F238E27FC236}">
                <a16:creationId xmlns:a16="http://schemas.microsoft.com/office/drawing/2014/main" id="{970EE835-7BF1-160E-9FE7-AF04279949D2}"/>
              </a:ext>
            </a:extLst>
          </p:cNvPr>
          <p:cNvSpPr/>
          <p:nvPr/>
        </p:nvSpPr>
        <p:spPr>
          <a:xfrm>
            <a:off x="3623827" y="5151238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Ellipse 29">
            <a:extLst>
              <a:ext uri="{FF2B5EF4-FFF2-40B4-BE49-F238E27FC236}">
                <a16:creationId xmlns:a16="http://schemas.microsoft.com/office/drawing/2014/main" id="{B028167B-CDE0-7279-FD8E-A2982DFFB5CF}"/>
              </a:ext>
            </a:extLst>
          </p:cNvPr>
          <p:cNvSpPr/>
          <p:nvPr/>
        </p:nvSpPr>
        <p:spPr>
          <a:xfrm>
            <a:off x="4306495" y="5025977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Ellipse 29">
            <a:extLst>
              <a:ext uri="{FF2B5EF4-FFF2-40B4-BE49-F238E27FC236}">
                <a16:creationId xmlns:a16="http://schemas.microsoft.com/office/drawing/2014/main" id="{3E8F3007-00A8-18BD-2FBB-B2BE5FA98BBD}"/>
              </a:ext>
            </a:extLst>
          </p:cNvPr>
          <p:cNvSpPr/>
          <p:nvPr/>
        </p:nvSpPr>
        <p:spPr>
          <a:xfrm>
            <a:off x="3410884" y="5821380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Ellipse 29">
            <a:extLst>
              <a:ext uri="{FF2B5EF4-FFF2-40B4-BE49-F238E27FC236}">
                <a16:creationId xmlns:a16="http://schemas.microsoft.com/office/drawing/2014/main" id="{909F8393-2031-72C9-6667-21B72B845087}"/>
              </a:ext>
            </a:extLst>
          </p:cNvPr>
          <p:cNvSpPr/>
          <p:nvPr/>
        </p:nvSpPr>
        <p:spPr>
          <a:xfrm>
            <a:off x="2934895" y="5289023"/>
            <a:ext cx="815195" cy="806851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21" name="Image 1" descr="Une image contenant ligne,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ECE593D7-C724-82D2-F359-66765EE49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5258" y="2639704"/>
            <a:ext cx="1858917" cy="1960886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D86B7FD6-023E-7829-64D7-2FC001961FD7}"/>
              </a:ext>
            </a:extLst>
          </p:cNvPr>
          <p:cNvSpPr txBox="1"/>
          <p:nvPr/>
        </p:nvSpPr>
        <p:spPr>
          <a:xfrm rot="16200000">
            <a:off x="4015151" y="3289126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Garamond"/>
              </a:rPr>
              <a:t>z estimated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29" name="ZoneTexte 17">
            <a:extLst>
              <a:ext uri="{FF2B5EF4-FFF2-40B4-BE49-F238E27FC236}">
                <a16:creationId xmlns:a16="http://schemas.microsoft.com/office/drawing/2014/main" id="{6F7A28CB-FF82-6E4F-7DCA-86351172B9C1}"/>
              </a:ext>
            </a:extLst>
          </p:cNvPr>
          <p:cNvSpPr txBox="1"/>
          <p:nvPr/>
        </p:nvSpPr>
        <p:spPr>
          <a:xfrm>
            <a:off x="5132962" y="4498689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Garamond"/>
              </a:rPr>
              <a:t>z true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3" name="ZoneTexte 20">
            <a:extLst>
              <a:ext uri="{FF2B5EF4-FFF2-40B4-BE49-F238E27FC236}">
                <a16:creationId xmlns:a16="http://schemas.microsoft.com/office/drawing/2014/main" id="{D5227F5A-8EAA-90FC-1E0C-415E484808CE}"/>
              </a:ext>
            </a:extLst>
          </p:cNvPr>
          <p:cNvSpPr txBox="1"/>
          <p:nvPr/>
        </p:nvSpPr>
        <p:spPr>
          <a:xfrm>
            <a:off x="3743972" y="2540798"/>
            <a:ext cx="1185550" cy="48474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>
                <a:latin typeface="Garamond"/>
              </a:rPr>
              <a:t>[OII] line confusion</a:t>
            </a:r>
            <a:endParaRPr lang="fr-FR" sz="1350">
              <a:latin typeface="Garamond"/>
            </a:endParaRPr>
          </a:p>
        </p:txBody>
      </p:sp>
      <p:cxnSp>
        <p:nvCxnSpPr>
          <p:cNvPr id="36" name="Connecteur droit avec flèche 21">
            <a:extLst>
              <a:ext uri="{FF2B5EF4-FFF2-40B4-BE49-F238E27FC236}">
                <a16:creationId xmlns:a16="http://schemas.microsoft.com/office/drawing/2014/main" id="{97A63BE1-9C7B-F8CD-791E-95992C532252}"/>
              </a:ext>
            </a:extLst>
          </p:cNvPr>
          <p:cNvCxnSpPr/>
          <p:nvPr/>
        </p:nvCxnSpPr>
        <p:spPr>
          <a:xfrm>
            <a:off x="4740553" y="2804905"/>
            <a:ext cx="368764" cy="4063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12">
            <a:extLst>
              <a:ext uri="{FF2B5EF4-FFF2-40B4-BE49-F238E27FC236}">
                <a16:creationId xmlns:a16="http://schemas.microsoft.com/office/drawing/2014/main" id="{77E18CCA-DD27-8CDB-8E5C-515BE325BE0D}"/>
              </a:ext>
            </a:extLst>
          </p:cNvPr>
          <p:cNvSpPr txBox="1"/>
          <p:nvPr/>
        </p:nvSpPr>
        <p:spPr>
          <a:xfrm>
            <a:off x="114939" y="2666750"/>
            <a:ext cx="1693431" cy="4457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</a:rPr>
              <a:t>Yu et al. 2024</a:t>
            </a:r>
          </a:p>
          <a:p>
            <a:r>
              <a:rPr lang="en-US" sz="1200" i="1">
                <a:latin typeface="Book Antiqua"/>
              </a:rPr>
              <a:t>Krolewski et al. 2024</a:t>
            </a:r>
            <a:endParaRPr lang="en-US" sz="1350">
              <a:cs typeface="Calibri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CD28C3D-3CF2-18B7-BD85-4AE753A529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7349" y="2637315"/>
            <a:ext cx="2305050" cy="1971675"/>
          </a:xfrm>
          <a:prstGeom prst="rect">
            <a:avLst/>
          </a:prstGeom>
        </p:spPr>
      </p:pic>
      <p:sp>
        <p:nvSpPr>
          <p:cNvPr id="42" name="ZoneTexte 16">
            <a:extLst>
              <a:ext uri="{FF2B5EF4-FFF2-40B4-BE49-F238E27FC236}">
                <a16:creationId xmlns:a16="http://schemas.microsoft.com/office/drawing/2014/main" id="{858BF414-6071-0A37-FE3C-27AA76DDEC1A}"/>
              </a:ext>
            </a:extLst>
          </p:cNvPr>
          <p:cNvSpPr txBox="1"/>
          <p:nvPr/>
        </p:nvSpPr>
        <p:spPr>
          <a:xfrm rot="16200000">
            <a:off x="8048531" y="3542777"/>
            <a:ext cx="1876298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Garamond"/>
              </a:rPr>
              <a:t>Spectroscopic </a:t>
            </a:r>
            <a:r>
              <a:rPr lang="en-US" sz="1200" b="1" err="1">
                <a:latin typeface="Garamond"/>
              </a:rPr>
              <a:t>succes</a:t>
            </a:r>
            <a:r>
              <a:rPr lang="en-US" sz="1200" b="1">
                <a:latin typeface="Garamond"/>
              </a:rPr>
              <a:t> rate</a:t>
            </a:r>
            <a:endParaRPr lang="en-US"/>
          </a:p>
        </p:txBody>
      </p:sp>
      <p:cxnSp>
        <p:nvCxnSpPr>
          <p:cNvPr id="44" name="Connecteur droit avec flèche 31">
            <a:extLst>
              <a:ext uri="{FF2B5EF4-FFF2-40B4-BE49-F238E27FC236}">
                <a16:creationId xmlns:a16="http://schemas.microsoft.com/office/drawing/2014/main" id="{A721D39E-A255-7BC7-FFEF-6BF8FA5ED19E}"/>
              </a:ext>
            </a:extLst>
          </p:cNvPr>
          <p:cNvCxnSpPr>
            <a:cxnSpLocks/>
          </p:cNvCxnSpPr>
          <p:nvPr/>
        </p:nvCxnSpPr>
        <p:spPr>
          <a:xfrm>
            <a:off x="6849233" y="5046562"/>
            <a:ext cx="1016135" cy="47179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2">
            <a:extLst>
              <a:ext uri="{FF2B5EF4-FFF2-40B4-BE49-F238E27FC236}">
                <a16:creationId xmlns:a16="http://schemas.microsoft.com/office/drawing/2014/main" id="{E0277F17-C9E7-8ADA-F75D-24C633864464}"/>
              </a:ext>
            </a:extLst>
          </p:cNvPr>
          <p:cNvSpPr txBox="1"/>
          <p:nvPr/>
        </p:nvSpPr>
        <p:spPr>
          <a:xfrm>
            <a:off x="157214" y="6499232"/>
            <a:ext cx="1693431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</a:rPr>
              <a:t>Pinon et al 2024</a:t>
            </a:r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5D356DE-5A79-6645-BD98-6EBF1B90F509}"/>
              </a:ext>
            </a:extLst>
          </p:cNvPr>
          <p:cNvSpPr txBox="1"/>
          <p:nvPr/>
        </p:nvSpPr>
        <p:spPr>
          <a:xfrm>
            <a:off x="7621605" y="498994"/>
            <a:ext cx="1670539" cy="3273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80"/>
              </a:lnSpc>
            </a:pPr>
            <a:r>
              <a:rPr lang="en-US" sz="1200" i="1" err="1">
                <a:latin typeface="Book Antiqua"/>
              </a:rPr>
              <a:t>Chaussidon</a:t>
            </a:r>
            <a:r>
              <a:rPr lang="en-US" sz="1200" i="1">
                <a:latin typeface="Book Antiqua"/>
              </a:rPr>
              <a:t> et al 2022</a:t>
            </a:r>
            <a:endParaRPr lang="en-US" sz="1200">
              <a:latin typeface="Book Antiqua"/>
            </a:endParaRPr>
          </a:p>
        </p:txBody>
      </p:sp>
      <p:sp>
        <p:nvSpPr>
          <p:cNvPr id="50" name="ZoneTexte 21">
            <a:extLst>
              <a:ext uri="{FF2B5EF4-FFF2-40B4-BE49-F238E27FC236}">
                <a16:creationId xmlns:a16="http://schemas.microsoft.com/office/drawing/2014/main" id="{1DC128B2-BB59-3BEE-EB80-5E6B6A6A413E}"/>
              </a:ext>
            </a:extLst>
          </p:cNvPr>
          <p:cNvSpPr txBox="1"/>
          <p:nvPr/>
        </p:nvSpPr>
        <p:spPr>
          <a:xfrm>
            <a:off x="8038799" y="6180928"/>
            <a:ext cx="1256540" cy="2846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 b="1">
                <a:latin typeface="Garamond"/>
                <a:cs typeface="Calibri"/>
              </a:rPr>
              <a:t>Y1 FA </a:t>
            </a:r>
            <a:r>
              <a:rPr lang="fr-FR" sz="1400" b="1" err="1">
                <a:latin typeface="Garamond"/>
                <a:cs typeface="Calibri"/>
              </a:rPr>
              <a:t>mocks</a:t>
            </a:r>
            <a:endParaRPr lang="fr-FR" sz="1400" err="1"/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C89907EC-98FF-E9B3-34DE-3A892AE6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30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442316-3D10-D03D-FD73-8659A6C609FF}"/>
              </a:ext>
            </a:extLst>
          </p:cNvPr>
          <p:cNvSpPr txBox="1"/>
          <p:nvPr/>
        </p:nvSpPr>
        <p:spPr>
          <a:xfrm>
            <a:off x="2858023" y="500282"/>
            <a:ext cx="2029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u="sng">
                <a:latin typeface="Garamond"/>
                <a:hlinkClick r:id="rId9"/>
              </a:rPr>
              <a:t>arxiv: 2411.12020v1</a:t>
            </a:r>
            <a:endParaRPr lang="en-US" u="sng">
              <a:latin typeface="Garamond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C7F850-F6D7-4060-12D0-4936381262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182511"/>
            <a:ext cx="9144000" cy="4492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84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492E1-7506-3620-4532-32B86FB7A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E2E909-C91F-BAE1-91D8-6A0F2716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34D823C5-5DCA-77E7-DCAF-05504B4482BA}"/>
              </a:ext>
            </a:extLst>
          </p:cNvPr>
          <p:cNvSpPr txBox="1"/>
          <p:nvPr/>
        </p:nvSpPr>
        <p:spPr>
          <a:xfrm>
            <a:off x="2739108" y="59984"/>
            <a:ext cx="6173772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latin typeface="Garamond"/>
              </a:rPr>
              <a:t>DESI </a:t>
            </a:r>
            <a:r>
              <a:rPr lang="fr-FR" sz="2800" b="1" err="1">
                <a:latin typeface="Garamond"/>
              </a:rPr>
              <a:t>survey</a:t>
            </a:r>
            <a:r>
              <a:rPr lang="fr-FR" sz="2800" b="1">
                <a:latin typeface="Garamond"/>
              </a:rPr>
              <a:t> </a:t>
            </a:r>
            <a:r>
              <a:rPr lang="fr-FR" sz="2800" b="1" err="1">
                <a:latin typeface="Garamond"/>
              </a:rPr>
              <a:t>status</a:t>
            </a:r>
            <a:endParaRPr lang="en-US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2C923-510A-9356-366F-08D6CAA10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5197"/>
            <a:ext cx="5123145" cy="2649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848B6-2F9A-6279-2022-CBADC3B9B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0924"/>
            <a:ext cx="5123145" cy="264970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CCD0CC-A77A-C514-983E-147308D9B6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231" b="-229"/>
          <a:stretch>
            <a:fillRect/>
          </a:stretch>
        </p:blipFill>
        <p:spPr>
          <a:xfrm>
            <a:off x="5264535" y="1003460"/>
            <a:ext cx="3654005" cy="33417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1BF0850-1535-95CB-7F90-B2BE5256E056}"/>
              </a:ext>
            </a:extLst>
          </p:cNvPr>
          <p:cNvSpPr txBox="1"/>
          <p:nvPr/>
        </p:nvSpPr>
        <p:spPr>
          <a:xfrm>
            <a:off x="5480136" y="4866363"/>
            <a:ext cx="351981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Garamond"/>
              </a:rPr>
              <a:t>Main Survey almost finished after 4 years of observations !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6E4A23-D78B-DD4C-52E3-0501FA012BEA}"/>
              </a:ext>
            </a:extLst>
          </p:cNvPr>
          <p:cNvSpPr/>
          <p:nvPr/>
        </p:nvSpPr>
        <p:spPr>
          <a:xfrm>
            <a:off x="4426527" y="3823854"/>
            <a:ext cx="339436" cy="277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AD0210E-1784-48E5-CB79-8EB62F6324DE}"/>
              </a:ext>
            </a:extLst>
          </p:cNvPr>
          <p:cNvSpPr/>
          <p:nvPr/>
        </p:nvSpPr>
        <p:spPr>
          <a:xfrm>
            <a:off x="4445316" y="1061865"/>
            <a:ext cx="339436" cy="277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49A847-D3FC-0D0D-282E-00122D44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38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5C6D7-CBC9-B780-3A03-945FA6A53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75D4D-5811-FA58-D2E2-FE74A896B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3" y="1619"/>
            <a:ext cx="2289646" cy="997573"/>
          </a:xfrm>
          <a:prstGeom prst="rect">
            <a:avLst/>
          </a:prstGeom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25FFFA45-D196-E8D0-EF1D-777A144223C9}"/>
              </a:ext>
            </a:extLst>
          </p:cNvPr>
          <p:cNvSpPr txBox="1"/>
          <p:nvPr/>
        </p:nvSpPr>
        <p:spPr>
          <a:xfrm>
            <a:off x="2751634" y="191507"/>
            <a:ext cx="6173772" cy="500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800" b="1">
                <a:latin typeface="Garamond"/>
              </a:rPr>
              <a:t>DESI Extension </a:t>
            </a:r>
            <a:endParaRPr lang="en-US"/>
          </a:p>
        </p:txBody>
      </p:sp>
      <p:sp>
        <p:nvSpPr>
          <p:cNvPr id="3" name="ZoneTexte 15">
            <a:extLst>
              <a:ext uri="{FF2B5EF4-FFF2-40B4-BE49-F238E27FC236}">
                <a16:creationId xmlns:a16="http://schemas.microsoft.com/office/drawing/2014/main" id="{0EA441FF-9133-7CA7-D2AB-1BC65BB15E1D}"/>
              </a:ext>
            </a:extLst>
          </p:cNvPr>
          <p:cNvSpPr txBox="1"/>
          <p:nvPr/>
        </p:nvSpPr>
        <p:spPr>
          <a:xfrm>
            <a:off x="680952" y="5076323"/>
            <a:ext cx="4669094" cy="684803"/>
          </a:xfrm>
          <a:prstGeom prst="rect">
            <a:avLst/>
          </a:prstGeom>
          <a:noFill/>
          <a:ln w="1270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err="1">
                <a:latin typeface="Garamond"/>
                <a:cs typeface="Arial"/>
              </a:rPr>
              <a:t>Increase</a:t>
            </a:r>
            <a:r>
              <a:rPr lang="fr-FR" sz="2000">
                <a:latin typeface="Garamond"/>
                <a:cs typeface="Arial"/>
              </a:rPr>
              <a:t> sky area 14'000 =&gt; </a:t>
            </a:r>
            <a:r>
              <a:rPr lang="fr-FR" sz="2000" b="1">
                <a:latin typeface="Garamond"/>
                <a:cs typeface="Arial"/>
              </a:rPr>
              <a:t>17'000 deg</a:t>
            </a:r>
            <a:r>
              <a:rPr lang="fr-FR" sz="2000" b="1" baseline="30000">
                <a:latin typeface="Garamond"/>
                <a:cs typeface="Arial"/>
              </a:rPr>
              <a:t>2</a:t>
            </a:r>
          </a:p>
          <a:p>
            <a:pPr algn="ctr"/>
            <a:r>
              <a:rPr lang="fr-FR" sz="2000" b="1" err="1">
                <a:latin typeface="Garamond"/>
                <a:cs typeface="Arial"/>
              </a:rPr>
              <a:t>Bigger</a:t>
            </a:r>
            <a:r>
              <a:rPr lang="fr-FR" sz="2000" b="1">
                <a:latin typeface="Garamond"/>
                <a:cs typeface="Arial"/>
              </a:rPr>
              <a:t> </a:t>
            </a:r>
            <a:r>
              <a:rPr lang="fr-FR" sz="2000" b="1" err="1">
                <a:latin typeface="Garamond"/>
                <a:cs typeface="Arial"/>
              </a:rPr>
              <a:t>Overlap</a:t>
            </a:r>
            <a:r>
              <a:rPr lang="fr-FR" sz="2000" b="1">
                <a:latin typeface="Garamond"/>
                <a:cs typeface="Arial"/>
              </a:rPr>
              <a:t> </a:t>
            </a:r>
            <a:r>
              <a:rPr lang="fr-FR" sz="2000" b="1" err="1">
                <a:latin typeface="Garamond"/>
                <a:cs typeface="Arial"/>
              </a:rPr>
              <a:t>with</a:t>
            </a:r>
            <a:r>
              <a:rPr lang="fr-FR" sz="2000" b="1">
                <a:latin typeface="Garamond"/>
                <a:cs typeface="Arial"/>
              </a:rPr>
              <a:t> LSST </a:t>
            </a:r>
          </a:p>
        </p:txBody>
      </p:sp>
      <p:sp>
        <p:nvSpPr>
          <p:cNvPr id="4" name="ZoneTexte 15">
            <a:extLst>
              <a:ext uri="{FF2B5EF4-FFF2-40B4-BE49-F238E27FC236}">
                <a16:creationId xmlns:a16="http://schemas.microsoft.com/office/drawing/2014/main" id="{0ED380A3-337E-BDB9-99D0-6AA3C94D0195}"/>
              </a:ext>
            </a:extLst>
          </p:cNvPr>
          <p:cNvSpPr txBox="1"/>
          <p:nvPr/>
        </p:nvSpPr>
        <p:spPr>
          <a:xfrm>
            <a:off x="3743566" y="911419"/>
            <a:ext cx="4193105" cy="438582"/>
          </a:xfrm>
          <a:prstGeom prst="rect">
            <a:avLst/>
          </a:prstGeom>
          <a:noFill/>
          <a:ln w="1270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>
                <a:latin typeface="Garamond"/>
                <a:cs typeface="Arial"/>
              </a:rPr>
              <a:t>5 =&gt; </a:t>
            </a:r>
            <a:r>
              <a:rPr lang="fr-FR" sz="2400" b="1">
                <a:latin typeface="Garamond"/>
                <a:cs typeface="Arial"/>
              </a:rPr>
              <a:t>8 </a:t>
            </a:r>
            <a:r>
              <a:rPr lang="fr-FR" sz="2400" b="1" err="1">
                <a:latin typeface="Garamond"/>
                <a:cs typeface="Arial"/>
              </a:rPr>
              <a:t>year</a:t>
            </a:r>
            <a:r>
              <a:rPr lang="fr-FR" sz="2400" b="1">
                <a:latin typeface="Garamond"/>
                <a:cs typeface="Arial"/>
              </a:rPr>
              <a:t> </a:t>
            </a:r>
            <a:r>
              <a:rPr lang="fr-FR" sz="2400" b="1" err="1">
                <a:latin typeface="Garamond"/>
                <a:cs typeface="Arial"/>
              </a:rPr>
              <a:t>survey</a:t>
            </a:r>
            <a:r>
              <a:rPr lang="fr-FR" sz="2400">
                <a:latin typeface="Garamond"/>
                <a:cs typeface="Arial"/>
              </a:rPr>
              <a:t> (</a:t>
            </a:r>
            <a:r>
              <a:rPr lang="fr-FR" sz="2400" err="1">
                <a:latin typeface="Garamond"/>
                <a:cs typeface="Arial"/>
              </a:rPr>
              <a:t>until</a:t>
            </a:r>
            <a:r>
              <a:rPr lang="fr-FR" sz="2400">
                <a:latin typeface="Garamond"/>
                <a:cs typeface="Arial"/>
              </a:rPr>
              <a:t> 2029)</a:t>
            </a:r>
            <a:endParaRPr lang="en-US" sz="2400"/>
          </a:p>
        </p:txBody>
      </p:sp>
      <p:sp>
        <p:nvSpPr>
          <p:cNvPr id="67" name="ZoneTexte 3">
            <a:extLst>
              <a:ext uri="{FF2B5EF4-FFF2-40B4-BE49-F238E27FC236}">
                <a16:creationId xmlns:a16="http://schemas.microsoft.com/office/drawing/2014/main" id="{0DC9B0E1-1870-6EA5-29AE-FEEED5DD9468}"/>
              </a:ext>
            </a:extLst>
          </p:cNvPr>
          <p:cNvSpPr txBox="1"/>
          <p:nvPr/>
        </p:nvSpPr>
        <p:spPr>
          <a:xfrm>
            <a:off x="6202006" y="3197418"/>
            <a:ext cx="2717719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strike="sngStrike">
                <a:solidFill>
                  <a:srgbClr val="C00000"/>
                </a:solidFill>
                <a:latin typeface="Garamond"/>
                <a:cs typeface="Calibri"/>
              </a:rPr>
              <a:t>8M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10M 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Luminous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red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 galaxies (</a:t>
            </a:r>
            <a:r>
              <a:rPr lang="fr-FR" b="1" err="1">
                <a:solidFill>
                  <a:srgbClr val="C00000"/>
                </a:solidFill>
                <a:latin typeface="Garamond"/>
                <a:cs typeface="Calibri"/>
              </a:rPr>
              <a:t>LRGs</a:t>
            </a:r>
            <a:r>
              <a:rPr lang="fr-FR" b="1">
                <a:solidFill>
                  <a:srgbClr val="C00000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b="1">
                <a:latin typeface="Garamond"/>
                <a:cs typeface="Calibri"/>
              </a:rPr>
              <a:t>0.4&lt;z&lt;1.1</a:t>
            </a:r>
          </a:p>
        </p:txBody>
      </p:sp>
      <p:sp>
        <p:nvSpPr>
          <p:cNvPr id="69" name="ZoneTexte 4">
            <a:extLst>
              <a:ext uri="{FF2B5EF4-FFF2-40B4-BE49-F238E27FC236}">
                <a16:creationId xmlns:a16="http://schemas.microsoft.com/office/drawing/2014/main" id="{9169BB86-C4A7-AE46-25A7-7A5EA9974695}"/>
              </a:ext>
            </a:extLst>
          </p:cNvPr>
          <p:cNvSpPr txBox="1"/>
          <p:nvPr/>
        </p:nvSpPr>
        <p:spPr>
          <a:xfrm>
            <a:off x="6202005" y="2414362"/>
            <a:ext cx="2717719" cy="900246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strike="sngStrike">
                <a:solidFill>
                  <a:srgbClr val="0070C0"/>
                </a:solidFill>
                <a:latin typeface="Garamond"/>
                <a:cs typeface="Calibri"/>
              </a:rPr>
              <a:t>17M</a:t>
            </a:r>
            <a:r>
              <a:rPr lang="fr-FR" b="1">
                <a:solidFill>
                  <a:srgbClr val="0070C0"/>
                </a:solidFill>
                <a:latin typeface="Garamond"/>
                <a:cs typeface="Calibri"/>
              </a:rPr>
              <a:t> 21M Emission line galaxies (</a:t>
            </a:r>
            <a:r>
              <a:rPr lang="fr-FR" b="1" err="1">
                <a:solidFill>
                  <a:srgbClr val="0070C0"/>
                </a:solidFill>
                <a:latin typeface="Garamond"/>
                <a:cs typeface="Calibri"/>
              </a:rPr>
              <a:t>ELGs</a:t>
            </a:r>
            <a:r>
              <a:rPr lang="fr-FR" b="1">
                <a:solidFill>
                  <a:srgbClr val="0070C0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sz="1400" b="1">
                <a:latin typeface="Garamond"/>
                <a:cs typeface="Calibri"/>
              </a:rPr>
              <a:t>                        </a:t>
            </a:r>
            <a:r>
              <a:rPr lang="fr-FR" b="1">
                <a:latin typeface="Garamond"/>
                <a:cs typeface="Calibri"/>
              </a:rPr>
              <a:t>0.6&lt;z&lt;1.6</a:t>
            </a:r>
          </a:p>
        </p:txBody>
      </p:sp>
      <p:sp>
        <p:nvSpPr>
          <p:cNvPr id="71" name="ZoneTexte 5">
            <a:extLst>
              <a:ext uri="{FF2B5EF4-FFF2-40B4-BE49-F238E27FC236}">
                <a16:creationId xmlns:a16="http://schemas.microsoft.com/office/drawing/2014/main" id="{5C352394-D532-A2BC-CADB-E4C43230E48E}"/>
              </a:ext>
            </a:extLst>
          </p:cNvPr>
          <p:cNvSpPr txBox="1"/>
          <p:nvPr/>
        </p:nvSpPr>
        <p:spPr>
          <a:xfrm>
            <a:off x="6125806" y="1485925"/>
            <a:ext cx="2895853" cy="931024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strike="sngStrike">
                <a:solidFill>
                  <a:schemeClr val="accent2"/>
                </a:solidFill>
                <a:latin typeface="Garamond"/>
                <a:cs typeface="Calibri"/>
              </a:rPr>
              <a:t>3M</a:t>
            </a:r>
            <a:r>
              <a:rPr lang="fr-FR" b="1">
                <a:solidFill>
                  <a:schemeClr val="accent2"/>
                </a:solidFill>
                <a:latin typeface="Garamond"/>
                <a:cs typeface="Calibri"/>
              </a:rPr>
              <a:t> 3.6M Quasars (</a:t>
            </a:r>
            <a:r>
              <a:rPr lang="fr-FR" b="1" err="1">
                <a:solidFill>
                  <a:schemeClr val="accent2"/>
                </a:solidFill>
                <a:latin typeface="Garamond"/>
                <a:cs typeface="Calibri"/>
              </a:rPr>
              <a:t>QSOs</a:t>
            </a:r>
            <a:r>
              <a:rPr lang="fr-FR" b="1">
                <a:solidFill>
                  <a:schemeClr val="accent2"/>
                </a:solidFill>
                <a:latin typeface="Garamond"/>
                <a:cs typeface="Calibri"/>
              </a:rPr>
              <a:t>)</a:t>
            </a:r>
          </a:p>
          <a:p>
            <a:pPr algn="r"/>
            <a:r>
              <a:rPr lang="fr-FR" b="1">
                <a:latin typeface="Garamond"/>
                <a:cs typeface="Calibri"/>
              </a:rPr>
              <a:t>            0.8&lt;z&lt;2.6</a:t>
            </a:r>
          </a:p>
          <a:p>
            <a:r>
              <a:rPr lang="fr-FR" b="1">
                <a:latin typeface="Garamond"/>
                <a:cs typeface="Calibri"/>
              </a:rPr>
              <a:t>+ </a:t>
            </a:r>
            <a:r>
              <a:rPr lang="fr-FR" sz="2000" b="1">
                <a:solidFill>
                  <a:schemeClr val="accent6"/>
                </a:solidFill>
                <a:latin typeface="Garamond"/>
                <a:cs typeface="Calibri"/>
              </a:rPr>
              <a:t>Ly-</a:t>
            </a:r>
            <a:r>
              <a:rPr lang="fr-FR" sz="2000" b="1">
                <a:solidFill>
                  <a:schemeClr val="accent6"/>
                </a:solidFill>
                <a:latin typeface="Garamond"/>
                <a:ea typeface="+mn-lt"/>
                <a:cs typeface="+mn-lt"/>
              </a:rPr>
              <a:t>α                     </a:t>
            </a:r>
            <a:r>
              <a:rPr lang="fr-FR" b="1">
                <a:solidFill>
                  <a:srgbClr val="000000"/>
                </a:solidFill>
                <a:latin typeface="Garamond"/>
                <a:ea typeface="+mn-lt"/>
                <a:cs typeface="+mn-lt"/>
              </a:rPr>
              <a:t>z</a:t>
            </a:r>
            <a:r>
              <a:rPr lang="fr-FR" b="1">
                <a:latin typeface="Garamond"/>
                <a:ea typeface="+mn-lt"/>
                <a:cs typeface="+mn-lt"/>
              </a:rPr>
              <a:t> &gt; 2.1</a:t>
            </a:r>
            <a:endParaRPr lang="fr-FR" b="1">
              <a:latin typeface="Garamond"/>
              <a:cs typeface="Calibri"/>
            </a:endParaRPr>
          </a:p>
        </p:txBody>
      </p:sp>
      <p:sp>
        <p:nvSpPr>
          <p:cNvPr id="81" name="ZoneTexte 2">
            <a:extLst>
              <a:ext uri="{FF2B5EF4-FFF2-40B4-BE49-F238E27FC236}">
                <a16:creationId xmlns:a16="http://schemas.microsoft.com/office/drawing/2014/main" id="{E5031DA8-96A5-6C0A-44A0-2AAF038CE615}"/>
              </a:ext>
            </a:extLst>
          </p:cNvPr>
          <p:cNvSpPr txBox="1"/>
          <p:nvPr/>
        </p:nvSpPr>
        <p:spPr>
          <a:xfrm>
            <a:off x="6202005" y="4186014"/>
            <a:ext cx="2717720" cy="623248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strike="sngStrike">
                <a:solidFill>
                  <a:schemeClr val="bg1">
                    <a:lumMod val="50000"/>
                  </a:schemeClr>
                </a:solidFill>
                <a:latin typeface="Garamond"/>
                <a:cs typeface="Calibri"/>
              </a:rPr>
              <a:t>13.5M</a:t>
            </a:r>
            <a:r>
              <a:rPr lang="fr-FR" b="1">
                <a:solidFill>
                  <a:schemeClr val="bg1">
                    <a:lumMod val="50000"/>
                  </a:schemeClr>
                </a:solidFill>
                <a:latin typeface="Garamond"/>
                <a:cs typeface="Calibri"/>
              </a:rPr>
              <a:t> 16M Bright galaxies</a:t>
            </a:r>
            <a:endParaRPr lang="fr-FR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fr-FR" sz="1400" b="1">
                <a:solidFill>
                  <a:srgbClr val="000000"/>
                </a:solidFill>
                <a:latin typeface="Garamond"/>
                <a:cs typeface="Calibri"/>
              </a:rPr>
              <a:t>                             </a:t>
            </a:r>
            <a:r>
              <a:rPr lang="fr-FR" b="1">
                <a:solidFill>
                  <a:srgbClr val="000000"/>
                </a:solidFill>
                <a:latin typeface="Garamond"/>
                <a:cs typeface="Calibri"/>
              </a:rPr>
              <a:t> 0</a:t>
            </a:r>
            <a:r>
              <a:rPr lang="fr-FR" b="1">
                <a:latin typeface="Garamond"/>
                <a:cs typeface="Calibri"/>
              </a:rPr>
              <a:t>&lt;z&lt;0.5</a:t>
            </a:r>
            <a:endParaRPr lang="fr-FR">
              <a:cs typeface="Calibri" panose="020F0502020204030204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908582-360A-7E69-ADA3-F4AC75875FB1}"/>
              </a:ext>
            </a:extLst>
          </p:cNvPr>
          <p:cNvSpPr txBox="1"/>
          <p:nvPr/>
        </p:nvSpPr>
        <p:spPr>
          <a:xfrm>
            <a:off x="6125227" y="4872626"/>
            <a:ext cx="2981194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700" b="1" dirty="0">
                <a:solidFill>
                  <a:schemeClr val="accent2">
                    <a:lumMod val="49000"/>
                  </a:schemeClr>
                </a:solidFill>
                <a:latin typeface="Garamond"/>
              </a:rPr>
              <a:t>+ ~5M </a:t>
            </a:r>
            <a:r>
              <a:rPr lang="fr-FR" sz="1700" dirty="0">
                <a:solidFill>
                  <a:schemeClr val="accent2">
                    <a:lumMod val="49000"/>
                  </a:schemeClr>
                </a:solidFill>
                <a:latin typeface="Garamond"/>
              </a:rPr>
              <a:t>New </a:t>
            </a:r>
            <a:r>
              <a:rPr lang="fr-FR" sz="1700" dirty="0" err="1">
                <a:solidFill>
                  <a:schemeClr val="accent2">
                    <a:lumMod val="49000"/>
                  </a:schemeClr>
                </a:solidFill>
                <a:latin typeface="Garamond"/>
              </a:rPr>
              <a:t>sample</a:t>
            </a:r>
            <a:r>
              <a:rPr lang="fr-FR" sz="1700" dirty="0">
                <a:solidFill>
                  <a:schemeClr val="accent2">
                    <a:lumMod val="49000"/>
                  </a:schemeClr>
                </a:solidFill>
                <a:latin typeface="Garamond"/>
              </a:rPr>
              <a:t> of </a:t>
            </a:r>
            <a:r>
              <a:rPr lang="fr-FR" sz="1700" dirty="0" err="1">
                <a:solidFill>
                  <a:schemeClr val="accent2">
                    <a:lumMod val="49000"/>
                  </a:schemeClr>
                </a:solidFill>
                <a:latin typeface="Garamond"/>
              </a:rPr>
              <a:t>LRGs</a:t>
            </a:r>
            <a:r>
              <a:rPr lang="fr-FR" sz="1700" dirty="0">
                <a:solidFill>
                  <a:schemeClr val="accent2">
                    <a:lumMod val="49000"/>
                  </a:schemeClr>
                </a:solidFill>
                <a:latin typeface="Garamond"/>
              </a:rPr>
              <a:t> </a:t>
            </a:r>
            <a:r>
              <a:rPr lang="fr-FR" sz="1700" b="1" dirty="0" err="1">
                <a:solidFill>
                  <a:schemeClr val="accent2">
                    <a:lumMod val="49000"/>
                  </a:schemeClr>
                </a:solidFill>
                <a:latin typeface="Garamond"/>
              </a:rPr>
              <a:t>Luminous</a:t>
            </a:r>
            <a:r>
              <a:rPr lang="fr-FR" sz="1700" b="1" dirty="0">
                <a:solidFill>
                  <a:schemeClr val="accent2">
                    <a:lumMod val="49000"/>
                  </a:schemeClr>
                </a:solidFill>
                <a:latin typeface="Garamond"/>
              </a:rPr>
              <a:t> Galaxies Extension (LGE) </a:t>
            </a:r>
            <a:endParaRPr lang="en-US" sz="1700" dirty="0">
              <a:solidFill>
                <a:schemeClr val="accent2">
                  <a:lumMod val="49000"/>
                </a:schemeClr>
              </a:solidFill>
            </a:endParaRPr>
          </a:p>
          <a:p>
            <a:r>
              <a:rPr lang="fr-FR" sz="1700" dirty="0" err="1">
                <a:solidFill>
                  <a:schemeClr val="accent2">
                    <a:lumMod val="49000"/>
                  </a:schemeClr>
                </a:solidFill>
                <a:latin typeface="Garamond"/>
              </a:rPr>
              <a:t>Increased</a:t>
            </a:r>
            <a:r>
              <a:rPr lang="fr-FR" sz="1700" dirty="0">
                <a:solidFill>
                  <a:schemeClr val="accent2">
                    <a:lumMod val="49000"/>
                  </a:schemeClr>
                </a:solidFill>
                <a:latin typeface="Garamond"/>
              </a:rPr>
              <a:t> </a:t>
            </a:r>
            <a:r>
              <a:rPr lang="fr-FR" sz="1700" dirty="0" err="1">
                <a:solidFill>
                  <a:schemeClr val="accent2">
                    <a:lumMod val="49000"/>
                  </a:schemeClr>
                </a:solidFill>
                <a:latin typeface="Garamond"/>
              </a:rPr>
              <a:t>density</a:t>
            </a:r>
            <a:r>
              <a:rPr lang="fr-FR" sz="1700" dirty="0">
                <a:solidFill>
                  <a:schemeClr val="accent2">
                    <a:lumMod val="49000"/>
                  </a:schemeClr>
                </a:solidFill>
                <a:latin typeface="Garamond"/>
              </a:rPr>
              <a:t> (+50%)</a:t>
            </a:r>
          </a:p>
          <a:p>
            <a:r>
              <a:rPr lang="fr-FR" sz="1700" b="1" dirty="0">
                <a:solidFill>
                  <a:srgbClr val="000000"/>
                </a:solidFill>
                <a:latin typeface="Garamond"/>
              </a:rPr>
              <a:t>                                   0.4&lt;z&lt;1.1</a:t>
            </a:r>
            <a:endParaRPr lang="fr-FR" sz="1700" dirty="0">
              <a:solidFill>
                <a:schemeClr val="accent2">
                  <a:lumMod val="49000"/>
                </a:schemeClr>
              </a:solidFill>
              <a:latin typeface="Garamond"/>
            </a:endParaRPr>
          </a:p>
          <a:p>
            <a:endParaRPr lang="fr-FR" sz="1700">
              <a:solidFill>
                <a:schemeClr val="accent2">
                  <a:lumMod val="49000"/>
                </a:schemeClr>
              </a:solidFill>
              <a:latin typeface="Garamond"/>
            </a:endParaRPr>
          </a:p>
        </p:txBody>
      </p:sp>
      <p:sp>
        <p:nvSpPr>
          <p:cNvPr id="2" name="ZoneTexte 15">
            <a:extLst>
              <a:ext uri="{FF2B5EF4-FFF2-40B4-BE49-F238E27FC236}">
                <a16:creationId xmlns:a16="http://schemas.microsoft.com/office/drawing/2014/main" id="{73454D92-2ED3-2AAF-D77B-252C433FB8FD}"/>
              </a:ext>
            </a:extLst>
          </p:cNvPr>
          <p:cNvSpPr txBox="1"/>
          <p:nvPr/>
        </p:nvSpPr>
        <p:spPr>
          <a:xfrm>
            <a:off x="323960" y="5946883"/>
            <a:ext cx="5383077" cy="43858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400" b="1" err="1">
                <a:latin typeface="Garamond"/>
                <a:cs typeface="Arial"/>
              </a:rPr>
              <a:t>Expected</a:t>
            </a:r>
            <a:r>
              <a:rPr lang="fr-FR" sz="2400" b="1">
                <a:latin typeface="Garamond"/>
                <a:cs typeface="Arial"/>
              </a:rPr>
              <a:t> ~60M </a:t>
            </a:r>
            <a:r>
              <a:rPr lang="fr-FR" sz="2400" b="1" err="1">
                <a:latin typeface="Garamond"/>
                <a:cs typeface="Arial"/>
              </a:rPr>
              <a:t>extragalactic</a:t>
            </a:r>
            <a:r>
              <a:rPr lang="fr-FR" sz="2400" b="1">
                <a:latin typeface="Garamond"/>
                <a:cs typeface="Arial"/>
              </a:rPr>
              <a:t>  </a:t>
            </a:r>
            <a:r>
              <a:rPr lang="fr-FR" sz="2400" b="1" err="1">
                <a:latin typeface="Garamond"/>
                <a:cs typeface="Arial"/>
              </a:rPr>
              <a:t>redshifts</a:t>
            </a:r>
            <a:endParaRPr lang="en-US" b="1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D1172-1D9B-B8B2-7894-3BB19E7E62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51" t="1593" b="1416"/>
          <a:stretch>
            <a:fillRect/>
          </a:stretch>
        </p:blipFill>
        <p:spPr>
          <a:xfrm>
            <a:off x="-158" y="1570301"/>
            <a:ext cx="6024950" cy="34336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E6F3F-87EE-9292-02F0-92B2C8E2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47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F2BAA-29E2-57BC-31D1-2E99FF743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ESI Looks 11 Billion Years Into the Past to Reveal Most Detailed View Ever  of the Expanding Universe | NOIRLab">
            <a:extLst>
              <a:ext uri="{FF2B5EF4-FFF2-40B4-BE49-F238E27FC236}">
                <a16:creationId xmlns:a16="http://schemas.microsoft.com/office/drawing/2014/main" id="{3D0C869D-711E-562C-84B7-5E3AD109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831" t="6625" r="12724" b="13947"/>
          <a:stretch>
            <a:fillRect/>
          </a:stretch>
        </p:blipFill>
        <p:spPr>
          <a:xfrm>
            <a:off x="3591" y="-47325"/>
            <a:ext cx="9153542" cy="6912148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F5EED7-EE09-88FC-3AD9-7BF33C624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54" y="80868"/>
            <a:ext cx="3248254" cy="142708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07FD0A6-C84B-EC2A-4BE0-4F032ED47F2B}"/>
              </a:ext>
            </a:extLst>
          </p:cNvPr>
          <p:cNvSpPr txBox="1"/>
          <p:nvPr/>
        </p:nvSpPr>
        <p:spPr>
          <a:xfrm>
            <a:off x="-402" y="6626312"/>
            <a:ext cx="1970726" cy="230833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i="1" err="1">
                <a:solidFill>
                  <a:srgbClr val="FFFFFF"/>
                </a:solidFill>
                <a:latin typeface="Book Antiqua"/>
              </a:rPr>
              <a:t>Credit</a:t>
            </a:r>
            <a:r>
              <a:rPr lang="fr-FR" sz="1050" i="1">
                <a:solidFill>
                  <a:srgbClr val="FFFFFF"/>
                </a:solidFill>
                <a:latin typeface="Book Antiqua"/>
              </a:rPr>
              <a:t> : DESI 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24D00F-B393-F898-53D7-9C29765A93C7}"/>
              </a:ext>
            </a:extLst>
          </p:cNvPr>
          <p:cNvSpPr txBox="1"/>
          <p:nvPr/>
        </p:nvSpPr>
        <p:spPr>
          <a:xfrm>
            <a:off x="665" y="3894269"/>
            <a:ext cx="915092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rgbClr val="FFFFFF"/>
                </a:solidFill>
                <a:latin typeface="Garamond"/>
              </a:rPr>
              <a:t>Thank you ! </a:t>
            </a:r>
          </a:p>
          <a:p>
            <a:pPr algn="ctr"/>
            <a:endParaRPr lang="en-US" sz="3600" b="1">
              <a:solidFill>
                <a:srgbClr val="FFFFFF"/>
              </a:solidFill>
              <a:latin typeface="Garamond"/>
            </a:endParaRPr>
          </a:p>
          <a:p>
            <a:pPr algn="ctr"/>
            <a:r>
              <a:rPr lang="en-US" sz="3600" b="1">
                <a:solidFill>
                  <a:srgbClr val="FFFFFF"/>
                </a:solidFill>
                <a:latin typeface="Garamond"/>
              </a:rPr>
              <a:t>Stay tune for Rafaela presentation on cosmological results from DESI</a:t>
            </a:r>
          </a:p>
        </p:txBody>
      </p:sp>
    </p:spTree>
    <p:extLst>
      <p:ext uri="{BB962C8B-B14F-4D97-AF65-F5344CB8AC3E}">
        <p14:creationId xmlns:p14="http://schemas.microsoft.com/office/powerpoint/2010/main" val="3541820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660422-3787-0F98-48A6-3EFFDBE3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" y="-66768"/>
            <a:ext cx="9142605" cy="659237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 sz="3000">
                <a:latin typeface="Franklin Gothic"/>
                <a:ea typeface="+mj-lt"/>
                <a:cs typeface="+mj-lt"/>
              </a:rPr>
              <a:t>DESI Imaging </a:t>
            </a:r>
            <a:r>
              <a:rPr lang="fr-FR" sz="3000" err="1">
                <a:latin typeface="Franklin Gothic"/>
                <a:ea typeface="+mj-lt"/>
                <a:cs typeface="+mj-lt"/>
              </a:rPr>
              <a:t>systematics</a:t>
            </a:r>
            <a:r>
              <a:rPr lang="fr-FR" sz="3000">
                <a:latin typeface="Franklin Gothic"/>
                <a:ea typeface="+mj-lt"/>
                <a:cs typeface="+mj-lt"/>
              </a:rPr>
              <a:t>: QSO case</a:t>
            </a:r>
            <a:endParaRPr lang="fr-FR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207" y="5722088"/>
            <a:ext cx="2057400" cy="273844"/>
          </a:xfrm>
        </p:spPr>
        <p:txBody>
          <a:bodyPr/>
          <a:lstStyle/>
          <a:p>
            <a:fld id="{48F63A3B-78C7-47BE-AE5E-E10140E04643}" type="slidenum">
              <a:rPr lang="en-US" sz="1200" dirty="0">
                <a:solidFill>
                  <a:srgbClr val="757070"/>
                </a:solidFill>
                <a:latin typeface="Garamond"/>
              </a:rPr>
              <a:t>34</a:t>
            </a:fld>
            <a:endParaRPr lang="fr-FR" sz="1200">
              <a:solidFill>
                <a:srgbClr val="757070"/>
              </a:solidFill>
              <a:latin typeface="Garamond"/>
            </a:endParaRPr>
          </a:p>
        </p:txBody>
      </p:sp>
      <p:pic>
        <p:nvPicPr>
          <p:cNvPr id="6" name="Image 5" descr="Une image contenant texte, diagramme, capture d’écran&#10;&#10;Description générée automatiquement">
            <a:extLst>
              <a:ext uri="{FF2B5EF4-FFF2-40B4-BE49-F238E27FC236}">
                <a16:creationId xmlns:a16="http://schemas.microsoft.com/office/drawing/2014/main" id="{87CC62DA-00C5-7C8C-8CC2-87E8FD533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20" t="38340"/>
          <a:stretch/>
        </p:blipFill>
        <p:spPr>
          <a:xfrm>
            <a:off x="2482" y="1740675"/>
            <a:ext cx="3858332" cy="2340026"/>
          </a:xfrm>
          <a:prstGeom prst="rect">
            <a:avLst/>
          </a:prstGeom>
        </p:spPr>
      </p:pic>
      <p:pic>
        <p:nvPicPr>
          <p:cNvPr id="4" name="Image 3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9C6951A6-30EE-02A6-CEF5-F78A09E68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557" y="1960935"/>
            <a:ext cx="5289467" cy="37125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2DA888-300B-346F-DE36-73FCD66CB635}"/>
              </a:ext>
            </a:extLst>
          </p:cNvPr>
          <p:cNvSpPr txBox="1"/>
          <p:nvPr/>
        </p:nvSpPr>
        <p:spPr>
          <a:xfrm>
            <a:off x="4123197" y="1475691"/>
            <a:ext cx="4977958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>
                <a:latin typeface="Garamond"/>
                <a:cs typeface="Calibri"/>
              </a:rPr>
              <a:t>Trends in the </a:t>
            </a:r>
            <a:r>
              <a:rPr lang="fr-FR" sz="1500" b="1" err="1">
                <a:latin typeface="Garamond"/>
                <a:cs typeface="Calibri"/>
              </a:rPr>
              <a:t>number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density</a:t>
            </a:r>
            <a:r>
              <a:rPr lang="fr-FR" sz="1500" b="1">
                <a:latin typeface="Garamond"/>
                <a:cs typeface="Calibri"/>
              </a:rPr>
              <a:t> of QSO vs </a:t>
            </a:r>
            <a:r>
              <a:rPr lang="fr-FR" sz="1500" b="1" err="1">
                <a:latin typeface="Garamond"/>
                <a:cs typeface="Calibri"/>
              </a:rPr>
              <a:t>imaging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features</a:t>
            </a:r>
            <a:r>
              <a:rPr lang="fr-FR" sz="1500" b="1">
                <a:latin typeface="Garamond"/>
                <a:cs typeface="Calibri"/>
              </a:rPr>
              <a:t> (</a:t>
            </a:r>
            <a:r>
              <a:rPr lang="fr-FR" sz="1500" b="1" err="1">
                <a:latin typeface="Garamond"/>
                <a:cs typeface="Calibri"/>
              </a:rPr>
              <a:t>north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region</a:t>
            </a:r>
            <a:r>
              <a:rPr lang="fr-FR" sz="1500" b="1">
                <a:latin typeface="Garamond"/>
                <a:cs typeface="Calibri"/>
              </a:rPr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61295A-C2DB-64BB-33C2-AF21824DA7B1}"/>
              </a:ext>
            </a:extLst>
          </p:cNvPr>
          <p:cNvSpPr txBox="1"/>
          <p:nvPr/>
        </p:nvSpPr>
        <p:spPr>
          <a:xfrm>
            <a:off x="109153" y="4079404"/>
            <a:ext cx="2981738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 err="1">
                <a:latin typeface="Garamond"/>
                <a:cs typeface="Calibri"/>
              </a:rPr>
              <a:t>Systematics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need</a:t>
            </a:r>
            <a:r>
              <a:rPr lang="fr-FR" sz="1500" b="1">
                <a:latin typeface="Garamond"/>
                <a:cs typeface="Calibri"/>
              </a:rPr>
              <a:t> to </a:t>
            </a:r>
            <a:r>
              <a:rPr lang="fr-FR" sz="1500" b="1" err="1">
                <a:latin typeface="Garamond"/>
                <a:cs typeface="Calibri"/>
              </a:rPr>
              <a:t>be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estimated</a:t>
            </a:r>
            <a:r>
              <a:rPr lang="fr-FR" sz="1500" b="1">
                <a:latin typeface="Garamond"/>
                <a:cs typeface="Calibri"/>
              </a:rPr>
              <a:t> for </a:t>
            </a:r>
            <a:r>
              <a:rPr lang="fr-FR" sz="1500" b="1" err="1">
                <a:latin typeface="Garamond"/>
                <a:cs typeface="Calibri"/>
              </a:rPr>
              <a:t>each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photometric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regions</a:t>
            </a:r>
            <a:endParaRPr lang="fr-FR" sz="1500" b="1">
              <a:latin typeface="Garamond"/>
              <a:cs typeface="Calibri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456E7C-17B4-9FF7-03F0-4513BBB92DEE}"/>
              </a:ext>
            </a:extLst>
          </p:cNvPr>
          <p:cNvSpPr txBox="1"/>
          <p:nvPr/>
        </p:nvSpPr>
        <p:spPr>
          <a:xfrm>
            <a:off x="7307473" y="5753895"/>
            <a:ext cx="1425500" cy="2308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i="1" err="1">
                <a:latin typeface="Book Antiqua"/>
              </a:rPr>
              <a:t>Chaussidon</a:t>
            </a:r>
            <a:r>
              <a:rPr lang="en-US" sz="1050" i="1">
                <a:latin typeface="Book Antiqua"/>
              </a:rPr>
              <a:t> et al. 2022</a:t>
            </a:r>
            <a:endParaRPr lang="fr-FR" sz="180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E83F44-82E2-C019-CF8B-7BE9D4837DA1}"/>
              </a:ext>
            </a:extLst>
          </p:cNvPr>
          <p:cNvSpPr txBox="1"/>
          <p:nvPr/>
        </p:nvSpPr>
        <p:spPr>
          <a:xfrm>
            <a:off x="200853" y="4605234"/>
            <a:ext cx="3063737" cy="14542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500">
                <a:latin typeface="Garamond"/>
                <a:ea typeface="Calibri"/>
                <a:cs typeface="Calibri"/>
              </a:rPr>
              <a:t>Trends are </a:t>
            </a:r>
            <a:r>
              <a:rPr lang="fr-FR" sz="1500" err="1">
                <a:latin typeface="Garamond"/>
                <a:ea typeface="Calibri"/>
                <a:cs typeface="Calibri"/>
              </a:rPr>
              <a:t>corrected</a:t>
            </a:r>
            <a:r>
              <a:rPr lang="fr-FR" sz="1500">
                <a:latin typeface="Garamond"/>
                <a:ea typeface="Calibri"/>
                <a:cs typeface="Calibri"/>
              </a:rPr>
              <a:t> </a:t>
            </a:r>
            <a:r>
              <a:rPr lang="fr-FR" sz="1500" err="1">
                <a:latin typeface="Garamond"/>
                <a:ea typeface="Calibri"/>
                <a:cs typeface="Calibri"/>
              </a:rPr>
              <a:t>using</a:t>
            </a:r>
            <a:r>
              <a:rPr lang="fr-FR" sz="1500">
                <a:latin typeface="Garamond"/>
                <a:ea typeface="Calibri"/>
                <a:cs typeface="Calibri"/>
              </a:rPr>
              <a:t> </a:t>
            </a:r>
            <a:r>
              <a:rPr lang="fr-FR" sz="1500" err="1">
                <a:latin typeface="Garamond"/>
                <a:ea typeface="Calibri"/>
                <a:cs typeface="Calibri"/>
              </a:rPr>
              <a:t>different</a:t>
            </a:r>
            <a:r>
              <a:rPr lang="fr-FR" sz="1500">
                <a:latin typeface="Garamond"/>
                <a:ea typeface="Calibri"/>
                <a:cs typeface="Calibri"/>
              </a:rPr>
              <a:t> </a:t>
            </a:r>
            <a:r>
              <a:rPr lang="fr-FR" sz="1500" err="1">
                <a:latin typeface="Garamond"/>
                <a:ea typeface="Calibri"/>
                <a:cs typeface="Calibri"/>
              </a:rPr>
              <a:t>regression</a:t>
            </a:r>
            <a:r>
              <a:rPr lang="fr-FR" sz="1500">
                <a:latin typeface="Garamond"/>
                <a:ea typeface="Calibri"/>
                <a:cs typeface="Calibri"/>
              </a:rPr>
              <a:t> techniques:</a:t>
            </a:r>
          </a:p>
          <a:p>
            <a:pPr marL="557213" lvl="1" indent="-214313">
              <a:buFont typeface="Calibri"/>
              <a:buChar char="-"/>
            </a:pPr>
            <a:r>
              <a:rPr lang="fr-FR" sz="1500" b="1" err="1">
                <a:latin typeface="Garamond"/>
                <a:ea typeface="Calibri"/>
                <a:cs typeface="Calibri"/>
              </a:rPr>
              <a:t>Linear</a:t>
            </a:r>
            <a:endParaRPr lang="fr-FR" sz="1500" b="1">
              <a:latin typeface="Garamond"/>
              <a:ea typeface="Calibri"/>
              <a:cs typeface="Calibri"/>
            </a:endParaRPr>
          </a:p>
          <a:p>
            <a:pPr marL="557213" lvl="1" indent="-214313">
              <a:buFont typeface="Calibri"/>
              <a:buChar char="-"/>
            </a:pPr>
            <a:r>
              <a:rPr lang="fr-FR" sz="1500" b="1">
                <a:solidFill>
                  <a:srgbClr val="FFC000"/>
                </a:solidFill>
                <a:latin typeface="Garamond"/>
                <a:ea typeface="Calibri"/>
                <a:cs typeface="Calibri"/>
              </a:rPr>
              <a:t>Neural network (NN)</a:t>
            </a:r>
          </a:p>
          <a:p>
            <a:pPr marL="557213" lvl="1" indent="-214313">
              <a:buFont typeface="Calibri"/>
              <a:buChar char="-"/>
            </a:pPr>
            <a:r>
              <a:rPr lang="fr-FR" sz="1500" b="1" err="1">
                <a:solidFill>
                  <a:schemeClr val="accent6"/>
                </a:solidFill>
                <a:latin typeface="Garamond"/>
                <a:ea typeface="Calibri"/>
                <a:cs typeface="Calibri"/>
              </a:rPr>
              <a:t>Random</a:t>
            </a:r>
            <a:r>
              <a:rPr lang="fr-FR" sz="1500" b="1">
                <a:solidFill>
                  <a:schemeClr val="accent6"/>
                </a:solidFill>
                <a:latin typeface="Garamond"/>
                <a:ea typeface="Calibri"/>
                <a:cs typeface="Calibri"/>
              </a:rPr>
              <a:t> forets</a:t>
            </a:r>
          </a:p>
          <a:p>
            <a:pPr lvl="1"/>
            <a:endParaRPr lang="fr-FR" sz="1500">
              <a:latin typeface="Garamond"/>
              <a:ea typeface="Calibri"/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E38355-F1DB-2A91-A53D-E41ED3DFF847}"/>
              </a:ext>
            </a:extLst>
          </p:cNvPr>
          <p:cNvSpPr txBox="1"/>
          <p:nvPr/>
        </p:nvSpPr>
        <p:spPr>
          <a:xfrm rot="16200000">
            <a:off x="2280439" y="3176806"/>
            <a:ext cx="2981738" cy="30008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>
                <a:latin typeface="Garamond"/>
                <a:cs typeface="Calibri"/>
              </a:rPr>
              <a:t>Relation QSO </a:t>
            </a:r>
            <a:r>
              <a:rPr lang="fr-FR" sz="1500" b="1" err="1">
                <a:latin typeface="Garamond"/>
                <a:cs typeface="Calibri"/>
              </a:rPr>
              <a:t>target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density</a:t>
            </a:r>
            <a:r>
              <a:rPr lang="fr-FR" sz="1500" b="1">
                <a:latin typeface="Garamond"/>
                <a:cs typeface="Calibri"/>
              </a:rPr>
              <a:t> -1</a:t>
            </a:r>
            <a:endParaRPr lang="fr-FR" sz="135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4D2CBAE-56DE-DFFF-E8B3-9C2E3E34904D}"/>
              </a:ext>
            </a:extLst>
          </p:cNvPr>
          <p:cNvSpPr txBox="1"/>
          <p:nvPr/>
        </p:nvSpPr>
        <p:spPr>
          <a:xfrm>
            <a:off x="2613" y="1511915"/>
            <a:ext cx="3089562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800" b="1">
                <a:latin typeface="Garamond"/>
                <a:cs typeface="Calibri"/>
              </a:rPr>
              <a:t>TS use </a:t>
            </a:r>
            <a:r>
              <a:rPr lang="fr-FR" sz="1800" b="1" err="1">
                <a:latin typeface="Garamond"/>
                <a:cs typeface="Calibri"/>
              </a:rPr>
              <a:t>Legacy</a:t>
            </a:r>
            <a:r>
              <a:rPr lang="fr-FR" sz="1800" b="1">
                <a:latin typeface="Garamond"/>
                <a:cs typeface="Calibri"/>
              </a:rPr>
              <a:t> </a:t>
            </a:r>
            <a:r>
              <a:rPr lang="fr-FR" sz="1800" b="1" err="1">
                <a:latin typeface="Garamond"/>
                <a:cs typeface="Calibri"/>
              </a:rPr>
              <a:t>survey</a:t>
            </a:r>
            <a:r>
              <a:rPr lang="fr-FR" sz="1800" b="1">
                <a:latin typeface="Garamond"/>
                <a:cs typeface="Calibri"/>
              </a:rPr>
              <a:t> DR9:</a:t>
            </a:r>
            <a:endParaRPr lang="fr-FR" sz="1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5093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207" y="5722088"/>
            <a:ext cx="2057400" cy="273844"/>
          </a:xfrm>
        </p:spPr>
        <p:txBody>
          <a:bodyPr/>
          <a:lstStyle/>
          <a:p>
            <a:fld id="{48F63A3B-78C7-47BE-AE5E-E10140E04643}" type="slidenum">
              <a:rPr lang="en-US" sz="1200" dirty="0">
                <a:solidFill>
                  <a:srgbClr val="757070"/>
                </a:solidFill>
                <a:latin typeface="Garamond"/>
              </a:rPr>
              <a:t>35</a:t>
            </a:fld>
            <a:endParaRPr lang="fr-FR" sz="12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5620FF2-B8FA-71C1-2F13-785BFF46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007" y="3570"/>
            <a:ext cx="9142605" cy="659237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 sz="3000" err="1">
                <a:latin typeface="Franklin Gothic"/>
                <a:ea typeface="+mj-lt"/>
                <a:cs typeface="+mj-lt"/>
              </a:rPr>
              <a:t>Spectroscopic</a:t>
            </a:r>
            <a:r>
              <a:rPr lang="fr-FR" sz="3000">
                <a:latin typeface="Franklin Gothic"/>
                <a:ea typeface="+mj-lt"/>
                <a:cs typeface="+mj-lt"/>
              </a:rPr>
              <a:t> </a:t>
            </a:r>
            <a:r>
              <a:rPr lang="fr-FR" sz="3000" err="1">
                <a:latin typeface="Franklin Gothic"/>
                <a:ea typeface="+mj-lt"/>
                <a:cs typeface="+mj-lt"/>
              </a:rPr>
              <a:t>systematics</a:t>
            </a:r>
            <a:r>
              <a:rPr lang="fr-FR" sz="3000">
                <a:latin typeface="Franklin Gothic"/>
                <a:ea typeface="+mj-lt"/>
                <a:cs typeface="+mj-lt"/>
              </a:rPr>
              <a:t>: ELG case</a:t>
            </a:r>
            <a:endParaRPr lang="fr-FR" err="1"/>
          </a:p>
        </p:txBody>
      </p:sp>
      <p:pic>
        <p:nvPicPr>
          <p:cNvPr id="3" name="Image 2" descr="Une image contenant texte, diagramme, capture d’écran, Tracé&#10;&#10;Description générée automatiquement">
            <a:extLst>
              <a:ext uri="{FF2B5EF4-FFF2-40B4-BE49-F238E27FC236}">
                <a16:creationId xmlns:a16="http://schemas.microsoft.com/office/drawing/2014/main" id="{6BDA7C81-2A02-37E5-5172-608B17FE6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2" y="2042913"/>
            <a:ext cx="2805172" cy="2408506"/>
          </a:xfrm>
          <a:prstGeom prst="rect">
            <a:avLst/>
          </a:prstGeom>
        </p:spPr>
      </p:pic>
      <p:pic>
        <p:nvPicPr>
          <p:cNvPr id="16" name="Image 15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id="{53B118CD-2914-58AA-6107-1DF9AAED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157" y="2123682"/>
            <a:ext cx="2345838" cy="22785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73E4C13-71BD-EEEC-F9BB-712C1E652107}"/>
              </a:ext>
            </a:extLst>
          </p:cNvPr>
          <p:cNvSpPr txBox="1"/>
          <p:nvPr/>
        </p:nvSpPr>
        <p:spPr>
          <a:xfrm>
            <a:off x="528274" y="1513756"/>
            <a:ext cx="3890648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>
                <a:latin typeface="Garamond"/>
                <a:cs typeface="Calibri"/>
              </a:rPr>
              <a:t>Trends in the </a:t>
            </a:r>
            <a:r>
              <a:rPr lang="fr-FR" sz="1500" b="1" err="1">
                <a:latin typeface="Garamond"/>
                <a:cs typeface="Calibri"/>
              </a:rPr>
              <a:t>spectroscopic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sucess</a:t>
            </a:r>
            <a:r>
              <a:rPr lang="fr-FR" sz="1500" b="1">
                <a:latin typeface="Garamond"/>
                <a:cs typeface="Calibri"/>
              </a:rPr>
              <a:t> rate vs </a:t>
            </a:r>
            <a:r>
              <a:rPr lang="fr-FR" sz="1500" b="1" err="1">
                <a:latin typeface="Garamond"/>
                <a:cs typeface="Calibri"/>
              </a:rPr>
              <a:t>spectroscopic</a:t>
            </a:r>
            <a:r>
              <a:rPr lang="fr-FR" sz="1500" b="1">
                <a:latin typeface="Garamond"/>
                <a:cs typeface="Calibri"/>
              </a:rPr>
              <a:t> </a:t>
            </a:r>
            <a:r>
              <a:rPr lang="fr-FR" sz="1500" b="1" err="1">
                <a:latin typeface="Garamond"/>
                <a:cs typeface="Calibri"/>
              </a:rPr>
              <a:t>features</a:t>
            </a:r>
            <a:r>
              <a:rPr lang="fr-FR" sz="1500" b="1">
                <a:latin typeface="Garamond"/>
                <a:cs typeface="Calibri"/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BCF4C3-A7DF-A1AF-5FB7-D880EE828054}"/>
              </a:ext>
            </a:extLst>
          </p:cNvPr>
          <p:cNvSpPr txBox="1"/>
          <p:nvPr/>
        </p:nvSpPr>
        <p:spPr>
          <a:xfrm>
            <a:off x="380056" y="4449484"/>
            <a:ext cx="16588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 err="1">
                <a:latin typeface="Garamond"/>
                <a:cs typeface="Calibri"/>
              </a:rPr>
              <a:t>Across</a:t>
            </a:r>
            <a:r>
              <a:rPr lang="fr-FR" sz="1350">
                <a:latin typeface="Garamond"/>
                <a:cs typeface="Calibri"/>
              </a:rPr>
              <a:t> the focal plane</a:t>
            </a:r>
            <a:endParaRPr lang="fr-FR" sz="1350">
              <a:latin typeface="Garamond"/>
              <a:ea typeface="Calibri"/>
              <a:cs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9EC290B-D391-EE6F-1137-9F7B24D3666A}"/>
              </a:ext>
            </a:extLst>
          </p:cNvPr>
          <p:cNvSpPr txBox="1"/>
          <p:nvPr/>
        </p:nvSpPr>
        <p:spPr>
          <a:xfrm>
            <a:off x="3544293" y="4446292"/>
            <a:ext cx="16588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>
                <a:latin typeface="Garamond"/>
                <a:cs typeface="Calibri"/>
              </a:rPr>
              <a:t>Vs the SNR</a:t>
            </a:r>
          </a:p>
        </p:txBody>
      </p:sp>
      <p:pic>
        <p:nvPicPr>
          <p:cNvPr id="2" name="Image 1" descr="Une image contenant ligne,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A372FA6D-1D08-3ECE-6580-A90E1A3C5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639" y="2113612"/>
            <a:ext cx="2341168" cy="235545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7644D62-9522-8B0F-4138-64C5C25173CE}"/>
              </a:ext>
            </a:extLst>
          </p:cNvPr>
          <p:cNvSpPr txBox="1"/>
          <p:nvPr/>
        </p:nvSpPr>
        <p:spPr>
          <a:xfrm>
            <a:off x="5992455" y="1505557"/>
            <a:ext cx="2837476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>
                <a:latin typeface="Garamond"/>
              </a:rPr>
              <a:t>Redshift </a:t>
            </a:r>
            <a:r>
              <a:rPr lang="en-US" sz="1500" b="1" err="1">
                <a:latin typeface="Garamond"/>
              </a:rPr>
              <a:t>catastrophics</a:t>
            </a:r>
            <a:r>
              <a:rPr lang="en-US" sz="1500" b="1">
                <a:latin typeface="Garamond"/>
              </a:rPr>
              <a:t> failure </a:t>
            </a:r>
            <a:r>
              <a:rPr lang="en-US" sz="1500">
                <a:latin typeface="Garamond"/>
              </a:rPr>
              <a:t>with sky-residual lines confusion</a:t>
            </a:r>
            <a:endParaRPr lang="fr-FR" sz="1800">
              <a:ea typeface="Calibri"/>
              <a:cs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C55318-5736-313E-5757-76FBEF1D4258}"/>
              </a:ext>
            </a:extLst>
          </p:cNvPr>
          <p:cNvSpPr txBox="1"/>
          <p:nvPr/>
        </p:nvSpPr>
        <p:spPr>
          <a:xfrm>
            <a:off x="305173" y="4718420"/>
            <a:ext cx="19383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>
                <a:latin typeface="Garamond"/>
                <a:cs typeface="Calibri"/>
              </a:rPr>
              <a:t>+ lots of </a:t>
            </a:r>
            <a:r>
              <a:rPr lang="fr-FR" sz="1350" err="1">
                <a:latin typeface="Garamond"/>
                <a:cs typeface="Calibri"/>
              </a:rPr>
              <a:t>other</a:t>
            </a:r>
            <a:r>
              <a:rPr lang="fr-FR" sz="1350">
                <a:latin typeface="Garamond"/>
                <a:cs typeface="Calibri"/>
              </a:rPr>
              <a:t> </a:t>
            </a:r>
            <a:r>
              <a:rPr lang="fr-FR" sz="1350" err="1">
                <a:latin typeface="Garamond"/>
                <a:cs typeface="Calibri"/>
              </a:rPr>
              <a:t>features</a:t>
            </a:r>
            <a:r>
              <a:rPr lang="fr-FR" sz="1350">
                <a:latin typeface="Garamond"/>
                <a:cs typeface="Calibri"/>
              </a:rPr>
              <a:t>...</a:t>
            </a:r>
            <a:endParaRPr lang="fr-FR" sz="135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897A59-4355-5833-67D7-34D173232DBD}"/>
              </a:ext>
            </a:extLst>
          </p:cNvPr>
          <p:cNvSpPr txBox="1"/>
          <p:nvPr/>
        </p:nvSpPr>
        <p:spPr>
          <a:xfrm>
            <a:off x="1039930" y="5376905"/>
            <a:ext cx="6810719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 b="1">
                <a:latin typeface="Garamond"/>
                <a:cs typeface="Calibri"/>
              </a:rPr>
              <a:t>Trends </a:t>
            </a:r>
            <a:r>
              <a:rPr lang="fr-FR" sz="1350" b="1" err="1">
                <a:latin typeface="Garamond"/>
                <a:cs typeface="Calibri"/>
              </a:rPr>
              <a:t>with</a:t>
            </a:r>
            <a:r>
              <a:rPr lang="fr-FR" sz="1350" b="1">
                <a:latin typeface="Garamond"/>
                <a:cs typeface="Calibri"/>
              </a:rPr>
              <a:t> </a:t>
            </a:r>
            <a:r>
              <a:rPr lang="fr-FR" sz="1350" b="1" err="1">
                <a:latin typeface="Garamond"/>
                <a:cs typeface="Calibri"/>
              </a:rPr>
              <a:t>spectroscopy</a:t>
            </a:r>
            <a:r>
              <a:rPr lang="fr-FR" sz="1350" b="1">
                <a:latin typeface="Garamond"/>
                <a:cs typeface="Calibri"/>
              </a:rPr>
              <a:t> are minors and have &lt; 0.2</a:t>
            </a:r>
            <a:r>
              <a:rPr lang="fr-FR" sz="1350" b="1">
                <a:latin typeface="Garamond"/>
                <a:ea typeface="+mn-lt"/>
                <a:cs typeface="+mn-lt"/>
              </a:rPr>
              <a:t>σ</a:t>
            </a:r>
            <a:r>
              <a:rPr lang="fr-FR" sz="1350" b="1">
                <a:latin typeface="Garamond"/>
                <a:cs typeface="Calibri"/>
              </a:rPr>
              <a:t> impact on clustering </a:t>
            </a:r>
            <a:r>
              <a:rPr lang="fr-FR" sz="1350" b="1" err="1">
                <a:latin typeface="Garamond"/>
                <a:cs typeface="Calibri"/>
              </a:rPr>
              <a:t>measurements</a:t>
            </a:r>
            <a:r>
              <a:rPr lang="fr-FR" sz="1350" b="1">
                <a:latin typeface="Garamond"/>
                <a:cs typeface="Calibri"/>
              </a:rPr>
              <a:t> </a:t>
            </a:r>
          </a:p>
        </p:txBody>
      </p:sp>
      <p:sp>
        <p:nvSpPr>
          <p:cNvPr id="14" name="Signe Plus 13">
            <a:extLst>
              <a:ext uri="{FF2B5EF4-FFF2-40B4-BE49-F238E27FC236}">
                <a16:creationId xmlns:a16="http://schemas.microsoft.com/office/drawing/2014/main" id="{228B3441-6DE2-A479-3742-7ABC041AF9D1}"/>
              </a:ext>
            </a:extLst>
          </p:cNvPr>
          <p:cNvSpPr/>
          <p:nvPr/>
        </p:nvSpPr>
        <p:spPr>
          <a:xfrm>
            <a:off x="5077039" y="1568266"/>
            <a:ext cx="471383" cy="40463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FFF98C7-773F-6958-F774-E7168C4BDC5B}"/>
              </a:ext>
            </a:extLst>
          </p:cNvPr>
          <p:cNvSpPr txBox="1"/>
          <p:nvPr/>
        </p:nvSpPr>
        <p:spPr>
          <a:xfrm rot="16200000">
            <a:off x="5787584" y="2969713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Garamond"/>
              </a:rPr>
              <a:t>z estimated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D99830-3D9D-5AD6-5D5A-5CFEF895EADE}"/>
              </a:ext>
            </a:extLst>
          </p:cNvPr>
          <p:cNvSpPr txBox="1"/>
          <p:nvPr/>
        </p:nvSpPr>
        <p:spPr>
          <a:xfrm>
            <a:off x="7080760" y="4379692"/>
            <a:ext cx="1481729" cy="25391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latin typeface="Garamond"/>
              </a:rPr>
              <a:t>z true</a:t>
            </a:r>
            <a:endParaRPr lang="fr-FR" sz="1350" b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1D8B4F2-1747-F1CF-8215-3FF82DDDD077}"/>
              </a:ext>
            </a:extLst>
          </p:cNvPr>
          <p:cNvSpPr txBox="1"/>
          <p:nvPr/>
        </p:nvSpPr>
        <p:spPr>
          <a:xfrm>
            <a:off x="232093" y="4955579"/>
            <a:ext cx="525473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350">
                <a:latin typeface="Garamond"/>
                <a:cs typeface="Calibri"/>
              </a:rPr>
              <a:t>=&gt; </a:t>
            </a:r>
            <a:r>
              <a:rPr lang="fr-FR" sz="1350" err="1">
                <a:latin typeface="Garamond"/>
                <a:cs typeface="Calibri"/>
              </a:rPr>
              <a:t>We</a:t>
            </a:r>
            <a:r>
              <a:rPr lang="fr-FR" sz="1350">
                <a:latin typeface="Garamond"/>
                <a:cs typeface="Calibri"/>
              </a:rPr>
              <a:t> </a:t>
            </a:r>
            <a:r>
              <a:rPr lang="fr-FR" sz="1350" err="1">
                <a:latin typeface="Garamond"/>
                <a:cs typeface="Calibri"/>
              </a:rPr>
              <a:t>observed</a:t>
            </a:r>
            <a:r>
              <a:rPr lang="fr-FR" sz="1350">
                <a:latin typeface="Garamond"/>
                <a:cs typeface="Calibri"/>
              </a:rPr>
              <a:t> </a:t>
            </a:r>
            <a:r>
              <a:rPr lang="fr-FR" sz="1350" err="1">
                <a:latin typeface="Garamond"/>
                <a:cs typeface="Calibri"/>
              </a:rPr>
              <a:t>only</a:t>
            </a:r>
            <a:r>
              <a:rPr lang="fr-FR" sz="1350">
                <a:latin typeface="Garamond"/>
                <a:cs typeface="Calibri"/>
              </a:rPr>
              <a:t> </a:t>
            </a:r>
            <a:r>
              <a:rPr lang="fr-FR" sz="1350" b="1" err="1">
                <a:latin typeface="Garamond"/>
                <a:cs typeface="Calibri"/>
              </a:rPr>
              <a:t>small</a:t>
            </a:r>
            <a:r>
              <a:rPr lang="fr-FR" sz="1350" b="1">
                <a:latin typeface="Garamond"/>
                <a:cs typeface="Calibri"/>
              </a:rPr>
              <a:t> trends </a:t>
            </a:r>
            <a:r>
              <a:rPr lang="fr-FR" sz="1350" b="1" err="1">
                <a:latin typeface="Garamond"/>
                <a:cs typeface="Calibri"/>
              </a:rPr>
              <a:t>according</a:t>
            </a:r>
            <a:r>
              <a:rPr lang="fr-FR" sz="1350" b="1">
                <a:latin typeface="Garamond"/>
                <a:cs typeface="Calibri"/>
              </a:rPr>
              <a:t> to </a:t>
            </a:r>
            <a:r>
              <a:rPr lang="fr-FR" sz="1350" b="1" err="1">
                <a:latin typeface="Garamond"/>
                <a:cs typeface="Calibri"/>
              </a:rPr>
              <a:t>spectroscopic</a:t>
            </a:r>
            <a:r>
              <a:rPr lang="fr-FR" sz="1350" b="1">
                <a:latin typeface="Garamond"/>
                <a:cs typeface="Calibri"/>
              </a:rPr>
              <a:t> </a:t>
            </a:r>
            <a:r>
              <a:rPr lang="fr-FR" sz="1350" b="1" err="1">
                <a:latin typeface="Garamond"/>
                <a:cs typeface="Calibri"/>
              </a:rPr>
              <a:t>features</a:t>
            </a:r>
            <a:endParaRPr lang="fr-FR" sz="1350" b="1">
              <a:ea typeface="Calibri"/>
              <a:cs typeface="Calibri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854500F-CCCE-8317-0DFB-63765A10F04C}"/>
              </a:ext>
            </a:extLst>
          </p:cNvPr>
          <p:cNvSpPr txBox="1"/>
          <p:nvPr/>
        </p:nvSpPr>
        <p:spPr>
          <a:xfrm>
            <a:off x="5616614" y="2114913"/>
            <a:ext cx="1185550" cy="48474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50">
                <a:latin typeface="Garamond"/>
              </a:rPr>
              <a:t>[OII] line confusion</a:t>
            </a:r>
            <a:endParaRPr lang="fr-FR" sz="1350">
              <a:latin typeface="Garamond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AD9B12A-3EB9-A713-9162-F9C5DC150823}"/>
              </a:ext>
            </a:extLst>
          </p:cNvPr>
          <p:cNvCxnSpPr/>
          <p:nvPr/>
        </p:nvCxnSpPr>
        <p:spPr>
          <a:xfrm>
            <a:off x="6544301" y="2385283"/>
            <a:ext cx="368764" cy="4063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852288B5-4AEE-6D32-25CA-A573F1D21E9B}"/>
              </a:ext>
            </a:extLst>
          </p:cNvPr>
          <p:cNvSpPr txBox="1"/>
          <p:nvPr/>
        </p:nvSpPr>
        <p:spPr>
          <a:xfrm>
            <a:off x="7411350" y="4733545"/>
            <a:ext cx="1693431" cy="4457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</a:rPr>
              <a:t>Yu et al. 2024</a:t>
            </a:r>
          </a:p>
          <a:p>
            <a:r>
              <a:rPr lang="en-US" sz="1200" i="1">
                <a:latin typeface="Book Antiqua"/>
              </a:rPr>
              <a:t>Krolewski et al. 2024</a:t>
            </a:r>
            <a:endParaRPr lang="en-US" sz="135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7113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5C8E271C-B29C-3D80-EDD3-8D1F23EE0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9" y="1560545"/>
            <a:ext cx="3657476" cy="1830192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207" y="5722088"/>
            <a:ext cx="2057400" cy="273844"/>
          </a:xfrm>
        </p:spPr>
        <p:txBody>
          <a:bodyPr/>
          <a:lstStyle/>
          <a:p>
            <a:fld id="{48F63A3B-78C7-47BE-AE5E-E10140E04643}" type="slidenum">
              <a:rPr lang="en-US" sz="1200" dirty="0">
                <a:solidFill>
                  <a:srgbClr val="757070"/>
                </a:solidFill>
                <a:latin typeface="Garamond"/>
              </a:rPr>
              <a:t>36</a:t>
            </a:fld>
            <a:endParaRPr lang="fr-FR" sz="12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9F2AF2-BAE0-6AD9-4AC1-86DD61E28479}"/>
              </a:ext>
            </a:extLst>
          </p:cNvPr>
          <p:cNvSpPr/>
          <p:nvPr/>
        </p:nvSpPr>
        <p:spPr>
          <a:xfrm>
            <a:off x="2319260" y="2195552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5620FF2-B8FA-71C1-2F13-785BFF46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" y="856424"/>
            <a:ext cx="9142605" cy="659237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 sz="3000" err="1">
                <a:latin typeface="Franklin Gothic"/>
                <a:ea typeface="+mj-lt"/>
                <a:cs typeface="+mj-lt"/>
              </a:rPr>
              <a:t>Fiber</a:t>
            </a:r>
            <a:r>
              <a:rPr lang="fr-FR" sz="3000">
                <a:latin typeface="Franklin Gothic"/>
                <a:ea typeface="+mj-lt"/>
                <a:cs typeface="+mj-lt"/>
              </a:rPr>
              <a:t> </a:t>
            </a:r>
            <a:r>
              <a:rPr lang="fr-FR" sz="3000" err="1">
                <a:latin typeface="Franklin Gothic"/>
                <a:ea typeface="+mj-lt"/>
                <a:cs typeface="+mj-lt"/>
              </a:rPr>
              <a:t>assignment</a:t>
            </a:r>
            <a:r>
              <a:rPr lang="fr-FR" sz="3000">
                <a:latin typeface="Franklin Gothic"/>
                <a:ea typeface="+mj-lt"/>
                <a:cs typeface="+mj-lt"/>
              </a:rPr>
              <a:t> (FA)</a:t>
            </a:r>
            <a:endParaRPr lang="fr-FR" sz="3000" err="1">
              <a:latin typeface="Franklin Gothic"/>
              <a:cs typeface="Calibri Light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DC27B8A-CDD3-7892-11CF-331CBC5DB50B}"/>
              </a:ext>
            </a:extLst>
          </p:cNvPr>
          <p:cNvSpPr/>
          <p:nvPr/>
        </p:nvSpPr>
        <p:spPr>
          <a:xfrm>
            <a:off x="3201829" y="2021932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4FD95813-0F5A-F4DD-0776-46EC218C5D9F}"/>
              </a:ext>
            </a:extLst>
          </p:cNvPr>
          <p:cNvCxnSpPr>
            <a:cxnSpLocks/>
          </p:cNvCxnSpPr>
          <p:nvPr/>
        </p:nvCxnSpPr>
        <p:spPr>
          <a:xfrm flipH="1">
            <a:off x="4152946" y="1827973"/>
            <a:ext cx="398068" cy="36246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E7CF05C5-1C2F-6112-55EB-1E2B03979B5E}"/>
              </a:ext>
            </a:extLst>
          </p:cNvPr>
          <p:cNvSpPr txBox="1"/>
          <p:nvPr/>
        </p:nvSpPr>
        <p:spPr>
          <a:xfrm>
            <a:off x="4535416" y="1508270"/>
            <a:ext cx="1261548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err="1">
                <a:latin typeface="Garamond"/>
                <a:cs typeface="Arial"/>
              </a:rPr>
              <a:t>Fiber</a:t>
            </a:r>
            <a:r>
              <a:rPr lang="fr-FR" sz="1800">
                <a:latin typeface="Garamond"/>
                <a:cs typeface="Arial"/>
              </a:rPr>
              <a:t> </a:t>
            </a:r>
            <a:r>
              <a:rPr lang="fr-FR" sz="1800" err="1">
                <a:latin typeface="Garamond"/>
                <a:cs typeface="Arial"/>
              </a:rPr>
              <a:t>patrol</a:t>
            </a:r>
            <a:r>
              <a:rPr lang="fr-FR" sz="1800">
                <a:latin typeface="Garamond"/>
                <a:cs typeface="Arial"/>
              </a:rPr>
              <a:t> radius</a:t>
            </a:r>
            <a:endParaRPr lang="fr-FR" sz="1800">
              <a:ea typeface="Calibri"/>
              <a:cs typeface="Calibri"/>
            </a:endParaRPr>
          </a:p>
        </p:txBody>
      </p:sp>
      <p:pic>
        <p:nvPicPr>
          <p:cNvPr id="14" name="Image 13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9F4A2C52-3DCD-0390-7944-991CC7279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179" y="1484318"/>
            <a:ext cx="3291185" cy="2573900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8784D06-03B9-DCF2-9EEC-D19F812EB38D}"/>
              </a:ext>
            </a:extLst>
          </p:cNvPr>
          <p:cNvCxnSpPr>
            <a:cxnSpLocks/>
          </p:cNvCxnSpPr>
          <p:nvPr/>
        </p:nvCxnSpPr>
        <p:spPr>
          <a:xfrm>
            <a:off x="5774951" y="1726432"/>
            <a:ext cx="1655130" cy="3403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F6B9D90C-4B40-7481-5B6F-160E7AA37710}"/>
              </a:ext>
            </a:extLst>
          </p:cNvPr>
          <p:cNvSpPr txBox="1"/>
          <p:nvPr/>
        </p:nvSpPr>
        <p:spPr>
          <a:xfrm>
            <a:off x="5669408" y="3986009"/>
            <a:ext cx="387471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err="1">
                <a:latin typeface="Garamond"/>
                <a:cs typeface="Arial"/>
              </a:rPr>
              <a:t>Missing</a:t>
            </a:r>
            <a:r>
              <a:rPr lang="fr-FR" sz="1800">
                <a:latin typeface="Garamond"/>
                <a:cs typeface="Arial"/>
              </a:rPr>
              <a:t> pairs at </a:t>
            </a:r>
            <a:r>
              <a:rPr lang="fr-FR" sz="1800" err="1">
                <a:latin typeface="Garamond"/>
                <a:cs typeface="Arial"/>
              </a:rPr>
              <a:t>small</a:t>
            </a:r>
            <a:r>
              <a:rPr lang="fr-FR" sz="1800">
                <a:latin typeface="Garamond"/>
                <a:cs typeface="Arial"/>
              </a:rPr>
              <a:t> </a:t>
            </a:r>
            <a:r>
              <a:rPr lang="fr-FR" sz="1800" err="1">
                <a:latin typeface="Garamond"/>
                <a:cs typeface="Arial"/>
              </a:rPr>
              <a:t>separations</a:t>
            </a:r>
            <a:r>
              <a:rPr lang="fr-FR" sz="1800">
                <a:latin typeface="Garamond"/>
                <a:cs typeface="Arial"/>
              </a:rPr>
              <a:t>!</a:t>
            </a:r>
            <a:endParaRPr lang="fr-FR" sz="1500" err="1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9B00591-69F0-D815-124F-829DC699FD6B}"/>
              </a:ext>
            </a:extLst>
          </p:cNvPr>
          <p:cNvSpPr txBox="1"/>
          <p:nvPr/>
        </p:nvSpPr>
        <p:spPr>
          <a:xfrm>
            <a:off x="7688070" y="3237312"/>
            <a:ext cx="1519586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500" b="1">
                <a:latin typeface="Garamond"/>
                <a:cs typeface="Calibri"/>
              </a:rPr>
              <a:t>Y1 FA </a:t>
            </a:r>
            <a:r>
              <a:rPr lang="fr-FR" sz="1500" b="1" err="1">
                <a:latin typeface="Garamond"/>
                <a:cs typeface="Calibri"/>
              </a:rPr>
              <a:t>mocks</a:t>
            </a:r>
            <a:endParaRPr lang="fr-FR" sz="1350" err="1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4E950E3-4EFC-585F-9997-7C381037403E}"/>
              </a:ext>
            </a:extLst>
          </p:cNvPr>
          <p:cNvSpPr txBox="1"/>
          <p:nvPr/>
        </p:nvSpPr>
        <p:spPr>
          <a:xfrm>
            <a:off x="7119510" y="5662107"/>
            <a:ext cx="15425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i="1">
                <a:latin typeface="Book Antiqua"/>
              </a:rPr>
              <a:t>Pinon et al. in 2024</a:t>
            </a:r>
            <a:endParaRPr lang="fr-FR" sz="2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480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5C8E271C-B29C-3D80-EDD3-8D1F23EE0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9" y="1560545"/>
            <a:ext cx="3657476" cy="1830192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207" y="5722088"/>
            <a:ext cx="2057400" cy="273844"/>
          </a:xfrm>
        </p:spPr>
        <p:txBody>
          <a:bodyPr/>
          <a:lstStyle/>
          <a:p>
            <a:fld id="{48F63A3B-78C7-47BE-AE5E-E10140E04643}" type="slidenum">
              <a:rPr lang="en-US" sz="1200" dirty="0">
                <a:solidFill>
                  <a:srgbClr val="757070"/>
                </a:solidFill>
                <a:latin typeface="Garamond"/>
              </a:rPr>
              <a:t>37</a:t>
            </a:fld>
            <a:endParaRPr lang="fr-FR" sz="1200">
              <a:solidFill>
                <a:srgbClr val="757070"/>
              </a:solidFill>
              <a:latin typeface="Garamond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B267698-7EA7-BF31-A62A-418C0BDE41CD}"/>
              </a:ext>
            </a:extLst>
          </p:cNvPr>
          <p:cNvCxnSpPr>
            <a:cxnSpLocks/>
          </p:cNvCxnSpPr>
          <p:nvPr/>
        </p:nvCxnSpPr>
        <p:spPr>
          <a:xfrm flipH="1">
            <a:off x="4152946" y="1827973"/>
            <a:ext cx="398068" cy="36246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E5129E92-7324-CA7B-F61F-EAA8B9C1AE64}"/>
              </a:ext>
            </a:extLst>
          </p:cNvPr>
          <p:cNvSpPr txBox="1"/>
          <p:nvPr/>
        </p:nvSpPr>
        <p:spPr>
          <a:xfrm>
            <a:off x="4535416" y="1508270"/>
            <a:ext cx="1261548" cy="6232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err="1">
                <a:latin typeface="Garamond"/>
                <a:cs typeface="Arial"/>
              </a:rPr>
              <a:t>Fiber</a:t>
            </a:r>
            <a:r>
              <a:rPr lang="fr-FR" sz="1800">
                <a:latin typeface="Garamond"/>
                <a:cs typeface="Arial"/>
              </a:rPr>
              <a:t> </a:t>
            </a:r>
            <a:r>
              <a:rPr lang="fr-FR" sz="1800" err="1">
                <a:latin typeface="Garamond"/>
                <a:cs typeface="Arial"/>
              </a:rPr>
              <a:t>patrol</a:t>
            </a:r>
            <a:r>
              <a:rPr lang="fr-FR" sz="1800">
                <a:latin typeface="Garamond"/>
                <a:cs typeface="Arial"/>
              </a:rPr>
              <a:t> radius</a:t>
            </a:r>
            <a:endParaRPr lang="fr-FR" sz="1800">
              <a:ea typeface="Calibri"/>
              <a:cs typeface="Calibri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9F2AF2-BAE0-6AD9-4AC1-86DD61E28479}"/>
              </a:ext>
            </a:extLst>
          </p:cNvPr>
          <p:cNvSpPr/>
          <p:nvPr/>
        </p:nvSpPr>
        <p:spPr>
          <a:xfrm>
            <a:off x="2319260" y="2195552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5620FF2-B8FA-71C1-2F13-785BFF46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" y="3570"/>
            <a:ext cx="9142605" cy="659237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 sz="3000" err="1">
                <a:latin typeface="Franklin Gothic"/>
                <a:ea typeface="+mj-lt"/>
                <a:cs typeface="+mj-lt"/>
              </a:rPr>
              <a:t>Fiber</a:t>
            </a:r>
            <a:r>
              <a:rPr lang="fr-FR" sz="3000">
                <a:latin typeface="Franklin Gothic"/>
                <a:ea typeface="+mj-lt"/>
                <a:cs typeface="+mj-lt"/>
              </a:rPr>
              <a:t> </a:t>
            </a:r>
            <a:r>
              <a:rPr lang="fr-FR" sz="3000" err="1">
                <a:latin typeface="Franklin Gothic"/>
                <a:ea typeface="+mj-lt"/>
                <a:cs typeface="+mj-lt"/>
              </a:rPr>
              <a:t>assignment</a:t>
            </a:r>
            <a:r>
              <a:rPr lang="fr-FR" sz="3000">
                <a:latin typeface="Franklin Gothic"/>
                <a:ea typeface="+mj-lt"/>
                <a:cs typeface="+mj-lt"/>
              </a:rPr>
              <a:t> (FA)</a:t>
            </a:r>
            <a:endParaRPr lang="fr-FR" sz="3000" err="1">
              <a:latin typeface="Franklin Gothic"/>
              <a:cs typeface="Calibri Light"/>
            </a:endParaRPr>
          </a:p>
        </p:txBody>
      </p:sp>
      <p:pic>
        <p:nvPicPr>
          <p:cNvPr id="2" name="Image 1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0887742A-CE8E-DE04-25D7-4B821D421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179" y="1484318"/>
            <a:ext cx="3291185" cy="2573900"/>
          </a:xfrm>
          <a:prstGeom prst="rect">
            <a:avLst/>
          </a:prstGeom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7EC621E-CECD-8400-A954-9EA5CA1F6734}"/>
              </a:ext>
            </a:extLst>
          </p:cNvPr>
          <p:cNvCxnSpPr>
            <a:cxnSpLocks/>
          </p:cNvCxnSpPr>
          <p:nvPr/>
        </p:nvCxnSpPr>
        <p:spPr>
          <a:xfrm>
            <a:off x="5774951" y="1726432"/>
            <a:ext cx="1655130" cy="3403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4DC27B8A-CDD3-7892-11CF-331CBC5DB50B}"/>
              </a:ext>
            </a:extLst>
          </p:cNvPr>
          <p:cNvSpPr/>
          <p:nvPr/>
        </p:nvSpPr>
        <p:spPr>
          <a:xfrm>
            <a:off x="3201829" y="2021932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45AA315-1F7E-8D7B-ACAD-1C2983AAFFB0}"/>
              </a:ext>
            </a:extLst>
          </p:cNvPr>
          <p:cNvSpPr txBox="1"/>
          <p:nvPr/>
        </p:nvSpPr>
        <p:spPr>
          <a:xfrm>
            <a:off x="5669408" y="3986009"/>
            <a:ext cx="387471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err="1">
                <a:latin typeface="Garamond"/>
                <a:cs typeface="Arial"/>
              </a:rPr>
              <a:t>Missing</a:t>
            </a:r>
            <a:r>
              <a:rPr lang="fr-FR" sz="1800">
                <a:latin typeface="Garamond"/>
                <a:cs typeface="Arial"/>
              </a:rPr>
              <a:t> pairs at </a:t>
            </a:r>
            <a:r>
              <a:rPr lang="fr-FR" sz="1800" err="1">
                <a:latin typeface="Garamond"/>
                <a:cs typeface="Arial"/>
              </a:rPr>
              <a:t>small</a:t>
            </a:r>
            <a:r>
              <a:rPr lang="fr-FR" sz="1800">
                <a:latin typeface="Garamond"/>
                <a:cs typeface="Arial"/>
              </a:rPr>
              <a:t> </a:t>
            </a:r>
            <a:r>
              <a:rPr lang="fr-FR" sz="1800" err="1">
                <a:latin typeface="Garamond"/>
                <a:cs typeface="Arial"/>
              </a:rPr>
              <a:t>separations</a:t>
            </a:r>
            <a:r>
              <a:rPr lang="fr-FR" sz="1800">
                <a:latin typeface="Garamond"/>
                <a:cs typeface="Arial"/>
              </a:rPr>
              <a:t>!</a:t>
            </a:r>
            <a:endParaRPr lang="fr-FR" sz="1500" err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A0E6A4-B318-4A06-79E3-8FB314507FDC}"/>
              </a:ext>
            </a:extLst>
          </p:cNvPr>
          <p:cNvSpPr txBox="1"/>
          <p:nvPr/>
        </p:nvSpPr>
        <p:spPr>
          <a:xfrm>
            <a:off x="7119510" y="5662107"/>
            <a:ext cx="154255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i="1">
                <a:latin typeface="Book Antiqua"/>
              </a:rPr>
              <a:t>Pinon et al. in 2024</a:t>
            </a:r>
            <a:endParaRPr lang="fr-FR" sz="2400">
              <a:ea typeface="Calibri"/>
              <a:cs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FB1A6A1-71E5-9B44-B3D1-B56478D3E0C2}"/>
              </a:ext>
            </a:extLst>
          </p:cNvPr>
          <p:cNvSpPr txBox="1"/>
          <p:nvPr/>
        </p:nvSpPr>
        <p:spPr>
          <a:xfrm>
            <a:off x="1264933" y="3514776"/>
            <a:ext cx="2721584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b="1">
                <a:latin typeface="Garamond"/>
                <a:cs typeface="Arial"/>
              </a:rPr>
              <a:t>Tests on ELG Y1 DESI </a:t>
            </a:r>
            <a:r>
              <a:rPr lang="fr-FR" sz="1500" b="1" err="1">
                <a:latin typeface="Garamond"/>
                <a:cs typeface="Arial"/>
              </a:rPr>
              <a:t>mocks</a:t>
            </a:r>
            <a:endParaRPr lang="fr-FR" sz="1350" b="1" err="1">
              <a:cs typeface="Calibri"/>
            </a:endParaRPr>
          </a:p>
        </p:txBody>
      </p:sp>
      <p:pic>
        <p:nvPicPr>
          <p:cNvPr id="4" name="Image 3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EE05901A-A01A-EDF2-782F-B35AF5CC3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460" y="3763690"/>
            <a:ext cx="4313366" cy="2117607"/>
          </a:xfrm>
          <a:prstGeom prst="rect">
            <a:avLst/>
          </a:prstGeom>
        </p:spPr>
      </p:pic>
      <p:sp>
        <p:nvSpPr>
          <p:cNvPr id="5" name="ZoneTexte 15">
            <a:extLst>
              <a:ext uri="{FF2B5EF4-FFF2-40B4-BE49-F238E27FC236}">
                <a16:creationId xmlns:a16="http://schemas.microsoft.com/office/drawing/2014/main" id="{8C96EE25-5664-7B6D-7AFD-6B9850472A43}"/>
              </a:ext>
            </a:extLst>
          </p:cNvPr>
          <p:cNvSpPr txBox="1"/>
          <p:nvPr/>
        </p:nvSpPr>
        <p:spPr>
          <a:xfrm>
            <a:off x="5397956" y="4528489"/>
            <a:ext cx="3435732" cy="9002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b="1">
                <a:latin typeface="Garamond"/>
                <a:cs typeface="Arial"/>
              </a:rPr>
              <a:t>Cut pair </a:t>
            </a:r>
            <a:r>
              <a:rPr lang="fr-FR" sz="1800" b="1" err="1">
                <a:latin typeface="Garamond"/>
                <a:cs typeface="Arial"/>
              </a:rPr>
              <a:t>separation</a:t>
            </a:r>
            <a:r>
              <a:rPr lang="fr-FR" sz="1800" b="1">
                <a:latin typeface="Garamond"/>
                <a:cs typeface="Arial"/>
              </a:rPr>
              <a:t> &lt; 0.05 </a:t>
            </a:r>
            <a:r>
              <a:rPr lang="fr-FR" sz="1800" b="1" err="1">
                <a:latin typeface="Garamond"/>
                <a:cs typeface="Arial"/>
              </a:rPr>
              <a:t>deg</a:t>
            </a:r>
            <a:r>
              <a:rPr lang="fr-FR" sz="1800">
                <a:latin typeface="Garamond"/>
                <a:cs typeface="Arial"/>
              </a:rPr>
              <a:t> (~ size of the </a:t>
            </a:r>
            <a:r>
              <a:rPr lang="fr-FR" sz="1800" err="1">
                <a:latin typeface="Garamond"/>
                <a:cs typeface="Arial"/>
              </a:rPr>
              <a:t>patrol</a:t>
            </a:r>
            <a:r>
              <a:rPr lang="fr-FR" sz="1800">
                <a:latin typeface="Garamond"/>
                <a:cs typeface="Arial"/>
              </a:rPr>
              <a:t> radius) leads to</a:t>
            </a:r>
            <a:r>
              <a:rPr lang="fr-FR" sz="1800" b="1">
                <a:latin typeface="Garamond"/>
                <a:cs typeface="Arial"/>
              </a:rPr>
              <a:t> </a:t>
            </a:r>
            <a:r>
              <a:rPr lang="fr-FR" sz="1800" b="1" err="1">
                <a:latin typeface="Garamond"/>
                <a:cs typeface="Arial"/>
              </a:rPr>
              <a:t>unbiased</a:t>
            </a:r>
            <a:r>
              <a:rPr lang="fr-FR" sz="1800" b="1">
                <a:latin typeface="Garamond"/>
                <a:cs typeface="Arial"/>
              </a:rPr>
              <a:t> </a:t>
            </a:r>
            <a:r>
              <a:rPr lang="fr-FR" sz="1800" b="1" err="1">
                <a:latin typeface="Garamond"/>
                <a:cs typeface="Arial"/>
              </a:rPr>
              <a:t>measurement</a:t>
            </a:r>
            <a:r>
              <a:rPr lang="fr-FR" sz="1800" b="1">
                <a:latin typeface="Garamond"/>
                <a:cs typeface="Arial"/>
              </a:rPr>
              <a:t> with FA</a:t>
            </a:r>
            <a:endParaRPr lang="fr-FR" sz="1500" b="1">
              <a:ea typeface="Calibri"/>
              <a:cs typeface="Calibri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AA933B9-0A74-132F-060B-C23D7259404F}"/>
              </a:ext>
            </a:extLst>
          </p:cNvPr>
          <p:cNvSpPr txBox="1"/>
          <p:nvPr/>
        </p:nvSpPr>
        <p:spPr>
          <a:xfrm>
            <a:off x="7688070" y="3237312"/>
            <a:ext cx="1519586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500" b="1">
                <a:latin typeface="Garamond"/>
                <a:cs typeface="Calibri"/>
              </a:rPr>
              <a:t>Y1 FA </a:t>
            </a:r>
            <a:r>
              <a:rPr lang="fr-FR" sz="1500" b="1" err="1">
                <a:latin typeface="Garamond"/>
                <a:cs typeface="Calibri"/>
              </a:rPr>
              <a:t>mocks</a:t>
            </a:r>
            <a:endParaRPr lang="fr-FR" sz="1350" err="1"/>
          </a:p>
        </p:txBody>
      </p:sp>
    </p:spTree>
    <p:extLst>
      <p:ext uri="{BB962C8B-B14F-4D97-AF65-F5344CB8AC3E}">
        <p14:creationId xmlns:p14="http://schemas.microsoft.com/office/powerpoint/2010/main" val="19349625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5C8E271C-B29C-3D80-EDD3-8D1F23EE0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3" y="1685691"/>
            <a:ext cx="3657476" cy="1830192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207" y="5722088"/>
            <a:ext cx="2057400" cy="273844"/>
          </a:xfrm>
        </p:spPr>
        <p:txBody>
          <a:bodyPr/>
          <a:lstStyle/>
          <a:p>
            <a:fld id="{48F63A3B-78C7-47BE-AE5E-E10140E04643}" type="slidenum">
              <a:rPr lang="en-US" sz="1200" dirty="0">
                <a:solidFill>
                  <a:srgbClr val="757070"/>
                </a:solidFill>
                <a:latin typeface="Garamond"/>
              </a:rPr>
              <a:t>38</a:t>
            </a:fld>
            <a:endParaRPr lang="fr-FR" sz="1200">
              <a:solidFill>
                <a:srgbClr val="757070"/>
              </a:solidFill>
              <a:latin typeface="Garamond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B267698-7EA7-BF31-A62A-418C0BDE41CD}"/>
              </a:ext>
            </a:extLst>
          </p:cNvPr>
          <p:cNvCxnSpPr>
            <a:cxnSpLocks/>
          </p:cNvCxnSpPr>
          <p:nvPr/>
        </p:nvCxnSpPr>
        <p:spPr>
          <a:xfrm flipH="1">
            <a:off x="3660644" y="1895141"/>
            <a:ext cx="514025" cy="4204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E5129E92-7324-CA7B-F61F-EAA8B9C1AE64}"/>
              </a:ext>
            </a:extLst>
          </p:cNvPr>
          <p:cNvSpPr txBox="1"/>
          <p:nvPr/>
        </p:nvSpPr>
        <p:spPr>
          <a:xfrm>
            <a:off x="4034832" y="1633416"/>
            <a:ext cx="1261548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Fiber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patrol</a:t>
            </a:r>
            <a:r>
              <a:rPr lang="fr-FR" sz="1500">
                <a:latin typeface="Garamond"/>
                <a:cs typeface="Arial"/>
              </a:rPr>
              <a:t> radius</a:t>
            </a:r>
            <a:endParaRPr lang="fr-FR" sz="1500">
              <a:cs typeface="Calibri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9F2AF2-BAE0-6AD9-4AC1-86DD61E28479}"/>
              </a:ext>
            </a:extLst>
          </p:cNvPr>
          <p:cNvSpPr/>
          <p:nvPr/>
        </p:nvSpPr>
        <p:spPr>
          <a:xfrm>
            <a:off x="1818676" y="2320699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5620FF2-B8FA-71C1-2F13-785BFF46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" y="3570"/>
            <a:ext cx="9142605" cy="659237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fr-FR" sz="2700" err="1">
                <a:latin typeface="Franklin Gothic"/>
                <a:ea typeface="+mj-lt"/>
                <a:cs typeface="+mj-lt"/>
              </a:rPr>
              <a:t>Fiber</a:t>
            </a:r>
            <a:r>
              <a:rPr lang="fr-FR" sz="2700">
                <a:latin typeface="Franklin Gothic"/>
                <a:ea typeface="+mj-lt"/>
                <a:cs typeface="+mj-lt"/>
              </a:rPr>
              <a:t> </a:t>
            </a:r>
            <a:r>
              <a:rPr lang="fr-FR" sz="2700" err="1">
                <a:latin typeface="Franklin Gothic"/>
                <a:ea typeface="+mj-lt"/>
                <a:cs typeface="+mj-lt"/>
              </a:rPr>
              <a:t>assignment</a:t>
            </a:r>
            <a:r>
              <a:rPr lang="fr-FR" sz="2700">
                <a:latin typeface="Franklin Gothic"/>
                <a:ea typeface="+mj-lt"/>
                <a:cs typeface="+mj-lt"/>
              </a:rPr>
              <a:t>: </a:t>
            </a:r>
            <a:br>
              <a:rPr lang="fr-FR" sz="2700">
                <a:latin typeface="Franklin Gothic"/>
                <a:ea typeface="+mj-lt"/>
                <a:cs typeface="+mj-lt"/>
              </a:rPr>
            </a:br>
            <a:r>
              <a:rPr lang="fr-FR" sz="2100" b="1" err="1">
                <a:latin typeface="Franklin Gothic"/>
                <a:ea typeface="+mj-lt"/>
                <a:cs typeface="+mj-lt"/>
              </a:rPr>
              <a:t>Pairwise</a:t>
            </a:r>
            <a:r>
              <a:rPr lang="fr-FR" sz="2100" b="1">
                <a:latin typeface="Franklin Gothic"/>
                <a:ea typeface="+mj-lt"/>
                <a:cs typeface="+mj-lt"/>
              </a:rPr>
              <a:t>-Inverse-</a:t>
            </a:r>
            <a:r>
              <a:rPr lang="fr-FR" sz="2100" b="1" err="1">
                <a:latin typeface="Franklin Gothic"/>
                <a:ea typeface="+mj-lt"/>
                <a:cs typeface="+mj-lt"/>
              </a:rPr>
              <a:t>Probability</a:t>
            </a:r>
            <a:r>
              <a:rPr lang="fr-FR" sz="2100">
                <a:latin typeface="Franklin Gothic"/>
                <a:ea typeface="+mj-lt"/>
                <a:cs typeface="+mj-lt"/>
              </a:rPr>
              <a:t> (PIP) weighting </a:t>
            </a:r>
            <a:r>
              <a:rPr lang="fr-FR" sz="2100" err="1">
                <a:latin typeface="Franklin Gothic"/>
                <a:ea typeface="+mj-lt"/>
                <a:cs typeface="+mj-lt"/>
              </a:rPr>
              <a:t>scheme</a:t>
            </a:r>
            <a:endParaRPr lang="fr-FR" sz="2100">
              <a:latin typeface="Franklin Gothic"/>
              <a:cs typeface="Calibri Light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DC27B8A-CDD3-7892-11CF-331CBC5DB50B}"/>
              </a:ext>
            </a:extLst>
          </p:cNvPr>
          <p:cNvSpPr/>
          <p:nvPr/>
        </p:nvSpPr>
        <p:spPr>
          <a:xfrm>
            <a:off x="2701245" y="2147078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7" name="Image 6" descr="Une image contenant texte, Police&#10;&#10;Description générée automatiquement">
            <a:extLst>
              <a:ext uri="{FF2B5EF4-FFF2-40B4-BE49-F238E27FC236}">
                <a16:creationId xmlns:a16="http://schemas.microsoft.com/office/drawing/2014/main" id="{7AFA0873-FEB6-D83A-DAB4-E141E7F7D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072" b="-581"/>
          <a:stretch/>
        </p:blipFill>
        <p:spPr>
          <a:xfrm>
            <a:off x="121490" y="4029923"/>
            <a:ext cx="1163496" cy="8724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4CF9F60-6E09-9441-431F-FDD7E8352D30}"/>
              </a:ext>
            </a:extLst>
          </p:cNvPr>
          <p:cNvSpPr txBox="1"/>
          <p:nvPr/>
        </p:nvSpPr>
        <p:spPr>
          <a:xfrm>
            <a:off x="1303053" y="4031563"/>
            <a:ext cx="2508080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Number</a:t>
            </a:r>
            <a:r>
              <a:rPr lang="fr-FR" sz="1500">
                <a:latin typeface="Garamond"/>
                <a:cs typeface="Arial"/>
              </a:rPr>
              <a:t> of FA runs</a:t>
            </a:r>
            <a:endParaRPr lang="fr-FR" sz="135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863339-484E-CD74-6428-C7DAE1F8D9FB}"/>
              </a:ext>
            </a:extLst>
          </p:cNvPr>
          <p:cNvSpPr txBox="1"/>
          <p:nvPr/>
        </p:nvSpPr>
        <p:spPr>
          <a:xfrm>
            <a:off x="1402715" y="4433419"/>
            <a:ext cx="2334146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Number</a:t>
            </a:r>
            <a:r>
              <a:rPr lang="fr-FR" sz="1500">
                <a:latin typeface="Garamond"/>
                <a:cs typeface="Arial"/>
              </a:rPr>
              <a:t> of time the </a:t>
            </a:r>
            <a:r>
              <a:rPr lang="fr-FR" sz="1500" err="1">
                <a:latin typeface="Garamond"/>
                <a:cs typeface="Arial"/>
              </a:rPr>
              <a:t>galaxy</a:t>
            </a:r>
            <a:r>
              <a:rPr lang="fr-FR" sz="1500">
                <a:latin typeface="Garamond"/>
                <a:cs typeface="Arial"/>
              </a:rPr>
              <a:t> pair has been </a:t>
            </a:r>
            <a:r>
              <a:rPr lang="fr-FR" sz="1500" err="1">
                <a:latin typeface="Garamond"/>
                <a:cs typeface="Arial"/>
              </a:rPr>
              <a:t>observed</a:t>
            </a:r>
            <a:r>
              <a:rPr lang="fr-FR" sz="1500">
                <a:latin typeface="Garamond"/>
                <a:cs typeface="Arial"/>
              </a:rPr>
              <a:t> 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632412-D823-1830-F547-E020D28BF12F}"/>
              </a:ext>
            </a:extLst>
          </p:cNvPr>
          <p:cNvSpPr txBox="1"/>
          <p:nvPr/>
        </p:nvSpPr>
        <p:spPr>
          <a:xfrm>
            <a:off x="798297" y="4235968"/>
            <a:ext cx="977128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w</a:t>
            </a:r>
            <a:r>
              <a:rPr lang="fr-FR" sz="1500" baseline="-25000" err="1">
                <a:latin typeface="Garamond"/>
                <a:cs typeface="Arial"/>
              </a:rPr>
              <a:t>ij</a:t>
            </a:r>
            <a:r>
              <a:rPr lang="fr-FR" sz="1500" baseline="-25000">
                <a:latin typeface="Garamond"/>
                <a:cs typeface="Arial"/>
              </a:rPr>
              <a:t> </a:t>
            </a:r>
            <a:r>
              <a:rPr lang="fr-FR" sz="1500">
                <a:latin typeface="Garamond"/>
                <a:cs typeface="Arial"/>
              </a:rPr>
              <a:t>= </a:t>
            </a:r>
            <a:endParaRPr lang="fr-FR" sz="1350" err="1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310857F-EDB7-2490-988F-CE15F401D656}"/>
              </a:ext>
            </a:extLst>
          </p:cNvPr>
          <p:cNvCxnSpPr/>
          <p:nvPr/>
        </p:nvCxnSpPr>
        <p:spPr>
          <a:xfrm>
            <a:off x="1508777" y="4383507"/>
            <a:ext cx="2179208" cy="1669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90D7675-6A7F-541B-92B5-9A8A4207893E}"/>
              </a:ext>
            </a:extLst>
          </p:cNvPr>
          <p:cNvSpPr txBox="1"/>
          <p:nvPr/>
        </p:nvSpPr>
        <p:spPr>
          <a:xfrm>
            <a:off x="17767" y="3604677"/>
            <a:ext cx="4015515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Statistical</a:t>
            </a:r>
            <a:r>
              <a:rPr lang="fr-FR" sz="1500">
                <a:latin typeface="Garamond"/>
                <a:cs typeface="Arial"/>
              </a:rPr>
              <a:t> estimation to observe a </a:t>
            </a:r>
            <a:r>
              <a:rPr lang="fr-FR" sz="1500" b="1" err="1">
                <a:latin typeface="Garamond"/>
                <a:cs typeface="Arial"/>
              </a:rPr>
              <a:t>galaxy</a:t>
            </a:r>
            <a:r>
              <a:rPr lang="fr-FR" sz="1500" b="1">
                <a:latin typeface="Garamond"/>
                <a:cs typeface="Arial"/>
              </a:rPr>
              <a:t> pair</a:t>
            </a:r>
            <a:r>
              <a:rPr lang="fr-FR" sz="1500">
                <a:latin typeface="Garamond"/>
                <a:cs typeface="Arial"/>
              </a:rPr>
              <a:t>:</a:t>
            </a:r>
            <a:endParaRPr lang="fr-FR" sz="135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461BC3-0A86-3F85-69E6-89D5E8564231}"/>
              </a:ext>
            </a:extLst>
          </p:cNvPr>
          <p:cNvSpPr txBox="1"/>
          <p:nvPr/>
        </p:nvSpPr>
        <p:spPr>
          <a:xfrm>
            <a:off x="2730321" y="5145241"/>
            <a:ext cx="1886885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>
                <a:latin typeface="Garamond"/>
                <a:cs typeface="Arial"/>
              </a:rPr>
              <a:t>= 0 for </a:t>
            </a:r>
            <a:r>
              <a:rPr lang="fr-FR" sz="1500" err="1">
                <a:latin typeface="Garamond"/>
                <a:cs typeface="Arial"/>
              </a:rPr>
              <a:t>galaxy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inside</a:t>
            </a:r>
            <a:r>
              <a:rPr lang="fr-FR" sz="1500">
                <a:latin typeface="Garamond"/>
                <a:cs typeface="Arial"/>
              </a:rPr>
              <a:t> the </a:t>
            </a:r>
            <a:r>
              <a:rPr lang="fr-FR" sz="1500" err="1">
                <a:latin typeface="Garamond"/>
                <a:cs typeface="Arial"/>
              </a:rPr>
              <a:t>same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patrol</a:t>
            </a:r>
            <a:r>
              <a:rPr lang="fr-FR" sz="1500">
                <a:latin typeface="Garamond"/>
                <a:cs typeface="Arial"/>
              </a:rPr>
              <a:t> radius</a:t>
            </a:r>
          </a:p>
        </p:txBody>
      </p:sp>
      <p:sp>
        <p:nvSpPr>
          <p:cNvPr id="12" name="Flèche : virage 11">
            <a:extLst>
              <a:ext uri="{FF2B5EF4-FFF2-40B4-BE49-F238E27FC236}">
                <a16:creationId xmlns:a16="http://schemas.microsoft.com/office/drawing/2014/main" id="{B1DA37F3-8F08-3C8B-F81E-FA629F5C6F25}"/>
              </a:ext>
            </a:extLst>
          </p:cNvPr>
          <p:cNvSpPr/>
          <p:nvPr/>
        </p:nvSpPr>
        <p:spPr>
          <a:xfrm flipV="1">
            <a:off x="2472359" y="4998553"/>
            <a:ext cx="256761" cy="414131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6976B23-D500-692D-02C1-0746565DDC51}"/>
              </a:ext>
            </a:extLst>
          </p:cNvPr>
          <p:cNvSpPr txBox="1"/>
          <p:nvPr/>
        </p:nvSpPr>
        <p:spPr>
          <a:xfrm>
            <a:off x="7483196" y="1529086"/>
            <a:ext cx="1659258" cy="438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  <a:ea typeface="+mn-lt"/>
                <a:cs typeface="+mn-lt"/>
              </a:rPr>
              <a:t>Bianchi &amp; Percival 2017</a:t>
            </a:r>
            <a:endParaRPr lang="fr-FR" sz="1200" i="1">
              <a:latin typeface="Book Antiqua"/>
              <a:ea typeface="+mn-lt"/>
              <a:cs typeface="+mn-lt"/>
            </a:endParaRPr>
          </a:p>
          <a:p>
            <a:r>
              <a:rPr lang="en-US" sz="1200" i="1">
                <a:latin typeface="Book Antiqua"/>
                <a:ea typeface="+mn-lt"/>
                <a:cs typeface="+mn-lt"/>
              </a:rPr>
              <a:t>Mohammad et al. 2020</a:t>
            </a:r>
            <a:endParaRPr lang="fr-FR" sz="1200" i="1">
              <a:latin typeface="Book Antiqua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05453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5C8E271C-B29C-3D80-EDD3-8D1F23EE0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73" y="1685691"/>
            <a:ext cx="3657476" cy="1830192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207" y="5722088"/>
            <a:ext cx="2057400" cy="273844"/>
          </a:xfrm>
        </p:spPr>
        <p:txBody>
          <a:bodyPr/>
          <a:lstStyle/>
          <a:p>
            <a:fld id="{48F63A3B-78C7-47BE-AE5E-E10140E04643}" type="slidenum">
              <a:rPr lang="en-US" sz="1200" dirty="0">
                <a:solidFill>
                  <a:srgbClr val="757070"/>
                </a:solidFill>
                <a:latin typeface="Garamond"/>
              </a:rPr>
              <a:t>39</a:t>
            </a:fld>
            <a:endParaRPr lang="fr-FR" sz="1200">
              <a:solidFill>
                <a:srgbClr val="757070"/>
              </a:solidFill>
              <a:latin typeface="Garamond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B267698-7EA7-BF31-A62A-418C0BDE41CD}"/>
              </a:ext>
            </a:extLst>
          </p:cNvPr>
          <p:cNvCxnSpPr>
            <a:cxnSpLocks/>
          </p:cNvCxnSpPr>
          <p:nvPr/>
        </p:nvCxnSpPr>
        <p:spPr>
          <a:xfrm flipH="1">
            <a:off x="3660644" y="1895141"/>
            <a:ext cx="514025" cy="4204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E5129E92-7324-CA7B-F61F-EAA8B9C1AE64}"/>
              </a:ext>
            </a:extLst>
          </p:cNvPr>
          <p:cNvSpPr txBox="1"/>
          <p:nvPr/>
        </p:nvSpPr>
        <p:spPr>
          <a:xfrm>
            <a:off x="4034832" y="1633416"/>
            <a:ext cx="1261548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Fiber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patrol</a:t>
            </a:r>
            <a:r>
              <a:rPr lang="fr-FR" sz="1500">
                <a:latin typeface="Garamond"/>
                <a:cs typeface="Arial"/>
              </a:rPr>
              <a:t> radius</a:t>
            </a:r>
            <a:endParaRPr lang="fr-FR" sz="1500">
              <a:cs typeface="Calibri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D9F2AF2-BAE0-6AD9-4AC1-86DD61E28479}"/>
              </a:ext>
            </a:extLst>
          </p:cNvPr>
          <p:cNvSpPr/>
          <p:nvPr/>
        </p:nvSpPr>
        <p:spPr>
          <a:xfrm>
            <a:off x="1818676" y="2320699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5620FF2-B8FA-71C1-2F13-785BFF46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" y="3570"/>
            <a:ext cx="9142605" cy="659237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fr-FR" sz="2700" err="1">
                <a:latin typeface="Franklin Gothic"/>
                <a:ea typeface="+mj-lt"/>
                <a:cs typeface="+mj-lt"/>
              </a:rPr>
              <a:t>Fiber</a:t>
            </a:r>
            <a:r>
              <a:rPr lang="fr-FR" sz="2700">
                <a:latin typeface="Franklin Gothic"/>
                <a:ea typeface="+mj-lt"/>
                <a:cs typeface="+mj-lt"/>
              </a:rPr>
              <a:t> </a:t>
            </a:r>
            <a:r>
              <a:rPr lang="fr-FR" sz="2700" err="1">
                <a:latin typeface="Franklin Gothic"/>
                <a:ea typeface="+mj-lt"/>
                <a:cs typeface="+mj-lt"/>
              </a:rPr>
              <a:t>assignment</a:t>
            </a:r>
            <a:r>
              <a:rPr lang="fr-FR" sz="2700">
                <a:latin typeface="Franklin Gothic"/>
                <a:ea typeface="+mj-lt"/>
                <a:cs typeface="+mj-lt"/>
              </a:rPr>
              <a:t>: </a:t>
            </a:r>
            <a:br>
              <a:rPr lang="fr-FR" sz="2700">
                <a:latin typeface="Franklin Gothic"/>
                <a:ea typeface="+mj-lt"/>
                <a:cs typeface="+mj-lt"/>
              </a:rPr>
            </a:br>
            <a:r>
              <a:rPr lang="fr-FR" sz="2100" b="1" err="1">
                <a:latin typeface="Franklin Gothic"/>
                <a:ea typeface="+mj-lt"/>
                <a:cs typeface="+mj-lt"/>
              </a:rPr>
              <a:t>Pairwise</a:t>
            </a:r>
            <a:r>
              <a:rPr lang="fr-FR" sz="2100" b="1">
                <a:latin typeface="Franklin Gothic"/>
                <a:ea typeface="+mj-lt"/>
                <a:cs typeface="+mj-lt"/>
              </a:rPr>
              <a:t>-Inverse-</a:t>
            </a:r>
            <a:r>
              <a:rPr lang="fr-FR" sz="2100" b="1" err="1">
                <a:latin typeface="Franklin Gothic"/>
                <a:ea typeface="+mj-lt"/>
                <a:cs typeface="+mj-lt"/>
              </a:rPr>
              <a:t>Probability</a:t>
            </a:r>
            <a:r>
              <a:rPr lang="fr-FR" sz="2100">
                <a:latin typeface="Franklin Gothic"/>
                <a:ea typeface="+mj-lt"/>
                <a:cs typeface="+mj-lt"/>
              </a:rPr>
              <a:t> (PIP) weighting </a:t>
            </a:r>
            <a:r>
              <a:rPr lang="fr-FR" sz="2100" err="1">
                <a:latin typeface="Franklin Gothic"/>
                <a:ea typeface="+mj-lt"/>
                <a:cs typeface="+mj-lt"/>
              </a:rPr>
              <a:t>scheme</a:t>
            </a:r>
            <a:endParaRPr lang="fr-FR" sz="2100">
              <a:latin typeface="Franklin Gothic"/>
              <a:cs typeface="Calibri Light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DC27B8A-CDD3-7892-11CF-331CBC5DB50B}"/>
              </a:ext>
            </a:extLst>
          </p:cNvPr>
          <p:cNvSpPr/>
          <p:nvPr/>
        </p:nvSpPr>
        <p:spPr>
          <a:xfrm>
            <a:off x="2701245" y="2147078"/>
            <a:ext cx="1030543" cy="100977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7" name="Image 6" descr="Une image contenant texte, Police&#10;&#10;Description générée automatiquement">
            <a:extLst>
              <a:ext uri="{FF2B5EF4-FFF2-40B4-BE49-F238E27FC236}">
                <a16:creationId xmlns:a16="http://schemas.microsoft.com/office/drawing/2014/main" id="{7AFA0873-FEB6-D83A-DAB4-E141E7F7D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072" b="-581"/>
          <a:stretch/>
        </p:blipFill>
        <p:spPr>
          <a:xfrm>
            <a:off x="121490" y="4029923"/>
            <a:ext cx="1163496" cy="87245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4CF9F60-6E09-9441-431F-FDD7E8352D30}"/>
              </a:ext>
            </a:extLst>
          </p:cNvPr>
          <p:cNvSpPr txBox="1"/>
          <p:nvPr/>
        </p:nvSpPr>
        <p:spPr>
          <a:xfrm>
            <a:off x="1303053" y="4031563"/>
            <a:ext cx="2508080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Number</a:t>
            </a:r>
            <a:r>
              <a:rPr lang="fr-FR" sz="1500">
                <a:latin typeface="Garamond"/>
                <a:cs typeface="Arial"/>
              </a:rPr>
              <a:t> of FA runs</a:t>
            </a:r>
            <a:endParaRPr lang="fr-FR" sz="135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863339-484E-CD74-6428-C7DAE1F8D9FB}"/>
              </a:ext>
            </a:extLst>
          </p:cNvPr>
          <p:cNvSpPr txBox="1"/>
          <p:nvPr/>
        </p:nvSpPr>
        <p:spPr>
          <a:xfrm>
            <a:off x="1402715" y="4433419"/>
            <a:ext cx="2334146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Number</a:t>
            </a:r>
            <a:r>
              <a:rPr lang="fr-FR" sz="1500">
                <a:latin typeface="Garamond"/>
                <a:cs typeface="Arial"/>
              </a:rPr>
              <a:t> of time the </a:t>
            </a:r>
            <a:r>
              <a:rPr lang="fr-FR" sz="1500" err="1">
                <a:latin typeface="Garamond"/>
                <a:cs typeface="Arial"/>
              </a:rPr>
              <a:t>galaxy</a:t>
            </a:r>
            <a:r>
              <a:rPr lang="fr-FR" sz="1500">
                <a:latin typeface="Garamond"/>
                <a:cs typeface="Arial"/>
              </a:rPr>
              <a:t> pair has been </a:t>
            </a:r>
            <a:r>
              <a:rPr lang="fr-FR" sz="1500" err="1">
                <a:latin typeface="Garamond"/>
                <a:cs typeface="Arial"/>
              </a:rPr>
              <a:t>observed</a:t>
            </a:r>
            <a:r>
              <a:rPr lang="fr-FR" sz="1500">
                <a:latin typeface="Garamond"/>
                <a:cs typeface="Arial"/>
              </a:rPr>
              <a:t> 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A632412-D823-1830-F547-E020D28BF12F}"/>
              </a:ext>
            </a:extLst>
          </p:cNvPr>
          <p:cNvSpPr txBox="1"/>
          <p:nvPr/>
        </p:nvSpPr>
        <p:spPr>
          <a:xfrm>
            <a:off x="798297" y="4235968"/>
            <a:ext cx="977128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w</a:t>
            </a:r>
            <a:r>
              <a:rPr lang="fr-FR" sz="1500" baseline="-25000" err="1">
                <a:latin typeface="Garamond"/>
                <a:cs typeface="Arial"/>
              </a:rPr>
              <a:t>ij</a:t>
            </a:r>
            <a:r>
              <a:rPr lang="fr-FR" sz="1500" baseline="-25000">
                <a:latin typeface="Garamond"/>
                <a:cs typeface="Arial"/>
              </a:rPr>
              <a:t> </a:t>
            </a:r>
            <a:r>
              <a:rPr lang="fr-FR" sz="1500">
                <a:latin typeface="Garamond"/>
                <a:cs typeface="Arial"/>
              </a:rPr>
              <a:t>= </a:t>
            </a:r>
            <a:endParaRPr lang="fr-FR" sz="1350" err="1"/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0310857F-EDB7-2490-988F-CE15F401D656}"/>
              </a:ext>
            </a:extLst>
          </p:cNvPr>
          <p:cNvCxnSpPr/>
          <p:nvPr/>
        </p:nvCxnSpPr>
        <p:spPr>
          <a:xfrm>
            <a:off x="1508777" y="4383507"/>
            <a:ext cx="2179208" cy="1669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B90D7675-6A7F-541B-92B5-9A8A4207893E}"/>
              </a:ext>
            </a:extLst>
          </p:cNvPr>
          <p:cNvSpPr txBox="1"/>
          <p:nvPr/>
        </p:nvSpPr>
        <p:spPr>
          <a:xfrm>
            <a:off x="17767" y="3604677"/>
            <a:ext cx="4015515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Statistical</a:t>
            </a:r>
            <a:r>
              <a:rPr lang="fr-FR" sz="1500">
                <a:latin typeface="Garamond"/>
                <a:cs typeface="Arial"/>
              </a:rPr>
              <a:t> estimation to observe a </a:t>
            </a:r>
            <a:r>
              <a:rPr lang="fr-FR" sz="1500" b="1" err="1">
                <a:latin typeface="Garamond"/>
                <a:cs typeface="Arial"/>
              </a:rPr>
              <a:t>galaxy</a:t>
            </a:r>
            <a:r>
              <a:rPr lang="fr-FR" sz="1500" b="1">
                <a:latin typeface="Garamond"/>
                <a:cs typeface="Arial"/>
              </a:rPr>
              <a:t> pair</a:t>
            </a:r>
            <a:r>
              <a:rPr lang="fr-FR" sz="1500">
                <a:latin typeface="Garamond"/>
                <a:cs typeface="Arial"/>
              </a:rPr>
              <a:t>:</a:t>
            </a:r>
            <a:endParaRPr lang="fr-FR" sz="135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461BC3-0A86-3F85-69E6-89D5E8564231}"/>
              </a:ext>
            </a:extLst>
          </p:cNvPr>
          <p:cNvSpPr txBox="1"/>
          <p:nvPr/>
        </p:nvSpPr>
        <p:spPr>
          <a:xfrm>
            <a:off x="2730321" y="5145241"/>
            <a:ext cx="1886885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>
                <a:latin typeface="Garamond"/>
                <a:cs typeface="Arial"/>
              </a:rPr>
              <a:t>= 0 for </a:t>
            </a:r>
            <a:r>
              <a:rPr lang="fr-FR" sz="1500" err="1">
                <a:latin typeface="Garamond"/>
                <a:cs typeface="Arial"/>
              </a:rPr>
              <a:t>galaxy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inside</a:t>
            </a:r>
            <a:r>
              <a:rPr lang="fr-FR" sz="1500">
                <a:latin typeface="Garamond"/>
                <a:cs typeface="Arial"/>
              </a:rPr>
              <a:t> the </a:t>
            </a:r>
            <a:r>
              <a:rPr lang="fr-FR" sz="1500" err="1">
                <a:latin typeface="Garamond"/>
                <a:cs typeface="Arial"/>
              </a:rPr>
              <a:t>same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patrol</a:t>
            </a:r>
            <a:r>
              <a:rPr lang="fr-FR" sz="1500">
                <a:latin typeface="Garamond"/>
                <a:cs typeface="Arial"/>
              </a:rPr>
              <a:t> radius</a:t>
            </a:r>
          </a:p>
        </p:txBody>
      </p:sp>
      <p:sp>
        <p:nvSpPr>
          <p:cNvPr id="12" name="Flèche : virage 11">
            <a:extLst>
              <a:ext uri="{FF2B5EF4-FFF2-40B4-BE49-F238E27FC236}">
                <a16:creationId xmlns:a16="http://schemas.microsoft.com/office/drawing/2014/main" id="{B1DA37F3-8F08-3C8B-F81E-FA629F5C6F25}"/>
              </a:ext>
            </a:extLst>
          </p:cNvPr>
          <p:cNvSpPr/>
          <p:nvPr/>
        </p:nvSpPr>
        <p:spPr>
          <a:xfrm flipV="1">
            <a:off x="2472359" y="4998553"/>
            <a:ext cx="256761" cy="414131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schemeClr val="tx1"/>
              </a:solidFill>
            </a:endParaRPr>
          </a:p>
        </p:txBody>
      </p:sp>
      <p:pic>
        <p:nvPicPr>
          <p:cNvPr id="13" name="Image 12" descr="Une image contenant texte, Police, blanc, Graphique&#10;&#10;Description générée automatiquement">
            <a:extLst>
              <a:ext uri="{FF2B5EF4-FFF2-40B4-BE49-F238E27FC236}">
                <a16:creationId xmlns:a16="http://schemas.microsoft.com/office/drawing/2014/main" id="{6A25C28F-CCA0-35F4-E9C1-8F16A681F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111" y="3900696"/>
            <a:ext cx="2493170" cy="133391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BF0038C-7F8D-D21A-9DB2-D4F7954F0EF7}"/>
              </a:ext>
            </a:extLst>
          </p:cNvPr>
          <p:cNvSpPr txBox="1"/>
          <p:nvPr/>
        </p:nvSpPr>
        <p:spPr>
          <a:xfrm>
            <a:off x="6018516" y="3492862"/>
            <a:ext cx="2818678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 err="1">
                <a:latin typeface="Garamond"/>
                <a:cs typeface="Arial"/>
              </a:rPr>
              <a:t>Angular</a:t>
            </a:r>
            <a:r>
              <a:rPr lang="fr-FR" sz="1500">
                <a:latin typeface="Garamond"/>
                <a:cs typeface="Arial"/>
              </a:rPr>
              <a:t> up-</a:t>
            </a:r>
            <a:r>
              <a:rPr lang="fr-FR" sz="1500" err="1">
                <a:latin typeface="Garamond"/>
                <a:cs typeface="Arial"/>
              </a:rPr>
              <a:t>weight</a:t>
            </a:r>
            <a:r>
              <a:rPr lang="fr-FR" sz="1500">
                <a:latin typeface="Garamond"/>
                <a:cs typeface="Arial"/>
              </a:rPr>
              <a:t> (ANG)</a:t>
            </a:r>
            <a:endParaRPr lang="fr-FR" sz="1350" err="1"/>
          </a:p>
        </p:txBody>
      </p:sp>
      <p:sp>
        <p:nvSpPr>
          <p:cNvPr id="18" name="Signe Plus 17">
            <a:extLst>
              <a:ext uri="{FF2B5EF4-FFF2-40B4-BE49-F238E27FC236}">
                <a16:creationId xmlns:a16="http://schemas.microsoft.com/office/drawing/2014/main" id="{0BE7DE3F-9798-1A97-545F-CF1DD9064637}"/>
              </a:ext>
            </a:extLst>
          </p:cNvPr>
          <p:cNvSpPr/>
          <p:nvPr/>
        </p:nvSpPr>
        <p:spPr>
          <a:xfrm>
            <a:off x="5028724" y="4265483"/>
            <a:ext cx="471383" cy="404639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350"/>
          </a:p>
        </p:txBody>
      </p:sp>
      <p:pic>
        <p:nvPicPr>
          <p:cNvPr id="19" name="Image 18" descr="Une image contenant espace, capture d’écran, Caractère coloré, étoile&#10;&#10;Description générée automatiquement">
            <a:extLst>
              <a:ext uri="{FF2B5EF4-FFF2-40B4-BE49-F238E27FC236}">
                <a16:creationId xmlns:a16="http://schemas.microsoft.com/office/drawing/2014/main" id="{F72B9235-BB54-7375-E970-12AF9ADFE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16" t="23810" b="17687"/>
          <a:stretch/>
        </p:blipFill>
        <p:spPr>
          <a:xfrm>
            <a:off x="6632672" y="1950735"/>
            <a:ext cx="1433114" cy="1348195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8C45BB45-B16C-764C-C284-180A4C07DF1D}"/>
              </a:ext>
            </a:extLst>
          </p:cNvPr>
          <p:cNvSpPr/>
          <p:nvPr/>
        </p:nvSpPr>
        <p:spPr>
          <a:xfrm>
            <a:off x="6689320" y="1969003"/>
            <a:ext cx="1283162" cy="128724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6976B23-D500-692D-02C1-0746565DDC51}"/>
              </a:ext>
            </a:extLst>
          </p:cNvPr>
          <p:cNvSpPr txBox="1"/>
          <p:nvPr/>
        </p:nvSpPr>
        <p:spPr>
          <a:xfrm>
            <a:off x="7483196" y="1529086"/>
            <a:ext cx="1659258" cy="4385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Book Antiqua"/>
                <a:ea typeface="+mn-lt"/>
                <a:cs typeface="+mn-lt"/>
              </a:rPr>
              <a:t>Bianchi &amp; Percival 2017</a:t>
            </a:r>
            <a:endParaRPr lang="fr-FR" sz="1200" i="1">
              <a:latin typeface="Book Antiqua"/>
              <a:ea typeface="+mn-lt"/>
              <a:cs typeface="+mn-lt"/>
            </a:endParaRPr>
          </a:p>
          <a:p>
            <a:r>
              <a:rPr lang="en-US" sz="1200" i="1">
                <a:latin typeface="Book Antiqua"/>
                <a:ea typeface="+mn-lt"/>
                <a:cs typeface="+mn-lt"/>
              </a:rPr>
              <a:t>Mohammad et al. 2020</a:t>
            </a:r>
            <a:endParaRPr lang="fr-FR" sz="1200" i="1">
              <a:latin typeface="Book Antiqua"/>
              <a:ea typeface="Calibri"/>
              <a:cs typeface="Calibri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D0EBE8A8-A9DD-8547-D0DB-FC4C98E7495A}"/>
              </a:ext>
            </a:extLst>
          </p:cNvPr>
          <p:cNvSpPr txBox="1"/>
          <p:nvPr/>
        </p:nvSpPr>
        <p:spPr>
          <a:xfrm>
            <a:off x="6301410" y="5237095"/>
            <a:ext cx="2575063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>
                <a:latin typeface="Garamond"/>
              </a:rPr>
              <a:t>The pairs DD and DR at a given separation angle θ are up-weighted </a:t>
            </a:r>
            <a:endParaRPr lang="en-US" sz="1350">
              <a:latin typeface="Garamond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4138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F1DFF-FF29-F0C7-5413-ACE2C37D6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D226CA-3E64-CA6F-8E23-78100A3A46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31" t="14" r="4472" b="-14"/>
          <a:stretch>
            <a:fillRect/>
          </a:stretch>
        </p:blipFill>
        <p:spPr>
          <a:xfrm>
            <a:off x="-5396" y="-78184"/>
            <a:ext cx="9197398" cy="6937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6FBCE3-9E89-8D2B-5E20-807573983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434188-F9A8-5D73-8AD6-C58A37149654}"/>
              </a:ext>
            </a:extLst>
          </p:cNvPr>
          <p:cNvSpPr txBox="1"/>
          <p:nvPr/>
        </p:nvSpPr>
        <p:spPr>
          <a:xfrm>
            <a:off x="2548265" y="156374"/>
            <a:ext cx="633816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Garamond"/>
              </a:rPr>
              <a:t>Dark Energy Spectroscopic Instrument</a:t>
            </a: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827861A4-5BAE-1091-E96B-332C094C7889}"/>
              </a:ext>
            </a:extLst>
          </p:cNvPr>
          <p:cNvSpPr txBox="1"/>
          <p:nvPr/>
        </p:nvSpPr>
        <p:spPr>
          <a:xfrm>
            <a:off x="4752332" y="721681"/>
            <a:ext cx="4312831" cy="33759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51435" tIns="25718" rIns="51435" bIns="2571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Expansion </a:t>
            </a:r>
            <a:r>
              <a:rPr lang="fr-FR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history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of the </a:t>
            </a:r>
            <a:r>
              <a:rPr lang="fr-FR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Universe</a:t>
            </a:r>
          </a:p>
          <a:p>
            <a:pPr lvl="1">
              <a:lnSpc>
                <a:spcPct val="150000"/>
              </a:lnSpc>
            </a:pPr>
            <a:r>
              <a:rPr lang="fr-FR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=&gt; </a:t>
            </a:r>
            <a:r>
              <a:rPr lang="fr-FR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Constraint</a:t>
            </a:r>
            <a:r>
              <a:rPr lang="fr-FR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Dark</a:t>
            </a:r>
            <a:r>
              <a:rPr lang="fr-FR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Energy </a:t>
            </a:r>
            <a:r>
              <a:rPr lang="fr-FR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with</a:t>
            </a:r>
            <a:r>
              <a:rPr lang="fr-FR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BAO</a:t>
            </a:r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How </a:t>
            </a:r>
            <a:r>
              <a:rPr lang="fr-FR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does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the structure </a:t>
            </a:r>
            <a:r>
              <a:rPr lang="fr-FR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form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?</a:t>
            </a:r>
            <a:endParaRPr lang="en-US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lvl="1">
              <a:lnSpc>
                <a:spcPct val="150000"/>
              </a:lnSpc>
            </a:pPr>
            <a:r>
              <a:rPr lang="fr-FR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=&gt; Test of </a:t>
            </a:r>
            <a:r>
              <a:rPr lang="fr-FR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gravity</a:t>
            </a:r>
            <a:r>
              <a:rPr lang="fr-FR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(GR)</a:t>
            </a:r>
            <a:endParaRPr lang="en-US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Primordial </a:t>
            </a:r>
            <a:r>
              <a:rPr lang="fr-FR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physics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, inflation (</a:t>
            </a:r>
            <a:r>
              <a:rPr lang="fr-FR" b="1" i="1" err="1">
                <a:solidFill>
                  <a:schemeClr val="bg1"/>
                </a:solidFill>
                <a:latin typeface="Vivaldi"/>
                <a:ea typeface="Verdana"/>
                <a:cs typeface="Gautami"/>
              </a:rPr>
              <a:t>f</a:t>
            </a:r>
            <a:r>
              <a:rPr lang="fr-FR" b="1" baseline="-25000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nl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)</a:t>
            </a:r>
            <a:endParaRPr lang="en-US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342900" indent="-342900">
              <a:lnSpc>
                <a:spcPct val="150000"/>
              </a:lnSpc>
              <a:buFont typeface="Calibri"/>
              <a:buChar char="-"/>
            </a:pP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Neutrino mass, </a:t>
            </a:r>
            <a:r>
              <a:rPr lang="fr-FR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dark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matter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models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...</a:t>
            </a:r>
            <a:endParaRPr lang="fr-FR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+ </a:t>
            </a:r>
            <a:r>
              <a:rPr lang="fr-FR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many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b="1" err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other</a:t>
            </a:r>
            <a:r>
              <a:rPr lang="fr-FR" b="1">
                <a:solidFill>
                  <a:schemeClr val="bg1"/>
                </a:solidFill>
                <a:latin typeface="Garamond"/>
                <a:ea typeface="Verdana"/>
                <a:cs typeface="Gautami"/>
              </a:rPr>
              <a:t> science cases</a:t>
            </a:r>
          </a:p>
          <a:p>
            <a:pPr marL="342900" indent="-342900">
              <a:buFont typeface="Calibri"/>
              <a:buChar char="-"/>
            </a:pPr>
            <a:endParaRPr lang="fr-FR" sz="1200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285750" indent="-285750">
              <a:buFont typeface="Calibri"/>
              <a:buChar char="-"/>
            </a:pPr>
            <a:endParaRPr lang="en-US" sz="1200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  <a:p>
            <a:pPr marL="1200150" lvl="2" indent="-285750">
              <a:buFont typeface="Calibri"/>
              <a:buChar char="-"/>
            </a:pPr>
            <a:endParaRPr lang="en-US" sz="1200" b="1">
              <a:solidFill>
                <a:schemeClr val="bg1"/>
              </a:solidFill>
              <a:latin typeface="Garamond"/>
              <a:ea typeface="Verdana"/>
              <a:cs typeface="Gautami"/>
            </a:endParaRPr>
          </a:p>
        </p:txBody>
      </p:sp>
      <p:pic>
        <p:nvPicPr>
          <p:cNvPr id="3" name="Picture 2" descr="DESI Slice">
            <a:extLst>
              <a:ext uri="{FF2B5EF4-FFF2-40B4-BE49-F238E27FC236}">
                <a16:creationId xmlns:a16="http://schemas.microsoft.com/office/drawing/2014/main" id="{C32D895E-B9E8-09CD-9DB6-BE2BBA5BD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79" y="4262763"/>
            <a:ext cx="4387242" cy="2397169"/>
          </a:xfrm>
          <a:prstGeom prst="rect">
            <a:avLst/>
          </a:prstGeom>
        </p:spPr>
      </p:pic>
      <p:pic>
        <p:nvPicPr>
          <p:cNvPr id="27" name="Picture 26" descr="NASA SVS | Content of the Universe Pie Chart">
            <a:extLst>
              <a:ext uri="{FF2B5EF4-FFF2-40B4-BE49-F238E27FC236}">
                <a16:creationId xmlns:a16="http://schemas.microsoft.com/office/drawing/2014/main" id="{7D53C725-DA78-195F-A0CA-DA63849E96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9682" y="4260807"/>
            <a:ext cx="4409161" cy="2526342"/>
          </a:xfrm>
          <a:prstGeom prst="rect">
            <a:avLst/>
          </a:prstGeom>
        </p:spPr>
      </p:pic>
      <p:sp>
        <p:nvSpPr>
          <p:cNvPr id="30" name="ZoneTexte 4">
            <a:extLst>
              <a:ext uri="{FF2B5EF4-FFF2-40B4-BE49-F238E27FC236}">
                <a16:creationId xmlns:a16="http://schemas.microsoft.com/office/drawing/2014/main" id="{0DDD127E-8787-1FE0-31A6-5A2F60DCF218}"/>
              </a:ext>
            </a:extLst>
          </p:cNvPr>
          <p:cNvSpPr txBox="1"/>
          <p:nvPr/>
        </p:nvSpPr>
        <p:spPr>
          <a:xfrm>
            <a:off x="7065727" y="4235534"/>
            <a:ext cx="2001253" cy="769441"/>
          </a:xfrm>
          <a:prstGeom prst="rect">
            <a:avLst/>
          </a:prstGeom>
          <a:noFill/>
          <a:ln w="28575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4400" b="1">
                <a:solidFill>
                  <a:schemeClr val="accent1"/>
                </a:solidFill>
                <a:latin typeface="Garamond"/>
                <a:ea typeface="+mn-lt"/>
                <a:cs typeface="+mn-lt"/>
              </a:rPr>
              <a:t>Λ</a:t>
            </a:r>
            <a:r>
              <a:rPr lang="fr-FR" sz="4400" b="1">
                <a:solidFill>
                  <a:schemeClr val="tx1">
                    <a:lumMod val="50000"/>
                    <a:lumOff val="50000"/>
                  </a:schemeClr>
                </a:solidFill>
                <a:latin typeface="Garamond"/>
                <a:ea typeface="+mn-lt"/>
                <a:cs typeface="+mn-lt"/>
              </a:rPr>
              <a:t>CDM</a:t>
            </a:r>
            <a:endParaRPr lang="fr-FR" sz="4400" b="1">
              <a:solidFill>
                <a:schemeClr val="tx1">
                  <a:lumMod val="50000"/>
                  <a:lumOff val="50000"/>
                </a:schemeClr>
              </a:solidFill>
              <a:latin typeface="Garamon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58A1E8-D8A5-EF0C-894F-1B035F8ED723}"/>
              </a:ext>
            </a:extLst>
          </p:cNvPr>
          <p:cNvSpPr txBox="1"/>
          <p:nvPr/>
        </p:nvSpPr>
        <p:spPr>
          <a:xfrm>
            <a:off x="6263" y="3883068"/>
            <a:ext cx="9200366" cy="4456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970"/>
              </a:lnSpc>
            </a:pPr>
            <a:r>
              <a:rPr lang="en-US" b="1">
                <a:solidFill>
                  <a:srgbClr val="FFFFFF"/>
                </a:solidFill>
                <a:latin typeface="Garamond"/>
                <a:cs typeface="Arial"/>
              </a:rPr>
              <a:t>Map the Universe in 3D to constrain the cosmological model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DFC207-2A4A-6218-9544-8DDF157BD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89FF8-691E-EFD6-695C-F5D00714B8D9}"/>
              </a:ext>
            </a:extLst>
          </p:cNvPr>
          <p:cNvSpPr txBox="1"/>
          <p:nvPr/>
        </p:nvSpPr>
        <p:spPr>
          <a:xfrm>
            <a:off x="2549236" y="720437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Garamond"/>
              </a:rPr>
              <a:t>Key questions: </a:t>
            </a:r>
            <a:endParaRPr lang="en-US"/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37561040-0BBD-BA95-32D7-C1C8B4281628}"/>
              </a:ext>
            </a:extLst>
          </p:cNvPr>
          <p:cNvSpPr txBox="1"/>
          <p:nvPr/>
        </p:nvSpPr>
        <p:spPr>
          <a:xfrm>
            <a:off x="-9194" y="6652688"/>
            <a:ext cx="2489471" cy="230832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" i="1" err="1">
                <a:solidFill>
                  <a:srgbClr val="FFFFFF"/>
                </a:solidFill>
                <a:latin typeface="Book Antiqua"/>
              </a:rPr>
              <a:t>Credit</a:t>
            </a:r>
            <a:r>
              <a:rPr lang="fr-FR" sz="1050" i="1">
                <a:solidFill>
                  <a:srgbClr val="FFFFFF"/>
                </a:solidFill>
                <a:latin typeface="Book Antiqua"/>
              </a:rPr>
              <a:t> : DESI collaboration/Claire </a:t>
            </a:r>
            <a:r>
              <a:rPr lang="fr-FR" sz="1050" i="1" err="1">
                <a:solidFill>
                  <a:srgbClr val="FFFFFF"/>
                </a:solidFill>
                <a:latin typeface="Book Antiqua"/>
              </a:rPr>
              <a:t>Lamman</a:t>
            </a:r>
          </a:p>
        </p:txBody>
      </p:sp>
    </p:spTree>
    <p:extLst>
      <p:ext uri="{BB962C8B-B14F-4D97-AF65-F5344CB8AC3E}">
        <p14:creationId xmlns:p14="http://schemas.microsoft.com/office/powerpoint/2010/main" val="3003823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D009996-D9F7-BCCB-0C3D-6C2020F0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5207" y="5722088"/>
            <a:ext cx="2057400" cy="273844"/>
          </a:xfrm>
        </p:spPr>
        <p:txBody>
          <a:bodyPr/>
          <a:lstStyle/>
          <a:p>
            <a:fld id="{48F63A3B-78C7-47BE-AE5E-E10140E04643}" type="slidenum">
              <a:rPr lang="en-US" sz="1200" dirty="0">
                <a:solidFill>
                  <a:srgbClr val="757070"/>
                </a:solidFill>
                <a:latin typeface="Garamond"/>
              </a:rPr>
              <a:t>40</a:t>
            </a:fld>
            <a:endParaRPr lang="fr-FR" sz="1200">
              <a:solidFill>
                <a:srgbClr val="757070"/>
              </a:solidFill>
              <a:latin typeface="Garamond"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5620FF2-B8FA-71C1-2F13-785BFF465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" y="3570"/>
            <a:ext cx="9142605" cy="659237"/>
          </a:xfr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fr-FR" sz="3000" err="1">
                <a:latin typeface="Franklin Gothic"/>
                <a:ea typeface="+mj-lt"/>
                <a:cs typeface="+mj-lt"/>
              </a:rPr>
              <a:t>Fiber</a:t>
            </a:r>
            <a:r>
              <a:rPr lang="fr-FR" sz="3000">
                <a:latin typeface="Franklin Gothic"/>
                <a:ea typeface="+mj-lt"/>
                <a:cs typeface="+mj-lt"/>
              </a:rPr>
              <a:t> </a:t>
            </a:r>
            <a:r>
              <a:rPr lang="fr-FR" sz="3000" err="1">
                <a:latin typeface="Franklin Gothic"/>
                <a:ea typeface="+mj-lt"/>
                <a:cs typeface="+mj-lt"/>
              </a:rPr>
              <a:t>assignment</a:t>
            </a:r>
            <a:r>
              <a:rPr lang="fr-FR" sz="3000">
                <a:latin typeface="Franklin Gothic"/>
                <a:ea typeface="+mj-lt"/>
                <a:cs typeface="+mj-lt"/>
              </a:rPr>
              <a:t>: Impact on the 1% </a:t>
            </a:r>
            <a:r>
              <a:rPr lang="fr-FR" sz="3000" err="1">
                <a:latin typeface="Franklin Gothic"/>
                <a:ea typeface="+mj-lt"/>
                <a:cs typeface="+mj-lt"/>
              </a:rPr>
              <a:t>survey</a:t>
            </a:r>
            <a:endParaRPr lang="fr-FR" sz="3000" err="1">
              <a:latin typeface="Franklin Gothic"/>
              <a:cs typeface="Calibri Ligh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56B44C7-6074-8AD9-0247-A7BAD7D2F227}"/>
              </a:ext>
            </a:extLst>
          </p:cNvPr>
          <p:cNvSpPr txBox="1"/>
          <p:nvPr/>
        </p:nvSpPr>
        <p:spPr>
          <a:xfrm>
            <a:off x="-348059" y="1513741"/>
            <a:ext cx="2797972" cy="3000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500">
                <a:latin typeface="Garamond"/>
                <a:cs typeface="Arial"/>
              </a:rPr>
              <a:t>1 rosettes</a:t>
            </a:r>
            <a:endParaRPr lang="fr-FR" sz="1350"/>
          </a:p>
        </p:txBody>
      </p:sp>
      <p:pic>
        <p:nvPicPr>
          <p:cNvPr id="10" name="Image 9" descr="Une image contenant cercle, espace, art, Univers&#10;&#10;Description générée automatiquement">
            <a:extLst>
              <a:ext uri="{FF2B5EF4-FFF2-40B4-BE49-F238E27FC236}">
                <a16:creationId xmlns:a16="http://schemas.microsoft.com/office/drawing/2014/main" id="{5319EC27-F713-93A8-7145-F557E9888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39" y="1766722"/>
            <a:ext cx="2025435" cy="2039723"/>
          </a:xfrm>
          <a:prstGeom prst="rect">
            <a:avLst/>
          </a:prstGeom>
        </p:spPr>
      </p:pic>
      <p:pic>
        <p:nvPicPr>
          <p:cNvPr id="14" name="Image 13" descr="Une image contenant texte, ligne, diagramme, Tracé&#10;&#10;Description générée automatiquement">
            <a:extLst>
              <a:ext uri="{FF2B5EF4-FFF2-40B4-BE49-F238E27FC236}">
                <a16:creationId xmlns:a16="http://schemas.microsoft.com/office/drawing/2014/main" id="{CDE99E5F-08CB-4709-5B8D-1A28A56C2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43" y="4101894"/>
            <a:ext cx="2798420" cy="1682744"/>
          </a:xfrm>
          <a:prstGeom prst="rect">
            <a:avLst/>
          </a:prstGeom>
        </p:spPr>
      </p:pic>
      <p:sp>
        <p:nvSpPr>
          <p:cNvPr id="17" name="ZoneTexte 15">
            <a:extLst>
              <a:ext uri="{FF2B5EF4-FFF2-40B4-BE49-F238E27FC236}">
                <a16:creationId xmlns:a16="http://schemas.microsoft.com/office/drawing/2014/main" id="{64C098A6-9C73-1BCF-8BBA-074E1A64A078}"/>
              </a:ext>
            </a:extLst>
          </p:cNvPr>
          <p:cNvSpPr txBox="1"/>
          <p:nvPr/>
        </p:nvSpPr>
        <p:spPr>
          <a:xfrm>
            <a:off x="2898058" y="5038745"/>
            <a:ext cx="2176415" cy="530915"/>
          </a:xfrm>
          <a:prstGeom prst="rect">
            <a:avLst/>
          </a:prstGeom>
          <a:noFill/>
          <a:ln w="1270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>
                <a:latin typeface="Garamond"/>
                <a:cs typeface="Arial"/>
              </a:rPr>
              <a:t>=&gt; </a:t>
            </a:r>
            <a:r>
              <a:rPr lang="fr-FR" sz="1500" err="1">
                <a:latin typeface="Garamond"/>
                <a:cs typeface="Arial"/>
              </a:rPr>
              <a:t>Missing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targets</a:t>
            </a:r>
            <a:r>
              <a:rPr lang="fr-FR" sz="1500">
                <a:latin typeface="Garamond"/>
                <a:cs typeface="Arial"/>
              </a:rPr>
              <a:t> at the border of the rosettes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3E9FE805-9655-EE7D-A1AA-730DAA664EBD}"/>
              </a:ext>
            </a:extLst>
          </p:cNvPr>
          <p:cNvGrpSpPr/>
          <p:nvPr/>
        </p:nvGrpSpPr>
        <p:grpSpPr>
          <a:xfrm>
            <a:off x="5035643" y="1936374"/>
            <a:ext cx="3755054" cy="3202340"/>
            <a:chOff x="142875" y="142875"/>
            <a:chExt cx="3971925" cy="3714750"/>
          </a:xfrm>
        </p:grpSpPr>
        <p:pic>
          <p:nvPicPr>
            <p:cNvPr id="26" name="Image 25" descr="Une image contenant texte, ligne, diagramme, Tracé&#10;&#10;Description générée automatiquement">
              <a:extLst>
                <a:ext uri="{FF2B5EF4-FFF2-40B4-BE49-F238E27FC236}">
                  <a16:creationId xmlns:a16="http://schemas.microsoft.com/office/drawing/2014/main" id="{084C4886-87BD-8318-F69E-5D66AA7A8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875" y="142875"/>
              <a:ext cx="3971925" cy="3714750"/>
            </a:xfrm>
            <a:prstGeom prst="rect">
              <a:avLst/>
            </a:prstGeom>
          </p:spPr>
        </p:pic>
        <p:pic>
          <p:nvPicPr>
            <p:cNvPr id="28" name="Image 27" descr="Une image contenant texte, Police, capture d’écran, nombre&#10;&#10;Description générée automatiquement">
              <a:extLst>
                <a:ext uri="{FF2B5EF4-FFF2-40B4-BE49-F238E27FC236}">
                  <a16:creationId xmlns:a16="http://schemas.microsoft.com/office/drawing/2014/main" id="{13314049-2C49-4B85-12F6-2B46E66FA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8626" y="2310334"/>
              <a:ext cx="1714500" cy="676275"/>
            </a:xfrm>
            <a:prstGeom prst="rect">
              <a:avLst/>
            </a:prstGeom>
          </p:spPr>
        </p:pic>
      </p:grpSp>
      <p:sp>
        <p:nvSpPr>
          <p:cNvPr id="30" name="ZoneTexte 15">
            <a:extLst>
              <a:ext uri="{FF2B5EF4-FFF2-40B4-BE49-F238E27FC236}">
                <a16:creationId xmlns:a16="http://schemas.microsoft.com/office/drawing/2014/main" id="{652B1037-9E9B-A644-F8A2-E69DF2D212D5}"/>
              </a:ext>
            </a:extLst>
          </p:cNvPr>
          <p:cNvSpPr txBox="1"/>
          <p:nvPr/>
        </p:nvSpPr>
        <p:spPr>
          <a:xfrm>
            <a:off x="6267991" y="1588826"/>
            <a:ext cx="2326589" cy="53091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>
                <a:latin typeface="Garamond"/>
                <a:cs typeface="Arial"/>
              </a:rPr>
              <a:t>ELG </a:t>
            </a:r>
            <a:r>
              <a:rPr lang="fr-FR" sz="1500" err="1">
                <a:latin typeface="Garamond"/>
                <a:cs typeface="Arial"/>
              </a:rPr>
              <a:t>projected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correlation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function</a:t>
            </a:r>
            <a:endParaRPr lang="fr-FR" sz="1350" err="1"/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A5FD1D5B-EB40-7F92-CB50-097768485339}"/>
              </a:ext>
            </a:extLst>
          </p:cNvPr>
          <p:cNvGrpSpPr/>
          <p:nvPr/>
        </p:nvGrpSpPr>
        <p:grpSpPr>
          <a:xfrm>
            <a:off x="2179098" y="1723663"/>
            <a:ext cx="2744491" cy="2270639"/>
            <a:chOff x="52136" y="1611304"/>
            <a:chExt cx="5594913" cy="4846308"/>
          </a:xfrm>
        </p:grpSpPr>
        <p:pic>
          <p:nvPicPr>
            <p:cNvPr id="33" name="Image 32" descr="Une image contenant text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3AEF4B2F-DDB3-CEF5-20C2-4F2F6B194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136" y="1611304"/>
              <a:ext cx="5570620" cy="4698180"/>
            </a:xfrm>
            <a:prstGeom prst="rect">
              <a:avLst/>
            </a:prstGeom>
          </p:spPr>
        </p:pic>
        <p:pic>
          <p:nvPicPr>
            <p:cNvPr id="34" name="Image 33" descr="Une image contenant text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48012E32-1642-5208-298A-E5AD16701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0887" t="95869" r="47722" b="-142"/>
            <a:stretch/>
          </p:blipFill>
          <p:spPr>
            <a:xfrm>
              <a:off x="1983874" y="6103094"/>
              <a:ext cx="1115814" cy="354518"/>
            </a:xfrm>
            <a:prstGeom prst="rect">
              <a:avLst/>
            </a:prstGeom>
          </p:spPr>
        </p:pic>
        <p:pic>
          <p:nvPicPr>
            <p:cNvPr id="35" name="Image 34" descr="Une image contenant text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5D29883B-9125-E4C0-EB94-140B82E02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87" t="40484" r="95836" b="46048"/>
            <a:stretch/>
          </p:blipFill>
          <p:spPr>
            <a:xfrm>
              <a:off x="52136" y="3309093"/>
              <a:ext cx="320961" cy="1117391"/>
            </a:xfrm>
            <a:prstGeom prst="rect">
              <a:avLst/>
            </a:prstGeom>
          </p:spPr>
        </p:pic>
        <p:pic>
          <p:nvPicPr>
            <p:cNvPr id="36" name="Image 35" descr="Une image contenant texte, capture d’écran, diagramme&#10;&#10;Description générée automatiquement">
              <a:extLst>
                <a:ext uri="{FF2B5EF4-FFF2-40B4-BE49-F238E27FC236}">
                  <a16:creationId xmlns:a16="http://schemas.microsoft.com/office/drawing/2014/main" id="{39500E92-D3A1-EEC2-D90C-4B1513963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6175" t="38468" r="1024" b="44193"/>
            <a:stretch/>
          </p:blipFill>
          <p:spPr>
            <a:xfrm>
              <a:off x="5372768" y="3108567"/>
              <a:ext cx="274281" cy="1438520"/>
            </a:xfrm>
            <a:prstGeom prst="rect">
              <a:avLst/>
            </a:prstGeom>
          </p:spPr>
        </p:pic>
      </p:grpSp>
      <p:sp>
        <p:nvSpPr>
          <p:cNvPr id="37" name="ZoneTexte 15">
            <a:extLst>
              <a:ext uri="{FF2B5EF4-FFF2-40B4-BE49-F238E27FC236}">
                <a16:creationId xmlns:a16="http://schemas.microsoft.com/office/drawing/2014/main" id="{6BFB6216-234B-9998-150A-7C8D136937A4}"/>
              </a:ext>
            </a:extLst>
          </p:cNvPr>
          <p:cNvSpPr txBox="1"/>
          <p:nvPr/>
        </p:nvSpPr>
        <p:spPr>
          <a:xfrm>
            <a:off x="5749238" y="5217002"/>
            <a:ext cx="3315242" cy="530915"/>
          </a:xfrm>
          <a:prstGeom prst="rect">
            <a:avLst/>
          </a:prstGeom>
          <a:noFill/>
          <a:ln w="12700">
            <a:noFill/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>
                <a:latin typeface="Garamond"/>
                <a:cs typeface="Arial"/>
              </a:rPr>
              <a:t>PIP </a:t>
            </a:r>
            <a:r>
              <a:rPr lang="fr-FR" sz="1500" err="1">
                <a:latin typeface="Garamond"/>
                <a:cs typeface="Arial"/>
              </a:rPr>
              <a:t>weighting</a:t>
            </a:r>
            <a:r>
              <a:rPr lang="fr-FR" sz="1500">
                <a:latin typeface="Garamond"/>
                <a:cs typeface="Arial"/>
              </a:rPr>
              <a:t> </a:t>
            </a:r>
            <a:r>
              <a:rPr lang="fr-FR" sz="1500" err="1">
                <a:latin typeface="Garamond"/>
                <a:cs typeface="Arial"/>
              </a:rPr>
              <a:t>scheme</a:t>
            </a:r>
            <a:r>
              <a:rPr lang="fr-FR" sz="1500">
                <a:latin typeface="Garamond"/>
                <a:cs typeface="Arial"/>
              </a:rPr>
              <a:t> lead to '</a:t>
            </a:r>
            <a:r>
              <a:rPr lang="fr-FR" sz="1500" err="1">
                <a:latin typeface="Garamond"/>
                <a:cs typeface="Arial"/>
              </a:rPr>
              <a:t>unbiased</a:t>
            </a:r>
            <a:r>
              <a:rPr lang="fr-FR" sz="1500">
                <a:latin typeface="Garamond"/>
                <a:cs typeface="Arial"/>
              </a:rPr>
              <a:t>' </a:t>
            </a:r>
            <a:r>
              <a:rPr lang="fr-FR" sz="1500" err="1">
                <a:latin typeface="Garamond"/>
                <a:cs typeface="Arial"/>
              </a:rPr>
              <a:t>measurement</a:t>
            </a:r>
            <a:endParaRPr lang="fr-FR" sz="1350" err="1"/>
          </a:p>
        </p:txBody>
      </p:sp>
    </p:spTree>
    <p:extLst>
      <p:ext uri="{BB962C8B-B14F-4D97-AF65-F5344CB8AC3E}">
        <p14:creationId xmlns:p14="http://schemas.microsoft.com/office/powerpoint/2010/main" val="134549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BADEA-B039-F5FD-F4F3-B04BC7BCA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FDCBEA-D0A7-DD20-65C3-5B939897B3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31" t="14" r="4472" b="-14"/>
          <a:stretch>
            <a:fillRect/>
          </a:stretch>
        </p:blipFill>
        <p:spPr>
          <a:xfrm>
            <a:off x="-5396" y="-78184"/>
            <a:ext cx="9197398" cy="6937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ED69A8-2963-E7C6-ACD4-950533D23BDA}"/>
              </a:ext>
            </a:extLst>
          </p:cNvPr>
          <p:cNvSpPr txBox="1"/>
          <p:nvPr/>
        </p:nvSpPr>
        <p:spPr>
          <a:xfrm>
            <a:off x="1095" y="5644999"/>
            <a:ext cx="919650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Garamond"/>
              </a:rPr>
              <a:t>DESI is a state-of-the-art instrument installed at the Mayall 4-meter telescope at Kitt Peak National Observatory.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4A6C38-251E-87CB-01B3-05EF7BF22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pic>
        <p:nvPicPr>
          <p:cNvPr id="2" name="Picture 1" descr="New DESI results strengthen hints that dark energy may evolve">
            <a:extLst>
              <a:ext uri="{FF2B5EF4-FFF2-40B4-BE49-F238E27FC236}">
                <a16:creationId xmlns:a16="http://schemas.microsoft.com/office/drawing/2014/main" id="{2DA1B833-6E4E-8D35-1934-7DCD9B76D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293" y="209937"/>
            <a:ext cx="4256034" cy="285052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B794F32-B972-71AB-2D46-CBBA1604E5F4}"/>
              </a:ext>
            </a:extLst>
          </p:cNvPr>
          <p:cNvCxnSpPr/>
          <p:nvPr/>
        </p:nvCxnSpPr>
        <p:spPr>
          <a:xfrm flipV="1">
            <a:off x="1612173" y="3072855"/>
            <a:ext cx="1920168" cy="113639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12A13FD-6172-373D-4FB8-348AA71BB040}"/>
              </a:ext>
            </a:extLst>
          </p:cNvPr>
          <p:cNvCxnSpPr>
            <a:cxnSpLocks/>
          </p:cNvCxnSpPr>
          <p:nvPr/>
        </p:nvCxnSpPr>
        <p:spPr>
          <a:xfrm flipV="1">
            <a:off x="1661643" y="185275"/>
            <a:ext cx="1848825" cy="2658307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8A460-599D-6368-F2F9-5C951D18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51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3C19A-DEAB-A8E8-6EAB-D37EF3539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BC1CAD-245F-AAB4-97AC-4BC46145E5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31" t="14" r="4472" b="-14"/>
          <a:stretch>
            <a:fillRect/>
          </a:stretch>
        </p:blipFill>
        <p:spPr>
          <a:xfrm>
            <a:off x="-5396" y="-78184"/>
            <a:ext cx="9197398" cy="6937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F6DD12-8D81-8573-642E-67A7F3983291}"/>
              </a:ext>
            </a:extLst>
          </p:cNvPr>
          <p:cNvSpPr txBox="1"/>
          <p:nvPr/>
        </p:nvSpPr>
        <p:spPr>
          <a:xfrm>
            <a:off x="1095" y="5644999"/>
            <a:ext cx="919650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Garamond"/>
              </a:rPr>
              <a:t>DESI is a state-of-the-art instrument installed at the Mayall 4-meter telescope at Kitt Peak National Observatory.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75112-3019-FCAD-29BD-C026D82CB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pic>
        <p:nvPicPr>
          <p:cNvPr id="2" name="Picture 1" descr="New DESI results strengthen hints that dark energy may evolve">
            <a:extLst>
              <a:ext uri="{FF2B5EF4-FFF2-40B4-BE49-F238E27FC236}">
                <a16:creationId xmlns:a16="http://schemas.microsoft.com/office/drawing/2014/main" id="{E98C78B1-EBF1-92AA-2CFC-EA5588BFC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293" y="209937"/>
            <a:ext cx="4256034" cy="285052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C4ADD9A-27FF-2D16-12FB-8BFF55B983BA}"/>
              </a:ext>
            </a:extLst>
          </p:cNvPr>
          <p:cNvCxnSpPr/>
          <p:nvPr/>
        </p:nvCxnSpPr>
        <p:spPr>
          <a:xfrm flipV="1">
            <a:off x="1612173" y="3072855"/>
            <a:ext cx="1920168" cy="113639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4161ED8-1FC3-33FA-A7AC-8F906599D588}"/>
              </a:ext>
            </a:extLst>
          </p:cNvPr>
          <p:cNvCxnSpPr>
            <a:cxnSpLocks/>
          </p:cNvCxnSpPr>
          <p:nvPr/>
        </p:nvCxnSpPr>
        <p:spPr>
          <a:xfrm flipV="1">
            <a:off x="1661643" y="185275"/>
            <a:ext cx="1848825" cy="2658307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nstrument design">
            <a:extLst>
              <a:ext uri="{FF2B5EF4-FFF2-40B4-BE49-F238E27FC236}">
                <a16:creationId xmlns:a16="http://schemas.microsoft.com/office/drawing/2014/main" id="{A118AEC4-27EF-D0F1-95DD-005EA6932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933" y="3490093"/>
            <a:ext cx="3423533" cy="184662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6267FB4-5ED1-B394-D97B-19C8DE86FD2B}"/>
              </a:ext>
            </a:extLst>
          </p:cNvPr>
          <p:cNvCxnSpPr/>
          <p:nvPr/>
        </p:nvCxnSpPr>
        <p:spPr>
          <a:xfrm flipH="1">
            <a:off x="6551013" y="813954"/>
            <a:ext cx="791896" cy="266991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E9EBA00-03EC-8818-F5D9-9D041BBA5E1D}"/>
              </a:ext>
            </a:extLst>
          </p:cNvPr>
          <p:cNvSpPr txBox="1"/>
          <p:nvPr/>
        </p:nvSpPr>
        <p:spPr>
          <a:xfrm>
            <a:off x="3266027" y="3430093"/>
            <a:ext cx="22838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Garamond"/>
              </a:rPr>
              <a:t>Focal plane is populated with 5000 robotics fibers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2A583C-25BF-A25B-8ECD-28A2165D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10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1295-609A-2472-A0F3-70194AE2A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9656E2E-708C-CED0-9B1E-40346226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31" t="14" r="4472" b="-14"/>
          <a:stretch>
            <a:fillRect/>
          </a:stretch>
        </p:blipFill>
        <p:spPr>
          <a:xfrm>
            <a:off x="-5396" y="-78184"/>
            <a:ext cx="9197398" cy="69379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2C8B8E-ACF7-1CB0-DA3C-C501DF83A4E9}"/>
              </a:ext>
            </a:extLst>
          </p:cNvPr>
          <p:cNvSpPr txBox="1"/>
          <p:nvPr/>
        </p:nvSpPr>
        <p:spPr>
          <a:xfrm>
            <a:off x="1095" y="5644999"/>
            <a:ext cx="919650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  <a:latin typeface="Garamond"/>
              </a:rPr>
              <a:t>DESI is a state-of-the-art instrument installed at the Mayall 4-meter telescope at Kitt Peak National Observatory.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04D17A-7B9A-CAC1-4F70-774F2D272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23" y="1618"/>
            <a:ext cx="2289646" cy="997573"/>
          </a:xfrm>
          <a:prstGeom prst="rect">
            <a:avLst/>
          </a:prstGeom>
        </p:spPr>
      </p:pic>
      <p:pic>
        <p:nvPicPr>
          <p:cNvPr id="2" name="Picture 1" descr="New DESI results strengthen hints that dark energy may evolve">
            <a:extLst>
              <a:ext uri="{FF2B5EF4-FFF2-40B4-BE49-F238E27FC236}">
                <a16:creationId xmlns:a16="http://schemas.microsoft.com/office/drawing/2014/main" id="{97533B7B-1A8B-645C-6493-CF1425EE1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293" y="209937"/>
            <a:ext cx="4256034" cy="285052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F81658B-5D41-68A9-F33B-36A9B932E59E}"/>
              </a:ext>
            </a:extLst>
          </p:cNvPr>
          <p:cNvCxnSpPr/>
          <p:nvPr/>
        </p:nvCxnSpPr>
        <p:spPr>
          <a:xfrm flipV="1">
            <a:off x="1612173" y="3072855"/>
            <a:ext cx="1920168" cy="113639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7A62E5-B490-8E07-6E37-F8F550921F1D}"/>
              </a:ext>
            </a:extLst>
          </p:cNvPr>
          <p:cNvCxnSpPr>
            <a:cxnSpLocks/>
          </p:cNvCxnSpPr>
          <p:nvPr/>
        </p:nvCxnSpPr>
        <p:spPr>
          <a:xfrm flipV="1">
            <a:off x="1661643" y="185275"/>
            <a:ext cx="1848825" cy="2658307"/>
          </a:xfrm>
          <a:prstGeom prst="straightConnector1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E8DC34-A5F1-5E7F-07A9-D1AE089B8AF8}"/>
              </a:ext>
            </a:extLst>
          </p:cNvPr>
          <p:cNvCxnSpPr/>
          <p:nvPr/>
        </p:nvCxnSpPr>
        <p:spPr>
          <a:xfrm flipH="1">
            <a:off x="6551013" y="813954"/>
            <a:ext cx="791896" cy="2669916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95713B2-D92F-DA07-F8A4-4B9B31E4FA5F}"/>
              </a:ext>
            </a:extLst>
          </p:cNvPr>
          <p:cNvSpPr txBox="1"/>
          <p:nvPr/>
        </p:nvSpPr>
        <p:spPr>
          <a:xfrm>
            <a:off x="3266027" y="3430093"/>
            <a:ext cx="22838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Garamond"/>
              </a:rPr>
              <a:t>Focal plane is populated with 5000 robotics fibers </a:t>
            </a:r>
          </a:p>
        </p:txBody>
      </p:sp>
      <p:pic>
        <p:nvPicPr>
          <p:cNvPr id="13" name="Picture 12" descr="DESI project begins operation with help from Ohio State faculty,  researchers | Department of Astronomy">
            <a:extLst>
              <a:ext uri="{FF2B5EF4-FFF2-40B4-BE49-F238E27FC236}">
                <a16:creationId xmlns:a16="http://schemas.microsoft.com/office/drawing/2014/main" id="{184AD64B-31F0-B5C3-3D72-085D5C29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93" y="3553691"/>
            <a:ext cx="3016644" cy="20311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96E841-8487-8B39-1484-3211E988B4BA}"/>
              </a:ext>
            </a:extLst>
          </p:cNvPr>
          <p:cNvSpPr txBox="1"/>
          <p:nvPr/>
        </p:nvSpPr>
        <p:spPr>
          <a:xfrm>
            <a:off x="3293988" y="4428910"/>
            <a:ext cx="205802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Garamond"/>
              </a:rPr>
              <a:t>That feed </a:t>
            </a:r>
            <a:endParaRPr lang="en-US" b="1">
              <a:solidFill>
                <a:srgbClr val="000000"/>
              </a:solidFill>
              <a:latin typeface="Garamond"/>
            </a:endParaRPr>
          </a:p>
          <a:p>
            <a:r>
              <a:rPr lang="en-US" sz="2000" b="1">
                <a:solidFill>
                  <a:srgbClr val="FFFFFF"/>
                </a:solidFill>
                <a:latin typeface="Garamond"/>
              </a:rPr>
              <a:t>10 spectrographs </a:t>
            </a:r>
            <a:r>
              <a:rPr lang="en-US" sz="2000" b="1">
                <a:solidFill>
                  <a:srgbClr val="FFFFFF"/>
                </a:solidFill>
                <a:latin typeface="Garamond"/>
                <a:ea typeface="+mn-lt"/>
                <a:cs typeface="+mn-lt"/>
              </a:rPr>
              <a:t>λ ~ 360-980 nm </a:t>
            </a:r>
            <a:endParaRPr lang="en-US" b="1">
              <a:latin typeface="Garamond"/>
            </a:endParaRPr>
          </a:p>
        </p:txBody>
      </p:sp>
      <p:pic>
        <p:nvPicPr>
          <p:cNvPr id="12" name="Picture 11" descr="instrument design">
            <a:extLst>
              <a:ext uri="{FF2B5EF4-FFF2-40B4-BE49-F238E27FC236}">
                <a16:creationId xmlns:a16="http://schemas.microsoft.com/office/drawing/2014/main" id="{C7238531-8F37-14AD-0D44-C1FDBC04C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933" y="3490093"/>
            <a:ext cx="3423533" cy="184662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03D891-D5D0-4E4A-98DA-3663456B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24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E268E-D711-F413-0D3E-B2DEF3BD0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0C3B607-53A0-B9CD-A547-525E507EC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939" y="-987"/>
            <a:ext cx="9207281" cy="6861562"/>
          </a:xfrm>
        </p:spPr>
      </p:pic>
      <p:pic>
        <p:nvPicPr>
          <p:cNvPr id="18" name="Content Placeholder 15">
            <a:extLst>
              <a:ext uri="{FF2B5EF4-FFF2-40B4-BE49-F238E27FC236}">
                <a16:creationId xmlns:a16="http://schemas.microsoft.com/office/drawing/2014/main" id="{4FFE9697-555E-27C3-9E6E-9773464FBE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257" t="96093" r="475" b="957"/>
          <a:stretch>
            <a:fillRect/>
          </a:stretch>
        </p:blipFill>
        <p:spPr>
          <a:xfrm>
            <a:off x="8614813" y="6318319"/>
            <a:ext cx="300895" cy="2024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A3257-4E15-7ACB-06FB-F1CBE536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73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9AFDC-EF02-D54C-ECAB-AC5363511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C4530D4-4A89-A2D7-8D6D-D585DE3813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939" y="-987"/>
            <a:ext cx="9207281" cy="6861562"/>
          </a:xfrm>
        </p:spPr>
      </p:pic>
      <p:pic>
        <p:nvPicPr>
          <p:cNvPr id="18" name="Content Placeholder 15">
            <a:extLst>
              <a:ext uri="{FF2B5EF4-FFF2-40B4-BE49-F238E27FC236}">
                <a16:creationId xmlns:a16="http://schemas.microsoft.com/office/drawing/2014/main" id="{98BEBE31-8349-6BC9-1814-ED8E7BEA6F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257" t="96093" r="475" b="957"/>
          <a:stretch>
            <a:fillRect/>
          </a:stretch>
        </p:blipFill>
        <p:spPr>
          <a:xfrm>
            <a:off x="8614813" y="6318319"/>
            <a:ext cx="300895" cy="2024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9C3037-25A3-F6D5-DA3E-D598859B2AFA}"/>
              </a:ext>
            </a:extLst>
          </p:cNvPr>
          <p:cNvSpPr txBox="1"/>
          <p:nvPr/>
        </p:nvSpPr>
        <p:spPr>
          <a:xfrm>
            <a:off x="3200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F717B-D577-48CB-891E-3EA604F34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54" y="839244"/>
            <a:ext cx="4491995" cy="45782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80AB3-2E75-9807-61B1-E6D9C5D71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666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40</Slides>
  <Notes>0</Notes>
  <HiddenSlides>5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 Imaging systematics: QSO case</vt:lpstr>
      <vt:lpstr>Spectroscopic systematics: ELG case</vt:lpstr>
      <vt:lpstr>Fiber assignment (FA)</vt:lpstr>
      <vt:lpstr>Fiber assignment (FA)</vt:lpstr>
      <vt:lpstr>Fiber assignment:  Pairwise-Inverse-Probability (PIP) weighting scheme</vt:lpstr>
      <vt:lpstr>Fiber assignment:  Pairwise-Inverse-Probability (PIP) weighting scheme</vt:lpstr>
      <vt:lpstr>Fiber assignment: Impact on the 1% survey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10</cp:revision>
  <dcterms:created xsi:type="dcterms:W3CDTF">2025-05-27T09:35:26Z</dcterms:created>
  <dcterms:modified xsi:type="dcterms:W3CDTF">2025-06-03T16:02:11Z</dcterms:modified>
</cp:coreProperties>
</file>