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0" r:id="rId2"/>
    <p:sldId id="277" r:id="rId3"/>
    <p:sldId id="352" r:id="rId4"/>
    <p:sldId id="326" r:id="rId5"/>
    <p:sldId id="329" r:id="rId6"/>
    <p:sldId id="324" r:id="rId7"/>
    <p:sldId id="356" r:id="rId8"/>
    <p:sldId id="363" r:id="rId9"/>
    <p:sldId id="361" r:id="rId10"/>
    <p:sldId id="364" r:id="rId11"/>
    <p:sldId id="330" r:id="rId12"/>
    <p:sldId id="362" r:id="rId13"/>
    <p:sldId id="350" r:id="rId14"/>
    <p:sldId id="35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8C00"/>
    <a:srgbClr val="FF7F0E"/>
    <a:srgbClr val="1F77B4"/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86501"/>
  </p:normalViewPr>
  <p:slideViewPr>
    <p:cSldViewPr snapToGrid="0" showGuides="1">
      <p:cViewPr varScale="1">
        <p:scale>
          <a:sx n="109" d="100"/>
          <a:sy n="109" d="100"/>
        </p:scale>
        <p:origin x="18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417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04.06.25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04.06.25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4760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985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9D2C-D007-DC63-4DC6-06A6292FA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238A67B-ABEE-5025-4EDA-F9C4F81671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D0C596B-166B-612A-E974-30159480F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6BEDE6-A560-8D0B-D090-D864152B5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4573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1568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747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196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209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912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846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3884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03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88E39-18CA-54B6-5D08-09F2D6A0D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2FD93C3-03AD-5C3A-0D75-3CF3BD07C3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ABC7238-E691-0074-BD48-B115E4D8E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E10226-E55F-63DB-506B-224E48298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42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037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5078-2410-FF45-BC65-B617D83A92C3}" type="datetime1">
              <a:rPr lang="de-CH" noProof="0" smtClean="0"/>
              <a:t>04.06.25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B619-DBD1-E14B-BB88-0C5568C0D59C}" type="datetime1">
              <a:rPr lang="de-CH" noProof="0" smtClean="0"/>
              <a:t>04.06.25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AD28-60DE-034F-88ED-02BB938980CC}" type="datetime1">
              <a:rPr lang="de-CH" noProof="0" smtClean="0"/>
              <a:t>04.06.25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8B66-AC74-E644-A10E-F4C5941AFBCD}" type="datetime1">
              <a:rPr lang="de-CH" noProof="0" smtClean="0"/>
              <a:t>04.06.25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EAAD-B257-7E4C-999D-AE41E02E9586}" type="datetime1">
              <a:rPr lang="de-CH" noProof="0" smtClean="0"/>
              <a:t>04.06.25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1B56-1DAE-DB46-A4A3-3E6DF881B397}" type="datetime1">
              <a:rPr lang="de-CH" noProof="0" smtClean="0"/>
              <a:t>04.06.25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de-DE" noProof="0"/>
              <a:t>Tabelle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6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8E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chemeClr val="accent3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6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2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8160-AA02-2E4C-92B4-AF4E5F6046B1}" type="datetime1">
              <a:rPr lang="de-CH" noProof="0" smtClean="0"/>
              <a:t>04.06.25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587D-A4B6-7F40-BD45-C6828129CE91}" type="datetime1">
              <a:rPr lang="de-CH" noProof="0" smtClean="0"/>
              <a:t>04.06.25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C4D5-D608-2A4A-8B51-9C36CAD59002}" type="datetime1">
              <a:rPr lang="de-CH" noProof="0" smtClean="0"/>
              <a:t>04.06.25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6676B8-368E-4A41-811F-D9B7B39B940B}" type="datetime1">
              <a:rPr lang="de-CH" noProof="0" smtClean="0"/>
              <a:t>04.06.25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‹Nr.›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DD8B56A-7B19-0B4F-988E-BFB4FA31E454}" type="datetime1">
              <a:rPr lang="de-CH" noProof="0" smtClean="0"/>
              <a:t>04.06.25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smology.ethz.ch/research/software-lab/cosmological-neutral-hydrogen-simulation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smology.ethz.ch/research/software-lab/PyCosmo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xiv.org/abs/2410.01694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0A5DD1E-9659-04E6-AB07-87E71E2BE8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5" r="17583" b="18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FDB5A573-462E-C540-B23C-80DEFC151C0D}"/>
              </a:ext>
            </a:extLst>
          </p:cNvPr>
          <p:cNvSpPr/>
          <p:nvPr/>
        </p:nvSpPr>
        <p:spPr>
          <a:xfrm>
            <a:off x="0" y="1202804"/>
            <a:ext cx="8009762" cy="47081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350" y="3642318"/>
            <a:ext cx="8009762" cy="2098041"/>
          </a:xfrm>
        </p:spPr>
        <p:txBody>
          <a:bodyPr/>
          <a:lstStyle/>
          <a:p>
            <a:pPr marL="44450" indent="-44450"/>
            <a:r>
              <a:rPr lang="de-DE" sz="2000" dirty="0"/>
              <a:t>Pascal Hitz</a:t>
            </a:r>
          </a:p>
          <a:p>
            <a:pPr marL="44450" indent="-44450"/>
            <a:r>
              <a:rPr lang="de-DE" dirty="0"/>
              <a:t>ETHZ </a:t>
            </a:r>
            <a:r>
              <a:rPr lang="de-DE" dirty="0" err="1"/>
              <a:t>Cosmology</a:t>
            </a:r>
            <a:r>
              <a:rPr lang="de-DE" dirty="0"/>
              <a:t> Group</a:t>
            </a:r>
            <a:r>
              <a:rPr lang="de-DE" baseline="30000" dirty="0"/>
              <a:t>†</a:t>
            </a:r>
            <a:endParaRPr lang="de-DE" dirty="0"/>
          </a:p>
          <a:p>
            <a:pPr marL="44450" indent="-44450"/>
            <a:endParaRPr lang="de-DE" dirty="0"/>
          </a:p>
          <a:p>
            <a:pPr marL="44450" indent="-44450"/>
            <a:endParaRPr lang="de-DE" dirty="0"/>
          </a:p>
          <a:p>
            <a:pPr marL="44450" indent="-44450"/>
            <a:r>
              <a:rPr lang="de-DE" dirty="0"/>
              <a:t>Swiss </a:t>
            </a:r>
            <a:r>
              <a:rPr lang="de-DE" dirty="0" err="1"/>
              <a:t>Cosmology</a:t>
            </a:r>
            <a:r>
              <a:rPr lang="de-DE" dirty="0"/>
              <a:t> Days 2025, ETHZ 05.06.2025</a:t>
            </a:r>
          </a:p>
          <a:p>
            <a:pPr marL="44450" indent="-44450"/>
            <a:endParaRPr lang="de-DE" dirty="0"/>
          </a:p>
          <a:p>
            <a:pPr marL="44450" indent="-44450"/>
            <a:r>
              <a:rPr lang="de-DE" sz="1400" baseline="30000" dirty="0"/>
              <a:t>† </a:t>
            </a:r>
            <a:r>
              <a:rPr lang="de-DE" sz="1400" dirty="0"/>
              <a:t>Alexandre </a:t>
            </a:r>
            <a:r>
              <a:rPr lang="de-DE" sz="1400" dirty="0" err="1"/>
              <a:t>Refregier</a:t>
            </a:r>
            <a:r>
              <a:rPr lang="de-DE" sz="1400" dirty="0"/>
              <a:t>, Pascale Berner, Devin Crichton, </a:t>
            </a:r>
            <a:r>
              <a:rPr lang="de-CH" sz="1400" b="0" i="0" u="none" strike="noStrike" dirty="0">
                <a:effectLst/>
              </a:rPr>
              <a:t>John Hennig</a:t>
            </a:r>
            <a:endParaRPr lang="de-DE" sz="1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254D564-7A6B-8445-8DF4-BAC2C1068EEF}"/>
              </a:ext>
            </a:extLst>
          </p:cNvPr>
          <p:cNvSpPr txBox="1"/>
          <p:nvPr/>
        </p:nvSpPr>
        <p:spPr>
          <a:xfrm>
            <a:off x="362966" y="1461357"/>
            <a:ext cx="7577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>
                <a:solidFill>
                  <a:schemeClr val="bg1"/>
                </a:solidFill>
              </a:rPr>
              <a:t>Fast Simulation </a:t>
            </a:r>
            <a:r>
              <a:rPr lang="de-CH" sz="3600" dirty="0" err="1">
                <a:solidFill>
                  <a:schemeClr val="bg1"/>
                </a:solidFill>
              </a:rPr>
              <a:t>of</a:t>
            </a:r>
            <a:r>
              <a:rPr lang="de-CH" sz="3600" dirty="0">
                <a:solidFill>
                  <a:schemeClr val="bg1"/>
                </a:solidFill>
              </a:rPr>
              <a:t> Post-</a:t>
            </a:r>
            <a:r>
              <a:rPr lang="de-CH" sz="3600" dirty="0" err="1">
                <a:solidFill>
                  <a:schemeClr val="bg1"/>
                </a:solidFill>
              </a:rPr>
              <a:t>Reionization</a:t>
            </a:r>
            <a:r>
              <a:rPr lang="de-CH" sz="3600" dirty="0">
                <a:solidFill>
                  <a:schemeClr val="bg1"/>
                </a:solidFill>
              </a:rPr>
              <a:t> </a:t>
            </a:r>
            <a:r>
              <a:rPr lang="de-CH" sz="3600" dirty="0" err="1">
                <a:solidFill>
                  <a:schemeClr val="bg1"/>
                </a:solidFill>
              </a:rPr>
              <a:t>Cosmological</a:t>
            </a:r>
            <a:r>
              <a:rPr lang="de-CH" sz="3600" dirty="0">
                <a:solidFill>
                  <a:schemeClr val="bg1"/>
                </a:solidFill>
              </a:rPr>
              <a:t> Neutral Hydrogen </a:t>
            </a:r>
            <a:r>
              <a:rPr lang="de-CH" sz="3600" dirty="0" err="1">
                <a:solidFill>
                  <a:schemeClr val="bg1"/>
                </a:solidFill>
              </a:rPr>
              <a:t>based</a:t>
            </a:r>
            <a:r>
              <a:rPr lang="de-CH" sz="3600" dirty="0">
                <a:solidFill>
                  <a:schemeClr val="bg1"/>
                </a:solidFill>
              </a:rPr>
              <a:t> on </a:t>
            </a:r>
            <a:r>
              <a:rPr lang="de-CH" sz="3600" dirty="0" err="1">
                <a:solidFill>
                  <a:schemeClr val="bg1"/>
                </a:solidFill>
              </a:rPr>
              <a:t>the</a:t>
            </a:r>
            <a:r>
              <a:rPr lang="de-CH" sz="3600" dirty="0">
                <a:solidFill>
                  <a:schemeClr val="bg1"/>
                </a:solidFill>
              </a:rPr>
              <a:t> Halo Model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456546-1AD9-977D-0CDE-4686887262A5}"/>
              </a:ext>
            </a:extLst>
          </p:cNvPr>
          <p:cNvSpPr txBox="1"/>
          <p:nvPr/>
        </p:nvSpPr>
        <p:spPr>
          <a:xfrm>
            <a:off x="8262719" y="6545977"/>
            <a:ext cx="3929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Image </a:t>
            </a:r>
            <a:r>
              <a:rPr lang="de-DE" sz="1000" dirty="0" err="1">
                <a:solidFill>
                  <a:schemeClr val="bg1"/>
                </a:solidFill>
              </a:rPr>
              <a:t>Credit</a:t>
            </a:r>
            <a:r>
              <a:rPr lang="de-DE" sz="1000" dirty="0">
                <a:solidFill>
                  <a:schemeClr val="bg1"/>
                </a:solidFill>
              </a:rPr>
              <a:t>: SARAO, Heywood et al. (2022) / J.C. Muñoz-Mateos</a:t>
            </a:r>
          </a:p>
        </p:txBody>
      </p:sp>
      <p:pic>
        <p:nvPicPr>
          <p:cNvPr id="5" name="Grafik 4" descr="Ein Bild, das Schrift, Text, Grafiken, Logo enthält.&#10;&#10;Automatisch generierte Beschreibung">
            <a:extLst>
              <a:ext uri="{FF2B5EF4-FFF2-40B4-BE49-F238E27FC236}">
                <a16:creationId xmlns:a16="http://schemas.microsoft.com/office/drawing/2014/main" id="{6F326F2F-8FC3-C8F0-E4D4-633A3DA86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5" y="6101315"/>
            <a:ext cx="23622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0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F9F16-47C2-91CF-7B81-ECBDF273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979000"/>
            <a:ext cx="10728325" cy="900000"/>
          </a:xfrm>
        </p:spPr>
        <p:txBody>
          <a:bodyPr/>
          <a:lstStyle/>
          <a:p>
            <a:pPr algn="ctr"/>
            <a:r>
              <a:rPr lang="de-DE" sz="5000" dirty="0"/>
              <a:t>Backup Slides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C1BD07-D367-30EB-38D2-69002737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587D-A4B6-7F40-BD45-C6828129CE91}" type="datetime1">
              <a:rPr lang="de-CH" noProof="0" smtClean="0"/>
              <a:t>04.06.25</a:t>
            </a:fld>
            <a:endParaRPr lang="de-CH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DBE39E-028C-B5FD-A606-BA1F433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10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75789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800" dirty="0"/>
              <a:t>HI </a:t>
            </a:r>
            <a:r>
              <a:rPr lang="de-DE" sz="3800" dirty="0" err="1"/>
              <a:t>Mass</a:t>
            </a:r>
            <a:r>
              <a:rPr lang="de-DE" sz="3800" dirty="0"/>
              <a:t> Loss</a:t>
            </a:r>
            <a:endParaRPr lang="de-CH" sz="3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200" y="6483600"/>
            <a:ext cx="322577" cy="216000"/>
          </a:xfrm>
        </p:spPr>
        <p:txBody>
          <a:bodyPr/>
          <a:lstStyle/>
          <a:p>
            <a:pPr algn="ctr"/>
            <a:fld id="{5ACA52AF-F19D-405C-AD5F-7D94B96A5CC3}" type="slidenum">
              <a:rPr lang="de-CH" noProof="0" smtClean="0"/>
              <a:pPr algn="ctr"/>
              <a:t>11</a:t>
            </a:fld>
            <a:endParaRPr lang="de-CH" noProof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AA4B269-9B30-57B9-3EAE-1C0F7CD28768}"/>
              </a:ext>
            </a:extLst>
          </p:cNvPr>
          <p:cNvSpPr txBox="1"/>
          <p:nvPr/>
        </p:nvSpPr>
        <p:spPr>
          <a:xfrm>
            <a:off x="731838" y="3429000"/>
            <a:ext cx="51660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More massive </a:t>
            </a:r>
            <a:r>
              <a:rPr lang="de-DE" sz="2200" dirty="0" err="1"/>
              <a:t>halos</a:t>
            </a:r>
            <a:r>
              <a:rPr lang="de-DE" sz="2200" dirty="0"/>
              <a:t> </a:t>
            </a:r>
            <a:r>
              <a:rPr lang="de-DE" sz="2200" dirty="0" err="1"/>
              <a:t>contain</a:t>
            </a:r>
            <a:r>
              <a:rPr lang="de-DE" sz="2200" dirty="0"/>
              <a:t> </a:t>
            </a:r>
            <a:r>
              <a:rPr lang="de-DE" sz="2200" dirty="0" err="1"/>
              <a:t>more</a:t>
            </a:r>
            <a:r>
              <a:rPr lang="de-DE" sz="2200" dirty="0"/>
              <a:t> 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/>
              <a:t>But: </a:t>
            </a:r>
            <a:r>
              <a:rPr lang="de-DE" sz="2200" dirty="0"/>
              <a:t>Many </a:t>
            </a:r>
            <a:r>
              <a:rPr lang="de-DE" sz="2200" dirty="0" err="1"/>
              <a:t>more</a:t>
            </a:r>
            <a:r>
              <a:rPr lang="de-DE" sz="2200" dirty="0"/>
              <a:t> </a:t>
            </a:r>
            <a:r>
              <a:rPr lang="de-DE" sz="2200" dirty="0" err="1"/>
              <a:t>small</a:t>
            </a:r>
            <a:r>
              <a:rPr lang="de-DE" sz="2200" dirty="0"/>
              <a:t> </a:t>
            </a:r>
            <a:r>
              <a:rPr lang="de-DE" sz="2200" dirty="0" err="1"/>
              <a:t>halos</a:t>
            </a:r>
            <a:r>
              <a:rPr lang="de-DE" sz="2200" dirty="0"/>
              <a:t> </a:t>
            </a:r>
            <a:r>
              <a:rPr lang="de-DE" sz="2200" dirty="0" err="1"/>
              <a:t>than</a:t>
            </a:r>
            <a:r>
              <a:rPr lang="de-DE" sz="2200" dirty="0"/>
              <a:t> large </a:t>
            </a:r>
            <a:r>
              <a:rPr lang="de-DE" sz="2200" dirty="0" err="1"/>
              <a:t>ones</a:t>
            </a:r>
            <a:endParaRPr lang="de-DE" sz="2200" dirty="0"/>
          </a:p>
          <a:p>
            <a:pPr marL="342900" indent="-342900">
              <a:buFont typeface="Wingdings" pitchFamily="2" charset="2"/>
              <a:buChar char="è"/>
            </a:pPr>
            <a:r>
              <a:rPr lang="de-DE" sz="2200" dirty="0" err="1">
                <a:sym typeface="Wingdings" pitchFamily="2" charset="2"/>
              </a:rPr>
              <a:t>Important</a:t>
            </a:r>
            <a:r>
              <a:rPr lang="de-DE" sz="2200" dirty="0">
                <a:sym typeface="Wingdings" pitchFamily="2" charset="2"/>
              </a:rPr>
              <a:t> not </a:t>
            </a:r>
            <a:r>
              <a:rPr lang="de-DE" sz="2200" dirty="0" err="1">
                <a:sym typeface="Wingdings" pitchFamily="2" charset="2"/>
              </a:rPr>
              <a:t>to</a:t>
            </a:r>
            <a:r>
              <a:rPr lang="de-DE" sz="2200" dirty="0">
                <a:sym typeface="Wingdings" pitchFamily="2" charset="2"/>
              </a:rPr>
              <a:t> </a:t>
            </a:r>
            <a:r>
              <a:rPr lang="de-DE" sz="2200" dirty="0" err="1">
                <a:sym typeface="Wingdings" pitchFamily="2" charset="2"/>
              </a:rPr>
              <a:t>neglect</a:t>
            </a:r>
            <a:r>
              <a:rPr lang="de-DE" sz="2200" dirty="0">
                <a:sym typeface="Wingdings" pitchFamily="2" charset="2"/>
              </a:rPr>
              <a:t> </a:t>
            </a:r>
            <a:r>
              <a:rPr lang="de-DE" sz="2200" dirty="0" err="1">
                <a:sym typeface="Wingdings" pitchFamily="2" charset="2"/>
              </a:rPr>
              <a:t>small</a:t>
            </a:r>
            <a:r>
              <a:rPr lang="de-DE" sz="2200" dirty="0">
                <a:sym typeface="Wingdings" pitchFamily="2" charset="2"/>
              </a:rPr>
              <a:t> </a:t>
            </a:r>
            <a:r>
              <a:rPr lang="de-DE" sz="2200" dirty="0" err="1">
                <a:sym typeface="Wingdings" pitchFamily="2" charset="2"/>
              </a:rPr>
              <a:t>halos</a:t>
            </a:r>
            <a:endParaRPr lang="de-DE" sz="2200" dirty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è"/>
            </a:pPr>
            <a:endParaRPr lang="de-DE" sz="2200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>
                <a:sym typeface="Wingdings" pitchFamily="2" charset="2"/>
              </a:rPr>
              <a:t>2 </a:t>
            </a:r>
            <a:r>
              <a:rPr lang="de-DE" sz="2200" dirty="0">
                <a:sym typeface="Wingdings" pitchFamily="2" charset="2"/>
              </a:rPr>
              <a:t>– 3% </a:t>
            </a:r>
            <a:r>
              <a:rPr lang="de-DE" sz="2200" dirty="0" err="1">
                <a:sym typeface="Wingdings" pitchFamily="2" charset="2"/>
              </a:rPr>
              <a:t>loss</a:t>
            </a:r>
            <a:r>
              <a:rPr lang="de-DE" sz="2200" dirty="0">
                <a:sym typeface="Wingdings" pitchFamily="2" charset="2"/>
              </a:rPr>
              <a:t> </a:t>
            </a:r>
            <a:r>
              <a:rPr lang="de-DE" sz="2200" dirty="0" err="1">
                <a:sym typeface="Wingdings" pitchFamily="2" charset="2"/>
              </a:rPr>
              <a:t>over</a:t>
            </a:r>
            <a:r>
              <a:rPr lang="de-DE" sz="2200" dirty="0">
                <a:sym typeface="Wingdings" pitchFamily="2" charset="2"/>
              </a:rPr>
              <a:t> </a:t>
            </a:r>
            <a:r>
              <a:rPr lang="de-DE" sz="2200" dirty="0" err="1">
                <a:sym typeface="Wingdings" pitchFamily="2" charset="2"/>
              </a:rPr>
              <a:t>considered</a:t>
            </a:r>
            <a:r>
              <a:rPr lang="de-DE" sz="2200" dirty="0">
                <a:sym typeface="Wingdings" pitchFamily="2" charset="2"/>
              </a:rPr>
              <a:t> </a:t>
            </a:r>
            <a:r>
              <a:rPr lang="de-DE" sz="2200" dirty="0" err="1">
                <a:sym typeface="Wingdings" pitchFamily="2" charset="2"/>
              </a:rPr>
              <a:t>redshift</a:t>
            </a:r>
            <a:r>
              <a:rPr lang="de-DE" sz="2200" dirty="0">
                <a:sym typeface="Wingdings" pitchFamily="2" charset="2"/>
              </a:rPr>
              <a:t> </a:t>
            </a:r>
            <a:r>
              <a:rPr lang="de-DE" sz="2200" dirty="0" err="1">
                <a:sym typeface="Wingdings" pitchFamily="2" charset="2"/>
              </a:rPr>
              <a:t>range</a:t>
            </a:r>
            <a:endParaRPr lang="de-DE" sz="22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6226EBE-ADD8-F873-5816-1B4C6173E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743" y="401301"/>
            <a:ext cx="4685109" cy="645669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4F18D21-670E-D787-989E-4BDB7D1F3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0" y="1052186"/>
            <a:ext cx="3289939" cy="237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3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B3E95-7F81-CE9B-B8E4-1CCA59587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0459D-7C1F-CC7F-FDEE-AF4FCCAA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800" dirty="0" err="1"/>
              <a:t>Brightness</a:t>
            </a:r>
            <a:r>
              <a:rPr lang="de-DE" sz="3800" dirty="0"/>
              <a:t> </a:t>
            </a:r>
            <a:r>
              <a:rPr lang="de-DE" sz="3800" dirty="0" err="1"/>
              <a:t>Temperature</a:t>
            </a:r>
            <a:r>
              <a:rPr lang="de-DE" sz="3800" dirty="0"/>
              <a:t> </a:t>
            </a:r>
            <a:r>
              <a:rPr lang="de-DE" sz="3800" dirty="0" err="1"/>
              <a:t>Maps</a:t>
            </a:r>
            <a:endParaRPr lang="de-CH" sz="3800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90FA0C96-36AD-73A5-0E1C-2221ECC1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200" y="6483600"/>
            <a:ext cx="322577" cy="216000"/>
          </a:xfrm>
        </p:spPr>
        <p:txBody>
          <a:bodyPr/>
          <a:lstStyle/>
          <a:p>
            <a:pPr algn="ctr"/>
            <a:fld id="{5ACA52AF-F19D-405C-AD5F-7D94B96A5CC3}" type="slidenum">
              <a:rPr lang="de-CH" noProof="0" smtClean="0"/>
              <a:pPr algn="ctr"/>
              <a:t>12</a:t>
            </a:fld>
            <a:endParaRPr lang="de-CH" noProof="0" dirty="0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BEB4F4B4-EECF-774E-AEEC-129258AA2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800" y="1293330"/>
            <a:ext cx="7200000" cy="211694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586044B4-692F-E404-DE77-C1588D565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999" y="2620755"/>
            <a:ext cx="7200000" cy="2116944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23A38094-4FC6-7EDB-1CA6-8D811D0DC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00" y="3948180"/>
            <a:ext cx="7200000" cy="2116944"/>
          </a:xfrm>
          <a:prstGeom prst="rect">
            <a:avLst/>
          </a:prstGeom>
        </p:spPr>
      </p:pic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962B71DF-19FB-3472-C36B-1896DA3DEB53}"/>
              </a:ext>
            </a:extLst>
          </p:cNvPr>
          <p:cNvCxnSpPr>
            <a:cxnSpLocks/>
          </p:cNvCxnSpPr>
          <p:nvPr/>
        </p:nvCxnSpPr>
        <p:spPr>
          <a:xfrm flipV="1">
            <a:off x="800100" y="1043940"/>
            <a:ext cx="4312920" cy="31851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B81E90A5-F002-81B2-7D2D-F575EB8C92EB}"/>
              </a:ext>
            </a:extLst>
          </p:cNvPr>
          <p:cNvCxnSpPr>
            <a:cxnSpLocks/>
          </p:cNvCxnSpPr>
          <p:nvPr/>
        </p:nvCxnSpPr>
        <p:spPr>
          <a:xfrm>
            <a:off x="2620188" y="2621494"/>
            <a:ext cx="0" cy="25599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B56316A5-1501-9E01-3D42-376284040695}"/>
              </a:ext>
            </a:extLst>
          </p:cNvPr>
          <p:cNvSpPr txBox="1"/>
          <p:nvPr/>
        </p:nvSpPr>
        <p:spPr>
          <a:xfrm>
            <a:off x="2367554" y="2303849"/>
            <a:ext cx="5052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CH" dirty="0">
                <a:solidFill>
                  <a:srgbClr val="FF0000"/>
                </a:solidFill>
              </a:rPr>
              <a:t>0.9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78D19948-772C-CACD-C826-84A988E1A01C}"/>
              </a:ext>
            </a:extLst>
          </p:cNvPr>
          <p:cNvCxnSpPr>
            <a:cxnSpLocks/>
          </p:cNvCxnSpPr>
          <p:nvPr/>
        </p:nvCxnSpPr>
        <p:spPr>
          <a:xfrm>
            <a:off x="820263" y="3967695"/>
            <a:ext cx="0" cy="25599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FC3BE898-37F0-4684-EAD1-DFF99AB38F61}"/>
              </a:ext>
            </a:extLst>
          </p:cNvPr>
          <p:cNvSpPr txBox="1"/>
          <p:nvPr/>
        </p:nvSpPr>
        <p:spPr>
          <a:xfrm>
            <a:off x="567628" y="3650050"/>
            <a:ext cx="5052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CH" dirty="0">
                <a:solidFill>
                  <a:srgbClr val="FF0000"/>
                </a:solidFill>
              </a:rPr>
              <a:t>0.8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62" name="Gerade Verbindung 61">
            <a:extLst>
              <a:ext uri="{FF2B5EF4-FFF2-40B4-BE49-F238E27FC236}">
                <a16:creationId xmlns:a16="http://schemas.microsoft.com/office/drawing/2014/main" id="{124EAFF9-595A-6309-4017-32009E94EE42}"/>
              </a:ext>
            </a:extLst>
          </p:cNvPr>
          <p:cNvCxnSpPr>
            <a:cxnSpLocks/>
          </p:cNvCxnSpPr>
          <p:nvPr/>
        </p:nvCxnSpPr>
        <p:spPr>
          <a:xfrm>
            <a:off x="4401211" y="1293330"/>
            <a:ext cx="0" cy="25599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>
            <a:extLst>
              <a:ext uri="{FF2B5EF4-FFF2-40B4-BE49-F238E27FC236}">
                <a16:creationId xmlns:a16="http://schemas.microsoft.com/office/drawing/2014/main" id="{B79A0E8E-0248-0B28-9E83-37372588AF36}"/>
              </a:ext>
            </a:extLst>
          </p:cNvPr>
          <p:cNvSpPr txBox="1"/>
          <p:nvPr/>
        </p:nvSpPr>
        <p:spPr>
          <a:xfrm>
            <a:off x="4148577" y="975685"/>
            <a:ext cx="5052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1.0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3EE4628E-3625-9193-FAC5-437A6CAA6D22}"/>
              </a:ext>
            </a:extLst>
          </p:cNvPr>
          <p:cNvSpPr txBox="1"/>
          <p:nvPr/>
        </p:nvSpPr>
        <p:spPr>
          <a:xfrm rot="19421844">
            <a:off x="3005523" y="1798220"/>
            <a:ext cx="10310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Redshift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7C792074-95CC-3948-2786-3A0D7115A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78" y="2681271"/>
            <a:ext cx="4679797" cy="1848073"/>
          </a:xfrm>
          <a:prstGeom prst="rect">
            <a:avLst/>
          </a:prstGeom>
        </p:spPr>
      </p:pic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FC1AF6DD-FF8E-BE0F-78A4-2934988D74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78982" y="1552539"/>
            <a:ext cx="4312920" cy="318516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>
            <a:extLst>
              <a:ext uri="{FF2B5EF4-FFF2-40B4-BE49-F238E27FC236}">
                <a16:creationId xmlns:a16="http://schemas.microsoft.com/office/drawing/2014/main" id="{2E36BDE6-C8B3-E0C7-D275-8150B5AAE2F4}"/>
              </a:ext>
            </a:extLst>
          </p:cNvPr>
          <p:cNvSpPr txBox="1"/>
          <p:nvPr/>
        </p:nvSpPr>
        <p:spPr>
          <a:xfrm rot="19175702">
            <a:off x="7967778" y="4464769"/>
            <a:ext cx="127470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B050"/>
                </a:solidFill>
              </a:rPr>
              <a:t>Frequency</a:t>
            </a:r>
            <a:endParaRPr lang="de-DE" dirty="0">
              <a:solidFill>
                <a:srgbClr val="00B050"/>
              </a:solidFill>
            </a:endParaRPr>
          </a:p>
        </p:txBody>
      </p:sp>
      <p:cxnSp>
        <p:nvCxnSpPr>
          <p:cNvPr id="82" name="Gerade Verbindung 81">
            <a:extLst>
              <a:ext uri="{FF2B5EF4-FFF2-40B4-BE49-F238E27FC236}">
                <a16:creationId xmlns:a16="http://schemas.microsoft.com/office/drawing/2014/main" id="{17E14067-3CE0-6062-9F59-1B259CA610BC}"/>
              </a:ext>
            </a:extLst>
          </p:cNvPr>
          <p:cNvCxnSpPr>
            <a:cxnSpLocks/>
          </p:cNvCxnSpPr>
          <p:nvPr/>
        </p:nvCxnSpPr>
        <p:spPr>
          <a:xfrm>
            <a:off x="7822105" y="4269107"/>
            <a:ext cx="0" cy="1036354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>
            <a:extLst>
              <a:ext uri="{FF2B5EF4-FFF2-40B4-BE49-F238E27FC236}">
                <a16:creationId xmlns:a16="http://schemas.microsoft.com/office/drawing/2014/main" id="{D519598B-71B4-C251-1BEC-0E8A5FE7942A}"/>
              </a:ext>
            </a:extLst>
          </p:cNvPr>
          <p:cNvSpPr txBox="1"/>
          <p:nvPr/>
        </p:nvSpPr>
        <p:spPr>
          <a:xfrm>
            <a:off x="7268109" y="5294105"/>
            <a:ext cx="11079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CH" dirty="0">
                <a:solidFill>
                  <a:srgbClr val="00B050"/>
                </a:solidFill>
              </a:rPr>
              <a:t>800 MHz</a:t>
            </a:r>
            <a:endParaRPr lang="de-DE" dirty="0">
              <a:solidFill>
                <a:srgbClr val="00B050"/>
              </a:solidFill>
            </a:endParaRPr>
          </a:p>
        </p:txBody>
      </p:sp>
      <p:cxnSp>
        <p:nvCxnSpPr>
          <p:cNvPr id="84" name="Gerade Verbindung 83">
            <a:extLst>
              <a:ext uri="{FF2B5EF4-FFF2-40B4-BE49-F238E27FC236}">
                <a16:creationId xmlns:a16="http://schemas.microsoft.com/office/drawing/2014/main" id="{F68ECE24-7039-4B94-68FA-9DDECBDA5176}"/>
              </a:ext>
            </a:extLst>
          </p:cNvPr>
          <p:cNvCxnSpPr>
            <a:cxnSpLocks/>
          </p:cNvCxnSpPr>
          <p:nvPr/>
        </p:nvCxnSpPr>
        <p:spPr>
          <a:xfrm>
            <a:off x="9590699" y="2976384"/>
            <a:ext cx="0" cy="1036354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>
            <a:extLst>
              <a:ext uri="{FF2B5EF4-FFF2-40B4-BE49-F238E27FC236}">
                <a16:creationId xmlns:a16="http://schemas.microsoft.com/office/drawing/2014/main" id="{C14DE0F7-EEC5-8B18-182D-242AC8E96577}"/>
              </a:ext>
            </a:extLst>
          </p:cNvPr>
          <p:cNvSpPr txBox="1"/>
          <p:nvPr/>
        </p:nvSpPr>
        <p:spPr>
          <a:xfrm>
            <a:off x="9036703" y="4001382"/>
            <a:ext cx="11079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CH" dirty="0">
                <a:solidFill>
                  <a:srgbClr val="00B050"/>
                </a:solidFill>
              </a:rPr>
              <a:t>750 MHz</a:t>
            </a:r>
            <a:endParaRPr lang="de-DE" dirty="0">
              <a:solidFill>
                <a:srgbClr val="00B050"/>
              </a:solidFill>
            </a:endParaRPr>
          </a:p>
        </p:txBody>
      </p:sp>
      <p:cxnSp>
        <p:nvCxnSpPr>
          <p:cNvPr id="87" name="Gerade Verbindung 86">
            <a:extLst>
              <a:ext uri="{FF2B5EF4-FFF2-40B4-BE49-F238E27FC236}">
                <a16:creationId xmlns:a16="http://schemas.microsoft.com/office/drawing/2014/main" id="{A85EF166-870D-5B83-E203-49E250773224}"/>
              </a:ext>
            </a:extLst>
          </p:cNvPr>
          <p:cNvCxnSpPr>
            <a:cxnSpLocks/>
          </p:cNvCxnSpPr>
          <p:nvPr/>
        </p:nvCxnSpPr>
        <p:spPr>
          <a:xfrm>
            <a:off x="11391898" y="1562778"/>
            <a:ext cx="0" cy="1036354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87">
            <a:extLst>
              <a:ext uri="{FF2B5EF4-FFF2-40B4-BE49-F238E27FC236}">
                <a16:creationId xmlns:a16="http://schemas.microsoft.com/office/drawing/2014/main" id="{04BDCE8A-935F-4ED1-8758-F6E9CFDEA00F}"/>
              </a:ext>
            </a:extLst>
          </p:cNvPr>
          <p:cNvSpPr txBox="1"/>
          <p:nvPr/>
        </p:nvSpPr>
        <p:spPr>
          <a:xfrm>
            <a:off x="10837902" y="2587776"/>
            <a:ext cx="11079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CH" dirty="0">
                <a:solidFill>
                  <a:srgbClr val="00B050"/>
                </a:solidFill>
              </a:rPr>
              <a:t>700 MHz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D9059622-B2F1-14F7-51EC-BA02BA2AA8C8}"/>
              </a:ext>
            </a:extLst>
          </p:cNvPr>
          <p:cNvSpPr txBox="1"/>
          <p:nvPr/>
        </p:nvSpPr>
        <p:spPr>
          <a:xfrm>
            <a:off x="10008121" y="5570188"/>
            <a:ext cx="13837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B050"/>
                </a:solidFill>
              </a:rPr>
              <a:t>Δf</a:t>
            </a:r>
            <a:r>
              <a:rPr lang="de-DE" dirty="0">
                <a:solidFill>
                  <a:srgbClr val="00B050"/>
                </a:solidFill>
              </a:rPr>
              <a:t> = 5 MHz</a:t>
            </a:r>
          </a:p>
          <a:p>
            <a:r>
              <a:rPr lang="de-DE" dirty="0" err="1">
                <a:solidFill>
                  <a:srgbClr val="FF0000"/>
                </a:solidFill>
              </a:rPr>
              <a:t>Δz</a:t>
            </a:r>
            <a:r>
              <a:rPr lang="de-DE" dirty="0">
                <a:solidFill>
                  <a:srgbClr val="FF0000"/>
                </a:solidFill>
              </a:rPr>
              <a:t> ~ 0.01</a:t>
            </a:r>
          </a:p>
        </p:txBody>
      </p:sp>
      <p:pic>
        <p:nvPicPr>
          <p:cNvPr id="91" name="Grafik 90">
            <a:extLst>
              <a:ext uri="{FF2B5EF4-FFF2-40B4-BE49-F238E27FC236}">
                <a16:creationId xmlns:a16="http://schemas.microsoft.com/office/drawing/2014/main" id="{961BA285-3B9B-F08F-4BE9-36B1506C183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60894" y="5294105"/>
            <a:ext cx="3657704" cy="131952"/>
          </a:xfrm>
          <a:prstGeom prst="rect">
            <a:avLst/>
          </a:prstGeom>
        </p:spPr>
      </p:pic>
      <p:sp>
        <p:nvSpPr>
          <p:cNvPr id="93" name="Textfeld 92">
            <a:extLst>
              <a:ext uri="{FF2B5EF4-FFF2-40B4-BE49-F238E27FC236}">
                <a16:creationId xmlns:a16="http://schemas.microsoft.com/office/drawing/2014/main" id="{42E68FBE-5FD9-7901-D4FA-31F1101CC103}"/>
              </a:ext>
            </a:extLst>
          </p:cNvPr>
          <p:cNvSpPr txBox="1"/>
          <p:nvPr/>
        </p:nvSpPr>
        <p:spPr>
          <a:xfrm>
            <a:off x="4022742" y="5379647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T</a:t>
            </a:r>
            <a:r>
              <a:rPr lang="de-DE" baseline="-25000" dirty="0">
                <a:solidFill>
                  <a:schemeClr val="bg2"/>
                </a:solidFill>
              </a:rPr>
              <a:t>b</a:t>
            </a:r>
            <a:r>
              <a:rPr lang="de-DE" dirty="0">
                <a:solidFill>
                  <a:schemeClr val="bg2"/>
                </a:solidFill>
              </a:rPr>
              <a:t> [</a:t>
            </a:r>
            <a:r>
              <a:rPr lang="de-DE" dirty="0" err="1">
                <a:solidFill>
                  <a:schemeClr val="bg2"/>
                </a:solidFill>
              </a:rPr>
              <a:t>mK</a:t>
            </a:r>
            <a:r>
              <a:rPr lang="de-DE" dirty="0">
                <a:solidFill>
                  <a:schemeClr val="bg2"/>
                </a:solidFill>
              </a:rPr>
              <a:t>]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7495B0BD-0BB3-E4ED-2AB8-05004A42B074}"/>
              </a:ext>
            </a:extLst>
          </p:cNvPr>
          <p:cNvSpPr txBox="1"/>
          <p:nvPr/>
        </p:nvSpPr>
        <p:spPr>
          <a:xfrm>
            <a:off x="5711948" y="53784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0.43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2E657126-A267-0398-15F9-AB93FA9AFD63}"/>
              </a:ext>
            </a:extLst>
          </p:cNvPr>
          <p:cNvSpPr txBox="1"/>
          <p:nvPr/>
        </p:nvSpPr>
        <p:spPr>
          <a:xfrm>
            <a:off x="2232000" y="53784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0.043</a:t>
            </a:r>
          </a:p>
        </p:txBody>
      </p:sp>
    </p:spTree>
    <p:extLst>
      <p:ext uri="{BB962C8B-B14F-4D97-AF65-F5344CB8AC3E}">
        <p14:creationId xmlns:p14="http://schemas.microsoft.com/office/powerpoint/2010/main" val="122334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393E91-4B18-F7FB-0E25-17543741A0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3" t="20947" r="24176" b="16635"/>
          <a:stretch/>
        </p:blipFill>
        <p:spPr>
          <a:xfrm>
            <a:off x="7920000" y="2880000"/>
            <a:ext cx="3420000" cy="32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1261940" cy="900000"/>
          </a:xfrm>
        </p:spPr>
        <p:txBody>
          <a:bodyPr/>
          <a:lstStyle/>
          <a:p>
            <a:r>
              <a:rPr lang="de-CH" sz="3800" dirty="0"/>
              <a:t>HI Power </a:t>
            </a:r>
            <a:r>
              <a:rPr lang="de-CH" sz="3800" dirty="0" err="1"/>
              <a:t>Spectrum</a:t>
            </a:r>
            <a:endParaRPr lang="de-CH" sz="38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E4037DD-3164-CFF0-61C6-E0F4D7755C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68" y="171100"/>
            <a:ext cx="2728124" cy="165294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4FA7924-43C8-E220-A73D-BB424712037A}"/>
              </a:ext>
            </a:extLst>
          </p:cNvPr>
          <p:cNvSpPr/>
          <p:nvPr/>
        </p:nvSpPr>
        <p:spPr>
          <a:xfrm>
            <a:off x="10152000" y="640800"/>
            <a:ext cx="251043" cy="2519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F2B64A5-7166-B4CD-8E02-E7FAE17749E3}"/>
              </a:ext>
            </a:extLst>
          </p:cNvPr>
          <p:cNvSpPr txBox="1"/>
          <p:nvPr/>
        </p:nvSpPr>
        <p:spPr>
          <a:xfrm>
            <a:off x="8540882" y="5928947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Snapshot at </a:t>
            </a:r>
            <a:r>
              <a:rPr lang="de-DE" dirty="0" err="1"/>
              <a:t>z</a:t>
            </a:r>
            <a:r>
              <a:rPr lang="de-DE" dirty="0"/>
              <a:t> = 0.8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F8480A-9627-5F11-5213-93580583890D}"/>
              </a:ext>
            </a:extLst>
          </p:cNvPr>
          <p:cNvSpPr/>
          <p:nvPr/>
        </p:nvSpPr>
        <p:spPr>
          <a:xfrm>
            <a:off x="7504757" y="2581745"/>
            <a:ext cx="4443413" cy="39031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F6277C79-D76D-E65D-8610-C44F4E0B851E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9726464" y="892749"/>
            <a:ext cx="551058" cy="16889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A16E17F-0EBE-3E72-B2E7-569C56BE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200" y="6483600"/>
            <a:ext cx="322577" cy="216000"/>
          </a:xfrm>
        </p:spPr>
        <p:txBody>
          <a:bodyPr/>
          <a:lstStyle/>
          <a:p>
            <a:pPr algn="ctr"/>
            <a:fld id="{5ACA52AF-F19D-405C-AD5F-7D94B96A5CC3}" type="slidenum">
              <a:rPr lang="de-CH" noProof="0" smtClean="0"/>
              <a:pPr algn="ctr"/>
              <a:t>13</a:t>
            </a:fld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3C2077-535F-A667-45AA-B3B418221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00" y="1148400"/>
            <a:ext cx="6741753" cy="53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7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1051191" cy="900000"/>
          </a:xfrm>
        </p:spPr>
        <p:txBody>
          <a:bodyPr/>
          <a:lstStyle/>
          <a:p>
            <a:r>
              <a:rPr lang="de-CH" sz="3800" dirty="0" err="1"/>
              <a:t>PyCosmo</a:t>
            </a:r>
            <a:r>
              <a:rPr lang="de-CH" sz="3800" dirty="0"/>
              <a:t> HI Halo Model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200" y="6483600"/>
            <a:ext cx="322577" cy="216000"/>
          </a:xfrm>
        </p:spPr>
        <p:txBody>
          <a:bodyPr/>
          <a:lstStyle/>
          <a:p>
            <a:pPr algn="ctr"/>
            <a:fld id="{5ACA52AF-F19D-405C-AD5F-7D94B96A5CC3}" type="slidenum">
              <a:rPr lang="de-CH" noProof="0" smtClean="0"/>
              <a:pPr algn="ctr"/>
              <a:t>14</a:t>
            </a:fld>
            <a:endParaRPr lang="de-CH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93CD565-D26D-2848-ED7C-59F5607C5029}"/>
                  </a:ext>
                </a:extLst>
              </p:cNvPr>
              <p:cNvSpPr txBox="1"/>
              <p:nvPr/>
            </p:nvSpPr>
            <p:spPr>
              <a:xfrm>
                <a:off x="880512" y="2854388"/>
                <a:ext cx="3592173" cy="413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HI</m:t>
                          </m:r>
                        </m:sub>
                      </m:sSub>
                      <m:d>
                        <m:d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CH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HI</m:t>
                          </m:r>
                        </m:sub>
                      </m:sSub>
                      <m:d>
                        <m:d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CH" sz="20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HI</m:t>
                          </m:r>
                        </m:sub>
                      </m:sSub>
                      <m:d>
                        <m:d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93CD565-D26D-2848-ED7C-59F5607C5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12" y="2854388"/>
                <a:ext cx="3592173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Nach oben gebogener Pfeil 21">
            <a:extLst>
              <a:ext uri="{FF2B5EF4-FFF2-40B4-BE49-F238E27FC236}">
                <a16:creationId xmlns:a16="http://schemas.microsoft.com/office/drawing/2014/main" id="{9F4C9DDA-80DB-1892-A711-D76E8FF463FA}"/>
              </a:ext>
            </a:extLst>
          </p:cNvPr>
          <p:cNvSpPr/>
          <p:nvPr/>
        </p:nvSpPr>
        <p:spPr>
          <a:xfrm rot="5400000">
            <a:off x="1750444" y="3479448"/>
            <a:ext cx="592074" cy="236644"/>
          </a:xfrm>
          <a:prstGeom prst="bentUpArrow">
            <a:avLst>
              <a:gd name="adj1" fmla="val 0"/>
              <a:gd name="adj2" fmla="val 4167"/>
              <a:gd name="adj3" fmla="val 6383"/>
            </a:avLst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521A0756-B817-FEB0-F97B-55F6C4E39620}"/>
                  </a:ext>
                </a:extLst>
              </p:cNvPr>
              <p:cNvSpPr txBox="1"/>
              <p:nvPr/>
            </p:nvSpPr>
            <p:spPr>
              <a:xfrm>
                <a:off x="2274531" y="3444004"/>
                <a:ext cx="5455255" cy="899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HI</m:t>
                          </m:r>
                        </m:sub>
                      </m:sSub>
                      <m:r>
                        <a:rPr lang="de-CH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de-CH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CH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HI</m:t>
                              </m:r>
                            </m:sub>
                            <m:sup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𝑑𝑀</m:t>
                          </m:r>
                          <m:f>
                            <m:fPr>
                              <m:ctrlPr>
                                <a:rPr lang="de-CH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  <m:d>
                                <m:dPr>
                                  <m:ctrlP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𝑑𝑀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de-CH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CH" sz="2000" b="0" i="0" smtClean="0">
                                  <a:latin typeface="Cambria Math" panose="02040503050406030204" pitchFamily="18" charset="0"/>
                                </a:rPr>
                                <m:t>HI</m:t>
                              </m:r>
                            </m:sub>
                            <m:sup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de-CH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CH" sz="2000" b="0" i="0" smtClean="0">
                                          <a:latin typeface="Cambria Math" panose="02040503050406030204" pitchFamily="18" charset="0"/>
                                        </a:rPr>
                                        <m:t>HI</m:t>
                                      </m:r>
                                    </m:sub>
                                  </m:sSub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521A0756-B817-FEB0-F97B-55F6C4E39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531" y="3444004"/>
                <a:ext cx="5455255" cy="899605"/>
              </a:xfrm>
              <a:prstGeom prst="rect">
                <a:avLst/>
              </a:prstGeom>
              <a:blipFill>
                <a:blip r:embed="rId4"/>
                <a:stretch>
                  <a:fillRect t="-133333" r="-465" b="-18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FCC8DFD-76AD-3E57-87B1-31F921B9DDAB}"/>
                  </a:ext>
                </a:extLst>
              </p:cNvPr>
              <p:cNvSpPr txBox="1"/>
              <p:nvPr/>
            </p:nvSpPr>
            <p:spPr>
              <a:xfrm>
                <a:off x="2274531" y="4416603"/>
                <a:ext cx="7042639" cy="1002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HI</m:t>
                          </m:r>
                        </m:sub>
                      </m:sSub>
                      <m:r>
                        <a:rPr lang="de-CH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CH" sz="2000" b="0" i="0" smtClean="0">
                              <a:latin typeface="Cambria Math" panose="02040503050406030204" pitchFamily="18" charset="0"/>
                            </a:rPr>
                            <m:t>lin</m:t>
                          </m:r>
                        </m:sub>
                      </m:sSub>
                      <m:r>
                        <a:rPr lang="de-CH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CH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CH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CH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de-CH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CH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CH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HI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𝑑𝑀</m:t>
                                  </m:r>
                                  <m:f>
                                    <m:fPr>
                                      <m:ctrlP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  <m:d>
                                        <m:dPr>
                                          <m:ctrlPr>
                                            <a:rPr lang="de-CH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CH" sz="20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r>
                                            <a:rPr lang="de-CH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CH" sz="20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𝑑𝑀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CH" sz="2000" b="0" i="0" smtClean="0">
                                          <a:latin typeface="Cambria Math" panose="02040503050406030204" pitchFamily="18" charset="0"/>
                                        </a:rPr>
                                        <m:t>HI</m:t>
                                      </m:r>
                                    </m:sub>
                                  </m:sSub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CH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sz="20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CH" sz="2000" b="0" i="0" smtClean="0">
                                              <a:latin typeface="Cambria Math" panose="02040503050406030204" pitchFamily="18" charset="0"/>
                                            </a:rPr>
                                            <m:t>HI</m:t>
                                          </m:r>
                                        </m:sub>
                                      </m:sSub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FCC8DFD-76AD-3E57-87B1-31F921B9D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531" y="4416603"/>
                <a:ext cx="7042639" cy="1002134"/>
              </a:xfrm>
              <a:prstGeom prst="rect">
                <a:avLst/>
              </a:prstGeom>
              <a:blipFill>
                <a:blip r:embed="rId5"/>
                <a:stretch>
                  <a:fillRect t="-111392" b="-1708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Nach oben gebogener Pfeil 9">
            <a:extLst>
              <a:ext uri="{FF2B5EF4-FFF2-40B4-BE49-F238E27FC236}">
                <a16:creationId xmlns:a16="http://schemas.microsoft.com/office/drawing/2014/main" id="{FF15E492-C037-5AB2-BBEF-D91D641E5835}"/>
              </a:ext>
            </a:extLst>
          </p:cNvPr>
          <p:cNvSpPr/>
          <p:nvPr/>
        </p:nvSpPr>
        <p:spPr>
          <a:xfrm rot="5400000">
            <a:off x="1501344" y="4298281"/>
            <a:ext cx="1090273" cy="236644"/>
          </a:xfrm>
          <a:prstGeom prst="bentUpArrow">
            <a:avLst>
              <a:gd name="adj1" fmla="val 0"/>
              <a:gd name="adj2" fmla="val 4167"/>
              <a:gd name="adj3" fmla="val 6383"/>
            </a:avLst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3D9F4C3-3F74-A71F-EF1A-A42240E978FB}"/>
              </a:ext>
            </a:extLst>
          </p:cNvPr>
          <p:cNvSpPr txBox="1"/>
          <p:nvPr/>
        </p:nvSpPr>
        <p:spPr>
          <a:xfrm>
            <a:off x="616425" y="1439263"/>
            <a:ext cx="10843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Fundamental </a:t>
            </a:r>
            <a:r>
              <a:rPr lang="de-DE" sz="2200" dirty="0" err="1"/>
              <a:t>assumption</a:t>
            </a:r>
            <a:r>
              <a:rPr lang="de-DE" sz="2200" dirty="0"/>
              <a:t>: All matter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universe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arranged</a:t>
            </a:r>
            <a:r>
              <a:rPr lang="de-DE" sz="2200" dirty="0"/>
              <a:t> in </a:t>
            </a:r>
            <a:r>
              <a:rPr lang="de-DE" sz="2200" dirty="0" err="1"/>
              <a:t>halos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different </a:t>
            </a:r>
            <a:r>
              <a:rPr lang="de-DE" sz="2200" dirty="0" err="1"/>
              <a:t>sizes</a:t>
            </a:r>
            <a:r>
              <a:rPr lang="de-DE" sz="2200" dirty="0"/>
              <a:t> and </a:t>
            </a:r>
            <a:r>
              <a:rPr lang="de-DE" sz="2200" dirty="0" err="1"/>
              <a:t>masses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422088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ch oben gebogener Pfeil 7">
            <a:extLst>
              <a:ext uri="{FF2B5EF4-FFF2-40B4-BE49-F238E27FC236}">
                <a16:creationId xmlns:a16="http://schemas.microsoft.com/office/drawing/2014/main" id="{C17FC207-71F5-DA8E-8395-ADBD6E213FE9}"/>
              </a:ext>
            </a:extLst>
          </p:cNvPr>
          <p:cNvSpPr/>
          <p:nvPr/>
        </p:nvSpPr>
        <p:spPr>
          <a:xfrm rot="5400000">
            <a:off x="9473208" y="5124461"/>
            <a:ext cx="369332" cy="168919"/>
          </a:xfrm>
          <a:prstGeom prst="bentUpArrow">
            <a:avLst>
              <a:gd name="adj1" fmla="val 0"/>
              <a:gd name="adj2" fmla="val 4167"/>
              <a:gd name="adj3" fmla="val 638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800" dirty="0" err="1"/>
              <a:t>Overview</a:t>
            </a:r>
            <a:endParaRPr lang="de-CH" sz="3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200" y="6483600"/>
            <a:ext cx="322577" cy="216000"/>
          </a:xfrm>
        </p:spPr>
        <p:txBody>
          <a:bodyPr/>
          <a:lstStyle/>
          <a:p>
            <a:pPr algn="ctr"/>
            <a:fld id="{5ACA52AF-F19D-405C-AD5F-7D94B96A5CC3}" type="slidenum">
              <a:rPr lang="de-CH" noProof="0" smtClean="0"/>
              <a:pPr algn="ctr"/>
              <a:t>2</a:t>
            </a:fld>
            <a:endParaRPr lang="de-CH" noProof="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C17F9A-B457-D048-AE80-329B7CAD1633}"/>
              </a:ext>
            </a:extLst>
          </p:cNvPr>
          <p:cNvSpPr txBox="1"/>
          <p:nvPr/>
        </p:nvSpPr>
        <p:spPr>
          <a:xfrm>
            <a:off x="218771" y="3765792"/>
            <a:ext cx="2451920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00" dirty="0" err="1"/>
              <a:t>Simulate</a:t>
            </a:r>
            <a:r>
              <a:rPr lang="de-DE" sz="2200" dirty="0"/>
              <a:t> </a:t>
            </a:r>
            <a:r>
              <a:rPr lang="de-DE" sz="2200" dirty="0" err="1"/>
              <a:t>past</a:t>
            </a:r>
            <a:r>
              <a:rPr lang="de-DE" sz="2200" dirty="0"/>
              <a:t> </a:t>
            </a:r>
            <a:r>
              <a:rPr lang="de-DE" sz="2200" dirty="0" err="1"/>
              <a:t>lightcone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dark</a:t>
            </a:r>
            <a:r>
              <a:rPr lang="de-DE" sz="2200" dirty="0"/>
              <a:t> matter </a:t>
            </a:r>
            <a:r>
              <a:rPr lang="de-DE" sz="2200" dirty="0" err="1"/>
              <a:t>halos</a:t>
            </a:r>
            <a:endParaRPr lang="de-DE" sz="2200" dirty="0"/>
          </a:p>
          <a:p>
            <a:pPr algn="ctr"/>
            <a:r>
              <a:rPr lang="de-DE" sz="2200" dirty="0"/>
              <a:t>(PINOCCHIO)</a:t>
            </a:r>
          </a:p>
        </p:txBody>
      </p:sp>
      <p:sp>
        <p:nvSpPr>
          <p:cNvPr id="14" name="Pfeil nach rechts 13">
            <a:extLst>
              <a:ext uri="{FF2B5EF4-FFF2-40B4-BE49-F238E27FC236}">
                <a16:creationId xmlns:a16="http://schemas.microsoft.com/office/drawing/2014/main" id="{01E240AC-077A-A646-8D09-E987AC53DECE}"/>
              </a:ext>
            </a:extLst>
          </p:cNvPr>
          <p:cNvSpPr/>
          <p:nvPr/>
        </p:nvSpPr>
        <p:spPr>
          <a:xfrm>
            <a:off x="5854576" y="4398599"/>
            <a:ext cx="508131" cy="21390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86D1108-86BA-9C46-AE39-E14C8F6B58C8}"/>
              </a:ext>
            </a:extLst>
          </p:cNvPr>
          <p:cNvSpPr txBox="1"/>
          <p:nvPr/>
        </p:nvSpPr>
        <p:spPr>
          <a:xfrm>
            <a:off x="3402660" y="4120833"/>
            <a:ext cx="2340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00" dirty="0" err="1"/>
              <a:t>Assign</a:t>
            </a:r>
            <a:r>
              <a:rPr lang="de-DE" sz="2200" dirty="0"/>
              <a:t> HI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dark</a:t>
            </a:r>
            <a:r>
              <a:rPr lang="de-DE" sz="2200" dirty="0"/>
              <a:t> matter </a:t>
            </a:r>
            <a:r>
              <a:rPr lang="de-DE" sz="2200" dirty="0" err="1"/>
              <a:t>halos</a:t>
            </a:r>
            <a:endParaRPr lang="de-DE" sz="22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FB65463-71C4-704A-8725-B08377598D62}"/>
              </a:ext>
            </a:extLst>
          </p:cNvPr>
          <p:cNvSpPr txBox="1"/>
          <p:nvPr/>
        </p:nvSpPr>
        <p:spPr>
          <a:xfrm>
            <a:off x="6474627" y="3765792"/>
            <a:ext cx="2340000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00" dirty="0"/>
              <a:t>Create HI </a:t>
            </a:r>
            <a:r>
              <a:rPr lang="de-DE" sz="2200" dirty="0" err="1"/>
              <a:t>Brightness</a:t>
            </a:r>
            <a:r>
              <a:rPr lang="de-DE" sz="2200" dirty="0"/>
              <a:t> </a:t>
            </a:r>
            <a:r>
              <a:rPr lang="de-DE" sz="2200" dirty="0" err="1"/>
              <a:t>Temperature</a:t>
            </a:r>
            <a:r>
              <a:rPr lang="de-DE" sz="2200" dirty="0"/>
              <a:t> Maps</a:t>
            </a:r>
          </a:p>
        </p:txBody>
      </p:sp>
      <p:sp>
        <p:nvSpPr>
          <p:cNvPr id="27" name="Pfeil nach rechts 26">
            <a:extLst>
              <a:ext uri="{FF2B5EF4-FFF2-40B4-BE49-F238E27FC236}">
                <a16:creationId xmlns:a16="http://schemas.microsoft.com/office/drawing/2014/main" id="{B31CE2E0-2AE3-7343-B539-C0AE87AB534C}"/>
              </a:ext>
            </a:extLst>
          </p:cNvPr>
          <p:cNvSpPr/>
          <p:nvPr/>
        </p:nvSpPr>
        <p:spPr>
          <a:xfrm>
            <a:off x="2782611" y="4398599"/>
            <a:ext cx="508131" cy="21390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rechts 27">
            <a:extLst>
              <a:ext uri="{FF2B5EF4-FFF2-40B4-BE49-F238E27FC236}">
                <a16:creationId xmlns:a16="http://schemas.microsoft.com/office/drawing/2014/main" id="{73218914-B460-5E47-A140-ABDC6847773A}"/>
              </a:ext>
            </a:extLst>
          </p:cNvPr>
          <p:cNvSpPr/>
          <p:nvPr/>
        </p:nvSpPr>
        <p:spPr>
          <a:xfrm>
            <a:off x="8926547" y="4398599"/>
            <a:ext cx="508131" cy="213908"/>
          </a:xfrm>
          <a:prstGeom prst="rightArrow">
            <a:avLst/>
          </a:prstGeom>
          <a:solidFill>
            <a:schemeClr val="tx1">
              <a:lumMod val="50000"/>
              <a:lumOff val="50000"/>
              <a:alpha val="9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A23DBE0-9CAD-2540-A5C1-A3AB07610974}"/>
              </a:ext>
            </a:extLst>
          </p:cNvPr>
          <p:cNvSpPr txBox="1"/>
          <p:nvPr/>
        </p:nvSpPr>
        <p:spPr>
          <a:xfrm>
            <a:off x="9573414" y="3926658"/>
            <a:ext cx="23400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00" dirty="0"/>
              <a:t>Instrument Simulation and Analysis Pipeline</a:t>
            </a: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D744B902-A791-2D4A-BD41-01601402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036661"/>
            <a:ext cx="10728325" cy="1237662"/>
          </a:xfrm>
        </p:spPr>
        <p:txBody>
          <a:bodyPr/>
          <a:lstStyle/>
          <a:p>
            <a:r>
              <a:rPr lang="de-DE" sz="2200" dirty="0"/>
              <a:t>Fast and large </a:t>
            </a:r>
            <a:r>
              <a:rPr lang="de-DE" sz="2200" dirty="0" err="1"/>
              <a:t>volume</a:t>
            </a:r>
            <a:r>
              <a:rPr lang="de-DE" sz="2200" dirty="0"/>
              <a:t> </a:t>
            </a:r>
            <a:r>
              <a:rPr lang="de-DE" sz="2200" dirty="0" err="1"/>
              <a:t>simulations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neutral hydrogen (HI) </a:t>
            </a:r>
            <a:r>
              <a:rPr lang="de-DE" sz="2200" dirty="0" err="1"/>
              <a:t>distribution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post-</a:t>
            </a:r>
            <a:r>
              <a:rPr lang="de-DE" sz="2200" dirty="0" err="1"/>
              <a:t>reionization</a:t>
            </a:r>
            <a:r>
              <a:rPr lang="de-DE" sz="2200" dirty="0"/>
              <a:t> (</a:t>
            </a:r>
            <a:r>
              <a:rPr lang="de-DE" sz="2200" dirty="0" err="1"/>
              <a:t>z</a:t>
            </a:r>
            <a:r>
              <a:rPr lang="de-DE" sz="2200" dirty="0"/>
              <a:t> ≲ 6) 21 cm </a:t>
            </a:r>
            <a:r>
              <a:rPr lang="de-DE" sz="2200" dirty="0" err="1"/>
              <a:t>intensity</a:t>
            </a:r>
            <a:r>
              <a:rPr lang="de-DE" sz="2200" dirty="0"/>
              <a:t> </a:t>
            </a:r>
            <a:r>
              <a:rPr lang="de-DE" sz="2200" dirty="0" err="1"/>
              <a:t>mapping</a:t>
            </a:r>
            <a:r>
              <a:rPr lang="de-DE" sz="2200" dirty="0"/>
              <a:t> </a:t>
            </a:r>
            <a:r>
              <a:rPr lang="de-DE" sz="2200" dirty="0" err="1"/>
              <a:t>experiments</a:t>
            </a:r>
            <a:endParaRPr lang="de-DE" sz="2200" dirty="0"/>
          </a:p>
          <a:p>
            <a:pPr lvl="1"/>
            <a:r>
              <a:rPr lang="de-DE" sz="2200" dirty="0" err="1"/>
              <a:t>Assumption</a:t>
            </a:r>
            <a:r>
              <a:rPr lang="de-DE" sz="2200" dirty="0"/>
              <a:t>: Most HI </a:t>
            </a:r>
            <a:r>
              <a:rPr lang="de-DE" sz="2200" dirty="0" err="1"/>
              <a:t>resides</a:t>
            </a:r>
            <a:r>
              <a:rPr lang="de-DE" sz="2200" dirty="0"/>
              <a:t> </a:t>
            </a:r>
            <a:r>
              <a:rPr lang="de-DE" sz="2200" dirty="0" err="1"/>
              <a:t>inside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dark</a:t>
            </a:r>
            <a:r>
              <a:rPr lang="de-DE" sz="2200" dirty="0"/>
              <a:t> matter </a:t>
            </a:r>
            <a:r>
              <a:rPr lang="de-DE" sz="2200" dirty="0" err="1"/>
              <a:t>halos</a:t>
            </a:r>
            <a:endParaRPr lang="de-DE" sz="2200" dirty="0"/>
          </a:p>
          <a:p>
            <a:r>
              <a:rPr lang="de-DE" sz="2200" dirty="0"/>
              <a:t>Test </a:t>
            </a:r>
            <a:r>
              <a:rPr lang="de-DE" sz="2200" dirty="0" err="1"/>
              <a:t>instrument</a:t>
            </a:r>
            <a:r>
              <a:rPr lang="de-DE" sz="2200" dirty="0"/>
              <a:t> </a:t>
            </a:r>
            <a:r>
              <a:rPr lang="de-DE" sz="2200" dirty="0" err="1"/>
              <a:t>simulations</a:t>
            </a:r>
            <a:r>
              <a:rPr lang="de-DE" sz="2200" dirty="0"/>
              <a:t> and </a:t>
            </a:r>
            <a:r>
              <a:rPr lang="de-DE" sz="2200" dirty="0" err="1"/>
              <a:t>analysis</a:t>
            </a:r>
            <a:r>
              <a:rPr lang="de-DE" sz="2200" dirty="0"/>
              <a:t> </a:t>
            </a:r>
            <a:r>
              <a:rPr lang="de-DE" sz="2200" dirty="0" err="1"/>
              <a:t>pipelines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measure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HI </a:t>
            </a:r>
            <a:r>
              <a:rPr lang="de-DE" sz="2200" dirty="0" err="1"/>
              <a:t>emission</a:t>
            </a:r>
            <a:endParaRPr lang="de-DE" sz="2200" dirty="0"/>
          </a:p>
          <a:p>
            <a:endParaRPr lang="de-DE" sz="2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2ABC27F-A57B-4D80-AE11-9400F3096AA2}"/>
              </a:ext>
            </a:extLst>
          </p:cNvPr>
          <p:cNvSpPr txBox="1"/>
          <p:nvPr/>
        </p:nvSpPr>
        <p:spPr>
          <a:xfrm>
            <a:off x="9825321" y="5182617"/>
            <a:ext cx="809837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HIRAX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A84BAC3-7FD5-937D-0BE8-AFB051724ADF}"/>
              </a:ext>
            </a:extLst>
          </p:cNvPr>
          <p:cNvSpPr txBox="1"/>
          <p:nvPr/>
        </p:nvSpPr>
        <p:spPr>
          <a:xfrm>
            <a:off x="9825321" y="5613134"/>
            <a:ext cx="2183096" cy="55399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SKAO /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MeerKAT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(J. Studer &amp; L. Machado) </a:t>
            </a:r>
          </a:p>
        </p:txBody>
      </p:sp>
      <p:sp>
        <p:nvSpPr>
          <p:cNvPr id="9" name="Nach oben gebogener Pfeil 8">
            <a:extLst>
              <a:ext uri="{FF2B5EF4-FFF2-40B4-BE49-F238E27FC236}">
                <a16:creationId xmlns:a16="http://schemas.microsoft.com/office/drawing/2014/main" id="{00C37FBD-D5DC-9457-1CF2-39E53D1D2C71}"/>
              </a:ext>
            </a:extLst>
          </p:cNvPr>
          <p:cNvSpPr/>
          <p:nvPr/>
        </p:nvSpPr>
        <p:spPr>
          <a:xfrm rot="5400000">
            <a:off x="9381014" y="5563276"/>
            <a:ext cx="553999" cy="169200"/>
          </a:xfrm>
          <a:prstGeom prst="bentUpArrow">
            <a:avLst>
              <a:gd name="adj1" fmla="val 0"/>
              <a:gd name="adj2" fmla="val 4167"/>
              <a:gd name="adj3" fmla="val 638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9BA9645-AB96-909B-8AC8-A737C2191CE8}"/>
              </a:ext>
            </a:extLst>
          </p:cNvPr>
          <p:cNvCxnSpPr>
            <a:cxnSpLocks/>
          </p:cNvCxnSpPr>
          <p:nvPr/>
        </p:nvCxnSpPr>
        <p:spPr>
          <a:xfrm>
            <a:off x="1444731" y="3270651"/>
            <a:ext cx="0" cy="3655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95641EAE-8601-643F-1BEC-7AF48A85A648}"/>
              </a:ext>
            </a:extLst>
          </p:cNvPr>
          <p:cNvSpPr txBox="1"/>
          <p:nvPr/>
        </p:nvSpPr>
        <p:spPr>
          <a:xfrm>
            <a:off x="313652" y="290131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Cosmological</a:t>
            </a:r>
            <a:r>
              <a:rPr lang="de-DE" dirty="0"/>
              <a:t> Model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864969AE-1B62-E963-301E-A7F58F14EC1A}"/>
              </a:ext>
            </a:extLst>
          </p:cNvPr>
          <p:cNvCxnSpPr>
            <a:cxnSpLocks/>
          </p:cNvCxnSpPr>
          <p:nvPr/>
        </p:nvCxnSpPr>
        <p:spPr>
          <a:xfrm>
            <a:off x="4533739" y="3270818"/>
            <a:ext cx="0" cy="7401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61761EC0-0238-0061-A2A5-62404843B80D}"/>
              </a:ext>
            </a:extLst>
          </p:cNvPr>
          <p:cNvSpPr txBox="1"/>
          <p:nvPr/>
        </p:nvSpPr>
        <p:spPr>
          <a:xfrm>
            <a:off x="3249669" y="2901319"/>
            <a:ext cx="249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HI-Halo </a:t>
            </a:r>
            <a:r>
              <a:rPr lang="de-DE" dirty="0" err="1"/>
              <a:t>Mass</a:t>
            </a:r>
            <a:r>
              <a:rPr lang="de-DE" dirty="0"/>
              <a:t> Relation</a:t>
            </a:r>
          </a:p>
        </p:txBody>
      </p:sp>
      <p:sp>
        <p:nvSpPr>
          <p:cNvPr id="34" name="Nach oben gebogener Pfeil 33">
            <a:extLst>
              <a:ext uri="{FF2B5EF4-FFF2-40B4-BE49-F238E27FC236}">
                <a16:creationId xmlns:a16="http://schemas.microsoft.com/office/drawing/2014/main" id="{5FC97B48-5D49-63CA-F5E0-57D64DC159D0}"/>
              </a:ext>
            </a:extLst>
          </p:cNvPr>
          <p:cNvSpPr/>
          <p:nvPr/>
        </p:nvSpPr>
        <p:spPr>
          <a:xfrm rot="5400000">
            <a:off x="9380748" y="6091995"/>
            <a:ext cx="553999" cy="168200"/>
          </a:xfrm>
          <a:prstGeom prst="bentUpArrow">
            <a:avLst>
              <a:gd name="adj1" fmla="val 0"/>
              <a:gd name="adj2" fmla="val 4167"/>
              <a:gd name="adj3" fmla="val 638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DFD5C96-F724-7192-36DD-FA0D25CE2A3F}"/>
              </a:ext>
            </a:extLst>
          </p:cNvPr>
          <p:cNvSpPr txBox="1"/>
          <p:nvPr/>
        </p:nvSpPr>
        <p:spPr>
          <a:xfrm>
            <a:off x="9825321" y="6259095"/>
            <a:ext cx="389850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0023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EE0D8-3E4E-1729-647B-1B9B8DBB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800" dirty="0"/>
              <a:t>PINOCCHIO: Dark Matter Halo Simulation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B75D19-A064-958C-EE6A-6B48D8688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00" y="1130400"/>
            <a:ext cx="10728325" cy="4680000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Monaco et al. (2002, 2013),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Taffoni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et al. (2002),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Munari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et al. (2017)</a:t>
            </a:r>
          </a:p>
          <a:p>
            <a:r>
              <a:rPr lang="de-CH" sz="2000" dirty="0" err="1"/>
              <a:t>Lagrangian</a:t>
            </a:r>
            <a:r>
              <a:rPr lang="de-CH" sz="2000" dirty="0"/>
              <a:t> Perturbation Theory</a:t>
            </a:r>
          </a:p>
          <a:p>
            <a:r>
              <a:rPr lang="de-CH" sz="2000" dirty="0" err="1"/>
              <a:t>Collapsed</a:t>
            </a:r>
            <a:r>
              <a:rPr lang="de-CH" sz="2000" dirty="0"/>
              <a:t> </a:t>
            </a:r>
            <a:r>
              <a:rPr lang="de-CH" sz="2000" dirty="0" err="1"/>
              <a:t>points</a:t>
            </a:r>
            <a:r>
              <a:rPr lang="de-CH" sz="2000" dirty="0"/>
              <a:t> </a:t>
            </a:r>
            <a:r>
              <a:rPr lang="de-CH" sz="2000" dirty="0" err="1"/>
              <a:t>grouped</a:t>
            </a:r>
            <a:r>
              <a:rPr lang="de-CH" sz="2000" dirty="0"/>
              <a:t> </a:t>
            </a:r>
            <a:r>
              <a:rPr lang="de-CH" sz="2000" dirty="0" err="1"/>
              <a:t>into</a:t>
            </a:r>
            <a:r>
              <a:rPr lang="de-CH" sz="2000" dirty="0"/>
              <a:t> </a:t>
            </a:r>
            <a:r>
              <a:rPr lang="de-CH" sz="2000" dirty="0" err="1"/>
              <a:t>halos</a:t>
            </a:r>
            <a:r>
              <a:rPr lang="de-CH" sz="2000" dirty="0"/>
              <a:t>, </a:t>
            </a:r>
            <a:r>
              <a:rPr lang="de-CH" sz="2000" dirty="0" err="1"/>
              <a:t>hierarchical</a:t>
            </a:r>
            <a:r>
              <a:rPr lang="de-CH" sz="2000" dirty="0"/>
              <a:t> </a:t>
            </a:r>
            <a:r>
              <a:rPr lang="de-CH" sz="2000" dirty="0" err="1"/>
              <a:t>growth</a:t>
            </a:r>
            <a:endParaRPr lang="de-CH" sz="2000" dirty="0"/>
          </a:p>
          <a:p>
            <a:r>
              <a:rPr lang="de-CH" sz="2000" dirty="0"/>
              <a:t>Catalogue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dark</a:t>
            </a:r>
            <a:r>
              <a:rPr lang="de-CH" sz="2000" dirty="0"/>
              <a:t> matter </a:t>
            </a:r>
            <a:r>
              <a:rPr lang="de-CH" sz="2000" dirty="0" err="1"/>
              <a:t>halos</a:t>
            </a:r>
            <a:endParaRPr lang="de-CH" sz="2000" dirty="0"/>
          </a:p>
          <a:p>
            <a:r>
              <a:rPr lang="de-CH" sz="2000" dirty="0"/>
              <a:t>Much </a:t>
            </a:r>
            <a:r>
              <a:rPr lang="de-CH" sz="2000" dirty="0" err="1"/>
              <a:t>faster</a:t>
            </a:r>
            <a:r>
              <a:rPr lang="de-CH" sz="2000" dirty="0"/>
              <a:t> </a:t>
            </a:r>
            <a:r>
              <a:rPr lang="de-CH" sz="2000" dirty="0" err="1"/>
              <a:t>than</a:t>
            </a:r>
            <a:r>
              <a:rPr lang="de-CH" sz="2000" dirty="0"/>
              <a:t> N-body</a:t>
            </a:r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pPr lvl="1"/>
            <a:endParaRPr lang="de-DE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6A0815-8AF8-8B50-745C-64865E8E7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69" y="3429000"/>
            <a:ext cx="4563783" cy="26247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DF68966-6E88-45F5-8BA1-2F6B3DC30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63" y="2556296"/>
            <a:ext cx="3483254" cy="349747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9F40A2C-836A-F99F-E6D1-BF0DC1D092FD}"/>
              </a:ext>
            </a:extLst>
          </p:cNvPr>
          <p:cNvSpPr txBox="1"/>
          <p:nvPr/>
        </p:nvSpPr>
        <p:spPr>
          <a:xfrm>
            <a:off x="9718017" y="573176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Monaco et al. 2013</a:t>
            </a:r>
            <a:endParaRPr lang="en-US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41B42F3F-A768-2AED-58DC-9DF0B727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200" y="6483600"/>
            <a:ext cx="322577" cy="216000"/>
          </a:xfrm>
        </p:spPr>
        <p:txBody>
          <a:bodyPr/>
          <a:lstStyle/>
          <a:p>
            <a:pPr algn="ctr"/>
            <a:fld id="{5ACA52AF-F19D-405C-AD5F-7D94B96A5CC3}" type="slidenum">
              <a:rPr lang="de-CH" noProof="0" smtClean="0"/>
              <a:pPr algn="ctr"/>
              <a:t>3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44941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EE0D8-3E4E-1729-647B-1B9B8DBB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800" dirty="0" err="1"/>
              <a:t>Current</a:t>
            </a:r>
            <a:r>
              <a:rPr lang="de-DE" sz="3800" dirty="0"/>
              <a:t> Setting </a:t>
            </a:r>
            <a:r>
              <a:rPr lang="de-DE" sz="3800" dirty="0" err="1"/>
              <a:t>of</a:t>
            </a:r>
            <a:r>
              <a:rPr lang="de-DE" sz="3800" dirty="0"/>
              <a:t> DM </a:t>
            </a:r>
            <a:r>
              <a:rPr lang="de-DE" sz="3800" dirty="0" err="1"/>
              <a:t>Simulations</a:t>
            </a:r>
            <a:endParaRPr lang="de-DE" sz="3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B75D19-A064-958C-EE6A-6B48D8688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00" y="1130400"/>
            <a:ext cx="10940400" cy="4672984"/>
          </a:xfrm>
        </p:spPr>
        <p:txBody>
          <a:bodyPr/>
          <a:lstStyle/>
          <a:p>
            <a:r>
              <a:rPr lang="de-DE" sz="2200" dirty="0"/>
              <a:t>1 </a:t>
            </a:r>
            <a:r>
              <a:rPr lang="de-DE" sz="2200" dirty="0" err="1"/>
              <a:t>Gpc</a:t>
            </a:r>
            <a:r>
              <a:rPr lang="de-DE" sz="2200" dirty="0"/>
              <a:t>/h box </a:t>
            </a:r>
            <a:r>
              <a:rPr lang="de-DE" sz="2200" dirty="0" err="1"/>
              <a:t>size</a:t>
            </a:r>
            <a:endParaRPr lang="de-DE" sz="2200" dirty="0">
              <a:solidFill>
                <a:srgbClr val="FF0000"/>
              </a:solidFill>
            </a:endParaRPr>
          </a:p>
          <a:p>
            <a:r>
              <a:rPr lang="de-DE" sz="2200" dirty="0"/>
              <a:t>6700</a:t>
            </a:r>
            <a:r>
              <a:rPr lang="de-DE" sz="2200" baseline="30000" dirty="0"/>
              <a:t>3</a:t>
            </a:r>
            <a:r>
              <a:rPr lang="de-DE" sz="2200" dirty="0"/>
              <a:t> </a:t>
            </a:r>
            <a:r>
              <a:rPr lang="de-DE" sz="2200" dirty="0" err="1"/>
              <a:t>simulation</a:t>
            </a:r>
            <a:r>
              <a:rPr lang="de-DE" sz="2200" dirty="0"/>
              <a:t> </a:t>
            </a:r>
            <a:r>
              <a:rPr lang="de-DE" sz="2200" dirty="0" err="1"/>
              <a:t>particles</a:t>
            </a:r>
            <a:endParaRPr lang="de-DE" sz="2200" dirty="0">
              <a:solidFill>
                <a:srgbClr val="FF0000"/>
              </a:solidFill>
            </a:endParaRPr>
          </a:p>
          <a:p>
            <a:r>
              <a:rPr lang="de-DE" sz="2200" dirty="0"/>
              <a:t>≥ 10 </a:t>
            </a:r>
            <a:r>
              <a:rPr lang="de-DE" sz="2200" dirty="0" err="1"/>
              <a:t>particles</a:t>
            </a:r>
            <a:r>
              <a:rPr lang="de-DE" sz="2200" dirty="0"/>
              <a:t> per </a:t>
            </a:r>
            <a:r>
              <a:rPr lang="de-DE" sz="2200" dirty="0" err="1"/>
              <a:t>halo</a:t>
            </a:r>
            <a:r>
              <a:rPr lang="de-DE" sz="2200" dirty="0"/>
              <a:t> ↔︎ ≥ </a:t>
            </a:r>
            <a:r>
              <a:rPr lang="de-CH" sz="2200" dirty="0"/>
              <a:t>4.3 × 10</a:t>
            </a:r>
            <a:r>
              <a:rPr lang="de-CH" sz="2200" baseline="30000" dirty="0"/>
              <a:t>9</a:t>
            </a:r>
            <a:r>
              <a:rPr lang="de-CH" sz="2200" dirty="0"/>
              <a:t> M</a:t>
            </a:r>
            <a:r>
              <a:rPr lang="de-CH" sz="2200" baseline="-25000" dirty="0"/>
              <a:t>⊙</a:t>
            </a:r>
            <a:endParaRPr lang="de-DE" sz="2200" dirty="0"/>
          </a:p>
          <a:p>
            <a:endParaRPr lang="de-DE" sz="2200" dirty="0"/>
          </a:p>
          <a:p>
            <a:r>
              <a:rPr lang="de-DE" sz="2200" dirty="0" err="1"/>
              <a:t>Lightcone</a:t>
            </a:r>
            <a:r>
              <a:rPr lang="de-DE" sz="2200" dirty="0"/>
              <a:t> </a:t>
            </a:r>
            <a:r>
              <a:rPr lang="de-DE" sz="2200" dirty="0" err="1"/>
              <a:t>settings</a:t>
            </a:r>
            <a:r>
              <a:rPr lang="de-DE" sz="2200" dirty="0"/>
              <a:t>:</a:t>
            </a:r>
          </a:p>
          <a:p>
            <a:pPr lvl="1"/>
            <a:r>
              <a:rPr lang="de-DE" sz="2000" dirty="0" err="1"/>
              <a:t>Frequency</a:t>
            </a:r>
            <a:r>
              <a:rPr lang="de-DE" sz="2000" dirty="0"/>
              <a:t> </a:t>
            </a:r>
            <a:r>
              <a:rPr lang="de-DE" sz="2000" dirty="0" err="1"/>
              <a:t>range</a:t>
            </a:r>
            <a:r>
              <a:rPr lang="de-DE" sz="2000" dirty="0"/>
              <a:t>: 700 </a:t>
            </a:r>
            <a:r>
              <a:rPr lang="de-CH" sz="2000" dirty="0">
                <a:solidFill>
                  <a:schemeClr val="dk2"/>
                </a:solidFill>
              </a:rPr>
              <a:t>– 800 MHz</a:t>
            </a:r>
            <a:r>
              <a:rPr lang="en" sz="2000" dirty="0"/>
              <a:t>︎ </a:t>
            </a:r>
            <a:r>
              <a:rPr lang="de-CH" sz="2000" dirty="0"/>
              <a:t>↔︎ </a:t>
            </a:r>
            <a:r>
              <a:rPr lang="de-CH" sz="2000" dirty="0" err="1"/>
              <a:t>Redshift</a:t>
            </a:r>
            <a:r>
              <a:rPr lang="de-CH" sz="2000" dirty="0"/>
              <a:t> 0.77 – 1.03</a:t>
            </a:r>
          </a:p>
          <a:p>
            <a:pPr lvl="1"/>
            <a:r>
              <a:rPr lang="de-CH" sz="2000" dirty="0" err="1"/>
              <a:t>Declinations</a:t>
            </a:r>
            <a:r>
              <a:rPr lang="de-CH" sz="2000" dirty="0"/>
              <a:t> </a:t>
            </a:r>
            <a:r>
              <a:rPr lang="de-CH" sz="2000" dirty="0" err="1"/>
              <a:t>between</a:t>
            </a:r>
            <a:r>
              <a:rPr lang="de-CH" sz="2000" dirty="0"/>
              <a:t> -15° and -35°</a:t>
            </a:r>
          </a:p>
          <a:p>
            <a:pPr lvl="1"/>
            <a:r>
              <a:rPr lang="de-CH" sz="2000" dirty="0"/>
              <a:t>40 box </a:t>
            </a:r>
            <a:r>
              <a:rPr lang="de-CH" sz="2000" dirty="0" err="1"/>
              <a:t>replications</a:t>
            </a:r>
            <a:endParaRPr lang="de-CH" sz="2000" dirty="0"/>
          </a:p>
          <a:p>
            <a:endParaRPr lang="de-CH" sz="2000" dirty="0"/>
          </a:p>
          <a:p>
            <a:r>
              <a:rPr lang="de-CH" sz="2000" dirty="0"/>
              <a:t>Ran on Piz </a:t>
            </a:r>
            <a:r>
              <a:rPr lang="de-CH" sz="2000" dirty="0" err="1"/>
              <a:t>Daint</a:t>
            </a:r>
            <a:r>
              <a:rPr lang="de-CH" sz="2000" dirty="0"/>
              <a:t> </a:t>
            </a:r>
            <a:r>
              <a:rPr lang="de-CH" sz="2000" dirty="0" err="1"/>
              <a:t>with</a:t>
            </a:r>
            <a:r>
              <a:rPr lang="de-CH" sz="2000" dirty="0"/>
              <a:t> MPI </a:t>
            </a:r>
            <a:r>
              <a:rPr lang="de-CH" sz="2000" dirty="0" err="1"/>
              <a:t>parallelization</a:t>
            </a:r>
            <a:endParaRPr lang="de-CH" sz="2000" dirty="0"/>
          </a:p>
          <a:p>
            <a:pPr lvl="1"/>
            <a:r>
              <a:rPr lang="de-CH" sz="2000" dirty="0"/>
              <a:t>2400 </a:t>
            </a:r>
            <a:r>
              <a:rPr lang="de-CH" sz="2000" dirty="0" err="1"/>
              <a:t>nodes</a:t>
            </a:r>
            <a:r>
              <a:rPr lang="de-CH" sz="2000" dirty="0"/>
              <a:t> </a:t>
            </a:r>
            <a:r>
              <a:rPr lang="de-CH" sz="2000" dirty="0" err="1"/>
              <a:t>with</a:t>
            </a:r>
            <a:r>
              <a:rPr lang="de-CH" sz="2000" dirty="0"/>
              <a:t> 12 </a:t>
            </a:r>
            <a:r>
              <a:rPr lang="de-CH" sz="2000" dirty="0" err="1"/>
              <a:t>cores</a:t>
            </a:r>
            <a:r>
              <a:rPr lang="de-CH" sz="2000" dirty="0"/>
              <a:t> </a:t>
            </a:r>
            <a:r>
              <a:rPr lang="de-CH" sz="2000" dirty="0" err="1"/>
              <a:t>each</a:t>
            </a:r>
            <a:r>
              <a:rPr lang="de-CH" sz="2000" dirty="0"/>
              <a:t> </a:t>
            </a:r>
            <a:endParaRPr lang="de-CH" sz="2000" dirty="0">
              <a:solidFill>
                <a:srgbClr val="FF0000"/>
              </a:solidFill>
            </a:endParaRPr>
          </a:p>
          <a:p>
            <a:pPr lvl="1"/>
            <a:r>
              <a:rPr lang="de-CH" sz="2000" dirty="0"/>
              <a:t>150 TB RAM, 40’000 CPU h </a:t>
            </a:r>
            <a:r>
              <a:rPr lang="de-CH" sz="2000" dirty="0" err="1"/>
              <a:t>runtime</a:t>
            </a:r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pPr lvl="1"/>
            <a:endParaRPr lang="de-DE" sz="2000" dirty="0"/>
          </a:p>
        </p:txBody>
      </p:sp>
      <p:sp>
        <p:nvSpPr>
          <p:cNvPr id="6" name="Google Shape;140;p22">
            <a:extLst>
              <a:ext uri="{FF2B5EF4-FFF2-40B4-BE49-F238E27FC236}">
                <a16:creationId xmlns:a16="http://schemas.microsoft.com/office/drawing/2014/main" id="{AC398EA3-15A3-E01E-34AF-C957796D8645}"/>
              </a:ext>
            </a:extLst>
          </p:cNvPr>
          <p:cNvSpPr/>
          <p:nvPr/>
        </p:nvSpPr>
        <p:spPr>
          <a:xfrm>
            <a:off x="6595866" y="1130400"/>
            <a:ext cx="136875" cy="121602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20D77C-E902-0272-0208-2B10BF0A1290}"/>
              </a:ext>
            </a:extLst>
          </p:cNvPr>
          <p:cNvSpPr txBox="1"/>
          <p:nvPr/>
        </p:nvSpPr>
        <p:spPr>
          <a:xfrm>
            <a:off x="7019915" y="1501753"/>
            <a:ext cx="35734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200" dirty="0">
                <a:solidFill>
                  <a:schemeClr val="dk2"/>
                </a:solidFill>
              </a:rPr>
              <a:t>→ 2 – 3% HI mass </a:t>
            </a:r>
            <a:r>
              <a:rPr lang="de-CH" sz="2200" dirty="0" err="1">
                <a:solidFill>
                  <a:schemeClr val="dk2"/>
                </a:solidFill>
              </a:rPr>
              <a:t>missing</a:t>
            </a:r>
            <a:endParaRPr lang="de-CH" sz="2200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846823F-D620-5AC2-E502-02EF9B56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200" y="6483600"/>
            <a:ext cx="322577" cy="216000"/>
          </a:xfrm>
        </p:spPr>
        <p:txBody>
          <a:bodyPr/>
          <a:lstStyle/>
          <a:p>
            <a:pPr algn="ctr"/>
            <a:fld id="{5ACA52AF-F19D-405C-AD5F-7D94B96A5CC3}" type="slidenum">
              <a:rPr lang="de-CH" noProof="0" smtClean="0"/>
              <a:pPr algn="ctr"/>
              <a:t>4</a:t>
            </a:fld>
            <a:endParaRPr lang="de-CH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AD26322-48D5-8951-302D-DB0A2FB073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21" y="3734168"/>
            <a:ext cx="3724142" cy="22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8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800" dirty="0"/>
              <a:t>Halo Model </a:t>
            </a:r>
            <a:r>
              <a:rPr lang="de-DE" sz="3800" dirty="0" err="1"/>
              <a:t>for</a:t>
            </a:r>
            <a:r>
              <a:rPr lang="de-DE" sz="3800" dirty="0"/>
              <a:t> </a:t>
            </a:r>
            <a:r>
              <a:rPr lang="de-DE" sz="3800" dirty="0" err="1"/>
              <a:t>Cosmological</a:t>
            </a:r>
            <a:r>
              <a:rPr lang="de-DE" sz="3800" dirty="0"/>
              <a:t> HI</a:t>
            </a:r>
            <a:endParaRPr lang="de-CH" sz="3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200" y="6483600"/>
            <a:ext cx="322577" cy="216000"/>
          </a:xfrm>
        </p:spPr>
        <p:txBody>
          <a:bodyPr/>
          <a:lstStyle/>
          <a:p>
            <a:pPr algn="ctr"/>
            <a:fld id="{5ACA52AF-F19D-405C-AD5F-7D94B96A5CC3}" type="slidenum">
              <a:rPr lang="de-CH" noProof="0" smtClean="0"/>
              <a:pPr algn="ctr"/>
              <a:t>5</a:t>
            </a:fld>
            <a:endParaRPr lang="de-CH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841F71A8-ED1E-EA41-98BB-8A5B71293006}"/>
                  </a:ext>
                </a:extLst>
              </p:cNvPr>
              <p:cNvSpPr txBox="1"/>
              <p:nvPr/>
            </p:nvSpPr>
            <p:spPr>
              <a:xfrm>
                <a:off x="436937" y="1296000"/>
                <a:ext cx="5794407" cy="18565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CH" u="sng" dirty="0"/>
                  <a:t>HI-halo mass </a:t>
                </a:r>
                <a:r>
                  <a:rPr lang="de-CH" u="sng" dirty="0" err="1"/>
                  <a:t>relation</a:t>
                </a:r>
                <a:r>
                  <a:rPr lang="de-CH" u="sng" dirty="0"/>
                  <a:t> </a:t>
                </a:r>
                <a:r>
                  <a:rPr lang="de-CH" u="sng" dirty="0" err="1"/>
                  <a:t>fitted</a:t>
                </a:r>
                <a:r>
                  <a:rPr lang="de-CH" u="sng" dirty="0"/>
                  <a:t> </a:t>
                </a:r>
                <a:r>
                  <a:rPr lang="de-CH" u="sng" dirty="0" err="1"/>
                  <a:t>to</a:t>
                </a:r>
                <a:r>
                  <a:rPr lang="de-CH" u="sng" dirty="0"/>
                  <a:t> </a:t>
                </a:r>
                <a:r>
                  <a:rPr lang="de-CH" u="sng" dirty="0" err="1"/>
                  <a:t>observations</a:t>
                </a:r>
                <a:r>
                  <a:rPr lang="de-CH" u="sng" dirty="0"/>
                  <a:t>:</a:t>
                </a:r>
              </a:p>
              <a:p>
                <a:endParaRPr lang="de-CH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CH" b="0" i="0" smtClean="0">
                              <a:latin typeface="Cambria Math" panose="02040503050406030204" pitchFamily="18" charset="0"/>
                            </a:rPr>
                            <m:t>HI</m:t>
                          </m:r>
                        </m:sub>
                      </m:sSub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CH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de-CH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CH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11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de-CH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de-CH" baseline="-25000" dirty="0"/>
                                    <m:t>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de-CH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CH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CH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  <m:r>
                                            <a:rPr lang="de-CH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de-CH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CH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</m:sub>
                                      </m:sSub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dirty="0"/>
              </a:p>
              <a:p>
                <a:endParaRPr lang="de-CH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de-CH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Padmanabhan</a:t>
                </a:r>
                <a:r>
                  <a:rPr lang="de-CH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et al. 2017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841F71A8-ED1E-EA41-98BB-8A5B71293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7" y="1296000"/>
                <a:ext cx="5794407" cy="1856534"/>
              </a:xfrm>
              <a:prstGeom prst="rect">
                <a:avLst/>
              </a:prstGeom>
              <a:blipFill>
                <a:blip r:embed="rId3"/>
                <a:stretch>
                  <a:fillRect l="-873" t="-1351" b="-33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2B780191-E7FD-7D59-BAD4-D7B3395F4D47}"/>
              </a:ext>
            </a:extLst>
          </p:cNvPr>
          <p:cNvSpPr/>
          <p:nvPr/>
        </p:nvSpPr>
        <p:spPr>
          <a:xfrm>
            <a:off x="9132457" y="4563873"/>
            <a:ext cx="885468" cy="268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A72D6D9-054F-DB6B-CECC-E0DCAB0323C2}"/>
              </a:ext>
            </a:extLst>
          </p:cNvPr>
          <p:cNvSpPr/>
          <p:nvPr/>
        </p:nvSpPr>
        <p:spPr>
          <a:xfrm>
            <a:off x="6705992" y="2377312"/>
            <a:ext cx="331470" cy="1074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149CAEE-A681-AB17-1CFB-C181D7C3C9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3" y="3780864"/>
            <a:ext cx="3762017" cy="206657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9383849-3918-5F0B-A943-9B82827A78E0}"/>
              </a:ext>
            </a:extLst>
          </p:cNvPr>
          <p:cNvSpPr txBox="1"/>
          <p:nvPr/>
        </p:nvSpPr>
        <p:spPr>
          <a:xfrm>
            <a:off x="4305125" y="5608024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Dark Matter</a:t>
            </a:r>
          </a:p>
          <a:p>
            <a:r>
              <a:rPr lang="de-DE" sz="1600" dirty="0">
                <a:solidFill>
                  <a:srgbClr val="FF0000"/>
                </a:solidFill>
              </a:rPr>
              <a:t>Neutral Hydrogen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DD0CABC-CE4D-B95D-5E14-6A6E2D175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992" y="1215441"/>
            <a:ext cx="4905700" cy="354362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CF128BF-709E-8165-DFEC-050E49928743}"/>
              </a:ext>
            </a:extLst>
          </p:cNvPr>
          <p:cNvSpPr txBox="1"/>
          <p:nvPr/>
        </p:nvSpPr>
        <p:spPr>
          <a:xfrm>
            <a:off x="6493565" y="4833224"/>
            <a:ext cx="56984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More massive </a:t>
            </a:r>
            <a:r>
              <a:rPr lang="de-DE" sz="2000" dirty="0" err="1"/>
              <a:t>halos</a:t>
            </a:r>
            <a:r>
              <a:rPr lang="de-DE" sz="2000" dirty="0"/>
              <a:t> </a:t>
            </a:r>
            <a:r>
              <a:rPr lang="de-DE" sz="2000" dirty="0" err="1"/>
              <a:t>contain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 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But: </a:t>
            </a:r>
            <a:r>
              <a:rPr lang="de-DE" sz="2000" dirty="0"/>
              <a:t>Many </a:t>
            </a:r>
            <a:r>
              <a:rPr lang="de-DE" sz="2000" dirty="0" err="1"/>
              <a:t>more</a:t>
            </a:r>
            <a:r>
              <a:rPr lang="de-DE" sz="2000" dirty="0"/>
              <a:t> </a:t>
            </a:r>
            <a:r>
              <a:rPr lang="de-DE" sz="2000" dirty="0" err="1"/>
              <a:t>small</a:t>
            </a:r>
            <a:r>
              <a:rPr lang="de-DE" sz="2000" dirty="0"/>
              <a:t> </a:t>
            </a:r>
            <a:r>
              <a:rPr lang="de-DE" sz="2000" dirty="0" err="1"/>
              <a:t>halos</a:t>
            </a:r>
            <a:r>
              <a:rPr lang="de-DE" sz="2000" dirty="0"/>
              <a:t> </a:t>
            </a:r>
            <a:r>
              <a:rPr lang="de-DE" sz="2000" dirty="0" err="1"/>
              <a:t>than</a:t>
            </a:r>
            <a:r>
              <a:rPr lang="de-DE" sz="2000" dirty="0"/>
              <a:t> large </a:t>
            </a:r>
            <a:r>
              <a:rPr lang="de-DE" sz="2000" dirty="0" err="1"/>
              <a:t>ones</a:t>
            </a:r>
            <a:br>
              <a:rPr lang="de-DE" sz="2000" dirty="0"/>
            </a:br>
            <a:r>
              <a:rPr lang="de-DE" sz="2000" dirty="0">
                <a:sym typeface="Wingdings" pitchFamily="2" charset="2"/>
              </a:rPr>
              <a:t> </a:t>
            </a:r>
            <a:r>
              <a:rPr lang="de-DE" sz="2000" dirty="0" err="1">
                <a:sym typeface="Wingdings" pitchFamily="2" charset="2"/>
              </a:rPr>
              <a:t>Important</a:t>
            </a:r>
            <a:r>
              <a:rPr lang="de-DE" sz="2000" dirty="0">
                <a:sym typeface="Wingdings" pitchFamily="2" charset="2"/>
              </a:rPr>
              <a:t> not </a:t>
            </a:r>
            <a:r>
              <a:rPr lang="de-DE" sz="2000" dirty="0" err="1">
                <a:sym typeface="Wingdings" pitchFamily="2" charset="2"/>
              </a:rPr>
              <a:t>to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neglect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small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halos</a:t>
            </a:r>
            <a:endParaRPr lang="de-DE" sz="2000" dirty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è"/>
            </a:pPr>
            <a:endParaRPr lang="de-DE" sz="2000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itchFamily="2" charset="2"/>
              </a:rPr>
              <a:t>2 – 3% </a:t>
            </a:r>
            <a:r>
              <a:rPr lang="de-DE" sz="2000" dirty="0" err="1">
                <a:sym typeface="Wingdings" pitchFamily="2" charset="2"/>
              </a:rPr>
              <a:t>loss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over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considered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redshift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range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8021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800" dirty="0" err="1"/>
              <a:t>Brightness</a:t>
            </a:r>
            <a:r>
              <a:rPr lang="de-DE" sz="3800" dirty="0"/>
              <a:t> </a:t>
            </a:r>
            <a:r>
              <a:rPr lang="de-DE" sz="3800" dirty="0" err="1"/>
              <a:t>Temperature</a:t>
            </a:r>
            <a:r>
              <a:rPr lang="de-DE" sz="3800" dirty="0"/>
              <a:t> </a:t>
            </a:r>
            <a:r>
              <a:rPr lang="de-DE" sz="3800" dirty="0" err="1"/>
              <a:t>Maps</a:t>
            </a:r>
            <a:endParaRPr lang="de-CH" sz="3800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66E1978E-FC1B-6468-606C-99DA8024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200" y="6483600"/>
            <a:ext cx="322577" cy="216000"/>
          </a:xfrm>
        </p:spPr>
        <p:txBody>
          <a:bodyPr/>
          <a:lstStyle/>
          <a:p>
            <a:pPr algn="ctr"/>
            <a:fld id="{5ACA52AF-F19D-405C-AD5F-7D94B96A5CC3}" type="slidenum">
              <a:rPr lang="de-CH" noProof="0" smtClean="0"/>
              <a:pPr algn="ctr"/>
              <a:t>6</a:t>
            </a:fld>
            <a:endParaRPr lang="de-CH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6003F1-0483-41F8-97AD-BC89D6099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1" y="1592949"/>
            <a:ext cx="11432438" cy="4285208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7F607F0F-7BC9-F699-D43B-095A230E8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00" y="3302379"/>
            <a:ext cx="4679797" cy="1848073"/>
          </a:xfrm>
          <a:prstGeom prst="rect">
            <a:avLst/>
          </a:prstGeom>
        </p:spPr>
      </p:pic>
      <p:sp>
        <p:nvSpPr>
          <p:cNvPr id="89" name="Textfeld 88">
            <a:extLst>
              <a:ext uri="{FF2B5EF4-FFF2-40B4-BE49-F238E27FC236}">
                <a16:creationId xmlns:a16="http://schemas.microsoft.com/office/drawing/2014/main" id="{C78DFFB7-E308-F1C5-136E-0314096F5516}"/>
              </a:ext>
            </a:extLst>
          </p:cNvPr>
          <p:cNvSpPr txBox="1"/>
          <p:nvPr/>
        </p:nvSpPr>
        <p:spPr>
          <a:xfrm>
            <a:off x="10075059" y="5534547"/>
            <a:ext cx="13837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B050"/>
                </a:solidFill>
              </a:rPr>
              <a:t>Δf</a:t>
            </a:r>
            <a:r>
              <a:rPr lang="de-DE" dirty="0">
                <a:solidFill>
                  <a:srgbClr val="00B050"/>
                </a:solidFill>
              </a:rPr>
              <a:t> = 5 MHz</a:t>
            </a:r>
          </a:p>
          <a:p>
            <a:r>
              <a:rPr lang="de-DE" dirty="0" err="1">
                <a:solidFill>
                  <a:srgbClr val="FF0000"/>
                </a:solidFill>
              </a:rPr>
              <a:t>Δz</a:t>
            </a:r>
            <a:r>
              <a:rPr lang="de-DE" dirty="0">
                <a:solidFill>
                  <a:srgbClr val="FF0000"/>
                </a:solidFill>
              </a:rPr>
              <a:t> ~ 0.01</a:t>
            </a:r>
          </a:p>
        </p:txBody>
      </p:sp>
    </p:spTree>
    <p:extLst>
      <p:ext uri="{BB962C8B-B14F-4D97-AF65-F5344CB8AC3E}">
        <p14:creationId xmlns:p14="http://schemas.microsoft.com/office/powerpoint/2010/main" val="23846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1261940" cy="900000"/>
          </a:xfrm>
        </p:spPr>
        <p:txBody>
          <a:bodyPr/>
          <a:lstStyle/>
          <a:p>
            <a:r>
              <a:rPr lang="de-CH" sz="3800" dirty="0"/>
              <a:t>HI Angular Power </a:t>
            </a:r>
            <a:r>
              <a:rPr lang="de-CH" sz="3800" dirty="0" err="1"/>
              <a:t>Spectrum</a:t>
            </a:r>
            <a:endParaRPr lang="de-CH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BE35E9FC-2FC3-A119-0020-C51EEF252A33}"/>
                  </a:ext>
                </a:extLst>
              </p:cNvPr>
              <p:cNvSpPr txBox="1"/>
              <p:nvPr/>
            </p:nvSpPr>
            <p:spPr>
              <a:xfrm>
                <a:off x="6855708" y="2541331"/>
                <a:ext cx="4638454" cy="81881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8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rgbClr val="FF8C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FF8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de-CH" b="0" i="1" smtClean="0">
                              <a:solidFill>
                                <a:srgbClr val="FF8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 smtClean="0">
                              <a:solidFill>
                                <a:srgbClr val="FF8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𝐻𝐼</m:t>
                          </m:r>
                          <m:r>
                            <a:rPr lang="de-CH" b="0" i="1" smtClean="0">
                              <a:solidFill>
                                <a:srgbClr val="FF8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FF8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CH" b="0" i="1" smtClean="0">
                              <a:solidFill>
                                <a:srgbClr val="FF8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CH" b="0" i="1" smtClean="0">
                              <a:solidFill>
                                <a:srgbClr val="FF8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  <m:f>
                            <m:fPr>
                              <m:ctrlPr>
                                <a:rPr lang="de-CH" b="0" i="1" smtClean="0">
                                  <a:solidFill>
                                    <a:srgbClr val="FF8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b="0" i="1" smtClean="0">
                                  <a:solidFill>
                                    <a:srgbClr val="FF8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de-CH" b="0" i="1" smtClean="0">
                                  <a:solidFill>
                                    <a:srgbClr val="FF8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de-CH" b="0" i="1" smtClean="0">
                                  <a:solidFill>
                                    <a:srgbClr val="FF8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de-CH" b="0" i="1" smtClean="0">
                                          <a:solidFill>
                                            <a:srgbClr val="FF8C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CH" b="0" i="1" smtClean="0">
                                          <a:solidFill>
                                            <a:srgbClr val="FF8C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  <m:d>
                                        <m:dPr>
                                          <m:ctrlPr>
                                            <a:rPr lang="de-CH" b="0" i="1" smtClean="0">
                                              <a:solidFill>
                                                <a:srgbClr val="FF8C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CH" b="0" i="1" smtClean="0">
                                              <a:solidFill>
                                                <a:srgbClr val="FF8C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de-CH" b="0" i="1" smtClean="0">
                                  <a:solidFill>
                                    <a:srgbClr val="FF8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solidFill>
                                    <a:srgbClr val="FF8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CH" b="0" i="0" smtClean="0">
                                  <a:solidFill>
                                    <a:srgbClr val="FF8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HI</m:t>
                              </m:r>
                            </m:sub>
                          </m:sSub>
                          <m:d>
                            <m:dPr>
                              <m:ctrlPr>
                                <a:rPr lang="de-CH" b="0" i="1" smtClean="0">
                                  <a:solidFill>
                                    <a:srgbClr val="FF8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ℓ+1/2</m:t>
                                  </m:r>
                                </m:num>
                                <m:den>
                                  <m: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  <m: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de-CH" b="0" i="1" smtClean="0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den>
                              </m:f>
                              <m:r>
                                <a:rPr lang="de-CH" b="0" i="1" smtClean="0">
                                  <a:solidFill>
                                    <a:srgbClr val="FF8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b="0" i="1" smtClean="0">
                                  <a:solidFill>
                                    <a:srgbClr val="FF8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dirty="0">
                  <a:solidFill>
                    <a:srgbClr val="FF8C00"/>
                  </a:solidFill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BE35E9FC-2FC3-A119-0020-C51EEF252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708" y="2541331"/>
                <a:ext cx="4638454" cy="818814"/>
              </a:xfrm>
              <a:prstGeom prst="rect">
                <a:avLst/>
              </a:prstGeom>
              <a:blipFill>
                <a:blip r:embed="rId3"/>
                <a:stretch>
                  <a:fillRect l="-545" t="-128788" b="-18636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B22C2476-9A3D-2DF2-CB1B-6B3347A101DA}"/>
              </a:ext>
            </a:extLst>
          </p:cNvPr>
          <p:cNvSpPr txBox="1"/>
          <p:nvPr/>
        </p:nvSpPr>
        <p:spPr>
          <a:xfrm>
            <a:off x="6744324" y="2159895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8C00"/>
                </a:solidFill>
              </a:rPr>
              <a:t>Limber</a:t>
            </a:r>
            <a:r>
              <a:rPr lang="de-DE" dirty="0">
                <a:solidFill>
                  <a:srgbClr val="FF8C00"/>
                </a:solidFill>
              </a:rPr>
              <a:t> Approximation: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5BDD152-A42D-9A05-D973-A72D53352489}"/>
              </a:ext>
            </a:extLst>
          </p:cNvPr>
          <p:cNvSpPr/>
          <p:nvPr/>
        </p:nvSpPr>
        <p:spPr>
          <a:xfrm>
            <a:off x="6855707" y="2484803"/>
            <a:ext cx="4601395" cy="875342"/>
          </a:xfrm>
          <a:prstGeom prst="rect">
            <a:avLst/>
          </a:prstGeom>
          <a:noFill/>
          <a:ln w="12700">
            <a:solidFill>
              <a:srgbClr val="FF8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FF"/>
              </a:solidFill>
            </a:endParaRP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F0DD57F-E888-971A-1998-D990D797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200" y="6483600"/>
            <a:ext cx="322577" cy="216000"/>
          </a:xfrm>
        </p:spPr>
        <p:txBody>
          <a:bodyPr/>
          <a:lstStyle/>
          <a:p>
            <a:pPr algn="ctr"/>
            <a:fld id="{5ACA52AF-F19D-405C-AD5F-7D94B96A5CC3}" type="slidenum">
              <a:rPr lang="de-CH" noProof="0" smtClean="0"/>
              <a:pPr algn="ctr"/>
              <a:t>7</a:t>
            </a:fld>
            <a:endParaRPr lang="de-CH" noProof="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D61C24C-E691-C732-D044-54955FFAA0DF}"/>
              </a:ext>
            </a:extLst>
          </p:cNvPr>
          <p:cNvSpPr txBox="1"/>
          <p:nvPr/>
        </p:nvSpPr>
        <p:spPr>
          <a:xfrm>
            <a:off x="6744324" y="372554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</a:rPr>
              <a:t>Full</a:t>
            </a:r>
            <a:r>
              <a:rPr lang="de-DE" dirty="0">
                <a:solidFill>
                  <a:srgbClr val="0000FF"/>
                </a:solidFill>
              </a:rPr>
              <a:t> Expression: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87A7BC79-6AFF-7BDC-3FAD-742B62C18A28}"/>
                  </a:ext>
                </a:extLst>
              </p:cNvPr>
              <p:cNvSpPr txBox="1"/>
              <p:nvPr/>
            </p:nvSpPr>
            <p:spPr>
              <a:xfrm>
                <a:off x="7639283" y="4799695"/>
                <a:ext cx="3973717" cy="69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trlPr>
                            <a:rPr lang="de-CH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CH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CH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CH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HI</m:t>
                                  </m:r>
                                </m:sub>
                              </m:sSub>
                              <m: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e>
                      </m:nary>
                    </m:oMath>
                  </m:oMathPara>
                </a14:m>
                <a:endParaRPr lang="de-D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87A7BC79-6AFF-7BDC-3FAD-742B62C18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283" y="4799695"/>
                <a:ext cx="3973717" cy="691664"/>
              </a:xfrm>
              <a:prstGeom prst="rect">
                <a:avLst/>
              </a:prstGeom>
              <a:blipFill>
                <a:blip r:embed="rId4"/>
                <a:stretch>
                  <a:fillRect l="-16242" t="-155357" b="-233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C68CFCF8-2549-2E5A-516F-8006EACD2C9C}"/>
                  </a:ext>
                </a:extLst>
              </p:cNvPr>
              <p:cNvSpPr txBox="1"/>
              <p:nvPr/>
            </p:nvSpPr>
            <p:spPr>
              <a:xfrm>
                <a:off x="6842331" y="4078787"/>
                <a:ext cx="5247975" cy="81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𝐻𝐼</m:t>
                          </m:r>
                          <m: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𝑑𝑘</m:t>
                          </m:r>
                          <m:nary>
                            <m:naryPr>
                              <m:ctrlP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ad>
                                <m:radPr>
                                  <m:degHide m:val="on"/>
                                  <m:ctrlP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de-CH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CH" b="0" i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HI</m:t>
                                      </m:r>
                                    </m:sub>
                                  </m:sSub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d>
                                    <m:dPr>
                                      <m:ctrlPr>
                                        <a:rPr lang="de-CH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CH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</m:d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e>
                          </m:nary>
                        </m:e>
                      </m:nary>
                    </m:oMath>
                  </m:oMathPara>
                </a14:m>
                <a:endParaRPr lang="de-D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C68CFCF8-2549-2E5A-516F-8006EACD2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331" y="4078787"/>
                <a:ext cx="5247975" cy="818814"/>
              </a:xfrm>
              <a:prstGeom prst="rect">
                <a:avLst/>
              </a:prstGeom>
              <a:blipFill>
                <a:blip r:embed="rId5"/>
                <a:stretch>
                  <a:fillRect t="-132308" b="-189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id="{A2EA691F-2B90-0F71-A76D-A372883E07DB}"/>
              </a:ext>
            </a:extLst>
          </p:cNvPr>
          <p:cNvSpPr/>
          <p:nvPr/>
        </p:nvSpPr>
        <p:spPr>
          <a:xfrm>
            <a:off x="6857325" y="4078800"/>
            <a:ext cx="5147408" cy="14395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B1F4044-0349-F3E4-C067-59FFAFEC3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7" y="1716236"/>
            <a:ext cx="6683417" cy="4179600"/>
          </a:xfrm>
          <a:prstGeom prst="rect">
            <a:avLst/>
          </a:prstGeom>
        </p:spPr>
      </p:pic>
      <p:pic>
        <p:nvPicPr>
          <p:cNvPr id="10" name="Grafik 9" descr="Ein Bild, das Schrift, Kreis, Grafiken, Logo enthält.&#10;&#10;Automatisch generierte Beschreibung">
            <a:extLst>
              <a:ext uri="{FF2B5EF4-FFF2-40B4-BE49-F238E27FC236}">
                <a16:creationId xmlns:a16="http://schemas.microsoft.com/office/drawing/2014/main" id="{9E46B3B3-6E1B-3607-D89D-C1BEBB9FB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48" y="226577"/>
            <a:ext cx="2741652" cy="1433853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CE074062-D19D-4851-1DA7-8D141FA11841}"/>
              </a:ext>
            </a:extLst>
          </p:cNvPr>
          <p:cNvSpPr txBox="1"/>
          <p:nvPr/>
        </p:nvSpPr>
        <p:spPr>
          <a:xfrm>
            <a:off x="9917018" y="1570024"/>
            <a:ext cx="227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Refregier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262144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85600-878E-FDCD-4149-008266950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79447-51FF-E387-7449-FC4B6EC5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800"/>
              <a:t>Data Availability</a:t>
            </a:r>
            <a:endParaRPr lang="de-DE" sz="3800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41F877D-C811-6F9D-74D7-C08A9DF1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200" y="6483600"/>
            <a:ext cx="322577" cy="216000"/>
          </a:xfrm>
        </p:spPr>
        <p:txBody>
          <a:bodyPr/>
          <a:lstStyle/>
          <a:p>
            <a:pPr algn="ctr"/>
            <a:fld id="{5ACA52AF-F19D-405C-AD5F-7D94B96A5CC3}" type="slidenum">
              <a:rPr lang="de-CH" noProof="0" smtClean="0"/>
              <a:pPr algn="ctr"/>
              <a:t>8</a:t>
            </a:fld>
            <a:endParaRPr lang="de-CH" noProof="0" dirty="0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6284FD7-8D0A-3E42-C374-A32BD0B6A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36" y="1412874"/>
            <a:ext cx="6821364" cy="4060826"/>
          </a:xfrm>
        </p:spPr>
        <p:txBody>
          <a:bodyPr/>
          <a:lstStyle/>
          <a:p>
            <a:r>
              <a:rPr lang="de-DE" sz="2200" dirty="0"/>
              <a:t>Data </a:t>
            </a:r>
            <a:r>
              <a:rPr lang="de-DE" sz="2200" dirty="0" err="1"/>
              <a:t>documentation</a:t>
            </a:r>
            <a:r>
              <a:rPr lang="de-DE" sz="2200" dirty="0"/>
              <a:t> on </a:t>
            </a:r>
            <a:r>
              <a:rPr lang="de-DE" sz="2200" dirty="0" err="1"/>
              <a:t>our</a:t>
            </a:r>
            <a:r>
              <a:rPr lang="de-DE" sz="2200" dirty="0"/>
              <a:t> </a:t>
            </a:r>
            <a:r>
              <a:rPr lang="de-DE" sz="2200" dirty="0" err="1"/>
              <a:t>group</a:t>
            </a:r>
            <a:r>
              <a:rPr lang="de-DE" sz="2200" dirty="0"/>
              <a:t> </a:t>
            </a:r>
            <a:r>
              <a:rPr lang="de-DE" sz="2200" dirty="0" err="1"/>
              <a:t>website</a:t>
            </a:r>
            <a:br>
              <a:rPr lang="de-DE" sz="2200" dirty="0"/>
            </a:br>
            <a:r>
              <a:rPr lang="de-DE" dirty="0">
                <a:hlinkClick r:id="rId3"/>
              </a:rPr>
              <a:t>https://cosmology.ethz.ch/research/software-lab/cosmological-neutral-hydrogen-simulation.html</a:t>
            </a:r>
            <a:br>
              <a:rPr lang="de-DE" sz="2000" dirty="0"/>
            </a:br>
            <a:endParaRPr lang="de-DE" sz="2000" dirty="0"/>
          </a:p>
          <a:p>
            <a:r>
              <a:rPr lang="de-DE" sz="2200" dirty="0"/>
              <a:t>Fast </a:t>
            </a:r>
            <a:r>
              <a:rPr lang="de-DE" sz="2200" dirty="0" err="1"/>
              <a:t>data</a:t>
            </a:r>
            <a:r>
              <a:rPr lang="de-DE" sz="2200" dirty="0"/>
              <a:t> </a:t>
            </a:r>
            <a:r>
              <a:rPr lang="de-DE" sz="2200" dirty="0" err="1"/>
              <a:t>transfer</a:t>
            </a:r>
            <a:r>
              <a:rPr lang="de-DE" sz="2200" dirty="0"/>
              <a:t> via Globus</a:t>
            </a:r>
          </a:p>
          <a:p>
            <a:pPr lvl="1"/>
            <a:r>
              <a:rPr lang="de-DE" sz="2200" b="1" dirty="0"/>
              <a:t>./</a:t>
            </a:r>
            <a:r>
              <a:rPr lang="de-DE" sz="2200" b="1" dirty="0" err="1"/>
              <a:t>snapshots</a:t>
            </a:r>
            <a:r>
              <a:rPr lang="de-DE" sz="2200" b="1" dirty="0"/>
              <a:t>: </a:t>
            </a:r>
            <a:r>
              <a:rPr lang="de-DE" sz="2200" dirty="0"/>
              <a:t>DM </a:t>
            </a:r>
            <a:r>
              <a:rPr lang="de-DE" sz="2200" dirty="0" err="1"/>
              <a:t>halo</a:t>
            </a:r>
            <a:r>
              <a:rPr lang="de-DE" sz="2200" dirty="0"/>
              <a:t> box </a:t>
            </a:r>
            <a:r>
              <a:rPr lang="de-DE" sz="2200" dirty="0" err="1"/>
              <a:t>snapshot</a:t>
            </a:r>
            <a:r>
              <a:rPr lang="de-DE" sz="2200" dirty="0"/>
              <a:t> </a:t>
            </a:r>
            <a:r>
              <a:rPr lang="de-DE" sz="2200" dirty="0" err="1"/>
              <a:t>catalogues</a:t>
            </a:r>
            <a:r>
              <a:rPr lang="de-DE" sz="2200" dirty="0"/>
              <a:t> at </a:t>
            </a:r>
            <a:r>
              <a:rPr lang="de-DE" sz="2200" dirty="0" err="1"/>
              <a:t>z</a:t>
            </a:r>
            <a:r>
              <a:rPr lang="de-DE" sz="2200" dirty="0"/>
              <a:t> = 0.8, 0.9 and 1</a:t>
            </a:r>
          </a:p>
          <a:p>
            <a:pPr lvl="1"/>
            <a:r>
              <a:rPr lang="de-DE" sz="2200" b="1" dirty="0"/>
              <a:t>./</a:t>
            </a:r>
            <a:r>
              <a:rPr lang="de-DE" sz="2200" b="1" dirty="0" err="1"/>
              <a:t>lightcone</a:t>
            </a:r>
            <a:r>
              <a:rPr lang="de-DE" sz="2200" b="1" dirty="0"/>
              <a:t>: </a:t>
            </a:r>
            <a:r>
              <a:rPr lang="de-DE" sz="2200" dirty="0"/>
              <a:t>DM </a:t>
            </a:r>
            <a:r>
              <a:rPr lang="de-DE" sz="2200" dirty="0" err="1"/>
              <a:t>halo</a:t>
            </a:r>
            <a:r>
              <a:rPr lang="de-DE" sz="2200" dirty="0"/>
              <a:t> </a:t>
            </a:r>
            <a:r>
              <a:rPr lang="de-DE" sz="2200" dirty="0" err="1"/>
              <a:t>past</a:t>
            </a:r>
            <a:r>
              <a:rPr lang="de-DE" sz="2200" dirty="0"/>
              <a:t> light </a:t>
            </a:r>
            <a:r>
              <a:rPr lang="de-DE" sz="2200" dirty="0" err="1"/>
              <a:t>cone</a:t>
            </a:r>
            <a:r>
              <a:rPr lang="de-DE" sz="2200" b="1" dirty="0"/>
              <a:t> </a:t>
            </a:r>
            <a:r>
              <a:rPr lang="de-DE" sz="2200" dirty="0" err="1"/>
              <a:t>catalogue</a:t>
            </a:r>
            <a:r>
              <a:rPr lang="de-DE" sz="2200" dirty="0"/>
              <a:t> </a:t>
            </a:r>
            <a:r>
              <a:rPr lang="de-DE" sz="2200" dirty="0" err="1"/>
              <a:t>from</a:t>
            </a:r>
            <a:r>
              <a:rPr lang="de-DE" sz="2200" dirty="0"/>
              <a:t> </a:t>
            </a:r>
            <a:r>
              <a:rPr lang="de-DE" sz="2200" dirty="0" err="1"/>
              <a:t>z</a:t>
            </a:r>
            <a:r>
              <a:rPr lang="de-DE" sz="2200" dirty="0"/>
              <a:t> = 0.77 – 1.03</a:t>
            </a:r>
          </a:p>
          <a:p>
            <a:pPr lvl="1"/>
            <a:r>
              <a:rPr lang="de-DE" sz="2200" b="1" dirty="0"/>
              <a:t>./</a:t>
            </a:r>
            <a:r>
              <a:rPr lang="de-DE" sz="2200" b="1" dirty="0" err="1"/>
              <a:t>skymaps</a:t>
            </a:r>
            <a:r>
              <a:rPr lang="de-DE" sz="2200" b="1" dirty="0"/>
              <a:t>: </a:t>
            </a:r>
            <a:r>
              <a:rPr lang="de-DE" sz="2200" dirty="0"/>
              <a:t>DM </a:t>
            </a:r>
            <a:r>
              <a:rPr lang="de-DE" sz="2200" dirty="0" err="1"/>
              <a:t>mass</a:t>
            </a:r>
            <a:r>
              <a:rPr lang="de-DE" sz="2200" dirty="0"/>
              <a:t> and HI </a:t>
            </a:r>
            <a:r>
              <a:rPr lang="de-DE" sz="2200" dirty="0" err="1"/>
              <a:t>mass</a:t>
            </a:r>
            <a:r>
              <a:rPr lang="de-DE" sz="2200" dirty="0"/>
              <a:t> / </a:t>
            </a:r>
            <a:r>
              <a:rPr lang="de-DE" sz="2200" dirty="0" err="1"/>
              <a:t>brightness</a:t>
            </a:r>
            <a:r>
              <a:rPr lang="de-DE" sz="2200" dirty="0"/>
              <a:t> </a:t>
            </a:r>
            <a:r>
              <a:rPr lang="de-DE" sz="2200" dirty="0" err="1"/>
              <a:t>temperature</a:t>
            </a:r>
            <a:r>
              <a:rPr lang="de-DE" sz="2200" dirty="0"/>
              <a:t> </a:t>
            </a:r>
            <a:r>
              <a:rPr lang="de-DE" sz="2200" dirty="0" err="1"/>
              <a:t>HEALPix</a:t>
            </a:r>
            <a:r>
              <a:rPr lang="de-DE" sz="2200" dirty="0"/>
              <a:t> </a:t>
            </a:r>
            <a:r>
              <a:rPr lang="de-DE" sz="2200" dirty="0" err="1"/>
              <a:t>maps</a:t>
            </a:r>
            <a:endParaRPr lang="de-DE" sz="2200" b="1" dirty="0"/>
          </a:p>
        </p:txBody>
      </p:sp>
      <p:pic>
        <p:nvPicPr>
          <p:cNvPr id="21" name="Grafik 20" descr="Ein Bild, das Text, Screenshot, Software, Computersymbol enthält.&#10;&#10;KI-generierte Inhalte können fehlerhaft sein.">
            <a:extLst>
              <a:ext uri="{FF2B5EF4-FFF2-40B4-BE49-F238E27FC236}">
                <a16:creationId xmlns:a16="http://schemas.microsoft.com/office/drawing/2014/main" id="{FB51D882-9A4D-8A32-FF91-F2CC9BBFB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67" y="1160351"/>
            <a:ext cx="4648910" cy="48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9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BC06-ED3D-B255-C7B9-7969E761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800" dirty="0"/>
              <a:t>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231CAE-09A5-BE59-E465-FECED24B1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317600"/>
            <a:ext cx="10728325" cy="4680000"/>
          </a:xfrm>
        </p:spPr>
        <p:txBody>
          <a:bodyPr/>
          <a:lstStyle/>
          <a:p>
            <a:r>
              <a:rPr lang="de-DE" sz="2200" dirty="0"/>
              <a:t>Simulation </a:t>
            </a:r>
            <a:r>
              <a:rPr lang="de-DE" sz="2200" dirty="0" err="1"/>
              <a:t>pipeline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HI </a:t>
            </a:r>
            <a:r>
              <a:rPr lang="de-DE" sz="2200" dirty="0" err="1"/>
              <a:t>distribution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intensity</a:t>
            </a:r>
            <a:r>
              <a:rPr lang="de-DE" sz="2200" dirty="0"/>
              <a:t> </a:t>
            </a:r>
            <a:r>
              <a:rPr lang="de-DE" sz="2200" dirty="0" err="1"/>
              <a:t>mapping</a:t>
            </a:r>
            <a:endParaRPr lang="de-DE" sz="2200" dirty="0"/>
          </a:p>
          <a:p>
            <a:r>
              <a:rPr lang="de-DE" sz="2200" dirty="0" err="1"/>
              <a:t>Theoretical</a:t>
            </a:r>
            <a:r>
              <a:rPr lang="de-DE" sz="2200" dirty="0"/>
              <a:t> </a:t>
            </a:r>
            <a:r>
              <a:rPr lang="de-DE" sz="2200" dirty="0" err="1"/>
              <a:t>predictions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power </a:t>
            </a:r>
            <a:r>
              <a:rPr lang="de-DE" sz="2200" dirty="0" err="1"/>
              <a:t>spectrum</a:t>
            </a:r>
            <a:endParaRPr lang="de-DE" sz="2200" dirty="0"/>
          </a:p>
          <a:p>
            <a:pPr lvl="1"/>
            <a:r>
              <a:rPr lang="de-DE" sz="2200" dirty="0"/>
              <a:t>Halo Model in PyCosmo 2.2.0: </a:t>
            </a:r>
            <a:r>
              <a:rPr lang="de-DE" sz="2200" dirty="0" err="1"/>
              <a:t>pip</a:t>
            </a:r>
            <a:r>
              <a:rPr lang="de-DE" sz="2200" dirty="0"/>
              <a:t> </a:t>
            </a:r>
            <a:r>
              <a:rPr lang="de-DE" sz="2200" dirty="0" err="1"/>
              <a:t>installable</a:t>
            </a:r>
            <a:r>
              <a:rPr lang="de-DE" sz="2200" dirty="0"/>
              <a:t> and </a:t>
            </a:r>
            <a:r>
              <a:rPr lang="de-DE" sz="2200" dirty="0" err="1"/>
              <a:t>documented</a:t>
            </a:r>
            <a:br>
              <a:rPr lang="de-DE" sz="2200" dirty="0"/>
            </a:br>
            <a:r>
              <a:rPr lang="de-DE" dirty="0">
                <a:hlinkClick r:id="rId3"/>
              </a:rPr>
              <a:t>https://cosmology.ethz.ch/research/software-lab/PyCosmo.html</a:t>
            </a:r>
            <a:endParaRPr lang="de-DE" dirty="0"/>
          </a:p>
          <a:p>
            <a:pPr lvl="1"/>
            <a:endParaRPr lang="de-DE" sz="2200" dirty="0"/>
          </a:p>
          <a:p>
            <a:r>
              <a:rPr lang="de-DE" sz="2200" dirty="0"/>
              <a:t>Outlook:</a:t>
            </a:r>
          </a:p>
          <a:p>
            <a:pPr lvl="1"/>
            <a:r>
              <a:rPr lang="de-DE" sz="2200" dirty="0" err="1"/>
              <a:t>Apply</a:t>
            </a:r>
            <a:r>
              <a:rPr lang="de-DE" sz="2200" dirty="0"/>
              <a:t>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HIRAX, SKAO, </a:t>
            </a:r>
            <a:r>
              <a:rPr lang="de-DE" sz="2200" dirty="0" err="1"/>
              <a:t>MeerKAT</a:t>
            </a:r>
            <a:r>
              <a:rPr lang="de-DE" sz="2200" dirty="0"/>
              <a:t>, …</a:t>
            </a:r>
          </a:p>
          <a:p>
            <a:pPr lvl="1"/>
            <a:r>
              <a:rPr lang="de-DE" sz="2200" dirty="0"/>
              <a:t>Cross-</a:t>
            </a:r>
            <a:r>
              <a:rPr lang="de-DE" sz="2200" dirty="0" err="1"/>
              <a:t>correlations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probes</a:t>
            </a:r>
            <a:endParaRPr lang="de-DE" sz="2200" dirty="0"/>
          </a:p>
          <a:p>
            <a:pPr lvl="1"/>
            <a:r>
              <a:rPr lang="de-DE" sz="2200" dirty="0" err="1"/>
              <a:t>Vary</a:t>
            </a:r>
            <a:r>
              <a:rPr lang="de-DE" sz="2200" dirty="0"/>
              <a:t> </a:t>
            </a:r>
            <a:r>
              <a:rPr lang="de-DE" sz="2200" dirty="0" err="1"/>
              <a:t>cosmology</a:t>
            </a:r>
            <a:r>
              <a:rPr lang="de-DE" sz="2200" dirty="0"/>
              <a:t> and </a:t>
            </a:r>
            <a:r>
              <a:rPr lang="de-DE" sz="2200" dirty="0" err="1"/>
              <a:t>astrophysics</a:t>
            </a:r>
            <a:r>
              <a:rPr lang="de-DE" sz="2200" dirty="0"/>
              <a:t> (HI-Halo </a:t>
            </a:r>
            <a:r>
              <a:rPr lang="de-DE" sz="2200" dirty="0" err="1"/>
              <a:t>mass</a:t>
            </a:r>
            <a:r>
              <a:rPr lang="de-DE" sz="2200" dirty="0"/>
              <a:t> </a:t>
            </a:r>
            <a:r>
              <a:rPr lang="de-DE" sz="2200" dirty="0" err="1"/>
              <a:t>relation</a:t>
            </a:r>
            <a:r>
              <a:rPr lang="de-DE" sz="2200" dirty="0"/>
              <a:t>)</a:t>
            </a:r>
          </a:p>
          <a:p>
            <a:pPr lvl="1"/>
            <a:r>
              <a:rPr lang="de-DE" sz="2200" dirty="0" err="1"/>
              <a:t>Consider</a:t>
            </a:r>
            <a:r>
              <a:rPr lang="de-DE" sz="2200" dirty="0"/>
              <a:t> </a:t>
            </a:r>
            <a:r>
              <a:rPr lang="de-DE" sz="2200" dirty="0" err="1"/>
              <a:t>foregrounds</a:t>
            </a:r>
            <a:r>
              <a:rPr lang="de-DE" sz="2200" dirty="0"/>
              <a:t>, </a:t>
            </a:r>
            <a:r>
              <a:rPr lang="de-DE" sz="2200" dirty="0" err="1"/>
              <a:t>noise</a:t>
            </a:r>
            <a:r>
              <a:rPr lang="de-DE" sz="2200" dirty="0"/>
              <a:t> and RSD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E868B05-32FC-597B-B59B-4DC940E6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200" y="6483600"/>
            <a:ext cx="322577" cy="216000"/>
          </a:xfrm>
        </p:spPr>
        <p:txBody>
          <a:bodyPr/>
          <a:lstStyle/>
          <a:p>
            <a:pPr algn="ctr"/>
            <a:fld id="{5ACA52AF-F19D-405C-AD5F-7D94B96A5CC3}" type="slidenum">
              <a:rPr lang="de-CH" noProof="0" smtClean="0"/>
              <a:pPr algn="ctr"/>
              <a:t>9</a:t>
            </a:fld>
            <a:endParaRPr lang="de-CH" noProof="0" dirty="0"/>
          </a:p>
        </p:txBody>
      </p:sp>
      <p:pic>
        <p:nvPicPr>
          <p:cNvPr id="6" name="Grafik 5" descr="Ein Bild, das Muster, Quadrat, Pixel, Design enthält.&#10;&#10;Automatisch generierte Beschreibung">
            <a:extLst>
              <a:ext uri="{FF2B5EF4-FFF2-40B4-BE49-F238E27FC236}">
                <a16:creationId xmlns:a16="http://schemas.microsoft.com/office/drawing/2014/main" id="{A240D08A-76A2-2DBE-BDA5-D428EA705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50" y="3979328"/>
            <a:ext cx="2327183" cy="232718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1AC866B-7F2B-64AC-C4FB-3D69858BC93B}"/>
              </a:ext>
            </a:extLst>
          </p:cNvPr>
          <p:cNvSpPr txBox="1"/>
          <p:nvPr/>
        </p:nvSpPr>
        <p:spPr>
          <a:xfrm>
            <a:off x="4400120" y="5901479"/>
            <a:ext cx="522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Hitz et al. (2025) 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https://arxiv.org/abs/2410.01694</a:t>
            </a:r>
            <a:endParaRPr lang="de-DE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28392"/>
      </p:ext>
    </p:extLst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ETH_Vorlage_Praesentation" id="{4B926070-AF32-7F40-B7F4-387B612D789A}" vid="{D694835D-6A8F-E347-A983-608C17A72CEC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 Zürich</Template>
  <TotalTime>0</TotalTime>
  <Words>677</Words>
  <Application>Microsoft Macintosh PowerPoint</Application>
  <PresentationFormat>Breitbild</PresentationFormat>
  <Paragraphs>145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Symbol</vt:lpstr>
      <vt:lpstr>Wingdings</vt:lpstr>
      <vt:lpstr>ETH Zürich</vt:lpstr>
      <vt:lpstr>PowerPoint-Präsentation</vt:lpstr>
      <vt:lpstr>Overview</vt:lpstr>
      <vt:lpstr>PINOCCHIO: Dark Matter Halo Simulation</vt:lpstr>
      <vt:lpstr>Current Setting of DM Simulations</vt:lpstr>
      <vt:lpstr>Halo Model for Cosmological HI</vt:lpstr>
      <vt:lpstr>Brightness Temperature Maps</vt:lpstr>
      <vt:lpstr>HI Angular Power Spectrum</vt:lpstr>
      <vt:lpstr>Data Availability</vt:lpstr>
      <vt:lpstr>Summary</vt:lpstr>
      <vt:lpstr>Backup Slides</vt:lpstr>
      <vt:lpstr>HI Mass Loss</vt:lpstr>
      <vt:lpstr>Brightness Temperature Maps</vt:lpstr>
      <vt:lpstr>HI Power Spectrum</vt:lpstr>
      <vt:lpstr>PyCosmo HI Halo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creator>wuu4ci40e2@idethz.onmicrosoft.com</dc:creator>
  <cp:lastModifiedBy>wuu4ci40e2@idethz.onmicrosoft.com</cp:lastModifiedBy>
  <cp:revision>485</cp:revision>
  <dcterms:created xsi:type="dcterms:W3CDTF">2021-09-13T07:49:15Z</dcterms:created>
  <dcterms:modified xsi:type="dcterms:W3CDTF">2025-06-04T10:19:38Z</dcterms:modified>
</cp:coreProperties>
</file>